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384529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62163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4070654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2723913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213907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80370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129446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95125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339050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316719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81D6C4-6883-4278-8CD5-34E26CFE54E9}"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68580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1D6C4-6883-4278-8CD5-34E26CFE54E9}" type="datetimeFigureOut">
              <a:rPr kumimoji="1" lang="ja-JP" altLang="en-US" smtClean="0"/>
              <a:t>2018/9/27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93E39-297B-407D-92D7-899469A5264D}" type="slidenum">
              <a:rPr kumimoji="1" lang="ja-JP" altLang="en-US" smtClean="0"/>
              <a:t>‹#›</a:t>
            </a:fld>
            <a:endParaRPr kumimoji="1" lang="ja-JP" altLang="en-US"/>
          </a:p>
        </p:txBody>
      </p:sp>
    </p:spTree>
    <p:extLst>
      <p:ext uri="{BB962C8B-B14F-4D97-AF65-F5344CB8AC3E}">
        <p14:creationId xmlns:p14="http://schemas.microsoft.com/office/powerpoint/2010/main" val="61741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公的年金</a:t>
            </a:r>
            <a:r>
              <a:rPr lang="en-US" altLang="ja-JP" dirty="0"/>
              <a:t>(3)</a:t>
            </a:r>
            <a:endParaRPr kumimoji="1" lang="ja-JP" altLang="en-US" dirty="0"/>
          </a:p>
        </p:txBody>
      </p:sp>
      <p:sp>
        <p:nvSpPr>
          <p:cNvPr id="3" name="サブタイトル 2"/>
          <p:cNvSpPr>
            <a:spLocks noGrp="1"/>
          </p:cNvSpPr>
          <p:nvPr>
            <p:ph type="subTitle" idx="1"/>
          </p:nvPr>
        </p:nvSpPr>
        <p:spPr/>
        <p:txBody>
          <a:bodyPr/>
          <a:lstStyle/>
          <a:p>
            <a:r>
              <a:rPr kumimoji="1" lang="ja-JP" altLang="en-US" dirty="0"/>
              <a:t>公共経済論</a:t>
            </a:r>
            <a:r>
              <a:rPr kumimoji="1" lang="en-US" altLang="ja-JP" dirty="0"/>
              <a:t>II</a:t>
            </a:r>
          </a:p>
          <a:p>
            <a:r>
              <a:rPr lang="en-US" altLang="ja-JP" dirty="0"/>
              <a:t>No.9</a:t>
            </a:r>
          </a:p>
          <a:p>
            <a:r>
              <a:rPr kumimoji="1" lang="ja-JP" altLang="en-US" dirty="0"/>
              <a:t>麻生良文</a:t>
            </a:r>
          </a:p>
        </p:txBody>
      </p:sp>
    </p:spTree>
    <p:extLst>
      <p:ext uri="{BB962C8B-B14F-4D97-AF65-F5344CB8AC3E}">
        <p14:creationId xmlns:p14="http://schemas.microsoft.com/office/powerpoint/2010/main" val="2368648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年金純債務と世代間移転の関係</a:t>
            </a:r>
            <a:br>
              <a:rPr kumimoji="1" lang="en-US" altLang="ja-JP" sz="3600" dirty="0"/>
            </a:br>
            <a:r>
              <a:rPr lang="ja-JP" altLang="en-US" sz="3100" dirty="0"/>
              <a:t>賦課方式の場合</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435280" cy="5069160"/>
              </a:xfrm>
            </p:spPr>
            <p:txBody>
              <a:bodyPr>
                <a:normAutofit fontScale="77500" lnSpcReduction="20000"/>
              </a:bodyPr>
              <a:lstStyle/>
              <a:p>
                <a:r>
                  <a:rPr kumimoji="1" lang="en-US" altLang="ja-JP" dirty="0"/>
                  <a:t>2</a:t>
                </a:r>
                <a:r>
                  <a:rPr kumimoji="1" lang="ja-JP" altLang="en-US" dirty="0"/>
                  <a:t>期間モデルを想定</a:t>
                </a:r>
                <a:r>
                  <a:rPr lang="ja-JP" altLang="en-US" dirty="0"/>
                  <a:t>（賦課方式）</a:t>
                </a:r>
                <a:endParaRPr kumimoji="1" lang="en-US" altLang="ja-JP" dirty="0"/>
              </a:p>
              <a:p>
                <a:pPr lvl="1"/>
                <a:r>
                  <a:rPr lang="ja-JP" altLang="en-US" dirty="0"/>
                  <a:t>年金純債務（時点</a:t>
                </a:r>
                <a:r>
                  <a:rPr lang="en-US" altLang="ja-JP" i="1" dirty="0">
                    <a:latin typeface="Times New Roman" panose="02020603050405020304" pitchFamily="18" charset="0"/>
                    <a:cs typeface="Times New Roman" panose="02020603050405020304" pitchFamily="18" charset="0"/>
                  </a:rPr>
                  <a:t>t</a:t>
                </a:r>
                <a:r>
                  <a:rPr lang="ja-JP" altLang="en-US" dirty="0"/>
                  <a:t>の期首：利子発生前） </a:t>
                </a:r>
                <a:r>
                  <a:rPr lang="en-US" altLang="ja-JP" i="1" dirty="0">
                    <a:latin typeface="Times New Roman" panose="02020603050405020304" pitchFamily="18" charset="0"/>
                    <a:cs typeface="Times New Roman" panose="02020603050405020304" pitchFamily="18" charset="0"/>
                  </a:rPr>
                  <a:t>D</a:t>
                </a:r>
                <a:r>
                  <a:rPr lang="en-US" altLang="ja-JP" i="1" baseline="-25000" dirty="0">
                    <a:latin typeface="Times New Roman" panose="02020603050405020304" pitchFamily="18" charset="0"/>
                    <a:cs typeface="Times New Roman" panose="02020603050405020304" pitchFamily="18" charset="0"/>
                  </a:rPr>
                  <a:t>t</a:t>
                </a:r>
              </a:p>
              <a:p>
                <a:pPr lvl="1"/>
                <a:r>
                  <a:rPr lang="ja-JP" altLang="en-US" dirty="0">
                    <a:latin typeface="Times New Roman" panose="02020603050405020304" pitchFamily="18" charset="0"/>
                    <a:cs typeface="Times New Roman" panose="02020603050405020304" pitchFamily="18" charset="0"/>
                  </a:rPr>
                  <a:t>時点</a:t>
                </a:r>
                <a:r>
                  <a:rPr lang="en-US" altLang="ja-JP" dirty="0">
                    <a:latin typeface="Times New Roman" panose="02020603050405020304" pitchFamily="18" charset="0"/>
                    <a:cs typeface="Times New Roman" panose="02020603050405020304" pitchFamily="18" charset="0"/>
                  </a:rPr>
                  <a:t>t</a:t>
                </a:r>
                <a:r>
                  <a:rPr lang="ja-JP" altLang="en-US" dirty="0">
                    <a:latin typeface="Times New Roman" panose="02020603050405020304" pitchFamily="18" charset="0"/>
                    <a:cs typeface="Times New Roman" panose="02020603050405020304" pitchFamily="18" charset="0"/>
                  </a:rPr>
                  <a:t>における若年者の負担（生涯での負担） </a:t>
                </a:r>
                <a:r>
                  <a:rPr lang="en-US" altLang="ja-JP" i="1" dirty="0">
                    <a:latin typeface="Times New Roman" panose="02020603050405020304" pitchFamily="18" charset="0"/>
                    <a:cs typeface="Times New Roman" panose="02020603050405020304" pitchFamily="18" charset="0"/>
                  </a:rPr>
                  <a:t>T</a:t>
                </a:r>
                <a:r>
                  <a:rPr lang="en-US" altLang="ja-JP" i="1" baseline="-25000" dirty="0">
                    <a:latin typeface="Times New Roman" panose="02020603050405020304" pitchFamily="18" charset="0"/>
                    <a:cs typeface="Times New Roman" panose="02020603050405020304" pitchFamily="18" charset="0"/>
                  </a:rPr>
                  <a:t>t</a:t>
                </a:r>
              </a:p>
              <a:p>
                <a:pPr lvl="1"/>
                <a:r>
                  <a:rPr lang="ja-JP" altLang="en-US" dirty="0">
                    <a:latin typeface="Times New Roman" panose="02020603050405020304" pitchFamily="18" charset="0"/>
                    <a:cs typeface="Times New Roman" panose="02020603050405020304" pitchFamily="18" charset="0"/>
                  </a:rPr>
                  <a:t>純債務の推移式　</a:t>
                </a:r>
                <a14:m>
                  <m:oMath xmlns:m="http://schemas.openxmlformats.org/officeDocument/2006/math">
                    <m:sSub>
                      <m:sSubPr>
                        <m:ctrlPr>
                          <a:rPr lang="en-US" altLang="ja-JP" i="1" smtClean="0">
                            <a:latin typeface="Cambria Math" panose="02040503050406030204" pitchFamily="18" charset="0"/>
                            <a:cs typeface="Times New Roman" panose="02020603050405020304" pitchFamily="18" charset="0"/>
                          </a:rPr>
                        </m:ctrlPr>
                      </m:sSubPr>
                      <m:e>
                        <m:r>
                          <a:rPr lang="en-US" altLang="ja-JP" b="0" i="1" smtClean="0">
                            <a:latin typeface="Cambria Math"/>
                            <a:cs typeface="Times New Roman" panose="02020603050405020304" pitchFamily="18" charset="0"/>
                          </a:rPr>
                          <m:t>𝐷</m:t>
                        </m:r>
                      </m:e>
                      <m:sub>
                        <m:r>
                          <a:rPr lang="en-US" altLang="ja-JP" b="0" i="1" smtClean="0">
                            <a:latin typeface="Cambria Math"/>
                            <a:cs typeface="Times New Roman" panose="02020603050405020304" pitchFamily="18" charset="0"/>
                          </a:rPr>
                          <m:t>𝑡</m:t>
                        </m:r>
                        <m:r>
                          <a:rPr lang="en-US" altLang="ja-JP" b="0" i="1" smtClean="0">
                            <a:latin typeface="Cambria Math"/>
                            <a:cs typeface="Times New Roman" panose="02020603050405020304" pitchFamily="18" charset="0"/>
                          </a:rPr>
                          <m:t>+1</m:t>
                        </m:r>
                      </m:sub>
                    </m:sSub>
                    <m:r>
                      <a:rPr lang="en-US" altLang="ja-JP" b="0" i="1" smtClean="0">
                        <a:latin typeface="Cambria Math"/>
                        <a:cs typeface="Times New Roman" panose="02020603050405020304" pitchFamily="18" charset="0"/>
                      </a:rPr>
                      <m:t>=</m:t>
                    </m:r>
                    <m:sSub>
                      <m:sSubPr>
                        <m:ctrlPr>
                          <a:rPr lang="en-US" altLang="ja-JP" b="0" i="1" smtClean="0">
                            <a:latin typeface="Cambria Math" panose="02040503050406030204" pitchFamily="18" charset="0"/>
                            <a:cs typeface="Times New Roman" panose="02020603050405020304" pitchFamily="18" charset="0"/>
                          </a:rPr>
                        </m:ctrlPr>
                      </m:sSubPr>
                      <m:e>
                        <m:r>
                          <a:rPr lang="en-US" altLang="ja-JP" b="0" i="1" smtClean="0">
                            <a:latin typeface="Cambria Math"/>
                            <a:cs typeface="Times New Roman" panose="02020603050405020304" pitchFamily="18" charset="0"/>
                          </a:rPr>
                          <m:t>𝐷</m:t>
                        </m:r>
                      </m:e>
                      <m:sub>
                        <m:r>
                          <a:rPr lang="en-US" altLang="ja-JP" b="0" i="1" smtClean="0">
                            <a:latin typeface="Cambria Math"/>
                            <a:cs typeface="Times New Roman" panose="02020603050405020304" pitchFamily="18" charset="0"/>
                          </a:rPr>
                          <m:t>𝑡</m:t>
                        </m:r>
                      </m:sub>
                    </m:sSub>
                    <m:d>
                      <m:dPr>
                        <m:ctrlPr>
                          <a:rPr lang="en-US" altLang="ja-JP" b="0" i="1" smtClean="0">
                            <a:latin typeface="Cambria Math" panose="02040503050406030204" pitchFamily="18" charset="0"/>
                            <a:cs typeface="Times New Roman" panose="02020603050405020304" pitchFamily="18" charset="0"/>
                          </a:rPr>
                        </m:ctrlPr>
                      </m:dPr>
                      <m:e>
                        <m:r>
                          <a:rPr lang="en-US" altLang="ja-JP" b="0" i="1" smtClean="0">
                            <a:latin typeface="Cambria Math"/>
                            <a:cs typeface="Times New Roman" panose="02020603050405020304" pitchFamily="18" charset="0"/>
                          </a:rPr>
                          <m:t>1+</m:t>
                        </m:r>
                        <m:r>
                          <a:rPr lang="en-US" altLang="ja-JP" b="0" i="1" smtClean="0">
                            <a:latin typeface="Cambria Math"/>
                            <a:cs typeface="Times New Roman" panose="02020603050405020304" pitchFamily="18" charset="0"/>
                          </a:rPr>
                          <m:t>𝑟</m:t>
                        </m:r>
                      </m:e>
                    </m:d>
                    <m:r>
                      <a:rPr lang="en-US" altLang="ja-JP" b="0" i="1" smtClean="0">
                        <a:latin typeface="Cambria Math"/>
                        <a:cs typeface="Times New Roman" panose="02020603050405020304" pitchFamily="18" charset="0"/>
                      </a:rPr>
                      <m:t>−</m:t>
                    </m:r>
                    <m:sSub>
                      <m:sSubPr>
                        <m:ctrlPr>
                          <a:rPr lang="en-US" altLang="ja-JP" b="0" i="1" smtClean="0">
                            <a:latin typeface="Cambria Math" panose="02040503050406030204" pitchFamily="18" charset="0"/>
                            <a:cs typeface="Times New Roman" panose="02020603050405020304" pitchFamily="18" charset="0"/>
                          </a:rPr>
                        </m:ctrlPr>
                      </m:sSubPr>
                      <m:e>
                        <m:r>
                          <a:rPr lang="en-US" altLang="ja-JP" b="0" i="1" smtClean="0">
                            <a:latin typeface="Cambria Math"/>
                            <a:cs typeface="Times New Roman" panose="02020603050405020304" pitchFamily="18" charset="0"/>
                          </a:rPr>
                          <m:t>𝑇</m:t>
                        </m:r>
                      </m:e>
                      <m:sub>
                        <m:r>
                          <a:rPr lang="en-US" altLang="ja-JP" b="0" i="1" smtClean="0">
                            <a:latin typeface="Cambria Math"/>
                            <a:cs typeface="Times New Roman" panose="02020603050405020304" pitchFamily="18" charset="0"/>
                          </a:rPr>
                          <m:t>𝑡</m:t>
                        </m:r>
                      </m:sub>
                    </m:sSub>
                  </m:oMath>
                </a14:m>
                <a:endParaRPr lang="en-US" altLang="ja-JP" dirty="0">
                  <a:latin typeface="Times New Roman" panose="02020603050405020304" pitchFamily="18" charset="0"/>
                  <a:cs typeface="Times New Roman" panose="02020603050405020304" pitchFamily="18" charset="0"/>
                </a:endParaRPr>
              </a:p>
              <a:p>
                <a:pPr marL="0" indent="0">
                  <a:buNone/>
                </a:pPr>
                <a:endParaRPr kumimoji="1" lang="en-US" altLang="ja-JP" sz="2800" i="1" dirty="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a:rPr>
                            <m:t>𝐷</m:t>
                          </m:r>
                        </m:e>
                        <m:sub>
                          <m:r>
                            <a:rPr kumimoji="1" lang="en-US" altLang="ja-JP" sz="2400" b="0" i="1" smtClean="0">
                              <a:latin typeface="Cambria Math"/>
                            </a:rPr>
                            <m:t>𝑡</m:t>
                          </m:r>
                        </m:sub>
                      </m:sSub>
                      <m:r>
                        <a:rPr kumimoji="1" lang="en-US" altLang="ja-JP" sz="2400" b="0" i="1" smtClean="0">
                          <a:latin typeface="Cambria Math"/>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a:rPr>
                                <m:t>𝑏</m:t>
                              </m:r>
                            </m:e>
                            <m:sub>
                              <m:r>
                                <a:rPr kumimoji="1" lang="en-US" altLang="ja-JP" sz="2400" b="0" i="1" smtClean="0">
                                  <a:latin typeface="Cambria Math"/>
                                </a:rPr>
                                <m:t>𝑡</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a:rPr>
                                <m:t>𝐿</m:t>
                              </m:r>
                            </m:e>
                            <m:sub>
                              <m:r>
                                <a:rPr kumimoji="1" lang="en-US" altLang="ja-JP" sz="2400" b="0" i="1" smtClean="0">
                                  <a:latin typeface="Cambria Math"/>
                                </a:rPr>
                                <m:t>𝑡</m:t>
                              </m:r>
                              <m:r>
                                <a:rPr kumimoji="1" lang="en-US" altLang="ja-JP" sz="2400" b="0" i="1" smtClean="0">
                                  <a:latin typeface="Cambria Math"/>
                                </a:rPr>
                                <m:t>−1</m:t>
                              </m:r>
                            </m:sub>
                          </m:sSub>
                        </m:num>
                        <m:den>
                          <m:r>
                            <a:rPr kumimoji="1" lang="en-US" altLang="ja-JP" sz="2400" b="0" i="1" smtClean="0">
                              <a:latin typeface="Cambria Math"/>
                            </a:rPr>
                            <m:t>1+</m:t>
                          </m:r>
                          <m:r>
                            <a:rPr kumimoji="1" lang="en-US" altLang="ja-JP" sz="2400" b="0" i="1" smtClean="0">
                              <a:latin typeface="Cambria Math"/>
                            </a:rPr>
                            <m:t>𝑟</m:t>
                          </m:r>
                        </m:den>
                      </m:f>
                    </m:oMath>
                  </m:oMathPara>
                </a14:m>
                <a:endParaRPr kumimoji="1" lang="en-US" altLang="ja-JP" dirty="0"/>
              </a:p>
              <a:p>
                <a:pPr marL="457200" lvl="1" indent="0">
                  <a:buNone/>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𝑇</m:t>
                          </m:r>
                        </m:e>
                        <m:sub>
                          <m:r>
                            <a:rPr kumimoji="1" lang="en-US" altLang="ja-JP" b="0" i="1" smtClean="0">
                              <a:latin typeface="Cambria Math"/>
                            </a:rPr>
                            <m:t>𝑡</m:t>
                          </m:r>
                        </m:sub>
                      </m:sSub>
                      <m:r>
                        <a:rPr kumimoji="1" lang="en-US" altLang="ja-JP" b="0" i="1" smtClean="0">
                          <a:latin typeface="Cambria Math"/>
                        </a:rPr>
                        <m:t>=</m:t>
                      </m:r>
                      <m:d>
                        <m:dPr>
                          <m:ctrlPr>
                            <a:rPr kumimoji="1" lang="en-US" altLang="ja-JP" b="0" i="1" smtClean="0">
                              <a:latin typeface="Cambria Math" panose="02040503050406030204" pitchFamily="18" charset="0"/>
                            </a:rPr>
                          </m:ctrlPr>
                        </m:dPr>
                        <m:e>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𝑃</m:t>
                              </m:r>
                            </m:sup>
                          </m:sSup>
                          <m:r>
                            <a:rPr kumimoji="1" lang="en-US" altLang="ja-JP" b="0" i="1" smtClean="0">
                              <a:latin typeface="Cambria Math"/>
                            </a:rPr>
                            <m:t>−</m:t>
                          </m:r>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𝐹</m:t>
                              </m:r>
                            </m:sup>
                          </m:sSup>
                        </m:e>
                      </m:d>
                      <m:sSub>
                        <m:sSubPr>
                          <m:ctrlPr>
                            <a:rPr kumimoji="1" lang="en-US" altLang="ja-JP" b="0"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sub>
                      </m:sSub>
                    </m:oMath>
                  </m:oMathPara>
                </a14:m>
                <a:endParaRPr kumimoji="1" lang="en-US" altLang="ja-JP" dirty="0"/>
              </a:p>
              <a:p>
                <a:pPr marL="0" lvl="1" indent="0">
                  <a:buNone/>
                </a:pPr>
                <a:r>
                  <a:rPr lang="en-US" altLang="ja-JP" i="1" dirty="0">
                    <a:latin typeface="Times New Roman" panose="02020603050405020304" pitchFamily="18" charset="0"/>
                    <a:cs typeface="Times New Roman" panose="02020603050405020304" pitchFamily="18" charset="0"/>
                  </a:rPr>
                  <a:t>D</a:t>
                </a:r>
                <a:r>
                  <a:rPr lang="en-US" altLang="ja-JP" i="1" baseline="-25000" dirty="0">
                    <a:latin typeface="Times New Roman" panose="02020603050405020304" pitchFamily="18" charset="0"/>
                    <a:cs typeface="Times New Roman" panose="02020603050405020304" pitchFamily="18" charset="0"/>
                  </a:rPr>
                  <a:t>t</a:t>
                </a:r>
                <a:r>
                  <a:rPr lang="en-US" altLang="ja-JP" baseline="-25000" dirty="0">
                    <a:latin typeface="Times New Roman" panose="02020603050405020304" pitchFamily="18" charset="0"/>
                    <a:cs typeface="Times New Roman" panose="02020603050405020304" pitchFamily="18" charset="0"/>
                  </a:rPr>
                  <a:t>+1</a:t>
                </a:r>
                <a:r>
                  <a:rPr lang="ja-JP" altLang="en-US" dirty="0">
                    <a:latin typeface="Times New Roman" panose="02020603050405020304" pitchFamily="18" charset="0"/>
                    <a:cs typeface="Times New Roman" panose="02020603050405020304" pitchFamily="18" charset="0"/>
                  </a:rPr>
                  <a:t>を計算すると</a:t>
                </a:r>
                <a:endParaRPr lang="en-US" altLang="ja-JP"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a:rPr>
                            <m:t>𝐷</m:t>
                          </m:r>
                        </m:e>
                        <m:sub>
                          <m:r>
                            <a:rPr kumimoji="1" lang="en-US" altLang="ja-JP" b="0" i="1" smtClean="0">
                              <a:latin typeface="Cambria Math"/>
                            </a:rPr>
                            <m:t>𝑡</m:t>
                          </m:r>
                          <m:r>
                            <a:rPr kumimoji="1" lang="en-US" altLang="ja-JP" b="0" i="1" smtClean="0">
                              <a:latin typeface="Cambria Math"/>
                            </a:rPr>
                            <m:t>+1</m:t>
                          </m:r>
                        </m:sub>
                      </m:sSub>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r>
                            <a:rPr kumimoji="1" lang="en-US" altLang="ja-JP" b="0" i="1" smtClean="0">
                              <a:latin typeface="Cambria Math"/>
                            </a:rPr>
                            <m:t>−1</m:t>
                          </m:r>
                        </m:sub>
                      </m:sSub>
                      <m:r>
                        <a:rPr kumimoji="1" lang="en-US" altLang="ja-JP" b="0" i="1" smtClean="0">
                          <a:latin typeface="Cambria Math"/>
                        </a:rPr>
                        <m:t>−</m:t>
                      </m:r>
                      <m:d>
                        <m:dPr>
                          <m:ctrlPr>
                            <a:rPr kumimoji="1" lang="en-US" altLang="ja-JP" b="0" i="1" smtClean="0">
                              <a:latin typeface="Cambria Math" panose="02040503050406030204" pitchFamily="18" charset="0"/>
                            </a:rPr>
                          </m:ctrlPr>
                        </m:dPr>
                        <m:e>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𝑃</m:t>
                              </m:r>
                            </m:sup>
                          </m:sSup>
                          <m:r>
                            <a:rPr kumimoji="1" lang="en-US" altLang="ja-JP" b="0" i="1" smtClean="0">
                              <a:latin typeface="Cambria Math"/>
                            </a:rPr>
                            <m:t>−</m:t>
                          </m:r>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𝐹</m:t>
                              </m:r>
                            </m:sup>
                          </m:sSup>
                        </m:e>
                      </m:d>
                      <m:sSub>
                        <m:sSubPr>
                          <m:ctrlPr>
                            <a:rPr kumimoji="1" lang="en-US" altLang="ja-JP" b="0"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sub>
                      </m:sSub>
                      <m:r>
                        <a:rPr kumimoji="1" lang="en-US" altLang="ja-JP" b="0" i="1" smtClean="0">
                          <a:latin typeface="Cambria Math"/>
                        </a:rPr>
                        <m:t>=</m:t>
                      </m:r>
                      <m:sSup>
                        <m:sSupPr>
                          <m:ctrlPr>
                            <a:rPr kumimoji="1" lang="en-US" altLang="ja-JP" b="0" i="1" smtClean="0">
                              <a:latin typeface="Cambria Math" panose="02040503050406030204" pitchFamily="18" charset="0"/>
                            </a:rPr>
                          </m:ctrlPr>
                        </m:sSupPr>
                        <m:e>
                          <m:r>
                            <a:rPr kumimoji="1" lang="ja-JP" altLang="en-US" b="0" i="1" smtClean="0">
                              <a:latin typeface="Cambria Math"/>
                            </a:rPr>
                            <m:t>𝜏</m:t>
                          </m:r>
                        </m:e>
                        <m:sup>
                          <m:r>
                            <a:rPr kumimoji="1" lang="en-US" altLang="ja-JP" b="0" i="1" smtClean="0">
                              <a:latin typeface="Cambria Math"/>
                            </a:rPr>
                            <m:t>𝐹</m:t>
                          </m:r>
                        </m:sup>
                      </m:sSup>
                      <m:sSub>
                        <m:sSubPr>
                          <m:ctrlPr>
                            <a:rPr kumimoji="1" lang="en-US" altLang="ja-JP" b="0" i="1" smtClean="0">
                              <a:latin typeface="Cambria Math" panose="02040503050406030204" pitchFamily="18" charset="0"/>
                            </a:rPr>
                          </m:ctrlPr>
                        </m:sSubPr>
                        <m:e>
                          <m:r>
                            <a:rPr kumimoji="1" lang="en-US" altLang="ja-JP" b="0" i="1" smtClean="0">
                              <a:latin typeface="Cambria Math"/>
                            </a:rPr>
                            <m:t>𝑤</m:t>
                          </m:r>
                        </m:e>
                        <m:sub>
                          <m:r>
                            <a:rPr kumimoji="1" lang="en-US" altLang="ja-JP" b="0" i="1" smtClean="0">
                              <a:latin typeface="Cambria Math"/>
                            </a:rPr>
                            <m:t>𝑡</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sub>
                      </m:sSub>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en-US" altLang="ja-JP" b="0" i="1" smtClean="0">
                              <a:latin typeface="Cambria Math"/>
                            </a:rPr>
                            <m:t>𝑏</m:t>
                          </m:r>
                        </m:e>
                        <m:sub>
                          <m:r>
                            <a:rPr kumimoji="1" lang="en-US" altLang="ja-JP" b="0" i="1" smtClean="0">
                              <a:latin typeface="Cambria Math"/>
                            </a:rPr>
                            <m:t>𝑡</m:t>
                          </m:r>
                          <m:r>
                            <a:rPr kumimoji="1" lang="en-US" altLang="ja-JP" b="0" i="1" smtClean="0">
                              <a:latin typeface="Cambria Math"/>
                            </a:rPr>
                            <m:t>+1</m:t>
                          </m:r>
                        </m:sub>
                      </m:sSub>
                      <m:sSub>
                        <m:sSubPr>
                          <m:ctrlPr>
                            <a:rPr kumimoji="1" lang="en-US" altLang="ja-JP" b="0" i="1" smtClean="0">
                              <a:latin typeface="Cambria Math" panose="02040503050406030204" pitchFamily="18" charset="0"/>
                            </a:rPr>
                          </m:ctrlPr>
                        </m:sSubPr>
                        <m:e>
                          <m:r>
                            <a:rPr kumimoji="1" lang="en-US" altLang="ja-JP" b="0" i="1" smtClean="0">
                              <a:latin typeface="Cambria Math"/>
                            </a:rPr>
                            <m:t>𝐿</m:t>
                          </m:r>
                        </m:e>
                        <m:sub>
                          <m:r>
                            <a:rPr kumimoji="1" lang="en-US" altLang="ja-JP" b="0" i="1" smtClean="0">
                              <a:latin typeface="Cambria Math"/>
                            </a:rPr>
                            <m:t>𝑡</m:t>
                          </m:r>
                        </m:sub>
                      </m:sSub>
                      <m:r>
                        <a:rPr kumimoji="1" lang="en-US" altLang="ja-JP" b="0" i="1" smtClean="0">
                          <a:latin typeface="Cambria Math"/>
                        </a:rPr>
                        <m:t>/(1+</m:t>
                      </m:r>
                      <m:r>
                        <a:rPr kumimoji="1" lang="en-US" altLang="ja-JP" b="0" i="1" smtClean="0">
                          <a:latin typeface="Cambria Math"/>
                        </a:rPr>
                        <m:t>𝑟</m:t>
                      </m:r>
                      <m:r>
                        <a:rPr kumimoji="1" lang="en-US" altLang="ja-JP" b="0" i="1" smtClean="0">
                          <a:latin typeface="Cambria Math"/>
                        </a:rPr>
                        <m:t>)</m:t>
                      </m:r>
                    </m:oMath>
                  </m:oMathPara>
                </a14:m>
                <a:endParaRPr kumimoji="1" lang="en-US" altLang="ja-JP" dirty="0"/>
              </a:p>
              <a:p>
                <a:endParaRPr kumimoji="1" lang="en-US" altLang="ja-JP" dirty="0"/>
              </a:p>
              <a:p>
                <a:r>
                  <a:rPr kumimoji="1" lang="ja-JP" altLang="en-US" dirty="0"/>
                  <a:t>純粋な賦課方式は積立金を持たない</a:t>
                </a:r>
                <a:r>
                  <a:rPr kumimoji="1" lang="en-US" altLang="ja-JP" dirty="0">
                    <a:sym typeface="Wingdings" panose="05000000000000000000" pitchFamily="2" charset="2"/>
                  </a:rPr>
                  <a:t></a:t>
                </a:r>
                <a:r>
                  <a:rPr kumimoji="1" lang="ja-JP" altLang="en-US" dirty="0">
                    <a:sym typeface="Wingdings" panose="05000000000000000000" pitchFamily="2" charset="2"/>
                  </a:rPr>
                  <a:t>年金純債務が存在</a:t>
                </a:r>
                <a:endParaRPr kumimoji="1" lang="en-US" altLang="ja-JP" dirty="0">
                  <a:sym typeface="Wingdings" panose="05000000000000000000" pitchFamily="2" charset="2"/>
                </a:endParaRPr>
              </a:p>
              <a:p>
                <a:r>
                  <a:rPr lang="ja-JP" altLang="en-US" dirty="0">
                    <a:sym typeface="Wingdings" panose="05000000000000000000" pitchFamily="2" charset="2"/>
                  </a:rPr>
                  <a:t>年金純債務を発散させないよう，各世代は暗黙の負担をしている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435280" cy="5069160"/>
              </a:xfrm>
              <a:blipFill rotWithShape="1">
                <a:blip r:embed="rId2"/>
                <a:stretch>
                  <a:fillRect l="-1012" t="-288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87143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年金制度改革をめぐる誤解</a:t>
            </a:r>
          </a:p>
        </p:txBody>
      </p:sp>
      <p:sp>
        <p:nvSpPr>
          <p:cNvPr id="3" name="コンテンツ プレースホルダー 2"/>
          <p:cNvSpPr>
            <a:spLocks noGrp="1"/>
          </p:cNvSpPr>
          <p:nvPr>
            <p:ph idx="1"/>
          </p:nvPr>
        </p:nvSpPr>
        <p:spPr/>
        <p:txBody>
          <a:bodyPr>
            <a:normAutofit lnSpcReduction="10000"/>
          </a:bodyPr>
          <a:lstStyle/>
          <a:p>
            <a:r>
              <a:rPr kumimoji="1" lang="ja-JP" altLang="en-US" dirty="0"/>
              <a:t>積立方式の優位性</a:t>
            </a:r>
            <a:endParaRPr kumimoji="1" lang="en-US" altLang="ja-JP" dirty="0"/>
          </a:p>
          <a:p>
            <a:pPr lvl="1"/>
            <a:r>
              <a:rPr lang="en-US" altLang="ja-JP" dirty="0"/>
              <a:t>r&gt;</a:t>
            </a:r>
            <a:r>
              <a:rPr lang="en-US" altLang="ja-JP" dirty="0" err="1"/>
              <a:t>n+g</a:t>
            </a:r>
            <a:r>
              <a:rPr lang="en-US" altLang="ja-JP" dirty="0"/>
              <a:t>   </a:t>
            </a:r>
            <a:r>
              <a:rPr lang="ja-JP" altLang="en-US" dirty="0"/>
              <a:t>積立方式の年金収益率が賦課方式の収益率を上回るという議論</a:t>
            </a:r>
            <a:endParaRPr lang="en-US" altLang="ja-JP" dirty="0"/>
          </a:p>
          <a:p>
            <a:pPr lvl="1"/>
            <a:r>
              <a:rPr kumimoji="1" lang="ja-JP" altLang="en-US" dirty="0"/>
              <a:t>賦課方式の収益率が低いようにみえるのは，保険料に当初世代への移転の負担が含まれているからである</a:t>
            </a:r>
            <a:endParaRPr kumimoji="1" lang="en-US" altLang="ja-JP" dirty="0"/>
          </a:p>
          <a:p>
            <a:pPr lvl="2"/>
            <a:r>
              <a:rPr lang="ja-JP" altLang="en-US" dirty="0"/>
              <a:t>（同じことだが）年金純債務に対する一定割合の負担が含まれているから</a:t>
            </a:r>
            <a:endParaRPr kumimoji="1" lang="en-US" altLang="ja-JP" dirty="0"/>
          </a:p>
          <a:p>
            <a:pPr lvl="1"/>
            <a:r>
              <a:rPr lang="ja-JP" altLang="en-US" dirty="0"/>
              <a:t>賦課方式から積立方式に移行する場合，年金純債務が消えるわけではない</a:t>
            </a:r>
            <a:endParaRPr kumimoji="1" lang="ja-JP" altLang="en-US" dirty="0"/>
          </a:p>
        </p:txBody>
      </p:sp>
    </p:spTree>
    <p:extLst>
      <p:ext uri="{BB962C8B-B14F-4D97-AF65-F5344CB8AC3E}">
        <p14:creationId xmlns:p14="http://schemas.microsoft.com/office/powerpoint/2010/main" val="72399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年金制度改革をめぐる誤解</a:t>
            </a:r>
            <a:r>
              <a:rPr kumimoji="1" lang="en-US" altLang="ja-JP" dirty="0"/>
              <a:t>(2)</a:t>
            </a:r>
            <a:endParaRPr kumimoji="1" lang="ja-JP" altLang="en-US" dirty="0"/>
          </a:p>
        </p:txBody>
      </p:sp>
      <p:sp>
        <p:nvSpPr>
          <p:cNvPr id="3" name="コンテンツ プレースホルダー 2"/>
          <p:cNvSpPr>
            <a:spLocks noGrp="1"/>
          </p:cNvSpPr>
          <p:nvPr>
            <p:ph idx="1"/>
          </p:nvPr>
        </p:nvSpPr>
        <p:spPr/>
        <p:txBody>
          <a:bodyPr/>
          <a:lstStyle/>
          <a:p>
            <a:r>
              <a:rPr lang="ja-JP" altLang="en-US" dirty="0"/>
              <a:t>積立方式への移行は「二重の負担」の存在により困難である</a:t>
            </a:r>
            <a:endParaRPr lang="en-US" altLang="ja-JP" dirty="0"/>
          </a:p>
          <a:p>
            <a:pPr lvl="1"/>
            <a:r>
              <a:rPr kumimoji="1" lang="ja-JP" altLang="en-US" dirty="0"/>
              <a:t>二重の負担：積立方式への移行期世代は，移行期の高齢者の給付の負担をしつつ，自分自身の老後の貯蓄を行わなければならない</a:t>
            </a:r>
            <a:endParaRPr kumimoji="1" lang="en-US" altLang="ja-JP" dirty="0"/>
          </a:p>
          <a:p>
            <a:pPr lvl="1"/>
            <a:r>
              <a:rPr lang="ja-JP" altLang="en-US" dirty="0"/>
              <a:t>移行が短期間で行われるかのような議論</a:t>
            </a:r>
            <a:endParaRPr lang="en-US" altLang="ja-JP" dirty="0"/>
          </a:p>
          <a:p>
            <a:pPr lvl="2"/>
            <a:r>
              <a:rPr kumimoji="1" lang="ja-JP" altLang="en-US" dirty="0"/>
              <a:t>移行期間：無限大 </a:t>
            </a:r>
            <a:r>
              <a:rPr kumimoji="1" lang="en-US" altLang="ja-JP" dirty="0">
                <a:sym typeface="Wingdings" panose="05000000000000000000" pitchFamily="2" charset="2"/>
              </a:rPr>
              <a:t></a:t>
            </a:r>
            <a:r>
              <a:rPr kumimoji="1" lang="ja-JP" altLang="en-US" dirty="0">
                <a:sym typeface="Wingdings" panose="05000000000000000000" pitchFamily="2" charset="2"/>
              </a:rPr>
              <a:t>　賦課方式の維持と同じ</a:t>
            </a:r>
            <a:r>
              <a:rPr kumimoji="1" lang="en-US" altLang="ja-JP" dirty="0">
                <a:sym typeface="Wingdings" panose="05000000000000000000" pitchFamily="2" charset="2"/>
              </a:rPr>
              <a:t> </a:t>
            </a:r>
          </a:p>
          <a:p>
            <a:pPr lvl="2"/>
            <a:r>
              <a:rPr lang="ja-JP" altLang="en-US" dirty="0">
                <a:sym typeface="Wingdings" panose="05000000000000000000" pitchFamily="2" charset="2"/>
              </a:rPr>
              <a:t>移行期間を長くとれば移行期の負担は分散される</a:t>
            </a:r>
            <a:endParaRPr lang="en-US" altLang="ja-JP" dirty="0">
              <a:sym typeface="Wingdings" panose="05000000000000000000" pitchFamily="2" charset="2"/>
            </a:endParaRPr>
          </a:p>
          <a:p>
            <a:pPr lvl="2"/>
            <a:r>
              <a:rPr kumimoji="1" lang="ja-JP" altLang="en-US" dirty="0">
                <a:sym typeface="Wingdings" panose="05000000000000000000" pitchFamily="2" charset="2"/>
              </a:rPr>
              <a:t>特定の世代に負担を集中させる必要性はない</a:t>
            </a:r>
            <a:endParaRPr kumimoji="1" lang="en-US" altLang="ja-JP" dirty="0">
              <a:sym typeface="Wingdings" panose="05000000000000000000" pitchFamily="2" charset="2"/>
            </a:endParaRPr>
          </a:p>
          <a:p>
            <a:pPr lvl="1"/>
            <a:endParaRPr kumimoji="1" lang="ja-JP" altLang="en-US" dirty="0"/>
          </a:p>
        </p:txBody>
      </p:sp>
    </p:spTree>
    <p:extLst>
      <p:ext uri="{BB962C8B-B14F-4D97-AF65-F5344CB8AC3E}">
        <p14:creationId xmlns:p14="http://schemas.microsoft.com/office/powerpoint/2010/main" val="1132022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年金制度改革をめぐる議論（</a:t>
            </a:r>
            <a:r>
              <a:rPr kumimoji="1" lang="en-US" altLang="ja-JP" sz="3600" dirty="0"/>
              <a:t>2</a:t>
            </a:r>
            <a:r>
              <a:rPr kumimoji="1" lang="ja-JP" altLang="en-US" sz="3600" dirty="0"/>
              <a:t>の続き）</a:t>
            </a:r>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a:t>（真の意味での）積立方式への移行</a:t>
            </a:r>
            <a:endParaRPr kumimoji="1" lang="en-US" altLang="ja-JP" dirty="0"/>
          </a:p>
          <a:p>
            <a:pPr lvl="1"/>
            <a:r>
              <a:rPr lang="ja-JP" altLang="en-US" dirty="0"/>
              <a:t>ある時点までに年金純債務をゼロにすること</a:t>
            </a:r>
            <a:endParaRPr lang="en-US" altLang="ja-JP" dirty="0"/>
          </a:p>
          <a:p>
            <a:pPr lvl="1"/>
            <a:r>
              <a:rPr kumimoji="1" lang="ja-JP" altLang="en-US" dirty="0"/>
              <a:t>積立金と年金債務（過去債務）がちょうどバランスする水準</a:t>
            </a:r>
            <a:endParaRPr kumimoji="1" lang="en-US" altLang="ja-JP" dirty="0"/>
          </a:p>
          <a:p>
            <a:pPr lvl="1"/>
            <a:r>
              <a:rPr lang="ja-JP" altLang="en-US" dirty="0"/>
              <a:t>現時点での年金純債務は</a:t>
            </a:r>
            <a:r>
              <a:rPr lang="en-US" altLang="ja-JP" dirty="0"/>
              <a:t>GDP</a:t>
            </a:r>
            <a:r>
              <a:rPr lang="ja-JP" altLang="en-US" dirty="0"/>
              <a:t>の少なくとも</a:t>
            </a:r>
            <a:r>
              <a:rPr lang="en-US" altLang="ja-JP" dirty="0"/>
              <a:t>140</a:t>
            </a:r>
            <a:r>
              <a:rPr lang="ja-JP" altLang="en-US" dirty="0"/>
              <a:t>％はあり，真の意味での移行には長い時間がかかる</a:t>
            </a:r>
            <a:endParaRPr lang="en-US" altLang="ja-JP" dirty="0"/>
          </a:p>
          <a:p>
            <a:r>
              <a:rPr kumimoji="1" lang="ja-JP" altLang="en-US" dirty="0"/>
              <a:t>移行のメリット</a:t>
            </a:r>
            <a:endParaRPr kumimoji="1" lang="en-US" altLang="ja-JP" dirty="0"/>
          </a:p>
          <a:p>
            <a:pPr lvl="1"/>
            <a:r>
              <a:rPr lang="ja-JP" altLang="en-US" dirty="0"/>
              <a:t>移行完了後の世代については負担超過が解消される</a:t>
            </a:r>
            <a:endParaRPr lang="en-US" altLang="ja-JP" dirty="0"/>
          </a:p>
          <a:p>
            <a:pPr lvl="1"/>
            <a:r>
              <a:rPr kumimoji="1" lang="ja-JP" altLang="en-US" dirty="0"/>
              <a:t>資本蓄積が増加する</a:t>
            </a:r>
            <a:endParaRPr kumimoji="1" lang="en-US" altLang="ja-JP" dirty="0"/>
          </a:p>
          <a:p>
            <a:pPr lvl="1"/>
            <a:r>
              <a:rPr lang="ja-JP" altLang="en-US" dirty="0"/>
              <a:t>しかし，そのためには移行期世代が重い負担を負う</a:t>
            </a:r>
            <a:endParaRPr lang="en-US" altLang="ja-JP" dirty="0"/>
          </a:p>
          <a:p>
            <a:r>
              <a:rPr kumimoji="1" lang="ja-JP" altLang="en-US" dirty="0"/>
              <a:t>移行期世代の負担と移行完了後の諸ライ世代の利益を勘案して，どの程度の移行期間が最適かという問題</a:t>
            </a:r>
          </a:p>
        </p:txBody>
      </p:sp>
    </p:spTree>
    <p:extLst>
      <p:ext uri="{BB962C8B-B14F-4D97-AF65-F5344CB8AC3E}">
        <p14:creationId xmlns:p14="http://schemas.microsoft.com/office/powerpoint/2010/main" val="3490549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年金制度改革をめぐる誤解</a:t>
            </a:r>
            <a:r>
              <a:rPr kumimoji="1" lang="en-US" altLang="ja-JP" dirty="0"/>
              <a:t>(3)</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a:t>租税と社会保険料の最適な配分？</a:t>
            </a:r>
            <a:endParaRPr kumimoji="1" lang="en-US" altLang="ja-JP" dirty="0"/>
          </a:p>
          <a:p>
            <a:pPr lvl="1"/>
            <a:r>
              <a:rPr lang="ja-JP" altLang="en-US" dirty="0"/>
              <a:t>受益者の特定・利益の大きさの把握が困難な政府サービス</a:t>
            </a:r>
            <a:endParaRPr lang="en-US" altLang="ja-JP" dirty="0"/>
          </a:p>
          <a:p>
            <a:pPr lvl="2"/>
            <a:r>
              <a:rPr lang="ja-JP" altLang="en-US" dirty="0"/>
              <a:t>租税による財源調達</a:t>
            </a:r>
            <a:endParaRPr lang="en-US" altLang="ja-JP" dirty="0"/>
          </a:p>
          <a:p>
            <a:pPr lvl="1"/>
            <a:r>
              <a:rPr lang="ja-JP" altLang="en-US" dirty="0"/>
              <a:t>受益者の特定が容易・利益の大きさの把握が容易な政府サービス</a:t>
            </a:r>
            <a:endParaRPr lang="en-US" altLang="ja-JP" dirty="0"/>
          </a:p>
          <a:p>
            <a:pPr lvl="2"/>
            <a:r>
              <a:rPr lang="ja-JP" altLang="en-US" dirty="0"/>
              <a:t>料金，社会保険料</a:t>
            </a:r>
            <a:endParaRPr lang="en-US" altLang="ja-JP" dirty="0"/>
          </a:p>
          <a:p>
            <a:pPr lvl="2"/>
            <a:r>
              <a:rPr lang="ja-JP" altLang="en-US" dirty="0"/>
              <a:t>応益税</a:t>
            </a:r>
            <a:endParaRPr lang="en-US" altLang="ja-JP" dirty="0"/>
          </a:p>
          <a:p>
            <a:r>
              <a:rPr kumimoji="1" lang="ja-JP" altLang="en-US" dirty="0"/>
              <a:t>年金</a:t>
            </a:r>
            <a:r>
              <a:rPr lang="ja-JP" altLang="en-US" dirty="0"/>
              <a:t>給付の財源に租税を用いる必要はない</a:t>
            </a:r>
            <a:endParaRPr lang="en-US" altLang="ja-JP" dirty="0"/>
          </a:p>
          <a:p>
            <a:pPr lvl="1"/>
            <a:r>
              <a:rPr kumimoji="1" lang="ja-JP" altLang="en-US" dirty="0"/>
              <a:t>基礎年金の財源は税金で，報酬比例部分の給付の財源は社会保険料でという議論</a:t>
            </a:r>
            <a:endParaRPr kumimoji="1" lang="en-US" altLang="ja-JP" dirty="0"/>
          </a:p>
          <a:p>
            <a:pPr lvl="1"/>
            <a:r>
              <a:rPr kumimoji="1" lang="ja-JP" altLang="en-US" dirty="0"/>
              <a:t>税と社会保障の一体改革</a:t>
            </a:r>
          </a:p>
        </p:txBody>
      </p:sp>
    </p:spTree>
    <p:extLst>
      <p:ext uri="{BB962C8B-B14F-4D97-AF65-F5344CB8AC3E}">
        <p14:creationId xmlns:p14="http://schemas.microsoft.com/office/powerpoint/2010/main" val="1820414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年金制度改革をめぐる誤解</a:t>
            </a:r>
            <a:r>
              <a:rPr kumimoji="1" lang="en-US" altLang="ja-JP" dirty="0"/>
              <a:t>(4)</a:t>
            </a:r>
            <a:endParaRPr kumimoji="1" lang="ja-JP" altLang="en-US" dirty="0"/>
          </a:p>
        </p:txBody>
      </p:sp>
      <p:sp>
        <p:nvSpPr>
          <p:cNvPr id="3" name="コンテンツ プレースホルダー 2"/>
          <p:cNvSpPr>
            <a:spLocks noGrp="1"/>
          </p:cNvSpPr>
          <p:nvPr>
            <p:ph idx="1"/>
          </p:nvPr>
        </p:nvSpPr>
        <p:spPr>
          <a:xfrm>
            <a:off x="457200" y="1600200"/>
            <a:ext cx="8363272" cy="4781128"/>
          </a:xfrm>
        </p:spPr>
        <p:txBody>
          <a:bodyPr>
            <a:normAutofit fontScale="77500" lnSpcReduction="20000"/>
          </a:bodyPr>
          <a:lstStyle/>
          <a:p>
            <a:r>
              <a:rPr kumimoji="1" lang="ja-JP" altLang="en-US" dirty="0"/>
              <a:t>賦課方式も積立方式も一定の産出量をどう分配するかという違いでしかない（</a:t>
            </a:r>
            <a:r>
              <a:rPr kumimoji="1" lang="en-US" altLang="ja-JP" dirty="0"/>
              <a:t>Nicholas Barr)</a:t>
            </a:r>
          </a:p>
          <a:p>
            <a:r>
              <a:rPr lang="ja-JP" altLang="en-US" dirty="0"/>
              <a:t>これまで展開してきた</a:t>
            </a:r>
            <a:r>
              <a:rPr lang="en-US" altLang="ja-JP" dirty="0"/>
              <a:t>2</a:t>
            </a:r>
            <a:r>
              <a:rPr lang="ja-JP" altLang="en-US" dirty="0"/>
              <a:t>期間モデルでは産出量を明示的に扱ってこなかった</a:t>
            </a:r>
            <a:endParaRPr lang="en-US" altLang="ja-JP" dirty="0"/>
          </a:p>
          <a:p>
            <a:pPr lvl="1"/>
            <a:r>
              <a:rPr kumimoji="1" lang="ja-JP" altLang="en-US" dirty="0"/>
              <a:t>産出量を明示的に扱う</a:t>
            </a:r>
            <a:endParaRPr kumimoji="1" lang="en-US" altLang="ja-JP" dirty="0"/>
          </a:p>
          <a:p>
            <a:pPr lvl="2"/>
            <a:r>
              <a:rPr kumimoji="1" lang="ja-JP" altLang="en-US" dirty="0"/>
              <a:t>生産関数の導入　資本と労働が生産要素</a:t>
            </a:r>
            <a:endParaRPr kumimoji="1" lang="en-US" altLang="ja-JP" dirty="0"/>
          </a:p>
          <a:p>
            <a:pPr lvl="2"/>
            <a:r>
              <a:rPr lang="ja-JP" altLang="en-US" dirty="0"/>
              <a:t>高齢化</a:t>
            </a:r>
            <a:r>
              <a:rPr lang="en-US" altLang="ja-JP" dirty="0">
                <a:sym typeface="Wingdings" panose="05000000000000000000" pitchFamily="2" charset="2"/>
              </a:rPr>
              <a:t></a:t>
            </a:r>
            <a:r>
              <a:rPr lang="ja-JP" altLang="en-US" dirty="0">
                <a:sym typeface="Wingdings" panose="05000000000000000000" pitchFamily="2" charset="2"/>
              </a:rPr>
              <a:t>高齢者の蓄積した資本が労働に比べ豊富になる</a:t>
            </a:r>
            <a:r>
              <a:rPr lang="en-US" altLang="ja-JP" dirty="0">
                <a:sym typeface="Wingdings" panose="05000000000000000000" pitchFamily="2" charset="2"/>
              </a:rPr>
              <a:t></a:t>
            </a:r>
            <a:r>
              <a:rPr lang="ja-JP" altLang="en-US" dirty="0">
                <a:sym typeface="Wingdings" panose="05000000000000000000" pitchFamily="2" charset="2"/>
              </a:rPr>
              <a:t>賃金の上昇，利子率の低下，労働者一人当たり産出量の増加</a:t>
            </a:r>
            <a:endParaRPr lang="en-US" altLang="ja-JP" dirty="0">
              <a:sym typeface="Wingdings" panose="05000000000000000000" pitchFamily="2" charset="2"/>
            </a:endParaRPr>
          </a:p>
          <a:p>
            <a:pPr lvl="2"/>
            <a:r>
              <a:rPr kumimoji="1" lang="ja-JP" altLang="en-US" dirty="0">
                <a:sym typeface="Wingdings" panose="05000000000000000000" pitchFamily="2" charset="2"/>
              </a:rPr>
              <a:t>賦課方式 </a:t>
            </a:r>
            <a:r>
              <a:rPr kumimoji="1" lang="en-US" altLang="ja-JP" dirty="0">
                <a:sym typeface="Wingdings" panose="05000000000000000000" pitchFamily="2" charset="2"/>
              </a:rPr>
              <a:t> </a:t>
            </a:r>
            <a:r>
              <a:rPr kumimoji="1" lang="ja-JP" altLang="en-US" dirty="0">
                <a:sym typeface="Wingdings" panose="05000000000000000000" pitchFamily="2" charset="2"/>
              </a:rPr>
              <a:t>資本蓄積を阻害 </a:t>
            </a:r>
            <a:r>
              <a:rPr kumimoji="1" lang="en-US" altLang="ja-JP" dirty="0">
                <a:sym typeface="Wingdings" panose="05000000000000000000" pitchFamily="2" charset="2"/>
              </a:rPr>
              <a:t></a:t>
            </a:r>
            <a:r>
              <a:rPr kumimoji="1" lang="ja-JP" altLang="en-US" dirty="0">
                <a:sym typeface="Wingdings" panose="05000000000000000000" pitchFamily="2" charset="2"/>
              </a:rPr>
              <a:t>賃金の下落，利子率の上昇，労働者一人当たり産出量の減少</a:t>
            </a:r>
            <a:endParaRPr kumimoji="1" lang="en-US" altLang="ja-JP" dirty="0">
              <a:sym typeface="Wingdings" panose="05000000000000000000" pitchFamily="2" charset="2"/>
            </a:endParaRPr>
          </a:p>
          <a:p>
            <a:pPr lvl="2"/>
            <a:r>
              <a:rPr lang="ja-JP" altLang="en-US" dirty="0">
                <a:sym typeface="Wingdings" panose="05000000000000000000" pitchFamily="2" charset="2"/>
              </a:rPr>
              <a:t>開放経済（小国モデルの場合）</a:t>
            </a:r>
            <a:r>
              <a:rPr lang="en-US" altLang="ja-JP" dirty="0">
                <a:sym typeface="Wingdings" panose="05000000000000000000" pitchFamily="2" charset="2"/>
              </a:rPr>
              <a:t></a:t>
            </a:r>
            <a:r>
              <a:rPr lang="ja-JP" altLang="en-US" dirty="0">
                <a:sym typeface="Wingdings" panose="05000000000000000000" pitchFamily="2" charset="2"/>
              </a:rPr>
              <a:t>賃金率・利子率は一定，高齢化で海外に資産を蓄積し，</a:t>
            </a:r>
            <a:r>
              <a:rPr lang="en-US" altLang="ja-JP" dirty="0">
                <a:sym typeface="Wingdings" panose="05000000000000000000" pitchFamily="2" charset="2"/>
              </a:rPr>
              <a:t>GDP</a:t>
            </a:r>
            <a:r>
              <a:rPr lang="ja-JP" altLang="en-US" dirty="0">
                <a:sym typeface="Wingdings" panose="05000000000000000000" pitchFamily="2" charset="2"/>
              </a:rPr>
              <a:t>は変化しなくても</a:t>
            </a:r>
            <a:r>
              <a:rPr lang="en-US" altLang="ja-JP" dirty="0">
                <a:sym typeface="Wingdings" panose="05000000000000000000" pitchFamily="2" charset="2"/>
              </a:rPr>
              <a:t>GNP</a:t>
            </a:r>
            <a:r>
              <a:rPr lang="ja-JP" altLang="en-US" dirty="0">
                <a:sym typeface="Wingdings" panose="05000000000000000000" pitchFamily="2" charset="2"/>
              </a:rPr>
              <a:t>（</a:t>
            </a:r>
            <a:r>
              <a:rPr lang="en-US" altLang="ja-JP" dirty="0">
                <a:sym typeface="Wingdings" panose="05000000000000000000" pitchFamily="2" charset="2"/>
              </a:rPr>
              <a:t>GNI</a:t>
            </a:r>
            <a:r>
              <a:rPr lang="ja-JP" altLang="en-US" dirty="0">
                <a:sym typeface="Wingdings" panose="05000000000000000000" pitchFamily="2" charset="2"/>
              </a:rPr>
              <a:t>）は増加</a:t>
            </a:r>
            <a:endParaRPr lang="en-US" altLang="ja-JP" dirty="0">
              <a:sym typeface="Wingdings" panose="05000000000000000000" pitchFamily="2" charset="2"/>
            </a:endParaRPr>
          </a:p>
          <a:p>
            <a:pPr lvl="2"/>
            <a:r>
              <a:rPr lang="ja-JP" altLang="en-US" dirty="0">
                <a:sym typeface="Wingdings" panose="05000000000000000000" pitchFamily="2" charset="2"/>
              </a:rPr>
              <a:t>賦課方式</a:t>
            </a:r>
            <a:r>
              <a:rPr lang="en-US" altLang="ja-JP" dirty="0">
                <a:sym typeface="Wingdings" panose="05000000000000000000" pitchFamily="2" charset="2"/>
              </a:rPr>
              <a:t> </a:t>
            </a:r>
            <a:r>
              <a:rPr lang="ja-JP" altLang="en-US" dirty="0">
                <a:sym typeface="Wingdings" panose="05000000000000000000" pitchFamily="2" charset="2"/>
              </a:rPr>
              <a:t>資産の蓄積を阻害</a:t>
            </a:r>
            <a:r>
              <a:rPr lang="en-US" altLang="ja-JP" dirty="0">
                <a:sym typeface="Wingdings" panose="05000000000000000000" pitchFamily="2" charset="2"/>
              </a:rPr>
              <a:t>GNI</a:t>
            </a:r>
            <a:r>
              <a:rPr lang="ja-JP" altLang="en-US" dirty="0">
                <a:sym typeface="Wingdings" panose="05000000000000000000" pitchFamily="2" charset="2"/>
              </a:rPr>
              <a:t>の低下が生じる</a:t>
            </a:r>
            <a:endParaRPr lang="en-US" altLang="ja-JP" dirty="0">
              <a:sym typeface="Wingdings" panose="05000000000000000000" pitchFamily="2" charset="2"/>
            </a:endParaRPr>
          </a:p>
          <a:p>
            <a:r>
              <a:rPr lang="en-US" altLang="ja-JP" dirty="0">
                <a:sym typeface="Wingdings" panose="05000000000000000000" pitchFamily="2" charset="2"/>
              </a:rPr>
              <a:t>Barr</a:t>
            </a:r>
            <a:r>
              <a:rPr lang="ja-JP" altLang="en-US" dirty="0">
                <a:sym typeface="Wingdings" panose="05000000000000000000" pitchFamily="2" charset="2"/>
              </a:rPr>
              <a:t>の議論は，</a:t>
            </a:r>
            <a:r>
              <a:rPr lang="en-US" altLang="ja-JP" dirty="0">
                <a:sym typeface="Wingdings" panose="05000000000000000000" pitchFamily="2" charset="2"/>
              </a:rPr>
              <a:t>2</a:t>
            </a:r>
            <a:r>
              <a:rPr lang="ja-JP" altLang="en-US" dirty="0">
                <a:sym typeface="Wingdings" panose="05000000000000000000" pitchFamily="2" charset="2"/>
              </a:rPr>
              <a:t>期間</a:t>
            </a:r>
            <a:r>
              <a:rPr lang="en-US" altLang="ja-JP" dirty="0">
                <a:sym typeface="Wingdings" panose="05000000000000000000" pitchFamily="2" charset="2"/>
              </a:rPr>
              <a:t>OLG</a:t>
            </a:r>
            <a:r>
              <a:rPr lang="ja-JP" altLang="en-US" dirty="0">
                <a:sym typeface="Wingdings" panose="05000000000000000000" pitchFamily="2" charset="2"/>
              </a:rPr>
              <a:t>モデルを展開すると間違いであることが簡単にわかる</a:t>
            </a:r>
            <a:endParaRPr lang="en-US" altLang="ja-JP" dirty="0">
              <a:sym typeface="Wingdings" panose="05000000000000000000" pitchFamily="2" charset="2"/>
            </a:endParaRPr>
          </a:p>
        </p:txBody>
      </p:sp>
    </p:spTree>
    <p:extLst>
      <p:ext uri="{BB962C8B-B14F-4D97-AF65-F5344CB8AC3E}">
        <p14:creationId xmlns:p14="http://schemas.microsoft.com/office/powerpoint/2010/main" val="292153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公的年金制度改革</a:t>
            </a:r>
          </a:p>
        </p:txBody>
      </p:sp>
      <p:sp>
        <p:nvSpPr>
          <p:cNvPr id="3" name="コンテンツ プレースホルダー 2"/>
          <p:cNvSpPr>
            <a:spLocks noGrp="1"/>
          </p:cNvSpPr>
          <p:nvPr>
            <p:ph idx="1"/>
          </p:nvPr>
        </p:nvSpPr>
        <p:spPr/>
        <p:txBody>
          <a:bodyPr>
            <a:normAutofit/>
          </a:bodyPr>
          <a:lstStyle/>
          <a:p>
            <a:r>
              <a:rPr lang="ja-JP" altLang="en-US" dirty="0"/>
              <a:t>公的年金バランスシートと通時的予算制約</a:t>
            </a:r>
            <a:endParaRPr lang="en-US" altLang="ja-JP" dirty="0"/>
          </a:p>
          <a:p>
            <a:r>
              <a:rPr lang="ja-JP" altLang="en-US" dirty="0"/>
              <a:t>年金純債務と暗黙の租税</a:t>
            </a:r>
            <a:endParaRPr lang="en-US" altLang="ja-JP" dirty="0"/>
          </a:p>
          <a:p>
            <a:r>
              <a:rPr kumimoji="1" lang="ja-JP" altLang="en-US" dirty="0"/>
              <a:t>年金制度改革をめぐる誤解</a:t>
            </a:r>
            <a:endParaRPr kumimoji="1" lang="en-US" altLang="ja-JP" dirty="0"/>
          </a:p>
          <a:p>
            <a:pPr lvl="1"/>
            <a:r>
              <a:rPr lang="ja-JP" altLang="en-US" dirty="0"/>
              <a:t>積立方式の優位性</a:t>
            </a:r>
            <a:endParaRPr lang="en-US" altLang="ja-JP" dirty="0"/>
          </a:p>
          <a:p>
            <a:pPr lvl="1"/>
            <a:r>
              <a:rPr lang="ja-JP" altLang="en-US" dirty="0"/>
              <a:t>「二重の負担」</a:t>
            </a:r>
            <a:endParaRPr lang="en-US" altLang="ja-JP" dirty="0"/>
          </a:p>
          <a:p>
            <a:pPr lvl="1"/>
            <a:r>
              <a:rPr lang="ja-JP" altLang="en-US" dirty="0"/>
              <a:t>財源調達：税と社会保険料の最適な配分？</a:t>
            </a:r>
            <a:endParaRPr lang="en-US" altLang="ja-JP" dirty="0"/>
          </a:p>
          <a:p>
            <a:pPr lvl="1"/>
            <a:r>
              <a:rPr kumimoji="1" lang="ja-JP" altLang="en-US" dirty="0"/>
              <a:t>賦課方式も積立方式も</a:t>
            </a:r>
            <a:r>
              <a:rPr kumimoji="1" lang="en-US" altLang="ja-JP" dirty="0"/>
              <a:t>output</a:t>
            </a:r>
            <a:r>
              <a:rPr kumimoji="1" lang="ja-JP" altLang="en-US" dirty="0"/>
              <a:t>をどう分配するかの違いでしかない</a:t>
            </a: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1961130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公的年金バランスシート</a:t>
            </a:r>
          </a:p>
        </p:txBody>
      </p:sp>
      <p:sp>
        <p:nvSpPr>
          <p:cNvPr id="3" name="コンテンツ プレースホルダー 2"/>
          <p:cNvSpPr>
            <a:spLocks noGrp="1"/>
          </p:cNvSpPr>
          <p:nvPr>
            <p:ph idx="1"/>
          </p:nvPr>
        </p:nvSpPr>
        <p:spPr>
          <a:xfrm>
            <a:off x="457200" y="1600200"/>
            <a:ext cx="8291264" cy="4709120"/>
          </a:xfrm>
        </p:spPr>
        <p:txBody>
          <a:bodyPr>
            <a:normAutofit fontScale="92500" lnSpcReduction="10000"/>
          </a:bodyPr>
          <a:lstStyle/>
          <a:p>
            <a:r>
              <a:rPr kumimoji="1" lang="ja-JP" altLang="en-US" dirty="0"/>
              <a:t>平成</a:t>
            </a:r>
            <a:r>
              <a:rPr kumimoji="1" lang="en-US" altLang="ja-JP" dirty="0"/>
              <a:t>21</a:t>
            </a:r>
            <a:r>
              <a:rPr kumimoji="1" lang="ja-JP" altLang="en-US" dirty="0"/>
              <a:t>年財政検証</a:t>
            </a:r>
            <a:endParaRPr kumimoji="1" lang="en-US" altLang="ja-JP" dirty="0"/>
          </a:p>
          <a:p>
            <a:pPr lvl="1"/>
            <a:r>
              <a:rPr lang="ja-JP" altLang="en-US" dirty="0"/>
              <a:t>厚生年金の積立金　</a:t>
            </a:r>
            <a:r>
              <a:rPr lang="en-US" altLang="ja-JP" dirty="0"/>
              <a:t>140</a:t>
            </a:r>
            <a:r>
              <a:rPr lang="ja-JP" altLang="en-US" dirty="0"/>
              <a:t>兆円</a:t>
            </a:r>
            <a:endParaRPr lang="en-US" altLang="ja-JP" dirty="0"/>
          </a:p>
          <a:p>
            <a:pPr lvl="1"/>
            <a:r>
              <a:rPr kumimoji="1" lang="ja-JP" altLang="en-US" dirty="0"/>
              <a:t>過去期間に係る給付　</a:t>
            </a:r>
            <a:r>
              <a:rPr kumimoji="1" lang="en-US" altLang="ja-JP" dirty="0"/>
              <a:t>830</a:t>
            </a:r>
            <a:r>
              <a:rPr kumimoji="1" lang="ja-JP" altLang="en-US" dirty="0"/>
              <a:t>兆円</a:t>
            </a:r>
            <a:endParaRPr kumimoji="1" lang="en-US" altLang="ja-JP" dirty="0"/>
          </a:p>
          <a:p>
            <a:pPr lvl="1"/>
            <a:r>
              <a:rPr lang="ja-JP" altLang="en-US" dirty="0"/>
              <a:t>その差額：　</a:t>
            </a:r>
            <a:r>
              <a:rPr lang="en-US" altLang="ja-JP" dirty="0"/>
              <a:t>690</a:t>
            </a:r>
            <a:r>
              <a:rPr lang="ja-JP" altLang="en-US" dirty="0"/>
              <a:t>兆円</a:t>
            </a:r>
            <a:endParaRPr lang="en-US" altLang="ja-JP" dirty="0"/>
          </a:p>
          <a:p>
            <a:r>
              <a:rPr lang="ja-JP" altLang="en-US" dirty="0"/>
              <a:t>異なる考え方</a:t>
            </a:r>
            <a:endParaRPr lang="en-US" altLang="ja-JP" dirty="0"/>
          </a:p>
          <a:p>
            <a:pPr lvl="1"/>
            <a:r>
              <a:rPr kumimoji="1" lang="ja-JP" altLang="en-US" dirty="0"/>
              <a:t>純債務の存在</a:t>
            </a:r>
            <a:endParaRPr kumimoji="1" lang="en-US" altLang="ja-JP" dirty="0"/>
          </a:p>
          <a:p>
            <a:pPr lvl="2"/>
            <a:r>
              <a:rPr lang="ja-JP" altLang="en-US" dirty="0"/>
              <a:t>国債と同等  </a:t>
            </a:r>
            <a:r>
              <a:rPr lang="en-US" altLang="ja-JP" dirty="0">
                <a:sym typeface="Wingdings" panose="05000000000000000000" pitchFamily="2" charset="2"/>
              </a:rPr>
              <a:t>  </a:t>
            </a:r>
            <a:r>
              <a:rPr lang="ja-JP" altLang="en-US" dirty="0">
                <a:sym typeface="Wingdings" panose="05000000000000000000" pitchFamily="2" charset="2"/>
              </a:rPr>
              <a:t>日本の財政状況は非常に危機的</a:t>
            </a:r>
            <a:endParaRPr lang="en-US" altLang="ja-JP" dirty="0">
              <a:sym typeface="Wingdings" panose="05000000000000000000" pitchFamily="2" charset="2"/>
            </a:endParaRPr>
          </a:p>
          <a:p>
            <a:pPr lvl="2"/>
            <a:r>
              <a:rPr lang="ja-JP" altLang="en-US" dirty="0">
                <a:sym typeface="Wingdings" panose="05000000000000000000" pitchFamily="2" charset="2"/>
              </a:rPr>
              <a:t>年金純債務をどう処理すべきか</a:t>
            </a:r>
            <a:endParaRPr lang="en-US" altLang="ja-JP" dirty="0">
              <a:sym typeface="Wingdings" panose="05000000000000000000" pitchFamily="2" charset="2"/>
            </a:endParaRPr>
          </a:p>
          <a:p>
            <a:pPr lvl="1"/>
            <a:r>
              <a:rPr kumimoji="1" lang="ja-JP" altLang="en-US" dirty="0">
                <a:sym typeface="Wingdings" panose="05000000000000000000" pitchFamily="2" charset="2"/>
              </a:rPr>
              <a:t>批判</a:t>
            </a:r>
            <a:endParaRPr kumimoji="1" lang="en-US" altLang="ja-JP" dirty="0">
              <a:sym typeface="Wingdings" panose="05000000000000000000" pitchFamily="2" charset="2"/>
            </a:endParaRPr>
          </a:p>
          <a:p>
            <a:pPr lvl="2"/>
            <a:r>
              <a:rPr lang="ja-JP" altLang="en-US" dirty="0">
                <a:sym typeface="Wingdings" panose="05000000000000000000" pitchFamily="2" charset="2"/>
              </a:rPr>
              <a:t>公的年金には独自の役割；企業会計の手法を適用するのは不適切</a:t>
            </a:r>
            <a:endParaRPr lang="en-US" altLang="ja-JP" dirty="0">
              <a:sym typeface="Wingdings" panose="05000000000000000000" pitchFamily="2" charset="2"/>
            </a:endParaRPr>
          </a:p>
          <a:p>
            <a:pPr lvl="2"/>
            <a:endParaRPr kumimoji="1" lang="ja-JP" altLang="en-US" dirty="0"/>
          </a:p>
        </p:txBody>
      </p:sp>
    </p:spTree>
    <p:extLst>
      <p:ext uri="{BB962C8B-B14F-4D97-AF65-F5344CB8AC3E}">
        <p14:creationId xmlns:p14="http://schemas.microsoft.com/office/powerpoint/2010/main" val="142501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4762872" cy="576064"/>
          </a:xfrm>
        </p:spPr>
        <p:txBody>
          <a:bodyPr>
            <a:normAutofit fontScale="90000"/>
          </a:bodyPr>
          <a:lstStyle/>
          <a:p>
            <a:r>
              <a:rPr lang="ja-JP" altLang="en-US" sz="3600" dirty="0"/>
              <a:t>年金バランスシート</a:t>
            </a:r>
            <a:endParaRPr kumimoji="1" lang="ja-JP" altLang="en-US" sz="3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908720"/>
            <a:ext cx="7108693" cy="4742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457048" y="5877272"/>
            <a:ext cx="8435432" cy="861774"/>
          </a:xfrm>
          <a:prstGeom prst="rect">
            <a:avLst/>
          </a:prstGeom>
          <a:noFill/>
        </p:spPr>
        <p:txBody>
          <a:bodyPr wrap="square" rtlCol="0">
            <a:spAutoFit/>
          </a:bodyPr>
          <a:lstStyle/>
          <a:p>
            <a:r>
              <a:rPr lang="ja-JP" altLang="en-US" sz="1600" dirty="0"/>
              <a:t>厚生労働省年金局数理課　</a:t>
            </a:r>
            <a:r>
              <a:rPr lang="en-US" altLang="ja-JP" sz="1600" dirty="0"/>
              <a:t>『</a:t>
            </a:r>
            <a:r>
              <a:rPr lang="ja-JP" altLang="en-US" sz="1600" dirty="0"/>
              <a:t>平成</a:t>
            </a:r>
            <a:r>
              <a:rPr lang="en-US" altLang="ja-JP" sz="1600" dirty="0"/>
              <a:t>21</a:t>
            </a:r>
            <a:r>
              <a:rPr lang="ja-JP" altLang="en-US" sz="1600" dirty="0"/>
              <a:t>年財政検証結果レポート　　</a:t>
            </a:r>
            <a:r>
              <a:rPr lang="en-US" altLang="ja-JP" sz="1600" dirty="0"/>
              <a:t>--</a:t>
            </a:r>
            <a:r>
              <a:rPr lang="ja-JP" altLang="en-US" sz="1600" dirty="0"/>
              <a:t>「国民年金及び厚生年金に係る現況及び見通し」（詳細版）</a:t>
            </a:r>
            <a:r>
              <a:rPr lang="en-US" altLang="ja-JP" sz="1600" dirty="0"/>
              <a:t>--』</a:t>
            </a:r>
            <a:r>
              <a:rPr lang="ja-JP" altLang="en-US" sz="1600" dirty="0"/>
              <a:t>（平成</a:t>
            </a:r>
            <a:r>
              <a:rPr lang="en-US" altLang="ja-JP" sz="1600" dirty="0"/>
              <a:t>22</a:t>
            </a:r>
            <a:r>
              <a:rPr lang="ja-JP" altLang="en-US" sz="1600" dirty="0"/>
              <a:t>年</a:t>
            </a:r>
            <a:r>
              <a:rPr lang="en-US" altLang="ja-JP" sz="1600" dirty="0"/>
              <a:t>3</a:t>
            </a:r>
            <a:r>
              <a:rPr lang="ja-JP" altLang="en-US" sz="1600" dirty="0"/>
              <a:t>月）より</a:t>
            </a:r>
            <a:endParaRPr lang="en-US" altLang="ja-JP" sz="1600" dirty="0"/>
          </a:p>
          <a:p>
            <a:endParaRPr kumimoji="1" lang="ja-JP" altLang="en-US" dirty="0"/>
          </a:p>
        </p:txBody>
      </p:sp>
      <p:sp>
        <p:nvSpPr>
          <p:cNvPr id="3" name="テキスト ボックス 2"/>
          <p:cNvSpPr txBox="1"/>
          <p:nvPr/>
        </p:nvSpPr>
        <p:spPr>
          <a:xfrm>
            <a:off x="3347864" y="5157192"/>
            <a:ext cx="5544616" cy="646331"/>
          </a:xfrm>
          <a:prstGeom prst="rect">
            <a:avLst/>
          </a:prstGeom>
          <a:noFill/>
        </p:spPr>
        <p:txBody>
          <a:bodyPr wrap="square" rtlCol="0">
            <a:spAutoFit/>
          </a:bodyPr>
          <a:lstStyle/>
          <a:p>
            <a:r>
              <a:rPr lang="ja-JP" altLang="en-US" dirty="0"/>
              <a:t>過去期間に係る給付債務は積立金だけで賄えない</a:t>
            </a:r>
            <a:endParaRPr lang="en-US" altLang="ja-JP" dirty="0"/>
          </a:p>
          <a:p>
            <a:r>
              <a:rPr kumimoji="1" lang="ja-JP" altLang="en-US" dirty="0"/>
              <a:t>これをどう考えるかで論争あり</a:t>
            </a:r>
          </a:p>
        </p:txBody>
      </p:sp>
    </p:spTree>
    <p:extLst>
      <p:ext uri="{BB962C8B-B14F-4D97-AF65-F5344CB8AC3E}">
        <p14:creationId xmlns:p14="http://schemas.microsoft.com/office/powerpoint/2010/main" val="219446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年金制度の予算制約式</a:t>
            </a:r>
            <a:r>
              <a:rPr kumimoji="1" lang="en-US" altLang="ja-JP" dirty="0"/>
              <a:t>(1)</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268760"/>
                <a:ext cx="8507288" cy="5256584"/>
              </a:xfrm>
            </p:spPr>
            <p:txBody>
              <a:bodyPr>
                <a:normAutofit/>
              </a:bodyPr>
              <a:lstStyle/>
              <a:p>
                <a:pPr marL="0" indent="0">
                  <a:buNone/>
                </a:pPr>
                <a:r>
                  <a:rPr kumimoji="1" lang="ja-JP" altLang="en-US" sz="2400" dirty="0">
                    <a:latin typeface="Cambria Math"/>
                  </a:rPr>
                  <a:t>積立金の推移式</a:t>
                </a:r>
                <a:endParaRPr kumimoji="1" lang="en-US" altLang="ja-JP" sz="2400" dirty="0">
                  <a:latin typeface="Cambria Math"/>
                </a:endParaRPr>
              </a:p>
              <a:p>
                <a:pPr marL="0" indent="0" algn="ctr">
                  <a:buNone/>
                </a:pPr>
                <a14:m>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a:rPr>
                          <m:t>𝐹</m:t>
                        </m:r>
                      </m:e>
                      <m:sub>
                        <m:r>
                          <a:rPr kumimoji="1" lang="en-US" altLang="ja-JP" sz="2800" b="0" i="1" smtClean="0">
                            <a:latin typeface="Cambria Math"/>
                          </a:rPr>
                          <m:t>𝑡</m:t>
                        </m:r>
                        <m:r>
                          <a:rPr kumimoji="1" lang="en-US" altLang="ja-JP" sz="2800" b="0" i="1" smtClean="0">
                            <a:latin typeface="Cambria Math"/>
                          </a:rPr>
                          <m:t>+1</m:t>
                        </m:r>
                      </m:sub>
                    </m:sSub>
                    <m:r>
                      <a:rPr kumimoji="1" lang="en-US" altLang="ja-JP" sz="2800" b="0" i="1" smtClean="0">
                        <a:latin typeface="Cambria Math"/>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a:rPr>
                          <m:t>𝐹</m:t>
                        </m:r>
                      </m:e>
                      <m:sub>
                        <m:r>
                          <a:rPr kumimoji="1" lang="en-US" altLang="ja-JP" sz="2800" b="0" i="1" smtClean="0">
                            <a:latin typeface="Cambria Math"/>
                          </a:rPr>
                          <m:t>𝑡</m:t>
                        </m:r>
                      </m:sub>
                    </m:sSub>
                    <m:d>
                      <m:dPr>
                        <m:ctrlPr>
                          <a:rPr kumimoji="1" lang="en-US" altLang="ja-JP" sz="2800" b="0" i="1" smtClean="0">
                            <a:latin typeface="Cambria Math" panose="02040503050406030204" pitchFamily="18" charset="0"/>
                          </a:rPr>
                        </m:ctrlPr>
                      </m:dPr>
                      <m:e>
                        <m:r>
                          <a:rPr kumimoji="1" lang="en-US" altLang="ja-JP" sz="2800" b="0" i="1" smtClean="0">
                            <a:latin typeface="Cambria Math"/>
                          </a:rPr>
                          <m:t>1+</m:t>
                        </m:r>
                        <m:r>
                          <a:rPr kumimoji="1" lang="en-US" altLang="ja-JP" sz="2800" b="0" i="1" smtClean="0">
                            <a:latin typeface="Cambria Math"/>
                          </a:rPr>
                          <m:t>𝑟</m:t>
                        </m:r>
                      </m:e>
                    </m:d>
                    <m:r>
                      <a:rPr kumimoji="1" lang="en-US" altLang="ja-JP" sz="2800" b="0" i="1" smtClean="0">
                        <a:latin typeface="Cambria Math"/>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a:rPr>
                          <m:t>𝑇</m:t>
                        </m:r>
                      </m:e>
                      <m:sub>
                        <m:r>
                          <a:rPr kumimoji="1" lang="en-US" altLang="ja-JP" sz="2800" b="0" i="1" smtClean="0">
                            <a:latin typeface="Cambria Math"/>
                          </a:rPr>
                          <m:t>𝑡</m:t>
                        </m:r>
                      </m:sub>
                    </m:sSub>
                    <m:r>
                      <a:rPr kumimoji="1" lang="en-US" altLang="ja-JP" sz="2800" b="0" i="1" smtClean="0">
                        <a:latin typeface="Cambria Math"/>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a:rPr>
                          <m:t>𝐵</m:t>
                        </m:r>
                      </m:e>
                      <m:sub>
                        <m:r>
                          <a:rPr kumimoji="1" lang="en-US" altLang="ja-JP" sz="2800" b="0" i="1" smtClean="0">
                            <a:latin typeface="Cambria Math"/>
                          </a:rPr>
                          <m:t>𝑡</m:t>
                        </m:r>
                      </m:sub>
                    </m:sSub>
                  </m:oMath>
                </a14:m>
                <a:r>
                  <a:rPr kumimoji="1" lang="en-US" altLang="ja-JP" sz="2800" dirty="0"/>
                  <a:t>	</a:t>
                </a:r>
              </a:p>
              <a:p>
                <a:pPr lvl="2"/>
                <a:r>
                  <a:rPr kumimoji="1" lang="en-US" altLang="ja-JP" sz="2000" i="1" dirty="0">
                    <a:latin typeface="Times New Roman" panose="02020603050405020304" pitchFamily="18" charset="0"/>
                    <a:cs typeface="Times New Roman" panose="02020603050405020304" pitchFamily="18" charset="0"/>
                  </a:rPr>
                  <a:t>F</a:t>
                </a:r>
                <a:r>
                  <a:rPr kumimoji="1" lang="en-US" altLang="ja-JP" sz="2000" i="1" baseline="-25000" dirty="0">
                    <a:latin typeface="Times New Roman" panose="02020603050405020304" pitchFamily="18" charset="0"/>
                    <a:cs typeface="Times New Roman" panose="02020603050405020304" pitchFamily="18" charset="0"/>
                  </a:rPr>
                  <a:t>t</a:t>
                </a:r>
                <a:r>
                  <a:rPr kumimoji="1" lang="en-US" altLang="ja-JP" sz="2000" dirty="0">
                    <a:latin typeface="Times New Roman" panose="02020603050405020304" pitchFamily="18" charset="0"/>
                    <a:cs typeface="Times New Roman" panose="02020603050405020304" pitchFamily="18" charset="0"/>
                  </a:rPr>
                  <a:t>: </a:t>
                </a:r>
                <a:r>
                  <a:rPr kumimoji="1" lang="ja-JP" altLang="en-US" sz="2000" dirty="0">
                    <a:latin typeface="Times New Roman" panose="02020603050405020304" pitchFamily="18" charset="0"/>
                    <a:cs typeface="Times New Roman" panose="02020603050405020304" pitchFamily="18" charset="0"/>
                  </a:rPr>
                  <a:t>時点</a:t>
                </a:r>
                <a:r>
                  <a:rPr kumimoji="1" lang="en-US" altLang="ja-JP" sz="2000" dirty="0">
                    <a:latin typeface="Times New Roman" panose="02020603050405020304" pitchFamily="18" charset="0"/>
                    <a:cs typeface="Times New Roman" panose="02020603050405020304" pitchFamily="18" charset="0"/>
                  </a:rPr>
                  <a:t>t</a:t>
                </a:r>
                <a:r>
                  <a:rPr kumimoji="1" lang="ja-JP" altLang="en-US" sz="2000" dirty="0">
                    <a:latin typeface="Times New Roman" panose="02020603050405020304" pitchFamily="18" charset="0"/>
                    <a:cs typeface="Times New Roman" panose="02020603050405020304" pitchFamily="18" charset="0"/>
                  </a:rPr>
                  <a:t>の期首における積立金（利子発生前）</a:t>
                </a:r>
                <a:endParaRPr kumimoji="1" lang="en-US" altLang="ja-JP" sz="2000" dirty="0">
                  <a:latin typeface="Times New Roman" panose="02020603050405020304" pitchFamily="18" charset="0"/>
                  <a:cs typeface="Times New Roman" panose="02020603050405020304" pitchFamily="18" charset="0"/>
                </a:endParaRPr>
              </a:p>
              <a:p>
                <a:pPr lvl="2"/>
                <a:r>
                  <a:rPr lang="en-US" altLang="ja-JP" sz="2000" i="1" dirty="0">
                    <a:latin typeface="Times New Roman" panose="02020603050405020304" pitchFamily="18" charset="0"/>
                    <a:cs typeface="Times New Roman" panose="02020603050405020304" pitchFamily="18" charset="0"/>
                  </a:rPr>
                  <a:t>T</a:t>
                </a:r>
                <a:r>
                  <a:rPr lang="en-US" altLang="ja-JP" sz="2000" i="1" baseline="-25000" dirty="0">
                    <a:latin typeface="Times New Roman" panose="02020603050405020304" pitchFamily="18" charset="0"/>
                    <a:cs typeface="Times New Roman" panose="02020603050405020304" pitchFamily="18" charset="0"/>
                  </a:rPr>
                  <a:t>t</a:t>
                </a:r>
                <a:r>
                  <a:rPr lang="en-US" altLang="ja-JP" sz="2000" dirty="0">
                    <a:latin typeface="Times New Roman" panose="02020603050405020304" pitchFamily="18" charset="0"/>
                    <a:cs typeface="Times New Roman" panose="02020603050405020304" pitchFamily="18" charset="0"/>
                  </a:rPr>
                  <a:t>: </a:t>
                </a:r>
                <a:r>
                  <a:rPr lang="ja-JP" altLang="en-US" sz="2000" dirty="0">
                    <a:latin typeface="Times New Roman" panose="02020603050405020304" pitchFamily="18" charset="0"/>
                    <a:cs typeface="Times New Roman" panose="02020603050405020304" pitchFamily="18" charset="0"/>
                  </a:rPr>
                  <a:t>保険料（および税）収入</a:t>
                </a:r>
                <a:endParaRPr lang="en-US" altLang="ja-JP" sz="2000" dirty="0">
                  <a:latin typeface="Times New Roman" panose="02020603050405020304" pitchFamily="18" charset="0"/>
                  <a:cs typeface="Times New Roman" panose="02020603050405020304" pitchFamily="18" charset="0"/>
                </a:endParaRPr>
              </a:p>
              <a:p>
                <a:pPr lvl="2"/>
                <a:r>
                  <a:rPr kumimoji="1" lang="en-US" altLang="ja-JP" sz="2000" i="1" dirty="0" err="1">
                    <a:latin typeface="Times New Roman" panose="02020603050405020304" pitchFamily="18" charset="0"/>
                    <a:cs typeface="Times New Roman" panose="02020603050405020304" pitchFamily="18" charset="0"/>
                  </a:rPr>
                  <a:t>B</a:t>
                </a:r>
                <a:r>
                  <a:rPr kumimoji="1" lang="en-US" altLang="ja-JP" sz="2000" i="1" baseline="-25000" dirty="0" err="1">
                    <a:latin typeface="Times New Roman" panose="02020603050405020304" pitchFamily="18" charset="0"/>
                    <a:cs typeface="Times New Roman" panose="02020603050405020304" pitchFamily="18" charset="0"/>
                  </a:rPr>
                  <a:t>t</a:t>
                </a:r>
                <a:r>
                  <a:rPr kumimoji="1" lang="ja-JP" altLang="en-US" sz="2000" dirty="0">
                    <a:latin typeface="Times New Roman" panose="02020603050405020304" pitchFamily="18" charset="0"/>
                    <a:cs typeface="Times New Roman" panose="02020603050405020304" pitchFamily="18" charset="0"/>
                  </a:rPr>
                  <a:t>：給</a:t>
                </a:r>
                <a:r>
                  <a:rPr kumimoji="1" lang="ja-JP" altLang="en-US" sz="2000" dirty="0"/>
                  <a:t>付</a:t>
                </a:r>
                <a:endParaRPr kumimoji="1" lang="en-US" altLang="ja-JP" sz="2000" dirty="0"/>
              </a:p>
              <a:p>
                <a:pPr lvl="2"/>
                <a:r>
                  <a:rPr lang="en-US" altLang="ja-JP" sz="2000" i="1" dirty="0">
                    <a:latin typeface="Times New Roman" panose="02020603050405020304" pitchFamily="18" charset="0"/>
                    <a:cs typeface="Times New Roman" panose="02020603050405020304" pitchFamily="18" charset="0"/>
                  </a:rPr>
                  <a:t>r</a:t>
                </a:r>
                <a:r>
                  <a:rPr lang="ja-JP" altLang="en-US" sz="2000" dirty="0"/>
                  <a:t>：利子率</a:t>
                </a:r>
                <a:endParaRPr lang="en-US" altLang="ja-JP" sz="2000" dirty="0"/>
              </a:p>
              <a:p>
                <a:pPr marL="57150" indent="0">
                  <a:buNone/>
                </a:pPr>
                <a:r>
                  <a:rPr lang="ja-JP" altLang="en-US" sz="2400" dirty="0"/>
                  <a:t>次の時点以降も同様な関係が成り立つ</a:t>
                </a:r>
                <a:endParaRPr lang="en-US" altLang="ja-JP" sz="2400" dirty="0"/>
              </a:p>
              <a:p>
                <a:pPr marL="57150" indent="0" algn="ctr">
                  <a:buNone/>
                </a:pPr>
                <a14:m>
                  <m:oMathPara xmlns:m="http://schemas.openxmlformats.org/officeDocument/2006/math">
                    <m:oMathParaPr>
                      <m:jc m:val="centerGroup"/>
                    </m:oMathParaPr>
                    <m:oMath xmlns:m="http://schemas.openxmlformats.org/officeDocument/2006/math">
                      <m:sSub>
                        <m:sSubPr>
                          <m:ctrlPr>
                            <a:rPr lang="en-US" altLang="ja-JP" sz="2400" i="1">
                              <a:latin typeface="Cambria Math" panose="02040503050406030204" pitchFamily="18" charset="0"/>
                            </a:rPr>
                          </m:ctrlPr>
                        </m:sSubPr>
                        <m:e>
                          <m:r>
                            <a:rPr lang="en-US" altLang="ja-JP" sz="2400" b="0" i="1" smtClean="0">
                              <a:latin typeface="Cambria Math"/>
                            </a:rPr>
                            <m:t>𝐹</m:t>
                          </m:r>
                        </m:e>
                        <m:sub>
                          <m:r>
                            <a:rPr lang="en-US" altLang="ja-JP" sz="2400" i="1">
                              <a:latin typeface="Cambria Math"/>
                            </a:rPr>
                            <m:t>𝑡</m:t>
                          </m:r>
                          <m:r>
                            <a:rPr lang="en-US" altLang="ja-JP" sz="2400" i="1">
                              <a:latin typeface="Cambria Math"/>
                            </a:rPr>
                            <m:t>+2</m:t>
                          </m:r>
                        </m:sub>
                      </m:sSub>
                      <m:r>
                        <a:rPr lang="en-US" altLang="ja-JP" sz="2400" i="1">
                          <a:latin typeface="Cambria Math"/>
                        </a:rPr>
                        <m:t>=</m:t>
                      </m:r>
                      <m:sSub>
                        <m:sSubPr>
                          <m:ctrlPr>
                            <a:rPr lang="en-US" altLang="ja-JP" sz="2400" i="1">
                              <a:latin typeface="Cambria Math" panose="02040503050406030204" pitchFamily="18" charset="0"/>
                            </a:rPr>
                          </m:ctrlPr>
                        </m:sSubPr>
                        <m:e>
                          <m:r>
                            <a:rPr lang="en-US" altLang="ja-JP" sz="2400" i="1">
                              <a:latin typeface="Cambria Math"/>
                            </a:rPr>
                            <m:t>𝐹</m:t>
                          </m:r>
                        </m:e>
                        <m:sub>
                          <m:r>
                            <a:rPr lang="en-US" altLang="ja-JP" sz="2400" i="1">
                              <a:latin typeface="Cambria Math"/>
                            </a:rPr>
                            <m:t>𝑡</m:t>
                          </m:r>
                          <m:r>
                            <a:rPr lang="en-US" altLang="ja-JP" sz="2400" b="0" i="1" smtClean="0">
                              <a:latin typeface="Cambria Math"/>
                            </a:rPr>
                            <m:t>+1</m:t>
                          </m:r>
                        </m:sub>
                      </m:sSub>
                      <m:d>
                        <m:dPr>
                          <m:ctrlPr>
                            <a:rPr lang="en-US" altLang="ja-JP" sz="2400" i="1">
                              <a:latin typeface="Cambria Math" panose="02040503050406030204" pitchFamily="18" charset="0"/>
                            </a:rPr>
                          </m:ctrlPr>
                        </m:dPr>
                        <m:e>
                          <m:r>
                            <a:rPr lang="en-US" altLang="ja-JP" sz="2400" i="1">
                              <a:latin typeface="Cambria Math"/>
                            </a:rPr>
                            <m:t>1+</m:t>
                          </m:r>
                          <m:r>
                            <a:rPr lang="en-US" altLang="ja-JP" sz="2400" i="1">
                              <a:latin typeface="Cambria Math"/>
                            </a:rPr>
                            <m:t>𝑟</m:t>
                          </m:r>
                        </m:e>
                      </m:d>
                      <m:r>
                        <a:rPr lang="en-US" altLang="ja-JP" sz="2400" i="1">
                          <a:latin typeface="Cambria Math"/>
                        </a:rPr>
                        <m:t>+</m:t>
                      </m:r>
                      <m:sSub>
                        <m:sSubPr>
                          <m:ctrlPr>
                            <a:rPr lang="en-US" altLang="ja-JP" sz="2400" i="1">
                              <a:latin typeface="Cambria Math" panose="02040503050406030204" pitchFamily="18" charset="0"/>
                            </a:rPr>
                          </m:ctrlPr>
                        </m:sSubPr>
                        <m:e>
                          <m:r>
                            <a:rPr lang="en-US" altLang="ja-JP" sz="2400" i="1">
                              <a:latin typeface="Cambria Math"/>
                            </a:rPr>
                            <m:t>𝑇</m:t>
                          </m:r>
                        </m:e>
                        <m:sub>
                          <m:r>
                            <a:rPr lang="en-US" altLang="ja-JP" sz="2400" i="1">
                              <a:latin typeface="Cambria Math"/>
                            </a:rPr>
                            <m:t>𝑡</m:t>
                          </m:r>
                          <m:r>
                            <a:rPr lang="en-US" altLang="ja-JP" sz="2400" b="0" i="1" smtClean="0">
                              <a:latin typeface="Cambria Math"/>
                            </a:rPr>
                            <m:t>+1</m:t>
                          </m:r>
                        </m:sub>
                      </m:sSub>
                      <m:r>
                        <a:rPr lang="en-US" altLang="ja-JP" sz="2400" i="1">
                          <a:latin typeface="Cambria Math"/>
                        </a:rPr>
                        <m:t>−</m:t>
                      </m:r>
                      <m:sSub>
                        <m:sSubPr>
                          <m:ctrlPr>
                            <a:rPr lang="en-US" altLang="ja-JP" sz="2400" i="1">
                              <a:latin typeface="Cambria Math" panose="02040503050406030204" pitchFamily="18" charset="0"/>
                            </a:rPr>
                          </m:ctrlPr>
                        </m:sSubPr>
                        <m:e>
                          <m:r>
                            <a:rPr lang="en-US" altLang="ja-JP" sz="2400" i="1">
                              <a:latin typeface="Cambria Math"/>
                            </a:rPr>
                            <m:t>𝐵</m:t>
                          </m:r>
                        </m:e>
                        <m:sub>
                          <m:r>
                            <a:rPr lang="en-US" altLang="ja-JP" sz="2400" i="1">
                              <a:latin typeface="Cambria Math"/>
                            </a:rPr>
                            <m:t>𝑡</m:t>
                          </m:r>
                          <m:r>
                            <a:rPr lang="en-US" altLang="ja-JP" sz="2400" b="0" i="1" smtClean="0">
                              <a:latin typeface="Cambria Math"/>
                            </a:rPr>
                            <m:t>+1</m:t>
                          </m:r>
                        </m:sub>
                      </m:sSub>
                    </m:oMath>
                  </m:oMathPara>
                </a14:m>
                <a:endParaRPr lang="en-US" altLang="ja-JP" sz="2400" i="1" dirty="0">
                  <a:latin typeface="Cambria Math"/>
                </a:endParaRPr>
              </a:p>
              <a:p>
                <a:pPr marL="57150" indent="0" algn="ctr">
                  <a:buNone/>
                </a:pPr>
                <a14:m>
                  <m:oMath xmlns:m="http://schemas.openxmlformats.org/officeDocument/2006/math">
                    <m:r>
                      <a:rPr lang="en-US" altLang="ja-JP" sz="2400" b="0" i="1" smtClean="0">
                        <a:latin typeface="Cambria Math"/>
                      </a:rPr>
                      <m:t>=</m:t>
                    </m:r>
                    <m:sSub>
                      <m:sSubPr>
                        <m:ctrlPr>
                          <a:rPr lang="en-US" altLang="ja-JP" sz="2400" b="0" i="1" smtClean="0">
                            <a:latin typeface="Cambria Math" panose="02040503050406030204" pitchFamily="18" charset="0"/>
                          </a:rPr>
                        </m:ctrlPr>
                      </m:sSubPr>
                      <m:e>
                        <m:r>
                          <a:rPr lang="en-US" altLang="ja-JP" sz="2400" b="0" i="1" smtClean="0">
                            <a:latin typeface="Cambria Math"/>
                          </a:rPr>
                          <m:t>𝐹</m:t>
                        </m:r>
                      </m:e>
                      <m:sub>
                        <m:r>
                          <a:rPr lang="en-US" altLang="ja-JP" sz="2400" b="0" i="1" smtClean="0">
                            <a:latin typeface="Cambria Math"/>
                          </a:rPr>
                          <m:t>𝑡</m:t>
                        </m:r>
                      </m:sub>
                    </m:sSub>
                    <m:sSup>
                      <m:sSupPr>
                        <m:ctrlPr>
                          <a:rPr lang="en-US" altLang="ja-JP" sz="2400" b="0" i="1" smtClean="0">
                            <a:latin typeface="Cambria Math" panose="02040503050406030204" pitchFamily="18" charset="0"/>
                          </a:rPr>
                        </m:ctrlPr>
                      </m:sSupPr>
                      <m:e>
                        <m:r>
                          <a:rPr lang="en-US" altLang="ja-JP" sz="2400" b="0" i="1" smtClean="0">
                            <a:latin typeface="Cambria Math"/>
                          </a:rPr>
                          <m:t>(1+</m:t>
                        </m:r>
                        <m:r>
                          <a:rPr lang="en-US" altLang="ja-JP" sz="2400" b="0" i="1" smtClean="0">
                            <a:latin typeface="Cambria Math"/>
                          </a:rPr>
                          <m:t>𝑟</m:t>
                        </m:r>
                        <m:r>
                          <a:rPr lang="en-US" altLang="ja-JP" sz="2400" b="0" i="1" smtClean="0">
                            <a:latin typeface="Cambria Math"/>
                          </a:rPr>
                          <m:t>)</m:t>
                        </m:r>
                      </m:e>
                      <m:sup>
                        <m:r>
                          <a:rPr lang="en-US" altLang="ja-JP" sz="2400" b="0" i="1" smtClean="0">
                            <a:latin typeface="Cambria Math"/>
                          </a:rPr>
                          <m:t>2</m:t>
                        </m:r>
                      </m:sup>
                    </m:sSup>
                    <m:r>
                      <a:rPr lang="en-US" altLang="ja-JP" sz="2400" b="0" i="1" smtClean="0">
                        <a:latin typeface="Cambria Math"/>
                      </a:rPr>
                      <m:t>+</m:t>
                    </m:r>
                    <m:d>
                      <m:dPr>
                        <m:ctrlPr>
                          <a:rPr lang="en-US" altLang="ja-JP" sz="2400" b="0" i="1" smtClean="0">
                            <a:latin typeface="Cambria Math" panose="02040503050406030204" pitchFamily="18" charset="0"/>
                          </a:rPr>
                        </m:ctrlPr>
                      </m:dPr>
                      <m:e>
                        <m:r>
                          <a:rPr lang="en-US" altLang="ja-JP" sz="2400" b="0" i="1" smtClean="0">
                            <a:latin typeface="Cambria Math"/>
                          </a:rPr>
                          <m:t>1+</m:t>
                        </m:r>
                        <m:r>
                          <a:rPr lang="en-US" altLang="ja-JP" sz="2400" b="0" i="1" smtClean="0">
                            <a:latin typeface="Cambria Math"/>
                          </a:rPr>
                          <m:t>𝑟</m:t>
                        </m:r>
                      </m:e>
                    </m:d>
                    <m:sSub>
                      <m:sSubPr>
                        <m:ctrlPr>
                          <a:rPr lang="en-US" altLang="ja-JP" sz="2400" b="0" i="1" smtClean="0">
                            <a:latin typeface="Cambria Math" panose="02040503050406030204" pitchFamily="18" charset="0"/>
                          </a:rPr>
                        </m:ctrlPr>
                      </m:sSubPr>
                      <m:e>
                        <m:r>
                          <a:rPr lang="en-US" altLang="ja-JP" sz="2400" b="0" i="1" smtClean="0">
                            <a:latin typeface="Cambria Math"/>
                          </a:rPr>
                          <m:t>𝑇</m:t>
                        </m:r>
                      </m:e>
                      <m:sub>
                        <m:r>
                          <a:rPr lang="en-US" altLang="ja-JP" sz="2400" b="0" i="1" smtClean="0">
                            <a:latin typeface="Cambria Math"/>
                          </a:rPr>
                          <m:t>𝑡</m:t>
                        </m:r>
                      </m:sub>
                    </m:sSub>
                    <m:r>
                      <a:rPr lang="en-US" altLang="ja-JP" sz="2400" b="0" i="1" smtClean="0">
                        <a:latin typeface="Cambria Math"/>
                      </a:rPr>
                      <m:t>+</m:t>
                    </m:r>
                    <m:sSub>
                      <m:sSubPr>
                        <m:ctrlPr>
                          <a:rPr lang="en-US" altLang="ja-JP" sz="2400" i="1">
                            <a:latin typeface="Cambria Math" panose="02040503050406030204" pitchFamily="18" charset="0"/>
                          </a:rPr>
                        </m:ctrlPr>
                      </m:sSubPr>
                      <m:e>
                        <m:r>
                          <a:rPr lang="en-US" altLang="ja-JP" sz="2400" i="1">
                            <a:latin typeface="Cambria Math"/>
                          </a:rPr>
                          <m:t>𝑇</m:t>
                        </m:r>
                      </m:e>
                      <m:sub>
                        <m:r>
                          <a:rPr lang="en-US" altLang="ja-JP" sz="2400" i="1">
                            <a:latin typeface="Cambria Math"/>
                          </a:rPr>
                          <m:t>𝑡</m:t>
                        </m:r>
                        <m:r>
                          <a:rPr lang="en-US" altLang="ja-JP" sz="2400" i="1">
                            <a:latin typeface="Cambria Math"/>
                          </a:rPr>
                          <m:t>+1</m:t>
                        </m:r>
                      </m:sub>
                    </m:sSub>
                    <m:r>
                      <a:rPr lang="en-US" altLang="ja-JP" sz="2400" b="0" i="1" smtClean="0">
                        <a:latin typeface="Cambria Math"/>
                      </a:rPr>
                      <m:t>−</m:t>
                    </m:r>
                    <m:d>
                      <m:dPr>
                        <m:ctrlPr>
                          <a:rPr lang="en-US" altLang="ja-JP" sz="2400" b="0" i="1" smtClean="0">
                            <a:latin typeface="Cambria Math" panose="02040503050406030204" pitchFamily="18" charset="0"/>
                          </a:rPr>
                        </m:ctrlPr>
                      </m:dPr>
                      <m:e>
                        <m:d>
                          <m:dPr>
                            <m:ctrlPr>
                              <a:rPr lang="en-US" altLang="ja-JP" sz="2400" b="0" i="1" smtClean="0">
                                <a:latin typeface="Cambria Math" panose="02040503050406030204" pitchFamily="18" charset="0"/>
                              </a:rPr>
                            </m:ctrlPr>
                          </m:dPr>
                          <m:e>
                            <m:r>
                              <a:rPr lang="en-US" altLang="ja-JP" sz="2400" b="0" i="1" smtClean="0">
                                <a:latin typeface="Cambria Math"/>
                              </a:rPr>
                              <m:t>1+</m:t>
                            </m:r>
                            <m:r>
                              <a:rPr lang="en-US" altLang="ja-JP" sz="2400" b="0" i="1" smtClean="0">
                                <a:latin typeface="Cambria Math"/>
                              </a:rPr>
                              <m:t>𝑟</m:t>
                            </m:r>
                          </m:e>
                        </m:d>
                        <m:sSub>
                          <m:sSubPr>
                            <m:ctrlPr>
                              <a:rPr lang="en-US" altLang="ja-JP" sz="2400" b="0" i="1" smtClean="0">
                                <a:latin typeface="Cambria Math" panose="02040503050406030204" pitchFamily="18" charset="0"/>
                              </a:rPr>
                            </m:ctrlPr>
                          </m:sSubPr>
                          <m:e>
                            <m:r>
                              <a:rPr lang="en-US" altLang="ja-JP" sz="2400" b="0" i="1" smtClean="0">
                                <a:latin typeface="Cambria Math"/>
                              </a:rPr>
                              <m:t>𝐵</m:t>
                            </m:r>
                          </m:e>
                          <m:sub>
                            <m:r>
                              <a:rPr lang="en-US" altLang="ja-JP" sz="2400" b="0" i="1" smtClean="0">
                                <a:latin typeface="Cambria Math"/>
                              </a:rPr>
                              <m:t>𝑡</m:t>
                            </m:r>
                          </m:sub>
                        </m:sSub>
                        <m:r>
                          <a:rPr lang="en-US" altLang="ja-JP" sz="2400" b="1" i="1" smtClean="0">
                            <a:latin typeface="Cambria Math"/>
                          </a:rPr>
                          <m:t>+</m:t>
                        </m:r>
                        <m:sSub>
                          <m:sSubPr>
                            <m:ctrlPr>
                              <a:rPr lang="en-US" altLang="ja-JP" sz="2400" i="1">
                                <a:latin typeface="Cambria Math" panose="02040503050406030204" pitchFamily="18" charset="0"/>
                              </a:rPr>
                            </m:ctrlPr>
                          </m:sSubPr>
                          <m:e>
                            <m:r>
                              <a:rPr lang="en-US" altLang="ja-JP" sz="2400" i="1">
                                <a:latin typeface="Cambria Math"/>
                              </a:rPr>
                              <m:t>𝐵</m:t>
                            </m:r>
                          </m:e>
                          <m:sub>
                            <m:r>
                              <a:rPr lang="en-US" altLang="ja-JP" sz="2400" i="1">
                                <a:latin typeface="Cambria Math"/>
                              </a:rPr>
                              <m:t>𝑡</m:t>
                            </m:r>
                            <m:r>
                              <a:rPr lang="en-US" altLang="ja-JP" sz="2400" i="1">
                                <a:latin typeface="Cambria Math"/>
                              </a:rPr>
                              <m:t>+1</m:t>
                            </m:r>
                          </m:sub>
                        </m:sSub>
                      </m:e>
                    </m:d>
                  </m:oMath>
                </a14:m>
                <a:r>
                  <a:rPr lang="en-US" altLang="ja-JP" sz="2000" dirty="0"/>
                  <a:t>	</a:t>
                </a:r>
              </a:p>
              <a:p>
                <a:pPr marL="57150" indent="0">
                  <a:buNone/>
                </a:pPr>
                <a:r>
                  <a:rPr lang="ja-JP" altLang="en-US" sz="2400" dirty="0"/>
                  <a:t>同様の計算を繰り返すと</a:t>
                </a:r>
                <a:endParaRPr lang="en-US" altLang="ja-JP" sz="2400" dirty="0"/>
              </a:p>
              <a:p>
                <a:pPr marL="457200" lvl="1" indent="0" algn="ctr">
                  <a:buNone/>
                </a:pPr>
                <a14:m>
                  <m:oMathPara xmlns:m="http://schemas.openxmlformats.org/officeDocument/2006/math">
                    <m:oMathParaPr>
                      <m:jc m:val="left"/>
                    </m:oMathParaPr>
                    <m:oMath xmlns:m="http://schemas.openxmlformats.org/officeDocument/2006/math">
                      <m:sSub>
                        <m:sSubPr>
                          <m:ctrlPr>
                            <a:rPr lang="en-US" altLang="ja-JP" sz="2200" i="1">
                              <a:latin typeface="Cambria Math" panose="02040503050406030204" pitchFamily="18" charset="0"/>
                            </a:rPr>
                          </m:ctrlPr>
                        </m:sSubPr>
                        <m:e>
                          <m:r>
                            <a:rPr lang="en-US" altLang="ja-JP" sz="2200" i="1">
                              <a:latin typeface="Cambria Math"/>
                            </a:rPr>
                            <m:t>𝐹</m:t>
                          </m:r>
                        </m:e>
                        <m:sub>
                          <m:r>
                            <a:rPr lang="en-US" altLang="ja-JP" sz="2200" i="1">
                              <a:latin typeface="Cambria Math"/>
                            </a:rPr>
                            <m:t>𝑡</m:t>
                          </m:r>
                          <m:r>
                            <a:rPr lang="en-US" altLang="ja-JP" sz="2200" i="1">
                              <a:latin typeface="Cambria Math"/>
                            </a:rPr>
                            <m:t>+</m:t>
                          </m:r>
                          <m:r>
                            <a:rPr lang="en-US" altLang="ja-JP" sz="2200" b="0" i="1" smtClean="0">
                              <a:latin typeface="Cambria Math"/>
                            </a:rPr>
                            <m:t>𝑘</m:t>
                          </m:r>
                        </m:sub>
                      </m:sSub>
                      <m:r>
                        <a:rPr lang="en-US" altLang="ja-JP" sz="2200" i="1">
                          <a:latin typeface="Cambria Math"/>
                        </a:rPr>
                        <m:t>=</m:t>
                      </m:r>
                    </m:oMath>
                  </m:oMathPara>
                </a14:m>
                <a:endParaRPr lang="en-US" altLang="ja-JP" sz="2200" i="1" dirty="0">
                  <a:latin typeface="Cambria Math"/>
                </a:endParaRPr>
              </a:p>
              <a:p>
                <a:pPr marL="457200" lvl="1" indent="0" algn="ctr">
                  <a:buNone/>
                </a:pPr>
                <a14:m>
                  <m:oMathPara xmlns:m="http://schemas.openxmlformats.org/officeDocument/2006/math">
                    <m:oMathParaPr>
                      <m:jc m:val="centerGroup"/>
                    </m:oMathParaPr>
                    <m:oMath xmlns:m="http://schemas.openxmlformats.org/officeDocument/2006/math">
                      <m:sSub>
                        <m:sSubPr>
                          <m:ctrlPr>
                            <a:rPr lang="en-US" altLang="ja-JP" sz="2200" i="1">
                              <a:latin typeface="Cambria Math" panose="02040503050406030204" pitchFamily="18" charset="0"/>
                            </a:rPr>
                          </m:ctrlPr>
                        </m:sSubPr>
                        <m:e>
                          <m:r>
                            <a:rPr lang="en-US" altLang="ja-JP" sz="2200" i="1">
                              <a:latin typeface="Cambria Math"/>
                            </a:rPr>
                            <m:t>𝐹</m:t>
                          </m:r>
                        </m:e>
                        <m:sub>
                          <m:r>
                            <a:rPr lang="en-US" altLang="ja-JP" sz="2200" i="1">
                              <a:latin typeface="Cambria Math"/>
                            </a:rPr>
                            <m:t>𝑡</m:t>
                          </m:r>
                        </m:sub>
                      </m:sSub>
                      <m:sSup>
                        <m:sSupPr>
                          <m:ctrlPr>
                            <a:rPr lang="en-US" altLang="ja-JP" sz="2200" i="1">
                              <a:latin typeface="Cambria Math" panose="02040503050406030204" pitchFamily="18" charset="0"/>
                            </a:rPr>
                          </m:ctrlPr>
                        </m:sSupPr>
                        <m:e>
                          <m:r>
                            <a:rPr lang="en-US" altLang="ja-JP" sz="2200" i="1">
                              <a:latin typeface="Cambria Math"/>
                            </a:rPr>
                            <m:t>(1+</m:t>
                          </m:r>
                          <m:r>
                            <a:rPr lang="en-US" altLang="ja-JP" sz="2200" i="1">
                              <a:latin typeface="Cambria Math"/>
                            </a:rPr>
                            <m:t>𝑟</m:t>
                          </m:r>
                          <m:r>
                            <a:rPr lang="en-US" altLang="ja-JP" sz="2200" i="1">
                              <a:latin typeface="Cambria Math"/>
                            </a:rPr>
                            <m:t>)</m:t>
                          </m:r>
                        </m:e>
                        <m:sup>
                          <m:r>
                            <a:rPr lang="en-US" altLang="ja-JP" sz="2200" i="1">
                              <a:latin typeface="Cambria Math"/>
                            </a:rPr>
                            <m:t>𝑘</m:t>
                          </m:r>
                        </m:sup>
                      </m:sSup>
                      <m:sSub>
                        <m:sSubPr>
                          <m:ctrlPr>
                            <a:rPr lang="en-US" altLang="ja-JP" sz="2200" i="1">
                              <a:latin typeface="Cambria Math" panose="02040503050406030204" pitchFamily="18" charset="0"/>
                            </a:rPr>
                          </m:ctrlPr>
                        </m:sSubPr>
                        <m:e>
                          <m:r>
                            <a:rPr lang="en-US" altLang="ja-JP" sz="2200" b="0" i="1" smtClean="0">
                              <a:latin typeface="Cambria Math"/>
                            </a:rPr>
                            <m:t>+</m:t>
                          </m:r>
                          <m:nary>
                            <m:naryPr>
                              <m:chr m:val="∑"/>
                              <m:limLoc m:val="subSup"/>
                              <m:ctrlPr>
                                <a:rPr lang="en-US" altLang="ja-JP" sz="2200" b="0" i="1" smtClean="0">
                                  <a:latin typeface="Cambria Math" panose="02040503050406030204" pitchFamily="18" charset="0"/>
                                </a:rPr>
                              </m:ctrlPr>
                            </m:naryPr>
                            <m:sub>
                              <m:r>
                                <m:rPr>
                                  <m:brk m:alnAt="25"/>
                                </m:rPr>
                                <a:rPr lang="en-US" altLang="ja-JP" sz="2200" b="0" i="1" smtClean="0">
                                  <a:latin typeface="Cambria Math"/>
                                </a:rPr>
                                <m:t>𝑖</m:t>
                              </m:r>
                              <m:r>
                                <a:rPr lang="en-US" altLang="ja-JP" sz="2200" b="0" i="1" smtClean="0">
                                  <a:latin typeface="Cambria Math"/>
                                </a:rPr>
                                <m:t>=0</m:t>
                              </m:r>
                            </m:sub>
                            <m:sup>
                              <m:r>
                                <a:rPr lang="en-US" altLang="ja-JP" sz="2200" b="0" i="1" smtClean="0">
                                  <a:latin typeface="Cambria Math"/>
                                </a:rPr>
                                <m:t>𝑘</m:t>
                              </m:r>
                              <m:r>
                                <a:rPr lang="en-US" altLang="ja-JP" sz="2200" b="0" i="1" smtClean="0">
                                  <a:latin typeface="Cambria Math"/>
                                </a:rPr>
                                <m:t>−1</m:t>
                              </m:r>
                            </m:sup>
                            <m:e>
                              <m:sSub>
                                <m:sSubPr>
                                  <m:ctrlPr>
                                    <a:rPr lang="en-US" altLang="ja-JP" sz="2200" b="0" i="1" smtClean="0">
                                      <a:latin typeface="Cambria Math" panose="02040503050406030204" pitchFamily="18" charset="0"/>
                                    </a:rPr>
                                  </m:ctrlPr>
                                </m:sSubPr>
                                <m:e>
                                  <m:r>
                                    <a:rPr lang="en-US" altLang="ja-JP" sz="2200" b="0" i="1" smtClean="0">
                                      <a:latin typeface="Cambria Math"/>
                                    </a:rPr>
                                    <m:t>𝑇</m:t>
                                  </m:r>
                                </m:e>
                                <m:sub>
                                  <m:r>
                                    <a:rPr lang="en-US" altLang="ja-JP" sz="2200" b="0" i="1" smtClean="0">
                                      <a:latin typeface="Cambria Math"/>
                                    </a:rPr>
                                    <m:t>𝑡</m:t>
                                  </m:r>
                                  <m:r>
                                    <a:rPr lang="en-US" altLang="ja-JP" sz="2200" b="0" i="1" smtClean="0">
                                      <a:latin typeface="Cambria Math"/>
                                    </a:rPr>
                                    <m:t>+</m:t>
                                  </m:r>
                                  <m:r>
                                    <a:rPr lang="en-US" altLang="ja-JP" sz="2200" b="0" i="1" smtClean="0">
                                      <a:latin typeface="Cambria Math"/>
                                    </a:rPr>
                                    <m:t>𝑖</m:t>
                                  </m:r>
                                </m:sub>
                              </m:sSub>
                              <m:sSup>
                                <m:sSupPr>
                                  <m:ctrlPr>
                                    <a:rPr lang="en-US" altLang="ja-JP" sz="2200" b="0" i="1" smtClean="0">
                                      <a:latin typeface="Cambria Math" panose="02040503050406030204" pitchFamily="18" charset="0"/>
                                    </a:rPr>
                                  </m:ctrlPr>
                                </m:sSupPr>
                                <m:e>
                                  <m:r>
                                    <a:rPr lang="en-US" altLang="ja-JP" sz="2200" b="0" i="1" smtClean="0">
                                      <a:latin typeface="Cambria Math"/>
                                    </a:rPr>
                                    <m:t>(1+</m:t>
                                  </m:r>
                                  <m:r>
                                    <a:rPr lang="en-US" altLang="ja-JP" sz="2200" b="0" i="1" smtClean="0">
                                      <a:latin typeface="Cambria Math"/>
                                    </a:rPr>
                                    <m:t>𝑟</m:t>
                                  </m:r>
                                  <m:r>
                                    <a:rPr lang="en-US" altLang="ja-JP" sz="2200" b="0" i="1" smtClean="0">
                                      <a:latin typeface="Cambria Math"/>
                                    </a:rPr>
                                    <m:t>)</m:t>
                                  </m:r>
                                </m:e>
                                <m:sup>
                                  <m:r>
                                    <a:rPr lang="en-US" altLang="ja-JP" sz="2200" b="0" i="1" smtClean="0">
                                      <a:latin typeface="Cambria Math"/>
                                    </a:rPr>
                                    <m:t>𝑘</m:t>
                                  </m:r>
                                  <m:r>
                                    <a:rPr lang="en-US" altLang="ja-JP" sz="2200" b="0" i="1" smtClean="0">
                                      <a:latin typeface="Cambria Math"/>
                                    </a:rPr>
                                    <m:t>−1−</m:t>
                                  </m:r>
                                  <m:r>
                                    <a:rPr lang="en-US" altLang="ja-JP" sz="2200" b="0" i="1" smtClean="0">
                                      <a:latin typeface="Cambria Math"/>
                                    </a:rPr>
                                    <m:t>𝑖</m:t>
                                  </m:r>
                                </m:sup>
                              </m:sSup>
                            </m:e>
                          </m:nary>
                          <m:r>
                            <a:rPr lang="en-US" altLang="ja-JP" sz="2200" i="1">
                              <a:latin typeface="Cambria Math"/>
                            </a:rPr>
                            <m:t>𝑇</m:t>
                          </m:r>
                        </m:e>
                        <m:sub>
                          <m:r>
                            <a:rPr lang="en-US" altLang="ja-JP" sz="2200" i="1">
                              <a:latin typeface="Cambria Math"/>
                            </a:rPr>
                            <m:t>𝑡</m:t>
                          </m:r>
                        </m:sub>
                      </m:sSub>
                      <m:r>
                        <a:rPr lang="en-US" altLang="ja-JP" sz="2200" i="1">
                          <a:latin typeface="Cambria Math"/>
                        </a:rPr>
                        <m:t>−</m:t>
                      </m:r>
                      <m:nary>
                        <m:naryPr>
                          <m:chr m:val="∑"/>
                          <m:limLoc m:val="subSup"/>
                          <m:ctrlPr>
                            <a:rPr lang="en-US" altLang="ja-JP" sz="2200" i="1" smtClean="0">
                              <a:latin typeface="Cambria Math" panose="02040503050406030204" pitchFamily="18" charset="0"/>
                            </a:rPr>
                          </m:ctrlPr>
                        </m:naryPr>
                        <m:sub>
                          <m:r>
                            <m:rPr>
                              <m:brk m:alnAt="25"/>
                            </m:rPr>
                            <a:rPr lang="en-US" altLang="ja-JP" sz="2200" b="0" i="1" smtClean="0">
                              <a:latin typeface="Cambria Math"/>
                            </a:rPr>
                            <m:t>𝑖</m:t>
                          </m:r>
                          <m:r>
                            <a:rPr lang="en-US" altLang="ja-JP" sz="2200" b="0" i="1" smtClean="0">
                              <a:latin typeface="Cambria Math"/>
                            </a:rPr>
                            <m:t>=0</m:t>
                          </m:r>
                        </m:sub>
                        <m:sup>
                          <m:r>
                            <a:rPr lang="en-US" altLang="ja-JP" sz="2200" b="0" i="1" smtClean="0">
                              <a:latin typeface="Cambria Math"/>
                            </a:rPr>
                            <m:t>𝑘</m:t>
                          </m:r>
                          <m:r>
                            <a:rPr lang="en-US" altLang="ja-JP" sz="2200" b="0" i="1" smtClean="0">
                              <a:latin typeface="Cambria Math"/>
                            </a:rPr>
                            <m:t>−1</m:t>
                          </m:r>
                        </m:sup>
                        <m:e>
                          <m:sSub>
                            <m:sSubPr>
                              <m:ctrlPr>
                                <a:rPr lang="en-US" altLang="ja-JP" sz="2200" i="1" smtClean="0">
                                  <a:latin typeface="Cambria Math" panose="02040503050406030204" pitchFamily="18" charset="0"/>
                                </a:rPr>
                              </m:ctrlPr>
                            </m:sSubPr>
                            <m:e>
                              <m:r>
                                <a:rPr lang="en-US" altLang="ja-JP" sz="2200" b="0" i="1" smtClean="0">
                                  <a:latin typeface="Cambria Math"/>
                                </a:rPr>
                                <m:t>𝐵</m:t>
                              </m:r>
                            </m:e>
                            <m:sub>
                              <m:r>
                                <a:rPr lang="en-US" altLang="ja-JP" sz="2200" b="0" i="1" smtClean="0">
                                  <a:latin typeface="Cambria Math"/>
                                </a:rPr>
                                <m:t>𝑡</m:t>
                              </m:r>
                              <m:r>
                                <a:rPr lang="en-US" altLang="ja-JP" sz="2200" b="0" i="1" smtClean="0">
                                  <a:latin typeface="Cambria Math"/>
                                </a:rPr>
                                <m:t>+</m:t>
                              </m:r>
                              <m:r>
                                <a:rPr lang="en-US" altLang="ja-JP" sz="2200" b="0" i="1" smtClean="0">
                                  <a:latin typeface="Cambria Math"/>
                                </a:rPr>
                                <m:t>𝑖</m:t>
                              </m:r>
                            </m:sub>
                          </m:sSub>
                          <m:sSup>
                            <m:sSupPr>
                              <m:ctrlPr>
                                <a:rPr lang="en-US" altLang="ja-JP" sz="2200" i="1" smtClean="0">
                                  <a:latin typeface="Cambria Math" panose="02040503050406030204" pitchFamily="18" charset="0"/>
                                </a:rPr>
                              </m:ctrlPr>
                            </m:sSupPr>
                            <m:e>
                              <m:r>
                                <a:rPr lang="en-US" altLang="ja-JP" sz="2200" b="0" i="1" smtClean="0">
                                  <a:latin typeface="Cambria Math"/>
                                </a:rPr>
                                <m:t>(1+</m:t>
                              </m:r>
                              <m:r>
                                <a:rPr lang="en-US" altLang="ja-JP" sz="2200" b="0" i="1" smtClean="0">
                                  <a:latin typeface="Cambria Math"/>
                                </a:rPr>
                                <m:t>𝑟</m:t>
                              </m:r>
                              <m:r>
                                <a:rPr lang="en-US" altLang="ja-JP" sz="2200" b="0" i="1" smtClean="0">
                                  <a:latin typeface="Cambria Math"/>
                                </a:rPr>
                                <m:t>)</m:t>
                              </m:r>
                            </m:e>
                            <m:sup>
                              <m:r>
                                <a:rPr lang="en-US" altLang="ja-JP" sz="2200" b="0" i="1" smtClean="0">
                                  <a:latin typeface="Cambria Math"/>
                                </a:rPr>
                                <m:t>𝑘</m:t>
                              </m:r>
                              <m:r>
                                <a:rPr lang="en-US" altLang="ja-JP" sz="2200" b="0" i="1" smtClean="0">
                                  <a:latin typeface="Cambria Math"/>
                                </a:rPr>
                                <m:t>−1−</m:t>
                              </m:r>
                              <m:r>
                                <a:rPr lang="en-US" altLang="ja-JP" sz="2200" b="0" i="1" smtClean="0">
                                  <a:latin typeface="Cambria Math"/>
                                </a:rPr>
                                <m:t>𝑖</m:t>
                              </m:r>
                            </m:sup>
                          </m:sSup>
                        </m:e>
                      </m:nary>
                    </m:oMath>
                  </m:oMathPara>
                </a14:m>
                <a:endParaRPr lang="en-US" altLang="ja-JP" sz="2200" dirty="0"/>
              </a:p>
              <a:p>
                <a:pPr lvl="1"/>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268760"/>
                <a:ext cx="8507288" cy="5256584"/>
              </a:xfrm>
              <a:blipFill rotWithShape="1">
                <a:blip r:embed="rId2"/>
                <a:stretch>
                  <a:fillRect l="-1074" t="-127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96512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通時的予算制約式</a:t>
            </a:r>
            <a:br>
              <a:rPr kumimoji="1" lang="en-US" altLang="ja-JP" dirty="0"/>
            </a:br>
            <a:r>
              <a:rPr lang="en-US" altLang="ja-JP" dirty="0"/>
              <a:t>intertemporal budget constraint</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291264" cy="4709120"/>
              </a:xfrm>
            </p:spPr>
            <p:txBody>
              <a:bodyPr>
                <a:normAutofit lnSpcReduction="10000"/>
              </a:bodyPr>
              <a:lstStyle/>
              <a:p>
                <a:pPr marL="0" indent="0">
                  <a:buNone/>
                </a:pPr>
                <a:r>
                  <a:rPr kumimoji="1" lang="ja-JP" altLang="en-US" sz="2400" dirty="0">
                    <a:latin typeface="Cambria Math"/>
                  </a:rPr>
                  <a:t>前ページの最後の式を</a:t>
                </a:r>
                <a:r>
                  <a:rPr kumimoji="1" lang="en-US" altLang="ja-JP" sz="2400" dirty="0">
                    <a:latin typeface="Times New Roman" panose="02020603050405020304" pitchFamily="18" charset="0"/>
                    <a:cs typeface="Times New Roman" panose="02020603050405020304" pitchFamily="18" charset="0"/>
                  </a:rPr>
                  <a:t>(1+</a:t>
                </a:r>
                <a:r>
                  <a:rPr kumimoji="1" lang="en-US" altLang="ja-JP" sz="2400" i="1" dirty="0">
                    <a:latin typeface="Times New Roman" panose="02020603050405020304" pitchFamily="18" charset="0"/>
                    <a:cs typeface="Times New Roman" panose="02020603050405020304" pitchFamily="18" charset="0"/>
                  </a:rPr>
                  <a:t>r</a:t>
                </a:r>
                <a:r>
                  <a:rPr kumimoji="1" lang="en-US" altLang="ja-JP" sz="2400" dirty="0">
                    <a:latin typeface="Times New Roman" panose="02020603050405020304" pitchFamily="18" charset="0"/>
                    <a:cs typeface="Times New Roman" panose="02020603050405020304" pitchFamily="18" charset="0"/>
                  </a:rPr>
                  <a:t>)</a:t>
                </a:r>
                <a:r>
                  <a:rPr kumimoji="1" lang="en-US" altLang="ja-JP" sz="2400" i="1" baseline="30000" dirty="0">
                    <a:latin typeface="Times New Roman" panose="02020603050405020304" pitchFamily="18" charset="0"/>
                    <a:cs typeface="Times New Roman" panose="02020603050405020304" pitchFamily="18" charset="0"/>
                  </a:rPr>
                  <a:t>k</a:t>
                </a:r>
                <a:r>
                  <a:rPr kumimoji="1" lang="en-US" altLang="ja-JP" sz="2400" baseline="30000" dirty="0">
                    <a:latin typeface="Times New Roman" panose="02020603050405020304" pitchFamily="18" charset="0"/>
                    <a:cs typeface="Times New Roman" panose="02020603050405020304" pitchFamily="18" charset="0"/>
                  </a:rPr>
                  <a:t>-1</a:t>
                </a:r>
                <a:r>
                  <a:rPr kumimoji="1" lang="ja-JP" altLang="en-US" sz="2400" dirty="0">
                    <a:latin typeface="Cambria Math"/>
                  </a:rPr>
                  <a:t>で割ると</a:t>
                </a:r>
                <a:endParaRPr kumimoji="1" lang="en-US" altLang="ja-JP" sz="2400" dirty="0">
                  <a:latin typeface="Cambria Math"/>
                </a:endParaRPr>
              </a:p>
              <a:p>
                <a:pPr marL="0" indent="0">
                  <a:buNone/>
                </a:pPr>
                <a:endParaRPr kumimoji="1" lang="en-US" altLang="ja-JP" sz="2400" i="1" dirty="0">
                  <a:latin typeface="Cambria Math"/>
                </a:endParaRPr>
              </a:p>
              <a:p>
                <a:pPr marL="0" indent="0">
                  <a:buNone/>
                </a:pPr>
                <a14:m>
                  <m:oMathPara xmlns:m="http://schemas.openxmlformats.org/officeDocument/2006/math">
                    <m:oMathParaPr>
                      <m:jc m:val="centerGroup"/>
                    </m:oMathParaPr>
                    <m:oMath xmlns:m="http://schemas.openxmlformats.org/officeDocument/2006/math">
                      <m:nary>
                        <m:naryPr>
                          <m:chr m:val="∑"/>
                          <m:limLoc m:val="subSup"/>
                          <m:ctrlPr>
                            <a:rPr kumimoji="1" lang="ja-JP" altLang="en-US" sz="2400" i="1" smtClean="0">
                              <a:latin typeface="Cambria Math" panose="02040503050406030204" pitchFamily="18" charset="0"/>
                            </a:rPr>
                          </m:ctrlPr>
                        </m:naryPr>
                        <m:sub>
                          <m:r>
                            <m:rPr>
                              <m:brk m:alnAt="25"/>
                            </m:rPr>
                            <a:rPr kumimoji="1" lang="en-US" altLang="ja-JP" sz="2400" b="0" i="1" smtClean="0">
                              <a:latin typeface="Cambria Math"/>
                            </a:rPr>
                            <m:t>𝑖</m:t>
                          </m:r>
                          <m:r>
                            <a:rPr kumimoji="1" lang="en-US" altLang="ja-JP" sz="2400" b="0" i="1" smtClean="0">
                              <a:latin typeface="Cambria Math"/>
                            </a:rPr>
                            <m:t>=0</m:t>
                          </m:r>
                        </m:sub>
                        <m:sup>
                          <m:r>
                            <a:rPr kumimoji="1" lang="en-US" altLang="ja-JP" sz="2400" b="0" i="1" smtClean="0">
                              <a:latin typeface="Cambria Math"/>
                            </a:rPr>
                            <m:t>𝑘</m:t>
                          </m:r>
                          <m:r>
                            <a:rPr kumimoji="1" lang="en-US" altLang="ja-JP" sz="2400" b="0" i="1" smtClean="0">
                              <a:latin typeface="Cambria Math"/>
                            </a:rPr>
                            <m:t>−1</m:t>
                          </m:r>
                        </m:sup>
                        <m:e>
                          <m:f>
                            <m:fPr>
                              <m:ctrlPr>
                                <a:rPr kumimoji="1" lang="en-US" altLang="ja-JP" sz="2400" i="1" smtClean="0">
                                  <a:latin typeface="Cambria Math" panose="02040503050406030204" pitchFamily="18" charset="0"/>
                                </a:rPr>
                              </m:ctrlPr>
                            </m:fPr>
                            <m:num>
                              <m:sSub>
                                <m:sSubPr>
                                  <m:ctrlPr>
                                    <a:rPr kumimoji="1" lang="en-US" altLang="ja-JP" sz="2400" i="1" smtClean="0">
                                      <a:latin typeface="Cambria Math" panose="02040503050406030204" pitchFamily="18" charset="0"/>
                                    </a:rPr>
                                  </m:ctrlPr>
                                </m:sSubPr>
                                <m:e>
                                  <m:r>
                                    <a:rPr kumimoji="1" lang="en-US" altLang="ja-JP" sz="2400" b="0" i="1" smtClean="0">
                                      <a:latin typeface="Cambria Math"/>
                                    </a:rPr>
                                    <m:t>𝐵</m:t>
                                  </m:r>
                                </m:e>
                                <m:sub>
                                  <m:r>
                                    <a:rPr kumimoji="1" lang="en-US" altLang="ja-JP" sz="2400" b="0" i="1" smtClean="0">
                                      <a:latin typeface="Cambria Math"/>
                                    </a:rPr>
                                    <m:t>𝑡</m:t>
                                  </m:r>
                                  <m:r>
                                    <a:rPr kumimoji="1" lang="en-US" altLang="ja-JP" sz="2400" b="0" i="1" smtClean="0">
                                      <a:latin typeface="Cambria Math"/>
                                    </a:rPr>
                                    <m:t>+</m:t>
                                  </m:r>
                                  <m:r>
                                    <a:rPr kumimoji="1" lang="en-US" altLang="ja-JP" sz="2400" b="0" i="1" smtClean="0">
                                      <a:latin typeface="Cambria Math"/>
                                    </a:rPr>
                                    <m:t>𝑖</m:t>
                                  </m:r>
                                </m:sub>
                              </m:sSub>
                            </m:num>
                            <m:den>
                              <m:sSup>
                                <m:sSupPr>
                                  <m:ctrlPr>
                                    <a:rPr kumimoji="1" lang="en-US" altLang="ja-JP" sz="2400" i="1" smtClean="0">
                                      <a:latin typeface="Cambria Math" panose="02040503050406030204" pitchFamily="18" charset="0"/>
                                    </a:rPr>
                                  </m:ctrlPr>
                                </m:sSupPr>
                                <m:e>
                                  <m:r>
                                    <a:rPr kumimoji="1" lang="en-US" altLang="ja-JP" sz="2400" b="0" i="1" smtClean="0">
                                      <a:latin typeface="Cambria Math"/>
                                    </a:rPr>
                                    <m:t>(1+</m:t>
                                  </m:r>
                                  <m:r>
                                    <a:rPr kumimoji="1" lang="en-US" altLang="ja-JP" sz="2400" b="0" i="1" smtClean="0">
                                      <a:latin typeface="Cambria Math"/>
                                    </a:rPr>
                                    <m:t>𝑟</m:t>
                                  </m:r>
                                  <m:r>
                                    <a:rPr kumimoji="1" lang="en-US" altLang="ja-JP" sz="2400" b="0" i="1" smtClean="0">
                                      <a:latin typeface="Cambria Math"/>
                                    </a:rPr>
                                    <m:t>)</m:t>
                                  </m:r>
                                </m:e>
                                <m:sup>
                                  <m:r>
                                    <a:rPr kumimoji="1" lang="en-US" altLang="ja-JP" sz="2400" b="0" i="1" smtClean="0">
                                      <a:latin typeface="Cambria Math"/>
                                    </a:rPr>
                                    <m:t>𝑖</m:t>
                                  </m:r>
                                </m:sup>
                              </m:sSup>
                            </m:den>
                          </m:f>
                        </m:e>
                      </m:nary>
                      <m:r>
                        <a:rPr kumimoji="1" lang="en-US" altLang="ja-JP" sz="2400" b="0" i="1" smtClean="0">
                          <a:latin typeface="Cambria Math"/>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a:rPr>
                                <m:t>𝐹</m:t>
                              </m:r>
                            </m:e>
                            <m:sub>
                              <m:r>
                                <a:rPr kumimoji="1" lang="en-US" altLang="ja-JP" sz="2400" b="0" i="1" smtClean="0">
                                  <a:latin typeface="Cambria Math"/>
                                </a:rPr>
                                <m:t>𝑡</m:t>
                              </m:r>
                              <m:r>
                                <a:rPr kumimoji="1" lang="en-US" altLang="ja-JP" sz="2400" b="0" i="1" smtClean="0">
                                  <a:latin typeface="Cambria Math"/>
                                </a:rPr>
                                <m:t>+</m:t>
                              </m:r>
                              <m:r>
                                <a:rPr kumimoji="1" lang="en-US" altLang="ja-JP" sz="2400" b="0" i="1" smtClean="0">
                                  <a:latin typeface="Cambria Math"/>
                                </a:rPr>
                                <m:t>𝑘</m:t>
                              </m:r>
                            </m:sub>
                          </m:sSub>
                        </m:num>
                        <m:den>
                          <m:sSup>
                            <m:sSupPr>
                              <m:ctrlPr>
                                <a:rPr kumimoji="1" lang="en-US" altLang="ja-JP" sz="2400" b="0" i="1" smtClean="0">
                                  <a:latin typeface="Cambria Math" panose="02040503050406030204" pitchFamily="18" charset="0"/>
                                </a:rPr>
                              </m:ctrlPr>
                            </m:sSupPr>
                            <m:e>
                              <m:r>
                                <a:rPr kumimoji="1" lang="en-US" altLang="ja-JP" sz="2400" b="0" i="1" smtClean="0">
                                  <a:latin typeface="Cambria Math"/>
                                </a:rPr>
                                <m:t>(1+</m:t>
                              </m:r>
                              <m:r>
                                <a:rPr kumimoji="1" lang="en-US" altLang="ja-JP" sz="2400" b="0" i="1" smtClean="0">
                                  <a:latin typeface="Cambria Math"/>
                                </a:rPr>
                                <m:t>𝑟</m:t>
                              </m:r>
                              <m:r>
                                <a:rPr kumimoji="1" lang="en-US" altLang="ja-JP" sz="2400" b="0" i="1" smtClean="0">
                                  <a:latin typeface="Cambria Math"/>
                                </a:rPr>
                                <m:t>)</m:t>
                              </m:r>
                            </m:e>
                            <m:sup>
                              <m:r>
                                <a:rPr kumimoji="1" lang="en-US" altLang="ja-JP" sz="2400" b="0" i="1" smtClean="0">
                                  <a:latin typeface="Cambria Math"/>
                                </a:rPr>
                                <m:t>𝑘</m:t>
                              </m:r>
                              <m:r>
                                <a:rPr kumimoji="1" lang="en-US" altLang="ja-JP" sz="2400" b="0" i="1" smtClean="0">
                                  <a:latin typeface="Cambria Math"/>
                                </a:rPr>
                                <m:t>−1</m:t>
                              </m:r>
                            </m:sup>
                          </m:sSup>
                        </m:den>
                      </m:f>
                      <m:r>
                        <a:rPr kumimoji="1" lang="en-US" altLang="ja-JP" sz="2400" b="0" i="1" smtClean="0">
                          <a:latin typeface="Cambria Math"/>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a:rPr>
                            <m:t>𝐹</m:t>
                          </m:r>
                        </m:e>
                        <m:sub>
                          <m:r>
                            <a:rPr kumimoji="1" lang="en-US" altLang="ja-JP" sz="2400" b="0" i="1" smtClean="0">
                              <a:latin typeface="Cambria Math"/>
                            </a:rPr>
                            <m:t>𝑡</m:t>
                          </m:r>
                        </m:sub>
                      </m:sSub>
                      <m:d>
                        <m:dPr>
                          <m:ctrlPr>
                            <a:rPr kumimoji="1" lang="en-US" altLang="ja-JP" sz="2400" b="0" i="1" smtClean="0">
                              <a:latin typeface="Cambria Math" panose="02040503050406030204" pitchFamily="18" charset="0"/>
                            </a:rPr>
                          </m:ctrlPr>
                        </m:dPr>
                        <m:e>
                          <m:r>
                            <a:rPr kumimoji="1" lang="en-US" altLang="ja-JP" sz="2400" b="0" i="1" smtClean="0">
                              <a:latin typeface="Cambria Math"/>
                            </a:rPr>
                            <m:t>1+</m:t>
                          </m:r>
                          <m:r>
                            <a:rPr kumimoji="1" lang="en-US" altLang="ja-JP" sz="2400" b="0" i="1" smtClean="0">
                              <a:latin typeface="Cambria Math"/>
                            </a:rPr>
                            <m:t>𝑟</m:t>
                          </m:r>
                        </m:e>
                      </m:d>
                      <m:r>
                        <a:rPr kumimoji="1" lang="en-US" altLang="ja-JP" sz="2400" b="0" i="1" smtClean="0">
                          <a:latin typeface="Cambria Math"/>
                        </a:rPr>
                        <m:t>+</m:t>
                      </m:r>
                      <m:nary>
                        <m:naryPr>
                          <m:chr m:val="∑"/>
                          <m:limLoc m:val="subSup"/>
                          <m:ctrlPr>
                            <a:rPr lang="ja-JP" altLang="en-US" sz="2400" i="1">
                              <a:latin typeface="Cambria Math" panose="02040503050406030204" pitchFamily="18" charset="0"/>
                            </a:rPr>
                          </m:ctrlPr>
                        </m:naryPr>
                        <m:sub>
                          <m:r>
                            <m:rPr>
                              <m:brk m:alnAt="25"/>
                            </m:rPr>
                            <a:rPr lang="en-US" altLang="ja-JP" sz="2400" i="1">
                              <a:latin typeface="Cambria Math"/>
                            </a:rPr>
                            <m:t>𝑖</m:t>
                          </m:r>
                          <m:r>
                            <a:rPr lang="en-US" altLang="ja-JP" sz="2400" i="1">
                              <a:latin typeface="Cambria Math"/>
                            </a:rPr>
                            <m:t>=0</m:t>
                          </m:r>
                        </m:sub>
                        <m:sup>
                          <m:r>
                            <a:rPr lang="en-US" altLang="ja-JP" sz="2400" i="1">
                              <a:latin typeface="Cambria Math"/>
                            </a:rPr>
                            <m:t>𝑘</m:t>
                          </m:r>
                          <m:r>
                            <a:rPr lang="en-US" altLang="ja-JP" sz="2400" i="1">
                              <a:latin typeface="Cambria Math"/>
                            </a:rPr>
                            <m:t>−1</m:t>
                          </m:r>
                        </m:sup>
                        <m:e>
                          <m:f>
                            <m:fPr>
                              <m:ctrlPr>
                                <a:rPr lang="en-US" altLang="ja-JP" sz="2400" i="1">
                                  <a:latin typeface="Cambria Math" panose="02040503050406030204" pitchFamily="18" charset="0"/>
                                </a:rPr>
                              </m:ctrlPr>
                            </m:fPr>
                            <m:num>
                              <m:sSub>
                                <m:sSubPr>
                                  <m:ctrlPr>
                                    <a:rPr lang="en-US" altLang="ja-JP" sz="2400" i="1">
                                      <a:latin typeface="Cambria Math" panose="02040503050406030204" pitchFamily="18" charset="0"/>
                                    </a:rPr>
                                  </m:ctrlPr>
                                </m:sSubPr>
                                <m:e>
                                  <m:r>
                                    <a:rPr lang="en-US" altLang="ja-JP" sz="2400" b="0" i="1" smtClean="0">
                                      <a:latin typeface="Cambria Math"/>
                                    </a:rPr>
                                    <m:t>𝑇</m:t>
                                  </m:r>
                                </m:e>
                                <m:sub>
                                  <m:r>
                                    <a:rPr lang="en-US" altLang="ja-JP" sz="2400" i="1">
                                      <a:latin typeface="Cambria Math"/>
                                    </a:rPr>
                                    <m:t>𝑡</m:t>
                                  </m:r>
                                  <m:r>
                                    <a:rPr lang="en-US" altLang="ja-JP" sz="2400" i="1">
                                      <a:latin typeface="Cambria Math"/>
                                    </a:rPr>
                                    <m:t>+</m:t>
                                  </m:r>
                                  <m:r>
                                    <a:rPr lang="en-US" altLang="ja-JP" sz="2400" i="1">
                                      <a:latin typeface="Cambria Math"/>
                                    </a:rPr>
                                    <m:t>𝑖</m:t>
                                  </m:r>
                                </m:sub>
                              </m:sSub>
                            </m:num>
                            <m:den>
                              <m:sSup>
                                <m:sSupPr>
                                  <m:ctrlPr>
                                    <a:rPr lang="en-US" altLang="ja-JP" sz="2400" i="1">
                                      <a:latin typeface="Cambria Math" panose="02040503050406030204" pitchFamily="18" charset="0"/>
                                    </a:rPr>
                                  </m:ctrlPr>
                                </m:sSupPr>
                                <m:e>
                                  <m:r>
                                    <a:rPr lang="en-US" altLang="ja-JP" sz="2400" i="1">
                                      <a:latin typeface="Cambria Math"/>
                                    </a:rPr>
                                    <m:t>(1+</m:t>
                                  </m:r>
                                  <m:r>
                                    <a:rPr lang="en-US" altLang="ja-JP" sz="2400" i="1">
                                      <a:latin typeface="Cambria Math"/>
                                    </a:rPr>
                                    <m:t>𝑟</m:t>
                                  </m:r>
                                  <m:r>
                                    <a:rPr lang="en-US" altLang="ja-JP" sz="2400" i="1">
                                      <a:latin typeface="Cambria Math"/>
                                    </a:rPr>
                                    <m:t>)</m:t>
                                  </m:r>
                                </m:e>
                                <m:sup>
                                  <m:r>
                                    <a:rPr lang="en-US" altLang="ja-JP" sz="2400" i="1">
                                      <a:latin typeface="Cambria Math"/>
                                    </a:rPr>
                                    <m:t>𝑖</m:t>
                                  </m:r>
                                </m:sup>
                              </m:sSup>
                            </m:den>
                          </m:f>
                        </m:e>
                      </m:nary>
                    </m:oMath>
                  </m:oMathPara>
                </a14:m>
                <a:endParaRPr kumimoji="1" lang="en-US" altLang="ja-JP" sz="2400" dirty="0"/>
              </a:p>
              <a:p>
                <a:pPr marL="0" indent="0">
                  <a:buNone/>
                </a:pPr>
                <a:endParaRPr lang="en-US" altLang="ja-JP" sz="2400" dirty="0"/>
              </a:p>
              <a:p>
                <a:pPr marL="0" indent="0" algn="r">
                  <a:buNone/>
                </a:pPr>
                <a:r>
                  <a:rPr lang="en-US" altLang="ja-JP" sz="2400" dirty="0"/>
                  <a:t>---- (1)</a:t>
                </a:r>
              </a:p>
              <a:p>
                <a:r>
                  <a:rPr lang="en-US" altLang="ja-JP" sz="2400" dirty="0"/>
                  <a:t>(1)</a:t>
                </a:r>
                <a:r>
                  <a:rPr lang="ja-JP" altLang="en-US" sz="2400" dirty="0"/>
                  <a:t>式は必ず成り立つ（恒等式）</a:t>
                </a:r>
                <a:endParaRPr lang="en-US" altLang="ja-JP" sz="2400" dirty="0"/>
              </a:p>
              <a:p>
                <a:r>
                  <a:rPr lang="en-US" altLang="ja-JP" sz="2400" i="1" dirty="0" err="1">
                    <a:latin typeface="Times New Roman" panose="02020603050405020304" pitchFamily="18" charset="0"/>
                    <a:cs typeface="Times New Roman" panose="02020603050405020304" pitchFamily="18" charset="0"/>
                  </a:rPr>
                  <a:t>F</a:t>
                </a:r>
                <a:r>
                  <a:rPr lang="en-US" altLang="ja-JP" sz="2400" i="1" baseline="-25000" dirty="0" err="1">
                    <a:latin typeface="Times New Roman" panose="02020603050405020304" pitchFamily="18" charset="0"/>
                    <a:cs typeface="Times New Roman" panose="02020603050405020304" pitchFamily="18" charset="0"/>
                  </a:rPr>
                  <a:t>t</a:t>
                </a:r>
                <a:r>
                  <a:rPr lang="en-US" altLang="ja-JP" sz="2400" baseline="-25000" dirty="0" err="1">
                    <a:latin typeface="Times New Roman" panose="02020603050405020304" pitchFamily="18" charset="0"/>
                    <a:cs typeface="Times New Roman" panose="02020603050405020304" pitchFamily="18" charset="0"/>
                  </a:rPr>
                  <a:t>+</a:t>
                </a:r>
                <a:r>
                  <a:rPr lang="en-US" altLang="ja-JP" sz="2400" i="1" baseline="-25000" dirty="0" err="1">
                    <a:latin typeface="Times New Roman" panose="02020603050405020304" pitchFamily="18" charset="0"/>
                    <a:cs typeface="Times New Roman" panose="02020603050405020304" pitchFamily="18" charset="0"/>
                  </a:rPr>
                  <a:t>k</a:t>
                </a:r>
                <a:r>
                  <a:rPr lang="en-US" altLang="ja-JP" sz="2400" dirty="0">
                    <a:latin typeface="Times New Roman" panose="02020603050405020304" pitchFamily="18" charset="0"/>
                    <a:cs typeface="Times New Roman" panose="02020603050405020304" pitchFamily="18" charset="0"/>
                  </a:rPr>
                  <a:t>&lt;0</a:t>
                </a:r>
                <a:r>
                  <a:rPr lang="ja-JP" altLang="en-US" sz="2400" dirty="0">
                    <a:latin typeface="Times New Roman" panose="02020603050405020304" pitchFamily="18" charset="0"/>
                    <a:cs typeface="Times New Roman" panose="02020603050405020304" pitchFamily="18" charset="0"/>
                  </a:rPr>
                  <a:t>でも（積立金がなくなり借金をしても）成り立つ</a:t>
                </a:r>
                <a:endParaRPr lang="en-US" altLang="ja-JP" sz="2400" dirty="0">
                  <a:latin typeface="Times New Roman" panose="02020603050405020304" pitchFamily="18" charset="0"/>
                  <a:cs typeface="Times New Roman" panose="02020603050405020304" pitchFamily="18" charset="0"/>
                </a:endParaRPr>
              </a:p>
              <a:p>
                <a:r>
                  <a:rPr kumimoji="1" lang="en-US" altLang="ja-JP" sz="2400" i="1" dirty="0" err="1">
                    <a:latin typeface="Times New Roman" panose="02020603050405020304" pitchFamily="18" charset="0"/>
                    <a:cs typeface="Times New Roman" panose="02020603050405020304" pitchFamily="18" charset="0"/>
                  </a:rPr>
                  <a:t>F</a:t>
                </a:r>
                <a:r>
                  <a:rPr kumimoji="1" lang="en-US" altLang="ja-JP" sz="2400" i="1" baseline="-25000" dirty="0" err="1">
                    <a:latin typeface="Times New Roman" panose="02020603050405020304" pitchFamily="18" charset="0"/>
                    <a:cs typeface="Times New Roman" panose="02020603050405020304" pitchFamily="18" charset="0"/>
                  </a:rPr>
                  <a:t>t</a:t>
                </a:r>
                <a:r>
                  <a:rPr kumimoji="1" lang="en-US" altLang="ja-JP" sz="2400" baseline="-25000" dirty="0" err="1">
                    <a:latin typeface="Times New Roman" panose="02020603050405020304" pitchFamily="18" charset="0"/>
                    <a:cs typeface="Times New Roman" panose="02020603050405020304" pitchFamily="18" charset="0"/>
                  </a:rPr>
                  <a:t>+</a:t>
                </a:r>
                <a:r>
                  <a:rPr kumimoji="1" lang="en-US" altLang="ja-JP" sz="2400" i="1" baseline="-25000" dirty="0" err="1">
                    <a:latin typeface="Times New Roman" panose="02020603050405020304" pitchFamily="18" charset="0"/>
                    <a:cs typeface="Times New Roman" panose="02020603050405020304" pitchFamily="18" charset="0"/>
                  </a:rPr>
                  <a:t>k</a:t>
                </a:r>
                <a:r>
                  <a:rPr kumimoji="1" lang="en-US" altLang="ja-JP" sz="2400" dirty="0">
                    <a:latin typeface="Times New Roman" panose="02020603050405020304" pitchFamily="18" charset="0"/>
                    <a:cs typeface="Times New Roman" panose="02020603050405020304" pitchFamily="18" charset="0"/>
                  </a:rPr>
                  <a:t>&gt;0 </a:t>
                </a:r>
                <a:r>
                  <a:rPr kumimoji="1" lang="ja-JP" altLang="en-US" sz="2400" dirty="0">
                    <a:latin typeface="Times New Roman" panose="02020603050405020304" pitchFamily="18" charset="0"/>
                    <a:cs typeface="Times New Roman" panose="02020603050405020304" pitchFamily="18" charset="0"/>
                  </a:rPr>
                  <a:t>で，利子率よりも速いスピードで増加する </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 </a:t>
                </a:r>
                <a:r>
                  <a:rPr kumimoji="1" lang="ja-JP" altLang="en-US" sz="2400" dirty="0">
                    <a:latin typeface="Times New Roman" panose="02020603050405020304" pitchFamily="18" charset="0"/>
                    <a:cs typeface="Times New Roman" panose="02020603050405020304" pitchFamily="18" charset="0"/>
                    <a:sym typeface="Wingdings" panose="05000000000000000000" pitchFamily="2" charset="2"/>
                  </a:rPr>
                  <a:t>無駄に積立金を貯め込む（給付に回さない）</a:t>
                </a:r>
                <a:endPar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endParaRPr>
              </a:p>
              <a:p>
                <a:r>
                  <a:rPr lang="en-US" altLang="ja-JP" sz="2400" i="1" dirty="0" err="1">
                    <a:latin typeface="Times New Roman" panose="02020603050405020304" pitchFamily="18" charset="0"/>
                    <a:cs typeface="Times New Roman" panose="02020603050405020304" pitchFamily="18" charset="0"/>
                    <a:sym typeface="Wingdings" panose="05000000000000000000" pitchFamily="2" charset="2"/>
                  </a:rPr>
                  <a:t>F</a:t>
                </a:r>
                <a:r>
                  <a:rPr lang="en-US" altLang="ja-JP" sz="2400" i="1" baseline="-25000" dirty="0" err="1">
                    <a:latin typeface="Times New Roman" panose="02020603050405020304" pitchFamily="18" charset="0"/>
                    <a:cs typeface="Times New Roman" panose="02020603050405020304" pitchFamily="18" charset="0"/>
                    <a:sym typeface="Wingdings" panose="05000000000000000000" pitchFamily="2" charset="2"/>
                  </a:rPr>
                  <a:t>t</a:t>
                </a:r>
                <a:r>
                  <a:rPr lang="en-US" altLang="ja-JP" sz="2400" baseline="-25000" dirty="0" err="1">
                    <a:latin typeface="Times New Roman" panose="02020603050405020304" pitchFamily="18" charset="0"/>
                    <a:cs typeface="Times New Roman" panose="02020603050405020304" pitchFamily="18" charset="0"/>
                    <a:sym typeface="Wingdings" panose="05000000000000000000" pitchFamily="2" charset="2"/>
                  </a:rPr>
                  <a:t>+</a:t>
                </a:r>
                <a:r>
                  <a:rPr lang="en-US" altLang="ja-JP" sz="2400" i="1" baseline="-25000" dirty="0" err="1">
                    <a:latin typeface="Times New Roman" panose="02020603050405020304" pitchFamily="18" charset="0"/>
                    <a:cs typeface="Times New Roman" panose="02020603050405020304" pitchFamily="18" charset="0"/>
                    <a:sym typeface="Wingdings" panose="05000000000000000000" pitchFamily="2" charset="2"/>
                  </a:rPr>
                  <a:t>k</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&lt;0 </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で，</a:t>
                </a:r>
                <a:r>
                  <a:rPr lang="ja-JP" altLang="en-US" sz="2400" dirty="0">
                    <a:sym typeface="Wingdings" panose="05000000000000000000" pitchFamily="2" charset="2"/>
                  </a:rPr>
                  <a:t>その絶対値が利子率よりも速いスピードで増加する</a:t>
                </a:r>
                <a:r>
                  <a:rPr lang="en-US" altLang="ja-JP" sz="2400" dirty="0">
                    <a:sym typeface="Wingdings" panose="05000000000000000000" pitchFamily="2" charset="2"/>
                  </a:rPr>
                  <a:t></a:t>
                </a:r>
                <a:r>
                  <a:rPr lang="ja-JP" altLang="en-US" sz="2400" dirty="0">
                    <a:sym typeface="Wingdings" panose="05000000000000000000" pitchFamily="2" charset="2"/>
                  </a:rPr>
                  <a:t>借金を借金で賄う状況：財政破綻</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291264" cy="4709120"/>
              </a:xfrm>
              <a:blipFill rotWithShape="1">
                <a:blip r:embed="rId2"/>
                <a:stretch>
                  <a:fillRect l="-1103" t="-2202" r="-1103" b="-207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18025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通時的予算制約式</a:t>
            </a:r>
            <a:r>
              <a:rPr kumimoji="1" lang="en-US" altLang="ja-JP" dirty="0"/>
              <a:t>(2)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lnSpcReduction="10000"/>
              </a:bodyPr>
              <a:lstStyle/>
              <a:p>
                <a:r>
                  <a:rPr kumimoji="1" lang="ja-JP" altLang="en-US" sz="2800" dirty="0"/>
                  <a:t>財政が破綻しない　</a:t>
                </a:r>
                <a:r>
                  <a:rPr kumimoji="1" lang="en-US" altLang="ja-JP" sz="2800" dirty="0"/>
                  <a:t>or </a:t>
                </a:r>
                <a:r>
                  <a:rPr kumimoji="1" lang="ja-JP" altLang="en-US" sz="2800" dirty="0"/>
                  <a:t>無駄に貯め込まない条件</a:t>
                </a:r>
                <a:endParaRPr kumimoji="1" lang="en-US" altLang="ja-JP" sz="2800" dirty="0"/>
              </a:p>
              <a:p>
                <a:pPr marL="0" indent="0" algn="ctr">
                  <a:buNone/>
                </a:pPr>
                <a14:m>
                  <m:oMath xmlns:m="http://schemas.openxmlformats.org/officeDocument/2006/math">
                    <m:func>
                      <m:funcPr>
                        <m:ctrlPr>
                          <a:rPr kumimoji="1" lang="en-US" altLang="ja-JP" sz="2800" i="1" smtClean="0">
                            <a:latin typeface="Cambria Math" panose="02040503050406030204" pitchFamily="18" charset="0"/>
                          </a:rPr>
                        </m:ctrlPr>
                      </m:funcPr>
                      <m:fName>
                        <m:limLow>
                          <m:limLowPr>
                            <m:ctrlPr>
                              <a:rPr kumimoji="1" lang="en-US" altLang="ja-JP" sz="2800" i="1" smtClean="0">
                                <a:latin typeface="Cambria Math" panose="02040503050406030204" pitchFamily="18" charset="0"/>
                              </a:rPr>
                            </m:ctrlPr>
                          </m:limLowPr>
                          <m:e>
                            <m:r>
                              <m:rPr>
                                <m:sty m:val="p"/>
                              </m:rPr>
                              <a:rPr kumimoji="1" lang="en-US" altLang="ja-JP" sz="2800" i="0" smtClean="0">
                                <a:latin typeface="Cambria Math"/>
                              </a:rPr>
                              <m:t>lim</m:t>
                            </m:r>
                          </m:e>
                          <m:lim>
                            <m:r>
                              <a:rPr kumimoji="1" lang="en-US" altLang="ja-JP" sz="2800" b="0" i="1" smtClean="0">
                                <a:latin typeface="Cambria Math"/>
                              </a:rPr>
                              <m:t>𝑘</m:t>
                            </m:r>
                            <m:r>
                              <a:rPr kumimoji="1" lang="en-US" altLang="ja-JP" sz="2800" b="0" i="1" smtClean="0">
                                <a:latin typeface="Cambria Math"/>
                                <a:ea typeface="Cambria Math"/>
                              </a:rPr>
                              <m:t>→∞</m:t>
                            </m:r>
                          </m:lim>
                        </m:limLow>
                      </m:fName>
                      <m:e>
                        <m:f>
                          <m:fPr>
                            <m:ctrlPr>
                              <a:rPr kumimoji="1" lang="en-US" altLang="ja-JP" sz="2800" i="1" smtClean="0">
                                <a:latin typeface="Cambria Math" panose="02040503050406030204" pitchFamily="18" charset="0"/>
                              </a:rPr>
                            </m:ctrlPr>
                          </m:fPr>
                          <m:num>
                            <m:sSub>
                              <m:sSubPr>
                                <m:ctrlPr>
                                  <a:rPr kumimoji="1" lang="en-US" altLang="ja-JP" sz="2800" i="1" smtClean="0">
                                    <a:latin typeface="Cambria Math" panose="02040503050406030204" pitchFamily="18" charset="0"/>
                                  </a:rPr>
                                </m:ctrlPr>
                              </m:sSubPr>
                              <m:e>
                                <m:r>
                                  <a:rPr kumimoji="1" lang="en-US" altLang="ja-JP" sz="2800" b="0" i="1" smtClean="0">
                                    <a:latin typeface="Cambria Math"/>
                                  </a:rPr>
                                  <m:t>𝐹</m:t>
                                </m:r>
                              </m:e>
                              <m:sub>
                                <m:r>
                                  <a:rPr kumimoji="1" lang="en-US" altLang="ja-JP" sz="2800" b="0" i="1" smtClean="0">
                                    <a:latin typeface="Cambria Math"/>
                                  </a:rPr>
                                  <m:t>𝑡</m:t>
                                </m:r>
                                <m:r>
                                  <a:rPr kumimoji="1" lang="en-US" altLang="ja-JP" sz="2800" b="0" i="1" smtClean="0">
                                    <a:latin typeface="Cambria Math"/>
                                  </a:rPr>
                                  <m:t>+</m:t>
                                </m:r>
                                <m:r>
                                  <a:rPr kumimoji="1" lang="en-US" altLang="ja-JP" sz="2800" b="0" i="1" smtClean="0">
                                    <a:latin typeface="Cambria Math"/>
                                  </a:rPr>
                                  <m:t>𝑘</m:t>
                                </m:r>
                              </m:sub>
                            </m:sSub>
                          </m:num>
                          <m:den>
                            <m:sSup>
                              <m:sSupPr>
                                <m:ctrlPr>
                                  <a:rPr kumimoji="1" lang="en-US" altLang="ja-JP" sz="2800" i="1" smtClean="0">
                                    <a:latin typeface="Cambria Math" panose="02040503050406030204" pitchFamily="18" charset="0"/>
                                  </a:rPr>
                                </m:ctrlPr>
                              </m:sSupPr>
                              <m:e>
                                <m:r>
                                  <a:rPr kumimoji="1" lang="en-US" altLang="ja-JP" sz="2800" b="0" i="1" smtClean="0">
                                    <a:latin typeface="Cambria Math"/>
                                  </a:rPr>
                                  <m:t>(1+</m:t>
                                </m:r>
                                <m:r>
                                  <a:rPr kumimoji="1" lang="en-US" altLang="ja-JP" sz="2800" b="0" i="1" smtClean="0">
                                    <a:latin typeface="Cambria Math"/>
                                  </a:rPr>
                                  <m:t>𝑟</m:t>
                                </m:r>
                                <m:r>
                                  <a:rPr kumimoji="1" lang="en-US" altLang="ja-JP" sz="2800" b="0" i="1" smtClean="0">
                                    <a:latin typeface="Cambria Math"/>
                                  </a:rPr>
                                  <m:t>)</m:t>
                                </m:r>
                              </m:e>
                              <m:sup>
                                <m:r>
                                  <a:rPr kumimoji="1" lang="en-US" altLang="ja-JP" sz="2800" b="0" i="1" smtClean="0">
                                    <a:latin typeface="Cambria Math"/>
                                  </a:rPr>
                                  <m:t>𝑘</m:t>
                                </m:r>
                                <m:r>
                                  <a:rPr kumimoji="1" lang="en-US" altLang="ja-JP" sz="2800" b="0" i="1" smtClean="0">
                                    <a:latin typeface="Cambria Math"/>
                                  </a:rPr>
                                  <m:t>−1</m:t>
                                </m:r>
                              </m:sup>
                            </m:sSup>
                          </m:den>
                        </m:f>
                        <m:r>
                          <a:rPr kumimoji="1" lang="en-US" altLang="ja-JP" sz="2800" b="0" i="1" smtClean="0">
                            <a:latin typeface="Cambria Math"/>
                          </a:rPr>
                          <m:t>=0</m:t>
                        </m:r>
                      </m:e>
                    </m:func>
                  </m:oMath>
                </a14:m>
                <a:r>
                  <a:rPr kumimoji="1" lang="ja-JP" altLang="en-US" sz="2800" dirty="0"/>
                  <a:t>　</a:t>
                </a:r>
                <a:r>
                  <a:rPr kumimoji="1" lang="en-US" altLang="ja-JP" sz="2800" dirty="0"/>
                  <a:t>---(2)</a:t>
                </a:r>
              </a:p>
              <a:p>
                <a:r>
                  <a:rPr lang="ja-JP" altLang="en-US" sz="2800" dirty="0"/>
                  <a:t>上の条件が成り立つ場合</a:t>
                </a:r>
                <a:endParaRPr lang="en-US" altLang="ja-JP" sz="2800" dirty="0"/>
              </a:p>
              <a:p>
                <a:pPr marL="0" indent="0" algn="ctr">
                  <a:buNone/>
                </a:pPr>
                <a14:m>
                  <m:oMath xmlns:m="http://schemas.openxmlformats.org/officeDocument/2006/math">
                    <m:nary>
                      <m:naryPr>
                        <m:chr m:val="∑"/>
                        <m:limLoc m:val="subSup"/>
                        <m:ctrlPr>
                          <a:rPr lang="ja-JP" altLang="en-US" sz="2800" i="1">
                            <a:latin typeface="Cambria Math" panose="02040503050406030204" pitchFamily="18" charset="0"/>
                          </a:rPr>
                        </m:ctrlPr>
                      </m:naryPr>
                      <m:sub>
                        <m:r>
                          <m:rPr>
                            <m:brk m:alnAt="25"/>
                          </m:rPr>
                          <a:rPr lang="en-US" altLang="ja-JP" sz="2800" i="1">
                            <a:latin typeface="Cambria Math"/>
                          </a:rPr>
                          <m:t>𝑖</m:t>
                        </m:r>
                        <m:r>
                          <a:rPr lang="en-US" altLang="ja-JP" sz="2800" i="1">
                            <a:latin typeface="Cambria Math"/>
                          </a:rPr>
                          <m:t>=0</m:t>
                        </m:r>
                      </m:sub>
                      <m:sup>
                        <m:r>
                          <a:rPr lang="en-US" altLang="ja-JP" sz="2800" i="1" smtClean="0">
                            <a:latin typeface="Cambria Math"/>
                            <a:ea typeface="Cambria Math"/>
                          </a:rPr>
                          <m:t>∞</m:t>
                        </m:r>
                      </m:sup>
                      <m:e>
                        <m:f>
                          <m:fPr>
                            <m:ctrlPr>
                              <a:rPr lang="en-US" altLang="ja-JP" sz="2800" i="1">
                                <a:latin typeface="Cambria Math" panose="02040503050406030204" pitchFamily="18" charset="0"/>
                              </a:rPr>
                            </m:ctrlPr>
                          </m:fPr>
                          <m:num>
                            <m:sSub>
                              <m:sSubPr>
                                <m:ctrlPr>
                                  <a:rPr lang="en-US" altLang="ja-JP" sz="2800" i="1">
                                    <a:latin typeface="Cambria Math" panose="02040503050406030204" pitchFamily="18" charset="0"/>
                                  </a:rPr>
                                </m:ctrlPr>
                              </m:sSubPr>
                              <m:e>
                                <m:r>
                                  <a:rPr lang="en-US" altLang="ja-JP" sz="2800" i="1">
                                    <a:latin typeface="Cambria Math"/>
                                  </a:rPr>
                                  <m:t>𝐵</m:t>
                                </m:r>
                              </m:e>
                              <m:sub>
                                <m:r>
                                  <a:rPr lang="en-US" altLang="ja-JP" sz="2800" i="1">
                                    <a:latin typeface="Cambria Math"/>
                                  </a:rPr>
                                  <m:t>𝑡</m:t>
                                </m:r>
                                <m:r>
                                  <a:rPr lang="en-US" altLang="ja-JP" sz="2800" i="1">
                                    <a:latin typeface="Cambria Math"/>
                                  </a:rPr>
                                  <m:t>+</m:t>
                                </m:r>
                                <m:r>
                                  <a:rPr lang="en-US" altLang="ja-JP" sz="2800" i="1">
                                    <a:latin typeface="Cambria Math"/>
                                  </a:rPr>
                                  <m:t>𝑖</m:t>
                                </m:r>
                              </m:sub>
                            </m:sSub>
                          </m:num>
                          <m:den>
                            <m:sSup>
                              <m:sSupPr>
                                <m:ctrlPr>
                                  <a:rPr lang="en-US" altLang="ja-JP" sz="2800" i="1">
                                    <a:latin typeface="Cambria Math" panose="02040503050406030204" pitchFamily="18" charset="0"/>
                                  </a:rPr>
                                </m:ctrlPr>
                              </m:sSupPr>
                              <m:e>
                                <m:r>
                                  <a:rPr lang="en-US" altLang="ja-JP" sz="2800" i="1">
                                    <a:latin typeface="Cambria Math"/>
                                  </a:rPr>
                                  <m:t>(1+</m:t>
                                </m:r>
                                <m:r>
                                  <a:rPr lang="en-US" altLang="ja-JP" sz="2800" i="1">
                                    <a:latin typeface="Cambria Math"/>
                                  </a:rPr>
                                  <m:t>𝑟</m:t>
                                </m:r>
                                <m:r>
                                  <a:rPr lang="en-US" altLang="ja-JP" sz="2800" i="1">
                                    <a:latin typeface="Cambria Math"/>
                                  </a:rPr>
                                  <m:t>)</m:t>
                                </m:r>
                              </m:e>
                              <m:sup>
                                <m:r>
                                  <a:rPr lang="en-US" altLang="ja-JP" sz="2800" i="1">
                                    <a:latin typeface="Cambria Math"/>
                                  </a:rPr>
                                  <m:t>𝑖</m:t>
                                </m:r>
                              </m:sup>
                            </m:sSup>
                          </m:den>
                        </m:f>
                      </m:e>
                    </m:nary>
                    <m:r>
                      <a:rPr lang="en-US" altLang="ja-JP" sz="2800" i="1">
                        <a:latin typeface="Cambria Math"/>
                      </a:rPr>
                      <m:t>=</m:t>
                    </m:r>
                    <m:sSub>
                      <m:sSubPr>
                        <m:ctrlPr>
                          <a:rPr lang="en-US" altLang="ja-JP" sz="2800" i="1">
                            <a:latin typeface="Cambria Math" panose="02040503050406030204" pitchFamily="18" charset="0"/>
                          </a:rPr>
                        </m:ctrlPr>
                      </m:sSubPr>
                      <m:e>
                        <m:r>
                          <a:rPr lang="en-US" altLang="ja-JP" sz="2800" i="1">
                            <a:latin typeface="Cambria Math"/>
                          </a:rPr>
                          <m:t>𝐹</m:t>
                        </m:r>
                      </m:e>
                      <m:sub>
                        <m:r>
                          <a:rPr lang="en-US" altLang="ja-JP" sz="2800" i="1">
                            <a:latin typeface="Cambria Math"/>
                          </a:rPr>
                          <m:t>𝑡</m:t>
                        </m:r>
                      </m:sub>
                    </m:sSub>
                    <m:d>
                      <m:dPr>
                        <m:ctrlPr>
                          <a:rPr lang="en-US" altLang="ja-JP" sz="2800" i="1">
                            <a:latin typeface="Cambria Math" panose="02040503050406030204" pitchFamily="18" charset="0"/>
                          </a:rPr>
                        </m:ctrlPr>
                      </m:dPr>
                      <m:e>
                        <m:r>
                          <a:rPr lang="en-US" altLang="ja-JP" sz="2800" i="1">
                            <a:latin typeface="Cambria Math"/>
                          </a:rPr>
                          <m:t>1+</m:t>
                        </m:r>
                        <m:r>
                          <a:rPr lang="en-US" altLang="ja-JP" sz="2800" i="1">
                            <a:latin typeface="Cambria Math"/>
                          </a:rPr>
                          <m:t>𝑟</m:t>
                        </m:r>
                      </m:e>
                    </m:d>
                    <m:r>
                      <a:rPr lang="en-US" altLang="ja-JP" sz="2800" i="1">
                        <a:latin typeface="Cambria Math"/>
                      </a:rPr>
                      <m:t>+</m:t>
                    </m:r>
                    <m:nary>
                      <m:naryPr>
                        <m:chr m:val="∑"/>
                        <m:limLoc m:val="subSup"/>
                        <m:ctrlPr>
                          <a:rPr lang="ja-JP" altLang="en-US" sz="2800" i="1">
                            <a:latin typeface="Cambria Math" panose="02040503050406030204" pitchFamily="18" charset="0"/>
                          </a:rPr>
                        </m:ctrlPr>
                      </m:naryPr>
                      <m:sub>
                        <m:r>
                          <m:rPr>
                            <m:brk m:alnAt="25"/>
                          </m:rPr>
                          <a:rPr lang="en-US" altLang="ja-JP" sz="2800" i="1">
                            <a:latin typeface="Cambria Math"/>
                          </a:rPr>
                          <m:t>𝑖</m:t>
                        </m:r>
                        <m:r>
                          <a:rPr lang="en-US" altLang="ja-JP" sz="2800" i="1">
                            <a:latin typeface="Cambria Math"/>
                          </a:rPr>
                          <m:t>=0</m:t>
                        </m:r>
                      </m:sub>
                      <m:sup>
                        <m:r>
                          <a:rPr lang="en-US" altLang="ja-JP" sz="2800" i="1" smtClean="0">
                            <a:latin typeface="Cambria Math"/>
                            <a:ea typeface="Cambria Math"/>
                          </a:rPr>
                          <m:t>∞</m:t>
                        </m:r>
                      </m:sup>
                      <m:e>
                        <m:f>
                          <m:fPr>
                            <m:ctrlPr>
                              <a:rPr lang="en-US" altLang="ja-JP" sz="2800" i="1">
                                <a:latin typeface="Cambria Math" panose="02040503050406030204" pitchFamily="18" charset="0"/>
                              </a:rPr>
                            </m:ctrlPr>
                          </m:fPr>
                          <m:num>
                            <m:sSub>
                              <m:sSubPr>
                                <m:ctrlPr>
                                  <a:rPr lang="en-US" altLang="ja-JP" sz="2800" i="1">
                                    <a:latin typeface="Cambria Math" panose="02040503050406030204" pitchFamily="18" charset="0"/>
                                  </a:rPr>
                                </m:ctrlPr>
                              </m:sSubPr>
                              <m:e>
                                <m:r>
                                  <a:rPr lang="en-US" altLang="ja-JP" sz="2800" i="1">
                                    <a:latin typeface="Cambria Math"/>
                                  </a:rPr>
                                  <m:t>𝑇</m:t>
                                </m:r>
                              </m:e>
                              <m:sub>
                                <m:r>
                                  <a:rPr lang="en-US" altLang="ja-JP" sz="2800" i="1">
                                    <a:latin typeface="Cambria Math"/>
                                  </a:rPr>
                                  <m:t>𝑡</m:t>
                                </m:r>
                                <m:r>
                                  <a:rPr lang="en-US" altLang="ja-JP" sz="2800" i="1">
                                    <a:latin typeface="Cambria Math"/>
                                  </a:rPr>
                                  <m:t>+</m:t>
                                </m:r>
                                <m:r>
                                  <a:rPr lang="en-US" altLang="ja-JP" sz="2800" i="1">
                                    <a:latin typeface="Cambria Math"/>
                                  </a:rPr>
                                  <m:t>𝑖</m:t>
                                </m:r>
                              </m:sub>
                            </m:sSub>
                          </m:num>
                          <m:den>
                            <m:sSup>
                              <m:sSupPr>
                                <m:ctrlPr>
                                  <a:rPr lang="en-US" altLang="ja-JP" sz="2800" i="1">
                                    <a:latin typeface="Cambria Math" panose="02040503050406030204" pitchFamily="18" charset="0"/>
                                  </a:rPr>
                                </m:ctrlPr>
                              </m:sSupPr>
                              <m:e>
                                <m:r>
                                  <a:rPr lang="en-US" altLang="ja-JP" sz="2800" i="1">
                                    <a:latin typeface="Cambria Math"/>
                                  </a:rPr>
                                  <m:t>(1+</m:t>
                                </m:r>
                                <m:r>
                                  <a:rPr lang="en-US" altLang="ja-JP" sz="2800" i="1">
                                    <a:latin typeface="Cambria Math"/>
                                  </a:rPr>
                                  <m:t>𝑟</m:t>
                                </m:r>
                                <m:r>
                                  <a:rPr lang="en-US" altLang="ja-JP" sz="2800" i="1">
                                    <a:latin typeface="Cambria Math"/>
                                  </a:rPr>
                                  <m:t>)</m:t>
                                </m:r>
                              </m:e>
                              <m:sup>
                                <m:r>
                                  <a:rPr lang="en-US" altLang="ja-JP" sz="2800" i="1">
                                    <a:latin typeface="Cambria Math"/>
                                  </a:rPr>
                                  <m:t>𝑖</m:t>
                                </m:r>
                              </m:sup>
                            </m:sSup>
                          </m:den>
                        </m:f>
                      </m:e>
                    </m:nary>
                  </m:oMath>
                </a14:m>
                <a:r>
                  <a:rPr lang="en-US" altLang="ja-JP" sz="2800" dirty="0"/>
                  <a:t>  ---(3)</a:t>
                </a:r>
              </a:p>
              <a:p>
                <a:pPr marL="0" indent="0">
                  <a:buNone/>
                </a:pPr>
                <a:r>
                  <a:rPr lang="ja-JP" altLang="en-US" sz="2000" dirty="0"/>
                  <a:t>あるいは</a:t>
                </a:r>
                <a:endParaRPr lang="en-US" altLang="ja-JP" sz="2800" dirty="0"/>
              </a:p>
              <a:p>
                <a:pPr marL="0" indent="0" algn="ctr">
                  <a:buNone/>
                </a:pPr>
                <a14:m>
                  <m:oMath xmlns:m="http://schemas.openxmlformats.org/officeDocument/2006/math">
                    <m:r>
                      <a:rPr lang="en-US" altLang="ja-JP" sz="2800" b="0" i="1" smtClean="0">
                        <a:latin typeface="Cambria Math"/>
                      </a:rPr>
                      <m:t>𝐵</m:t>
                    </m:r>
                    <m:r>
                      <a:rPr lang="en-US" altLang="ja-JP" sz="2800" b="0" i="1" smtClean="0">
                        <a:latin typeface="Cambria Math"/>
                      </a:rPr>
                      <m:t>=</m:t>
                    </m:r>
                    <m:r>
                      <a:rPr lang="en-US" altLang="ja-JP" sz="2800" b="0" i="1" smtClean="0">
                        <a:latin typeface="Cambria Math"/>
                      </a:rPr>
                      <m:t>𝐹</m:t>
                    </m:r>
                    <m:r>
                      <a:rPr lang="en-US" altLang="ja-JP" sz="2800" b="0" i="1" smtClean="0">
                        <a:latin typeface="Cambria Math"/>
                      </a:rPr>
                      <m:t>+</m:t>
                    </m:r>
                    <m:r>
                      <a:rPr lang="en-US" altLang="ja-JP" sz="2800" b="0" i="1" smtClean="0">
                        <a:latin typeface="Cambria Math"/>
                      </a:rPr>
                      <m:t>𝑇</m:t>
                    </m:r>
                  </m:oMath>
                </a14:m>
                <a:r>
                  <a:rPr lang="en-US" altLang="ja-JP" sz="2800" dirty="0"/>
                  <a:t>  ---(4)</a:t>
                </a:r>
              </a:p>
              <a:p>
                <a:pPr marL="400050" lvl="1" indent="0">
                  <a:buNone/>
                </a:pPr>
                <a:r>
                  <a:rPr kumimoji="1" lang="en-US" altLang="ja-JP" sz="2400" i="1" dirty="0">
                    <a:latin typeface="Times New Roman" panose="02020603050405020304" pitchFamily="18" charset="0"/>
                    <a:cs typeface="Times New Roman" panose="02020603050405020304" pitchFamily="18" charset="0"/>
                  </a:rPr>
                  <a:t>B</a:t>
                </a:r>
                <a:r>
                  <a:rPr kumimoji="1" lang="ja-JP" altLang="en-US" sz="2400" dirty="0">
                    <a:latin typeface="Times New Roman" panose="02020603050405020304" pitchFamily="18" charset="0"/>
                    <a:cs typeface="Times New Roman" panose="02020603050405020304" pitchFamily="18" charset="0"/>
                  </a:rPr>
                  <a:t>：現在から将来の</a:t>
                </a:r>
                <a:r>
                  <a:rPr lang="ja-JP" altLang="en-US" sz="2400" dirty="0">
                    <a:latin typeface="Times New Roman" panose="02020603050405020304" pitchFamily="18" charset="0"/>
                    <a:cs typeface="Times New Roman" panose="02020603050405020304" pitchFamily="18" charset="0"/>
                  </a:rPr>
                  <a:t>給付の割引価値の合計</a:t>
                </a:r>
                <a:endParaRPr lang="en-US" altLang="ja-JP" sz="2400" dirty="0">
                  <a:latin typeface="Times New Roman" panose="02020603050405020304" pitchFamily="18" charset="0"/>
                  <a:cs typeface="Times New Roman" panose="02020603050405020304" pitchFamily="18" charset="0"/>
                </a:endParaRPr>
              </a:p>
              <a:p>
                <a:pPr marL="400050" lvl="1" indent="0">
                  <a:buNone/>
                </a:pPr>
                <a:r>
                  <a:rPr kumimoji="1" lang="en-US" altLang="ja-JP" sz="2400" i="1" dirty="0">
                    <a:latin typeface="Times New Roman" panose="02020603050405020304" pitchFamily="18" charset="0"/>
                    <a:cs typeface="Times New Roman" panose="02020603050405020304" pitchFamily="18" charset="0"/>
                  </a:rPr>
                  <a:t>F</a:t>
                </a:r>
                <a:r>
                  <a:rPr kumimoji="1" lang="ja-JP" altLang="en-US" sz="2400" dirty="0">
                    <a:latin typeface="Times New Roman" panose="02020603050405020304" pitchFamily="18" charset="0"/>
                    <a:cs typeface="Times New Roman" panose="02020603050405020304" pitchFamily="18" charset="0"/>
                  </a:rPr>
                  <a:t>：現在の積立金　</a:t>
                </a:r>
                <a:r>
                  <a:rPr kumimoji="1" lang="en-US" altLang="ja-JP" sz="2400" i="1" dirty="0">
                    <a:latin typeface="Times New Roman" panose="02020603050405020304" pitchFamily="18" charset="0"/>
                    <a:cs typeface="Times New Roman" panose="02020603050405020304" pitchFamily="18" charset="0"/>
                  </a:rPr>
                  <a:t>F</a:t>
                </a:r>
                <a:r>
                  <a:rPr kumimoji="1" lang="en-US" altLang="ja-JP" sz="2400" i="1" baseline="-25000" dirty="0">
                    <a:latin typeface="Times New Roman" panose="02020603050405020304" pitchFamily="18" charset="0"/>
                    <a:cs typeface="Times New Roman" panose="02020603050405020304" pitchFamily="18" charset="0"/>
                  </a:rPr>
                  <a:t>t</a:t>
                </a:r>
                <a:r>
                  <a:rPr kumimoji="1" lang="en-US" altLang="ja-JP" sz="2400" dirty="0">
                    <a:latin typeface="Times New Roman" panose="02020603050405020304" pitchFamily="18" charset="0"/>
                    <a:cs typeface="Times New Roman" panose="02020603050405020304" pitchFamily="18" charset="0"/>
                  </a:rPr>
                  <a:t>(1+</a:t>
                </a:r>
                <a:r>
                  <a:rPr kumimoji="1" lang="en-US" altLang="ja-JP" sz="2400" i="1" dirty="0">
                    <a:latin typeface="Times New Roman" panose="02020603050405020304" pitchFamily="18" charset="0"/>
                    <a:cs typeface="Times New Roman" panose="02020603050405020304" pitchFamily="18" charset="0"/>
                  </a:rPr>
                  <a:t>r</a:t>
                </a:r>
                <a:r>
                  <a:rPr kumimoji="1" lang="en-US" altLang="ja-JP" sz="2400" dirty="0">
                    <a:latin typeface="Times New Roman" panose="02020603050405020304" pitchFamily="18" charset="0"/>
                    <a:cs typeface="Times New Roman" panose="02020603050405020304" pitchFamily="18" charset="0"/>
                  </a:rPr>
                  <a:t>)</a:t>
                </a:r>
              </a:p>
              <a:p>
                <a:pPr marL="400050" lvl="1" indent="0">
                  <a:buNone/>
                </a:pPr>
                <a:r>
                  <a:rPr lang="en-US" altLang="ja-JP" sz="2400" i="1" dirty="0">
                    <a:latin typeface="Times New Roman" panose="02020603050405020304" pitchFamily="18" charset="0"/>
                    <a:cs typeface="Times New Roman" panose="02020603050405020304" pitchFamily="18" charset="0"/>
                  </a:rPr>
                  <a:t>T</a:t>
                </a:r>
                <a:r>
                  <a:rPr lang="ja-JP" altLang="en-US" sz="2400" dirty="0">
                    <a:latin typeface="Times New Roman" panose="02020603050405020304" pitchFamily="18" charset="0"/>
                    <a:cs typeface="Times New Roman" panose="02020603050405020304" pitchFamily="18" charset="0"/>
                  </a:rPr>
                  <a:t>：</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現在から将来の</a:t>
                </a:r>
                <a:r>
                  <a:rPr lang="ja-JP" altLang="en-US" sz="2400" dirty="0">
                    <a:latin typeface="Times New Roman" panose="02020603050405020304" pitchFamily="18" charset="0"/>
                    <a:cs typeface="Times New Roman" panose="02020603050405020304" pitchFamily="18" charset="0"/>
                  </a:rPr>
                  <a:t>税・保険料収入の割引価値の合計</a:t>
                </a:r>
                <a:endParaRPr lang="en-US" altLang="ja-JP" sz="2400" dirty="0">
                  <a:latin typeface="Times New Roman" panose="02020603050405020304" pitchFamily="18" charset="0"/>
                  <a:cs typeface="Times New Roman" panose="02020603050405020304" pitchFamily="18" charset="0"/>
                </a:endParaRPr>
              </a:p>
              <a:p>
                <a:pPr marL="0" indent="0">
                  <a:buNone/>
                </a:pP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259" t="-2830" b="-53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54231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通時的予算制約式</a:t>
            </a:r>
            <a:r>
              <a:rPr kumimoji="1" lang="en-US" altLang="ja-JP" dirty="0"/>
              <a:t>(3)</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219256" cy="4997152"/>
              </a:xfrm>
            </p:spPr>
            <p:txBody>
              <a:bodyPr>
                <a:normAutofit fontScale="92500" lnSpcReduction="10000"/>
              </a:bodyPr>
              <a:lstStyle/>
              <a:p>
                <a:pPr marL="0" indent="0" algn="ctr">
                  <a:buNone/>
                </a:pPr>
                <a14:m>
                  <m:oMath xmlns:m="http://schemas.openxmlformats.org/officeDocument/2006/math">
                    <m:r>
                      <a:rPr lang="en-US" altLang="ja-JP" i="1" smtClean="0">
                        <a:latin typeface="Cambria Math"/>
                      </a:rPr>
                      <m:t>𝐵</m:t>
                    </m:r>
                    <m:r>
                      <a:rPr lang="en-US" altLang="ja-JP" i="1" smtClean="0">
                        <a:latin typeface="Cambria Math"/>
                      </a:rPr>
                      <m:t>=</m:t>
                    </m:r>
                    <m:r>
                      <a:rPr lang="en-US" altLang="ja-JP" i="1" smtClean="0">
                        <a:latin typeface="Cambria Math"/>
                      </a:rPr>
                      <m:t>𝐹</m:t>
                    </m:r>
                    <m:r>
                      <a:rPr lang="en-US" altLang="ja-JP" i="1" smtClean="0">
                        <a:latin typeface="Cambria Math"/>
                      </a:rPr>
                      <m:t>+</m:t>
                    </m:r>
                    <m:r>
                      <a:rPr lang="en-US" altLang="ja-JP" i="1" smtClean="0">
                        <a:latin typeface="Cambria Math"/>
                      </a:rPr>
                      <m:t>𝑇</m:t>
                    </m:r>
                  </m:oMath>
                </a14:m>
                <a:r>
                  <a:rPr lang="en-US" altLang="ja-JP" dirty="0"/>
                  <a:t>        ---(4)</a:t>
                </a:r>
              </a:p>
              <a:p>
                <a:r>
                  <a:rPr lang="en-US" altLang="ja-JP" dirty="0"/>
                  <a:t>B</a:t>
                </a:r>
                <a:r>
                  <a:rPr lang="ja-JP" altLang="en-US" dirty="0"/>
                  <a:t>は次の二つに分解できる</a:t>
                </a:r>
                <a:endParaRPr lang="en-US" altLang="ja-JP" dirty="0"/>
              </a:p>
              <a:p>
                <a:pPr lvl="1"/>
                <a:r>
                  <a:rPr lang="ja-JP" altLang="en-US" dirty="0"/>
                  <a:t>過去期間に対応する給付債務　</a:t>
                </a:r>
                <a:r>
                  <a:rPr lang="en-US" altLang="ja-JP" i="1" dirty="0">
                    <a:latin typeface="Times New Roman" panose="02020603050405020304" pitchFamily="18" charset="0"/>
                    <a:cs typeface="Times New Roman" panose="02020603050405020304" pitchFamily="18" charset="0"/>
                  </a:rPr>
                  <a:t>B</a:t>
                </a:r>
                <a:r>
                  <a:rPr lang="en-US" altLang="ja-JP" i="1" baseline="30000" dirty="0">
                    <a:latin typeface="Times New Roman" panose="02020603050405020304" pitchFamily="18" charset="0"/>
                    <a:cs typeface="Times New Roman" panose="02020603050405020304" pitchFamily="18" charset="0"/>
                  </a:rPr>
                  <a:t>P</a:t>
                </a:r>
              </a:p>
              <a:p>
                <a:pPr lvl="1"/>
                <a:r>
                  <a:rPr lang="ja-JP" altLang="en-US" dirty="0"/>
                  <a:t>将来期間に対応する給付債務   </a:t>
                </a:r>
                <a:r>
                  <a:rPr lang="en-US" altLang="ja-JP" i="1" dirty="0">
                    <a:latin typeface="Times New Roman" panose="02020603050405020304" pitchFamily="18" charset="0"/>
                    <a:cs typeface="Times New Roman" panose="02020603050405020304" pitchFamily="18" charset="0"/>
                  </a:rPr>
                  <a:t>B</a:t>
                </a:r>
                <a:r>
                  <a:rPr lang="en-US" altLang="ja-JP" i="1" baseline="30000" dirty="0">
                    <a:latin typeface="Times New Roman" panose="02020603050405020304" pitchFamily="18" charset="0"/>
                    <a:cs typeface="Times New Roman" panose="02020603050405020304" pitchFamily="18" charset="0"/>
                  </a:rPr>
                  <a:t>F</a:t>
                </a:r>
              </a:p>
              <a:p>
                <a:pPr marL="0" indent="0" algn="ctr">
                  <a:buNone/>
                </a:pPr>
                <a14:m>
                  <m:oMath xmlns:m="http://schemas.openxmlformats.org/officeDocument/2006/math">
                    <m:sSup>
                      <m:sSupPr>
                        <m:ctrlPr>
                          <a:rPr lang="en-US" altLang="ja-JP" b="0" i="1" smtClean="0">
                            <a:latin typeface="Cambria Math" panose="02040503050406030204" pitchFamily="18" charset="0"/>
                          </a:rPr>
                        </m:ctrlPr>
                      </m:sSupPr>
                      <m:e>
                        <m:r>
                          <a:rPr lang="en-US" altLang="ja-JP" b="0" i="1" smtClean="0">
                            <a:latin typeface="Cambria Math"/>
                          </a:rPr>
                          <m:t>𝐵</m:t>
                        </m:r>
                      </m:e>
                      <m:sup>
                        <m:r>
                          <a:rPr lang="en-US" altLang="ja-JP" b="0" i="1" smtClean="0">
                            <a:latin typeface="Cambria Math"/>
                          </a:rPr>
                          <m:t>𝑃</m:t>
                        </m:r>
                      </m:sup>
                    </m:sSup>
                    <m:r>
                      <a:rPr lang="en-US" altLang="ja-JP" b="0" i="1" smtClean="0">
                        <a:latin typeface="Cambria Math"/>
                      </a:rPr>
                      <m:t>+</m:t>
                    </m:r>
                    <m:sSup>
                      <m:sSupPr>
                        <m:ctrlPr>
                          <a:rPr lang="en-US" altLang="ja-JP" b="0" i="1" smtClean="0">
                            <a:latin typeface="Cambria Math" panose="02040503050406030204" pitchFamily="18" charset="0"/>
                          </a:rPr>
                        </m:ctrlPr>
                      </m:sSupPr>
                      <m:e>
                        <m:r>
                          <a:rPr lang="en-US" altLang="ja-JP" b="0" i="1" smtClean="0">
                            <a:latin typeface="Cambria Math"/>
                          </a:rPr>
                          <m:t>𝐵</m:t>
                        </m:r>
                      </m:e>
                      <m:sup>
                        <m:r>
                          <a:rPr lang="en-US" altLang="ja-JP" b="0" i="1" smtClean="0">
                            <a:latin typeface="Cambria Math"/>
                          </a:rPr>
                          <m:t>𝐹</m:t>
                        </m:r>
                      </m:sup>
                    </m:sSup>
                    <m:r>
                      <a:rPr lang="en-US" altLang="ja-JP" i="1">
                        <a:latin typeface="Cambria Math"/>
                      </a:rPr>
                      <m:t>=</m:t>
                    </m:r>
                    <m:r>
                      <a:rPr lang="en-US" altLang="ja-JP" i="1">
                        <a:latin typeface="Cambria Math"/>
                      </a:rPr>
                      <m:t>𝐹</m:t>
                    </m:r>
                    <m:r>
                      <a:rPr lang="en-US" altLang="ja-JP" i="1">
                        <a:latin typeface="Cambria Math"/>
                      </a:rPr>
                      <m:t>+</m:t>
                    </m:r>
                    <m:r>
                      <a:rPr lang="en-US" altLang="ja-JP" i="1">
                        <a:latin typeface="Cambria Math"/>
                      </a:rPr>
                      <m:t>𝑇</m:t>
                    </m:r>
                  </m:oMath>
                </a14:m>
                <a:r>
                  <a:rPr lang="en-US" altLang="ja-JP" dirty="0"/>
                  <a:t> </a:t>
                </a:r>
              </a:p>
              <a:p>
                <a:pPr marL="0" indent="0">
                  <a:buNone/>
                </a:pPr>
                <a:r>
                  <a:rPr lang="en-US" altLang="ja-JP" dirty="0"/>
                  <a:t>or </a:t>
                </a:r>
              </a:p>
              <a:p>
                <a:pPr marL="0" indent="0" algn="ctr">
                  <a:buNone/>
                </a:pPr>
                <a14:m>
                  <m:oMath xmlns:m="http://schemas.openxmlformats.org/officeDocument/2006/math">
                    <m:sSup>
                      <m:sSupPr>
                        <m:ctrlPr>
                          <a:rPr lang="en-US" altLang="ja-JP" i="1">
                            <a:latin typeface="Cambria Math" panose="02040503050406030204" pitchFamily="18" charset="0"/>
                          </a:rPr>
                        </m:ctrlPr>
                      </m:sSupPr>
                      <m:e>
                        <m:r>
                          <a:rPr lang="en-US" altLang="ja-JP" i="1">
                            <a:latin typeface="Cambria Math"/>
                          </a:rPr>
                          <m:t>𝐵</m:t>
                        </m:r>
                      </m:e>
                      <m:sup>
                        <m:r>
                          <a:rPr lang="en-US" altLang="ja-JP" i="1">
                            <a:latin typeface="Cambria Math"/>
                          </a:rPr>
                          <m:t>𝑃</m:t>
                        </m:r>
                      </m:sup>
                    </m:sSup>
                    <m:r>
                      <a:rPr lang="en-US" altLang="ja-JP" b="0" i="1" smtClean="0">
                        <a:latin typeface="Cambria Math"/>
                      </a:rPr>
                      <m:t>−</m:t>
                    </m:r>
                    <m:r>
                      <a:rPr lang="en-US" altLang="ja-JP" b="0" i="1" smtClean="0">
                        <a:latin typeface="Cambria Math"/>
                      </a:rPr>
                      <m:t>𝐹</m:t>
                    </m:r>
                    <m:r>
                      <a:rPr lang="en-US" altLang="ja-JP" i="1">
                        <a:latin typeface="Cambria Math"/>
                      </a:rPr>
                      <m:t>=</m:t>
                    </m:r>
                    <m:r>
                      <a:rPr lang="en-US" altLang="ja-JP" i="1">
                        <a:latin typeface="Cambria Math"/>
                      </a:rPr>
                      <m:t>𝑇</m:t>
                    </m:r>
                    <m:r>
                      <a:rPr lang="en-US" altLang="ja-JP" b="0" i="1" smtClean="0">
                        <a:latin typeface="Cambria Math"/>
                      </a:rPr>
                      <m:t>−</m:t>
                    </m:r>
                    <m:sSup>
                      <m:sSupPr>
                        <m:ctrlPr>
                          <a:rPr lang="en-US" altLang="ja-JP" b="0" i="1" smtClean="0">
                            <a:latin typeface="Cambria Math" panose="02040503050406030204" pitchFamily="18" charset="0"/>
                          </a:rPr>
                        </m:ctrlPr>
                      </m:sSupPr>
                      <m:e>
                        <m:r>
                          <a:rPr lang="en-US" altLang="ja-JP" b="0" i="1" smtClean="0">
                            <a:latin typeface="Cambria Math"/>
                          </a:rPr>
                          <m:t>𝐵</m:t>
                        </m:r>
                      </m:e>
                      <m:sup>
                        <m:r>
                          <a:rPr lang="en-US" altLang="ja-JP" b="0" i="1" smtClean="0">
                            <a:latin typeface="Cambria Math"/>
                          </a:rPr>
                          <m:t>𝐹</m:t>
                        </m:r>
                      </m:sup>
                    </m:sSup>
                  </m:oMath>
                </a14:m>
                <a:r>
                  <a:rPr lang="en-US" altLang="ja-JP" dirty="0"/>
                  <a:t>  ---(5)</a:t>
                </a:r>
              </a:p>
              <a:p>
                <a:pPr lvl="1"/>
                <a:endParaRPr lang="en-US" altLang="ja-JP" sz="2400" dirty="0"/>
              </a:p>
              <a:p>
                <a:pPr lvl="1"/>
                <a:r>
                  <a:rPr lang="en-US" altLang="ja-JP" sz="2400" dirty="0"/>
                  <a:t>(5)</a:t>
                </a:r>
                <a:r>
                  <a:rPr lang="ja-JP" altLang="en-US" sz="2400" dirty="0"/>
                  <a:t>式の左辺</a:t>
                </a:r>
                <a:r>
                  <a:rPr lang="en-US" altLang="ja-JP" sz="2400" dirty="0"/>
                  <a:t>=</a:t>
                </a:r>
                <a:r>
                  <a:rPr lang="ja-JP" altLang="en-US" sz="2400" dirty="0"/>
                  <a:t>純債務（過去債務のうち積立金で賄えない部分）</a:t>
                </a:r>
                <a:endParaRPr lang="en-US" altLang="ja-JP" sz="2400" dirty="0"/>
              </a:p>
              <a:p>
                <a:pPr lvl="1"/>
                <a:r>
                  <a:rPr lang="en-US" altLang="ja-JP" sz="2400" dirty="0"/>
                  <a:t>(5)</a:t>
                </a:r>
                <a:r>
                  <a:rPr lang="ja-JP" altLang="en-US" sz="2400" dirty="0"/>
                  <a:t>式の右辺</a:t>
                </a:r>
                <a:r>
                  <a:rPr lang="en-US" altLang="ja-JP" sz="2400" dirty="0"/>
                  <a:t>=</a:t>
                </a:r>
                <a:r>
                  <a:rPr lang="ja-JP" altLang="en-US" sz="2400" dirty="0"/>
                  <a:t>将来の負担超過</a:t>
                </a:r>
                <a:endParaRPr lang="en-US" altLang="ja-JP" sz="2400" dirty="0"/>
              </a:p>
              <a:p>
                <a:pPr algn="ctr"/>
                <a:r>
                  <a:rPr lang="ja-JP" altLang="en-US" sz="2600" dirty="0"/>
                  <a:t>年金純債務は将来の負担超過で賄わなければならない</a:t>
                </a:r>
                <a:endParaRPr lang="en-US" altLang="ja-JP" sz="2600" dirty="0"/>
              </a:p>
              <a:p>
                <a:pPr marL="0" indent="0">
                  <a:buNone/>
                </a:pPr>
                <a:endParaRPr lang="ja-JP" altLang="en-US" dirty="0"/>
              </a:p>
              <a:p>
                <a:pPr marL="0" indent="0">
                  <a:buNone/>
                </a:pP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219256" cy="4997152"/>
              </a:xfrm>
              <a:blipFill rotWithShape="1">
                <a:blip r:embed="rId2"/>
                <a:stretch>
                  <a:fillRect l="-1706" t="-2442" r="-297" b="-36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426399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通時的予算制約式</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a:t>年金バランス</a:t>
            </a:r>
            <a:r>
              <a:rPr lang="ja-JP" altLang="en-US" dirty="0"/>
              <a:t>シート論争をどう考えるか</a:t>
            </a:r>
            <a:endParaRPr lang="en-US" altLang="ja-JP" dirty="0"/>
          </a:p>
          <a:p>
            <a:pPr lvl="1"/>
            <a:r>
              <a:rPr kumimoji="1" lang="ja-JP" altLang="en-US" dirty="0"/>
              <a:t>過去債務（受給権が発生している給付（現在から将来にかけての割引価値の合計）を負債，積立金を資産とする考え方</a:t>
            </a:r>
            <a:endParaRPr kumimoji="1" lang="en-US" altLang="ja-JP" dirty="0"/>
          </a:p>
          <a:p>
            <a:pPr lvl="1"/>
            <a:r>
              <a:rPr kumimoji="1" lang="ja-JP" altLang="en-US" dirty="0"/>
              <a:t>現時点での給付</a:t>
            </a:r>
            <a:r>
              <a:rPr kumimoji="1" lang="en-US" altLang="ja-JP" dirty="0" err="1"/>
              <a:t>Bt</a:t>
            </a:r>
            <a:r>
              <a:rPr kumimoji="1" lang="ja-JP" altLang="en-US" dirty="0"/>
              <a:t>と収入</a:t>
            </a:r>
            <a:r>
              <a:rPr kumimoji="1" lang="en-US" altLang="ja-JP" dirty="0"/>
              <a:t>Tt</a:t>
            </a:r>
            <a:r>
              <a:rPr kumimoji="1" lang="ja-JP" altLang="en-US" dirty="0"/>
              <a:t>がバランスしていれば問題ないとする見方</a:t>
            </a:r>
            <a:endParaRPr kumimoji="1" lang="en-US" altLang="ja-JP" dirty="0"/>
          </a:p>
          <a:p>
            <a:pPr lvl="2"/>
            <a:r>
              <a:rPr lang="ja-JP" altLang="en-US" dirty="0"/>
              <a:t>賦課方式では債務はゼロ？</a:t>
            </a:r>
            <a:endParaRPr kumimoji="1" lang="en-US" altLang="ja-JP" dirty="0"/>
          </a:p>
          <a:p>
            <a:pPr lvl="2"/>
            <a:r>
              <a:rPr lang="ja-JP" altLang="en-US" dirty="0"/>
              <a:t>企業会計的手法は公的年金には適切ではない</a:t>
            </a:r>
            <a:endParaRPr lang="en-US" altLang="ja-JP" dirty="0"/>
          </a:p>
          <a:p>
            <a:r>
              <a:rPr kumimoji="1" lang="en-US" altLang="ja-JP" dirty="0"/>
              <a:t>(5)</a:t>
            </a:r>
            <a:r>
              <a:rPr kumimoji="1" lang="ja-JP" altLang="en-US" dirty="0"/>
              <a:t>式はどこまでを債務とみるかに関係せずに成立</a:t>
            </a:r>
            <a:endParaRPr kumimoji="1" lang="en-US" altLang="ja-JP" dirty="0"/>
          </a:p>
          <a:p>
            <a:pPr lvl="1"/>
            <a:r>
              <a:rPr kumimoji="1" lang="ja-JP" altLang="en-US" dirty="0"/>
              <a:t>つまり，</a:t>
            </a:r>
            <a:r>
              <a:rPr kumimoji="1" lang="en-US" altLang="ja-JP" dirty="0"/>
              <a:t>BP-F</a:t>
            </a:r>
            <a:r>
              <a:rPr kumimoji="1" lang="ja-JP" altLang="en-US" dirty="0"/>
              <a:t>が将来世代の負担になる</a:t>
            </a:r>
            <a:endParaRPr kumimoji="1" lang="en-US" altLang="ja-JP" dirty="0"/>
          </a:p>
          <a:p>
            <a:pPr lvl="1"/>
            <a:r>
              <a:rPr lang="ja-JP" altLang="en-US" dirty="0"/>
              <a:t>経済理論的には，</a:t>
            </a:r>
            <a:r>
              <a:rPr lang="en-US" altLang="ja-JP" dirty="0"/>
              <a:t>BP-F</a:t>
            </a:r>
            <a:r>
              <a:rPr lang="ja-JP" altLang="en-US" dirty="0"/>
              <a:t>を債務とみなす方が妥当</a:t>
            </a:r>
            <a:endParaRPr kumimoji="1" lang="ja-JP" altLang="en-US" dirty="0"/>
          </a:p>
        </p:txBody>
      </p:sp>
    </p:spTree>
    <p:extLst>
      <p:ext uri="{BB962C8B-B14F-4D97-AF65-F5344CB8AC3E}">
        <p14:creationId xmlns:p14="http://schemas.microsoft.com/office/powerpoint/2010/main" val="19875899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907</Words>
  <Application>Microsoft Office PowerPoint</Application>
  <PresentationFormat>画面に合わせる (4:3)</PresentationFormat>
  <Paragraphs>137</Paragraphs>
  <Slides>15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ＭＳ Ｐゴシック</vt:lpstr>
      <vt:lpstr>Arial</vt:lpstr>
      <vt:lpstr>Calibri</vt:lpstr>
      <vt:lpstr>Cambria Math</vt:lpstr>
      <vt:lpstr>Times New Roman</vt:lpstr>
      <vt:lpstr>Wingdings</vt:lpstr>
      <vt:lpstr>Office ​​テーマ</vt:lpstr>
      <vt:lpstr>公的年金(3)</vt:lpstr>
      <vt:lpstr>公的年金制度改革</vt:lpstr>
      <vt:lpstr>公的年金バランスシート</vt:lpstr>
      <vt:lpstr>年金バランスシート</vt:lpstr>
      <vt:lpstr>年金制度の予算制約式(1)</vt:lpstr>
      <vt:lpstr>通時的予算制約式 intertemporal budget constraint</vt:lpstr>
      <vt:lpstr>通時的予算制約式(2)</vt:lpstr>
      <vt:lpstr>通時的予算制約式(3)</vt:lpstr>
      <vt:lpstr>通時的予算制約式</vt:lpstr>
      <vt:lpstr>年金純債務と世代間移転の関係 賦課方式の場合</vt:lpstr>
      <vt:lpstr>年金制度改革をめぐる誤解</vt:lpstr>
      <vt:lpstr>年金制度改革をめぐる誤解(2)</vt:lpstr>
      <vt:lpstr>年金制度改革をめぐる議論（2の続き）</vt:lpstr>
      <vt:lpstr>年金制度改革をめぐる誤解(3)</vt:lpstr>
      <vt:lpstr>年金制度改革をめぐる誤解(4)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公的年金(3)</dc:title>
  <dc:creator>Yoshibumi Aso</dc:creator>
  <cp:lastModifiedBy>aso</cp:lastModifiedBy>
  <cp:revision>17</cp:revision>
  <dcterms:created xsi:type="dcterms:W3CDTF">2015-08-26T06:41:31Z</dcterms:created>
  <dcterms:modified xsi:type="dcterms:W3CDTF">2018-09-27T02:19:20Z</dcterms:modified>
</cp:coreProperties>
</file>