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0" r:id="rId3"/>
    <p:sldId id="257" r:id="rId4"/>
    <p:sldId id="258" r:id="rId5"/>
    <p:sldId id="261" r:id="rId6"/>
    <p:sldId id="262" r:id="rId7"/>
    <p:sldId id="264" r:id="rId8"/>
    <p:sldId id="263" r:id="rId9"/>
    <p:sldId id="269" r:id="rId10"/>
    <p:sldId id="271" r:id="rId11"/>
    <p:sldId id="273" r:id="rId12"/>
    <p:sldId id="270" r:id="rId13"/>
    <p:sldId id="275" r:id="rId14"/>
    <p:sldId id="266" r:id="rId15"/>
    <p:sldId id="268" r:id="rId16"/>
    <p:sldId id="276" r:id="rId17"/>
    <p:sldId id="277" r:id="rId18"/>
    <p:sldId id="279" r:id="rId19"/>
    <p:sldId id="281" r:id="rId2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4660"/>
  </p:normalViewPr>
  <p:slideViewPr>
    <p:cSldViewPr>
      <p:cViewPr varScale="1">
        <p:scale>
          <a:sx n="108" d="100"/>
          <a:sy n="108" d="100"/>
        </p:scale>
        <p:origin x="1854" y="108"/>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FA8398A-5818-490C-BA99-EAFF7F08BA4A}" type="datetimeFigureOut">
              <a:rPr kumimoji="1" lang="ja-JP" altLang="en-US" smtClean="0"/>
              <a:t>2018/9/27</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DEC69AAB-F2FF-41B5-973F-52A49AEC4CB9}" type="slidenum">
              <a:rPr kumimoji="1" lang="ja-JP" altLang="en-US" smtClean="0"/>
              <a:t>‹#›</a:t>
            </a:fld>
            <a:endParaRPr kumimoji="1" lang="ja-JP" altLang="en-US"/>
          </a:p>
        </p:txBody>
      </p:sp>
    </p:spTree>
    <p:extLst>
      <p:ext uri="{BB962C8B-B14F-4D97-AF65-F5344CB8AC3E}">
        <p14:creationId xmlns:p14="http://schemas.microsoft.com/office/powerpoint/2010/main" val="582299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315436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35963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135423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76201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161068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229511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357664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131895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407646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81156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68D7F5-1A36-424D-BC4D-32564F20C33C}"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1025934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8D7F5-1A36-424D-BC4D-32564F20C33C}"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9A83B-997F-40A6-AE29-93D5FCC23144}" type="slidenum">
              <a:rPr kumimoji="1" lang="ja-JP" altLang="en-US" smtClean="0"/>
              <a:t>‹#›</a:t>
            </a:fld>
            <a:endParaRPr kumimoji="1" lang="ja-JP" altLang="en-US"/>
          </a:p>
        </p:txBody>
      </p:sp>
    </p:spTree>
    <p:extLst>
      <p:ext uri="{BB962C8B-B14F-4D97-AF65-F5344CB8AC3E}">
        <p14:creationId xmlns:p14="http://schemas.microsoft.com/office/powerpoint/2010/main" val="143178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公的年金</a:t>
            </a:r>
            <a:r>
              <a:rPr kumimoji="1" lang="en-US" altLang="ja-JP" dirty="0"/>
              <a:t>(2)</a:t>
            </a:r>
            <a:br>
              <a:rPr kumimoji="1" lang="en-US" altLang="ja-JP" dirty="0"/>
            </a:br>
            <a:r>
              <a:rPr kumimoji="1" lang="ja-JP" altLang="en-US" sz="3200" dirty="0"/>
              <a:t>賦課方式と積立方式</a:t>
            </a:r>
            <a:endParaRPr kumimoji="1" lang="ja-JP" altLang="en-US" dirty="0"/>
          </a:p>
        </p:txBody>
      </p:sp>
      <p:sp>
        <p:nvSpPr>
          <p:cNvPr id="3" name="サブタイトル 2"/>
          <p:cNvSpPr>
            <a:spLocks noGrp="1"/>
          </p:cNvSpPr>
          <p:nvPr>
            <p:ph type="subTitle" idx="1"/>
          </p:nvPr>
        </p:nvSpPr>
        <p:spPr/>
        <p:txBody>
          <a:bodyPr/>
          <a:lstStyle/>
          <a:p>
            <a:r>
              <a:rPr kumimoji="1" lang="ja-JP" altLang="en-US" dirty="0"/>
              <a:t>公共経済論</a:t>
            </a:r>
            <a:r>
              <a:rPr kumimoji="1" lang="en-US" altLang="ja-JP" dirty="0"/>
              <a:t>II</a:t>
            </a:r>
          </a:p>
          <a:p>
            <a:r>
              <a:rPr lang="en-US" altLang="ja-JP" dirty="0"/>
              <a:t>No.8</a:t>
            </a:r>
          </a:p>
          <a:p>
            <a:r>
              <a:rPr kumimoji="1" lang="ja-JP" altLang="en-US" dirty="0"/>
              <a:t>麻生良文</a:t>
            </a:r>
          </a:p>
        </p:txBody>
      </p:sp>
    </p:spTree>
    <p:extLst>
      <p:ext uri="{BB962C8B-B14F-4D97-AF65-F5344CB8AC3E}">
        <p14:creationId xmlns:p14="http://schemas.microsoft.com/office/powerpoint/2010/main" val="320316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保険料率と純移転（まとめ）</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29600" cy="4997152"/>
              </a:xfrm>
            </p:spPr>
            <p:txBody>
              <a:bodyPr>
                <a:normAutofit fontScale="70000" lnSpcReduction="20000"/>
              </a:bodyPr>
              <a:lstStyle/>
              <a:p>
                <a:r>
                  <a:rPr kumimoji="1" lang="ja-JP" altLang="en-US" dirty="0"/>
                  <a:t>給付水準を同一にして保険料を比較</a:t>
                </a:r>
                <a:endParaRPr kumimoji="1" lang="en-US" altLang="ja-JP" dirty="0"/>
              </a:p>
              <a:p>
                <a:r>
                  <a:rPr lang="ja-JP" altLang="en-US" dirty="0"/>
                  <a:t>積立方式</a:t>
                </a:r>
                <a:endParaRPr lang="en-US" altLang="ja-JP"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ja-JP" altLang="en-US" i="1" smtClean="0">
                              <a:latin typeface="Cambria Math"/>
                            </a:rPr>
                            <m:t>𝜏</m:t>
                          </m:r>
                        </m:e>
                        <m:sup>
                          <m:r>
                            <a:rPr kumimoji="1" lang="en-US" altLang="ja-JP" b="0" i="1" smtClean="0">
                              <a:latin typeface="Cambria Math"/>
                            </a:rPr>
                            <m:t>𝐹</m:t>
                          </m:r>
                        </m:sup>
                      </m:sSup>
                      <m:sSub>
                        <m:sSubPr>
                          <m:ctrlPr>
                            <a:rPr kumimoji="1" lang="en-US" altLang="ja-JP"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num>
                        <m:den>
                          <m:r>
                            <a:rPr kumimoji="1" lang="en-US" altLang="ja-JP" b="0" i="1" smtClean="0">
                              <a:latin typeface="Cambria Math"/>
                            </a:rPr>
                            <m:t>1+</m:t>
                          </m:r>
                          <m:r>
                            <a:rPr kumimoji="1" lang="en-US" altLang="ja-JP" b="0" i="1" smtClean="0">
                              <a:latin typeface="Cambria Math"/>
                            </a:rPr>
                            <m:t>𝑟</m:t>
                          </m:r>
                        </m:den>
                      </m:f>
                    </m:oMath>
                  </m:oMathPara>
                </a14:m>
                <a:endParaRPr kumimoji="1" lang="en-US" altLang="ja-JP" dirty="0"/>
              </a:p>
              <a:p>
                <a:r>
                  <a:rPr lang="ja-JP" altLang="en-US" dirty="0"/>
                  <a:t>賦課方式</a:t>
                </a:r>
                <a:endParaRPr lang="en-US" altLang="ja-JP"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ja-JP" altLang="en-US" i="1" smtClean="0">
                              <a:latin typeface="Cambria Math"/>
                            </a:rPr>
                            <m:t>𝜏</m:t>
                          </m:r>
                        </m:e>
                        <m:sup>
                          <m:r>
                            <a:rPr kumimoji="1" lang="en-US" altLang="ja-JP" b="0" i="1" smtClean="0">
                              <a:latin typeface="Cambria Math"/>
                            </a:rPr>
                            <m:t>𝑃</m:t>
                          </m:r>
                        </m:sup>
                      </m:sSup>
                      <m:sSub>
                        <m:sSubPr>
                          <m:ctrlPr>
                            <a:rPr kumimoji="1" lang="en-US" altLang="ja-JP"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sub>
                          </m:sSub>
                        </m:num>
                        <m:den>
                          <m:r>
                            <a:rPr kumimoji="1" lang="en-US" altLang="ja-JP" b="0" i="1" smtClean="0">
                              <a:latin typeface="Cambria Math"/>
                            </a:rPr>
                            <m:t>1+</m:t>
                          </m:r>
                          <m:r>
                            <a:rPr kumimoji="1" lang="en-US" altLang="ja-JP" b="0" i="1" smtClean="0">
                              <a:latin typeface="Cambria Math"/>
                            </a:rPr>
                            <m:t>𝑛</m:t>
                          </m:r>
                        </m:den>
                      </m:f>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num>
                        <m:den>
                          <m:r>
                            <a:rPr kumimoji="1" lang="en-US" altLang="ja-JP" b="0" i="1" smtClean="0">
                              <a:latin typeface="Cambria Math"/>
                            </a:rPr>
                            <m:t>(1+</m:t>
                          </m:r>
                          <m:r>
                            <a:rPr kumimoji="1" lang="en-US" altLang="ja-JP" b="0" i="1" smtClean="0">
                              <a:latin typeface="Cambria Math"/>
                            </a:rPr>
                            <m:t>𝑛</m:t>
                          </m:r>
                          <m:r>
                            <a:rPr kumimoji="1" lang="en-US" altLang="ja-JP" b="0" i="1" smtClean="0">
                              <a:latin typeface="Cambria Math"/>
                            </a:rPr>
                            <m:t>)(1+</m:t>
                          </m:r>
                          <m:r>
                            <a:rPr kumimoji="1" lang="en-US" altLang="ja-JP" b="0" i="1" smtClean="0">
                              <a:latin typeface="Cambria Math"/>
                            </a:rPr>
                            <m:t>𝑔</m:t>
                          </m:r>
                          <m:r>
                            <a:rPr kumimoji="1" lang="en-US" altLang="ja-JP" b="0" i="1" smtClean="0">
                              <a:latin typeface="Cambria Math"/>
                            </a:rPr>
                            <m:t>)</m:t>
                          </m:r>
                        </m:den>
                      </m:f>
                    </m:oMath>
                  </m:oMathPara>
                </a14:m>
                <a:endParaRPr kumimoji="1" lang="en-US" altLang="ja-JP" dirty="0"/>
              </a:p>
              <a:p>
                <a:r>
                  <a:rPr lang="ja-JP" altLang="en-US" dirty="0"/>
                  <a:t>純</a:t>
                </a:r>
                <a14:m>
                  <m:oMath xmlns:m="http://schemas.openxmlformats.org/officeDocument/2006/math">
                    <m:r>
                      <a:rPr kumimoji="1" lang="ja-JP" altLang="en-US" i="1" smtClean="0">
                        <a:latin typeface="Cambria Math" panose="02040503050406030204" pitchFamily="18" charset="0"/>
                      </a:rPr>
                      <m:t>移転</m:t>
                    </m:r>
                  </m:oMath>
                </a14:m>
                <a:r>
                  <a:rPr lang="en-US" altLang="ja-JP" i="1" dirty="0">
                    <a:latin typeface="Times New Roman" panose="02020603050405020304" pitchFamily="18" charset="0"/>
                    <a:cs typeface="Times New Roman" panose="02020603050405020304" pitchFamily="18" charset="0"/>
                  </a:rPr>
                  <a:t>   </a:t>
                </a:r>
                <a:r>
                  <a:rPr lang="en-US" altLang="ja-JP" dirty="0">
                    <a:latin typeface="+mn-ea"/>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r</a:t>
                </a:r>
                <a:r>
                  <a:rPr lang="en-US" altLang="ja-JP" dirty="0">
                    <a:latin typeface="Times New Roman" panose="02020603050405020304" pitchFamily="18" charset="0"/>
                    <a:cs typeface="Times New Roman" panose="02020603050405020304" pitchFamily="18" charset="0"/>
                  </a:rPr>
                  <a:t>&gt;</a:t>
                </a:r>
                <a:r>
                  <a:rPr lang="en-US" altLang="ja-JP" i="1" dirty="0">
                    <a:latin typeface="Times New Roman" panose="02020603050405020304" pitchFamily="18" charset="0"/>
                    <a:cs typeface="Times New Roman" panose="02020603050405020304" pitchFamily="18" charset="0"/>
                  </a:rPr>
                  <a:t>n</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g</a:t>
                </a:r>
                <a:r>
                  <a:rPr lang="ja-JP" altLang="en-US" dirty="0"/>
                  <a:t>の場合</a:t>
                </a:r>
                <a:r>
                  <a:rPr lang="en-US" altLang="ja-JP" dirty="0"/>
                  <a:t>)</a:t>
                </a:r>
                <a:endParaRPr lang="ja-JP" altLang="en-US" dirty="0"/>
              </a:p>
              <a:p>
                <a:pPr lvl="1"/>
                <a:r>
                  <a:rPr lang="ja-JP" altLang="en-US" dirty="0">
                    <a:latin typeface="Cambria Math" panose="02040503050406030204" pitchFamily="18" charset="0"/>
                  </a:rPr>
                  <a:t>積立方式　世代間の移転は</a:t>
                </a:r>
                <a:r>
                  <a:rPr lang="en-US" altLang="ja-JP" dirty="0">
                    <a:latin typeface="Cambria Math" panose="02040503050406030204" pitchFamily="18" charset="0"/>
                  </a:rPr>
                  <a:t>0</a:t>
                </a:r>
              </a:p>
              <a:p>
                <a:pPr lvl="1"/>
                <a:r>
                  <a:rPr kumimoji="1" lang="ja-JP" altLang="en-US" dirty="0">
                    <a:latin typeface="Cambria Math" panose="02040503050406030204" pitchFamily="18" charset="0"/>
                  </a:rPr>
                  <a:t>賦課方式　年金導入時の高齢世代</a:t>
                </a:r>
                <a:r>
                  <a:rPr kumimoji="1" lang="en-US" altLang="ja-JP" dirty="0">
                    <a:latin typeface="Cambria Math" panose="02040503050406030204" pitchFamily="18" charset="0"/>
                  </a:rPr>
                  <a:t>	</a:t>
                </a:r>
                <a14:m>
                  <m:oMath xmlns:m="http://schemas.openxmlformats.org/officeDocument/2006/math">
                    <m:r>
                      <a:rPr lang="ja-JP" altLang="en-US" i="1">
                        <a:latin typeface="Cambria Math" panose="02040503050406030204" pitchFamily="18" charset="0"/>
                        <a:ea typeface="Cambria Math" panose="02040503050406030204" pitchFamily="18" charset="0"/>
                      </a:rPr>
                      <m:t>　</m:t>
                    </m:r>
                    <m:r>
                      <a:rPr lang="ja-JP" altLang="en-US" i="1" smtClean="0">
                        <a:latin typeface="Cambria Math" panose="02040503050406030204" pitchFamily="18" charset="0"/>
                        <a:ea typeface="Cambria Math" panose="02040503050406030204" pitchFamily="18" charset="0"/>
                      </a:rPr>
                      <m:t>　</m:t>
                    </m:r>
                    <m:r>
                      <a:rPr kumimoji="1" lang="en-US" altLang="ja-JP" i="1" smtClean="0">
                        <a:latin typeface="Cambria Math" panose="02040503050406030204" pitchFamily="18" charset="0"/>
                        <a:ea typeface="Cambria Math" panose="02040503050406030204" pitchFamily="18" charset="0"/>
                      </a:rPr>
                      <m:t>∆</m:t>
                    </m:r>
                    <m:sSub>
                      <m:sSubPr>
                        <m:ctrlPr>
                          <a:rPr kumimoji="1" lang="en-US" altLang="ja-JP"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𝑊</m:t>
                        </m:r>
                      </m:e>
                      <m:sub>
                        <m:r>
                          <a:rPr kumimoji="1" lang="en-US" altLang="ja-JP" b="0" i="1" smtClean="0">
                            <a:latin typeface="Cambria Math" panose="02040503050406030204" pitchFamily="18" charset="0"/>
                            <a:ea typeface="Cambria Math" panose="02040503050406030204" pitchFamily="18" charset="0"/>
                          </a:rPr>
                          <m:t>−1</m:t>
                        </m:r>
                      </m:sub>
                    </m:sSub>
                    <m:r>
                      <a:rPr kumimoji="1" lang="en-US" altLang="ja-JP" b="0" i="1" smtClean="0">
                        <a:latin typeface="Cambria Math" panose="02040503050406030204" pitchFamily="18" charset="0"/>
                        <a:ea typeface="Cambria Math" panose="02040503050406030204" pitchFamily="18" charset="0"/>
                      </a:rPr>
                      <m:t>=</m:t>
                    </m:r>
                    <m:f>
                      <m:fPr>
                        <m:type m:val="lin"/>
                        <m:ctrlPr>
                          <a:rPr kumimoji="1" lang="en-US" altLang="ja-JP" b="0" i="1" smtClean="0">
                            <a:latin typeface="Cambria Math" panose="02040503050406030204" pitchFamily="18" charset="0"/>
                            <a:ea typeface="Cambria Math" panose="02040503050406030204" pitchFamily="18" charset="0"/>
                          </a:rPr>
                        </m:ctrlPr>
                      </m:fPr>
                      <m:num>
                        <m:sSub>
                          <m:sSubPr>
                            <m:ctrlPr>
                              <a:rPr kumimoji="1" lang="en-US" altLang="ja-JP" b="0"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𝑏</m:t>
                            </m:r>
                          </m:e>
                          <m:sub>
                            <m:r>
                              <a:rPr kumimoji="1" lang="en-US" altLang="ja-JP" b="0" i="1" smtClean="0">
                                <a:latin typeface="Cambria Math" panose="02040503050406030204" pitchFamily="18" charset="0"/>
                                <a:ea typeface="Cambria Math" panose="02040503050406030204" pitchFamily="18" charset="0"/>
                              </a:rPr>
                              <m:t>0</m:t>
                            </m:r>
                          </m:sub>
                        </m:sSub>
                      </m:num>
                      <m:den>
                        <m:r>
                          <a:rPr kumimoji="1" lang="en-US" altLang="ja-JP" b="0" i="1" smtClean="0">
                            <a:latin typeface="Cambria Math" panose="02040503050406030204" pitchFamily="18" charset="0"/>
                            <a:ea typeface="Cambria Math" panose="02040503050406030204" pitchFamily="18" charset="0"/>
                          </a:rPr>
                          <m:t>(1+</m:t>
                        </m:r>
                        <m:r>
                          <a:rPr kumimoji="1" lang="en-US" altLang="ja-JP" b="0" i="1" smtClean="0">
                            <a:latin typeface="Cambria Math" panose="02040503050406030204" pitchFamily="18" charset="0"/>
                            <a:ea typeface="Cambria Math" panose="02040503050406030204" pitchFamily="18" charset="0"/>
                          </a:rPr>
                          <m:t>𝑟</m:t>
                        </m:r>
                        <m:r>
                          <a:rPr kumimoji="1" lang="en-US" altLang="ja-JP" b="0" i="1" smtClean="0">
                            <a:latin typeface="Cambria Math" panose="02040503050406030204" pitchFamily="18" charset="0"/>
                            <a:ea typeface="Cambria Math" panose="02040503050406030204" pitchFamily="18" charset="0"/>
                          </a:rPr>
                          <m:t>)</m:t>
                        </m:r>
                      </m:den>
                    </m:f>
                    <m:r>
                      <a:rPr kumimoji="1" lang="en-US" altLang="ja-JP" b="0" i="1" smtClean="0">
                        <a:latin typeface="Cambria Math" panose="02040503050406030204" pitchFamily="18" charset="0"/>
                        <a:ea typeface="Cambria Math" panose="02040503050406030204" pitchFamily="18" charset="0"/>
                      </a:rPr>
                      <m:t>&gt;0</m:t>
                    </m:r>
                  </m:oMath>
                </a14:m>
                <a:endParaRPr kumimoji="1" lang="en-US" altLang="ja-JP" b="0" dirty="0">
                  <a:latin typeface="Cambria Math" panose="02040503050406030204" pitchFamily="18" charset="0"/>
                  <a:ea typeface="Cambria Math" panose="02040503050406030204" pitchFamily="18" charset="0"/>
                </a:endParaRPr>
              </a:p>
              <a:p>
                <a:pPr marL="457200" lvl="1" indent="0">
                  <a:buNone/>
                </a:pPr>
                <a:r>
                  <a:rPr lang="ja-JP" altLang="en-US" dirty="0">
                    <a:latin typeface="Cambria Math" panose="02040503050406030204" pitchFamily="18" charset="0"/>
                  </a:rPr>
                  <a:t>                      その後の世代　                       </a:t>
                </a:r>
                <a14:m>
                  <m:oMath xmlns:m="http://schemas.openxmlformats.org/officeDocument/2006/math">
                    <m:r>
                      <a:rPr lang="ja-JP" altLang="en-US" i="1" smtClean="0">
                        <a:latin typeface="Cambria Math" panose="02040503050406030204" pitchFamily="18" charset="0"/>
                      </a:rPr>
                      <m:t>∆</m:t>
                    </m:r>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𝑊</m:t>
                        </m:r>
                      </m:e>
                      <m:sub>
                        <m:r>
                          <a:rPr lang="en-US" altLang="ja-JP" b="0" i="1" smtClean="0">
                            <a:latin typeface="Cambria Math" panose="02040503050406030204" pitchFamily="18" charset="0"/>
                          </a:rPr>
                          <m:t>𝑡</m:t>
                        </m:r>
                      </m:sub>
                    </m:sSub>
                    <m:r>
                      <a:rPr lang="en-US" altLang="ja-JP" b="0" i="1" smtClean="0">
                        <a:latin typeface="Cambria Math" panose="02040503050406030204" pitchFamily="18" charset="0"/>
                      </a:rPr>
                      <m:t>=−</m:t>
                    </m:r>
                    <m:d>
                      <m:dPr>
                        <m:ctrlPr>
                          <a:rPr lang="en-US" altLang="ja-JP" b="0" i="1" smtClean="0">
                            <a:latin typeface="Cambria Math" panose="02040503050406030204" pitchFamily="18" charset="0"/>
                          </a:rPr>
                        </m:ctrlPr>
                      </m:dPr>
                      <m:e>
                        <m:sSup>
                          <m:sSupPr>
                            <m:ctrlPr>
                              <a:rPr lang="en-US" altLang="ja-JP" b="0" i="1" smtClean="0">
                                <a:latin typeface="Cambria Math" panose="02040503050406030204" pitchFamily="18" charset="0"/>
                              </a:rPr>
                            </m:ctrlPr>
                          </m:sSupPr>
                          <m:e>
                            <m:r>
                              <a:rPr lang="ja-JP" altLang="en-US" b="0" i="1" smtClean="0">
                                <a:latin typeface="Cambria Math" panose="02040503050406030204" pitchFamily="18" charset="0"/>
                              </a:rPr>
                              <m:t>𝜏</m:t>
                            </m:r>
                          </m:e>
                          <m:sup>
                            <m:r>
                              <a:rPr lang="en-US" altLang="ja-JP" b="0" i="1" smtClean="0">
                                <a:latin typeface="Cambria Math" panose="02040503050406030204" pitchFamily="18" charset="0"/>
                              </a:rPr>
                              <m:t>𝑃</m:t>
                            </m:r>
                          </m:sup>
                        </m:sSup>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ja-JP" altLang="en-US" b="0" i="1" smtClean="0">
                                <a:latin typeface="Cambria Math" panose="02040503050406030204" pitchFamily="18" charset="0"/>
                              </a:rPr>
                              <m:t>𝜏</m:t>
                            </m:r>
                          </m:e>
                          <m:sup>
                            <m:r>
                              <a:rPr lang="en-US" altLang="ja-JP" b="0" i="1" smtClean="0">
                                <a:latin typeface="Cambria Math" panose="02040503050406030204" pitchFamily="18" charset="0"/>
                              </a:rPr>
                              <m:t>𝐹</m:t>
                            </m:r>
                          </m:sup>
                        </m:sSup>
                      </m:e>
                    </m:d>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𝑤</m:t>
                        </m:r>
                      </m:e>
                      <m:sub>
                        <m:r>
                          <a:rPr lang="en-US" altLang="ja-JP" b="0" i="1" smtClean="0">
                            <a:latin typeface="Cambria Math" panose="02040503050406030204" pitchFamily="18" charset="0"/>
                          </a:rPr>
                          <m:t>𝑡</m:t>
                        </m:r>
                      </m:sub>
                    </m:sSub>
                    <m:r>
                      <a:rPr lang="en-US" altLang="ja-JP" b="0" i="1" smtClean="0">
                        <a:latin typeface="Cambria Math" panose="02040503050406030204" pitchFamily="18" charset="0"/>
                      </a:rPr>
                      <m:t>&lt;0</m:t>
                    </m:r>
                  </m:oMath>
                </a14:m>
                <a:endParaRPr lang="en-US" altLang="ja-JP" b="0" dirty="0">
                  <a:latin typeface="Cambria Math" panose="02040503050406030204" pitchFamily="18" charset="0"/>
                </a:endParaRPr>
              </a:p>
              <a:p>
                <a:pPr lvl="1"/>
                <a:r>
                  <a:rPr lang="ja-JP" altLang="en-US" dirty="0">
                    <a:latin typeface="Cambria Math" panose="02040503050406030204" pitchFamily="18" charset="0"/>
                  </a:rPr>
                  <a:t>世代間移転のゼロサム的性質</a:t>
                </a:r>
                <a:endParaRPr kumimoji="1" lang="en-US" altLang="ja-JP" dirty="0">
                  <a:latin typeface="Cambria Math" panose="02040503050406030204" pitchFamily="18" charset="0"/>
                </a:endParaRPr>
              </a:p>
              <a:p>
                <a:pPr marL="0" indent="0">
                  <a:buNone/>
                </a:pPr>
                <a:r>
                  <a:rPr kumimoji="1" lang="en-US" altLang="ja-JP" dirty="0">
                    <a:ea typeface="Cambria Math" panose="02040503050406030204" pitchFamily="18" charset="0"/>
                  </a:rPr>
                  <a:t>			</a:t>
                </a:r>
                <a14:m>
                  <m:oMath xmlns:m="http://schemas.openxmlformats.org/officeDocument/2006/math">
                    <m:r>
                      <a:rPr kumimoji="1" lang="en-US" altLang="ja-JP" i="1" smtClean="0">
                        <a:latin typeface="Cambria Math" panose="02040503050406030204" pitchFamily="18" charset="0"/>
                        <a:ea typeface="Cambria Math" panose="02040503050406030204" pitchFamily="18" charset="0"/>
                      </a:rPr>
                      <m:t>∆</m:t>
                    </m:r>
                    <m:sSub>
                      <m:sSubPr>
                        <m:ctrlPr>
                          <a:rPr kumimoji="1" lang="en-US" altLang="ja-JP"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𝑊</m:t>
                        </m:r>
                      </m:e>
                      <m:sub>
                        <m:r>
                          <a:rPr kumimoji="1" lang="en-US" altLang="ja-JP" b="0" i="1" smtClean="0">
                            <a:latin typeface="Cambria Math" panose="02040503050406030204" pitchFamily="18" charset="0"/>
                            <a:ea typeface="Cambria Math" panose="02040503050406030204" pitchFamily="18" charset="0"/>
                          </a:rPr>
                          <m:t>−1</m:t>
                        </m:r>
                      </m:sub>
                    </m:sSub>
                    <m:sSub>
                      <m:sSubPr>
                        <m:ctrlPr>
                          <a:rPr kumimoji="1" lang="en-US" altLang="ja-JP"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𝐿</m:t>
                        </m:r>
                      </m:e>
                      <m:sub>
                        <m:r>
                          <a:rPr kumimoji="1" lang="en-US" altLang="ja-JP" b="0" i="1" smtClean="0">
                            <a:latin typeface="Cambria Math" panose="02040503050406030204" pitchFamily="18" charset="0"/>
                            <a:ea typeface="Cambria Math" panose="02040503050406030204" pitchFamily="18" charset="0"/>
                          </a:rPr>
                          <m:t>−1</m:t>
                        </m:r>
                      </m:sub>
                    </m:sSub>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1+</m:t>
                        </m:r>
                        <m:r>
                          <a:rPr kumimoji="1" lang="en-US" altLang="ja-JP" b="0" i="1" smtClean="0">
                            <a:latin typeface="Cambria Math" panose="02040503050406030204" pitchFamily="18" charset="0"/>
                            <a:ea typeface="Cambria Math" panose="02040503050406030204" pitchFamily="18" charset="0"/>
                          </a:rPr>
                          <m:t>𝑟</m:t>
                        </m:r>
                      </m:e>
                    </m:d>
                    <m:r>
                      <a:rPr kumimoji="1" lang="en-US" altLang="ja-JP" b="0" i="1" smtClean="0">
                        <a:latin typeface="Cambria Math" panose="02040503050406030204" pitchFamily="18" charset="0"/>
                        <a:ea typeface="Cambria Math" panose="02040503050406030204" pitchFamily="18" charset="0"/>
                      </a:rPr>
                      <m:t>+</m:t>
                    </m:r>
                    <m:nary>
                      <m:naryPr>
                        <m:chr m:val="∑"/>
                        <m:limLoc m:val="subSup"/>
                        <m:ctrlPr>
                          <a:rPr kumimoji="1" lang="en-US" altLang="ja-JP" b="0" i="1" smtClean="0">
                            <a:latin typeface="Cambria Math" panose="02040503050406030204" pitchFamily="18" charset="0"/>
                            <a:ea typeface="Cambria Math" panose="02040503050406030204" pitchFamily="18" charset="0"/>
                          </a:rPr>
                        </m:ctrlPr>
                      </m:naryPr>
                      <m:sub>
                        <m:r>
                          <m:rPr>
                            <m:brk m:alnAt="25"/>
                          </m:rPr>
                          <a:rPr kumimoji="1" lang="en-US" altLang="ja-JP" b="0" i="1" smtClean="0">
                            <a:latin typeface="Cambria Math" panose="02040503050406030204" pitchFamily="18" charset="0"/>
                            <a:ea typeface="Cambria Math" panose="02040503050406030204" pitchFamily="18" charset="0"/>
                          </a:rPr>
                          <m:t>𝑡</m:t>
                        </m:r>
                        <m:r>
                          <a:rPr kumimoji="1" lang="en-US" altLang="ja-JP" b="0" i="1" smtClean="0">
                            <a:latin typeface="Cambria Math" panose="02040503050406030204" pitchFamily="18" charset="0"/>
                            <a:ea typeface="Cambria Math" panose="02040503050406030204" pitchFamily="18" charset="0"/>
                          </a:rPr>
                          <m:t>=0</m:t>
                        </m:r>
                      </m:sub>
                      <m:sup>
                        <m:r>
                          <a:rPr kumimoji="1" lang="en-US" altLang="ja-JP" b="0" i="1" smtClean="0">
                            <a:latin typeface="Cambria Math" panose="02040503050406030204" pitchFamily="18" charset="0"/>
                            <a:ea typeface="Cambria Math" panose="02040503050406030204" pitchFamily="18" charset="0"/>
                          </a:rPr>
                          <m:t>∞</m:t>
                        </m:r>
                      </m:sup>
                      <m:e>
                        <m:f>
                          <m:fPr>
                            <m:ctrlPr>
                              <a:rPr kumimoji="1" lang="en-US" altLang="ja-JP" b="0" i="1" smtClean="0">
                                <a:latin typeface="Cambria Math" panose="02040503050406030204" pitchFamily="18" charset="0"/>
                                <a:ea typeface="Cambria Math" panose="02040503050406030204" pitchFamily="18" charset="0"/>
                              </a:rPr>
                            </m:ctrlPr>
                          </m:fPr>
                          <m:num>
                            <m:r>
                              <a:rPr kumimoji="1" lang="en-US" altLang="ja-JP" b="0" i="1" smtClean="0">
                                <a:latin typeface="Cambria Math" panose="02040503050406030204" pitchFamily="18" charset="0"/>
                                <a:ea typeface="Cambria Math" panose="02040503050406030204" pitchFamily="18" charset="0"/>
                              </a:rPr>
                              <m:t>∆</m:t>
                            </m:r>
                            <m:sSub>
                              <m:sSubPr>
                                <m:ctrlPr>
                                  <a:rPr kumimoji="1" lang="en-US" altLang="ja-JP" b="0"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𝑊</m:t>
                                </m:r>
                              </m:e>
                              <m:sub>
                                <m:r>
                                  <a:rPr kumimoji="1" lang="en-US" altLang="ja-JP" b="0" i="1" smtClean="0">
                                    <a:latin typeface="Cambria Math" panose="02040503050406030204" pitchFamily="18" charset="0"/>
                                    <a:ea typeface="Cambria Math" panose="02040503050406030204" pitchFamily="18" charset="0"/>
                                  </a:rPr>
                                  <m:t>𝑡</m:t>
                                </m:r>
                              </m:sub>
                            </m:sSub>
                            <m:sSub>
                              <m:sSubPr>
                                <m:ctrlPr>
                                  <a:rPr kumimoji="1" lang="en-US" altLang="ja-JP" b="0"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𝐿</m:t>
                                </m:r>
                              </m:e>
                              <m:sub>
                                <m:r>
                                  <a:rPr kumimoji="1" lang="en-US" altLang="ja-JP" b="0" i="1" smtClean="0">
                                    <a:latin typeface="Cambria Math" panose="02040503050406030204" pitchFamily="18" charset="0"/>
                                    <a:ea typeface="Cambria Math" panose="02040503050406030204" pitchFamily="18" charset="0"/>
                                  </a:rPr>
                                  <m:t>𝑡</m:t>
                                </m:r>
                              </m:sub>
                            </m:sSub>
                          </m:num>
                          <m:den>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(1+</m:t>
                                </m:r>
                                <m:r>
                                  <a:rPr kumimoji="1" lang="en-US" altLang="ja-JP" b="0" i="1" smtClean="0">
                                    <a:latin typeface="Cambria Math" panose="02040503050406030204" pitchFamily="18" charset="0"/>
                                    <a:ea typeface="Cambria Math" panose="02040503050406030204" pitchFamily="18" charset="0"/>
                                  </a:rPr>
                                  <m:t>𝑟</m:t>
                                </m:r>
                                <m:r>
                                  <a:rPr kumimoji="1" lang="en-US" altLang="ja-JP" b="0" i="1" smtClean="0">
                                    <a:latin typeface="Cambria Math" panose="02040503050406030204" pitchFamily="18" charset="0"/>
                                    <a:ea typeface="Cambria Math" panose="02040503050406030204" pitchFamily="18" charset="0"/>
                                  </a:rPr>
                                  <m:t>)</m:t>
                                </m:r>
                              </m:e>
                              <m:sup>
                                <m:r>
                                  <a:rPr kumimoji="1" lang="en-US" altLang="ja-JP" b="0" i="1" smtClean="0">
                                    <a:latin typeface="Cambria Math" panose="02040503050406030204" pitchFamily="18" charset="0"/>
                                    <a:ea typeface="Cambria Math" panose="02040503050406030204" pitchFamily="18" charset="0"/>
                                  </a:rPr>
                                  <m:t>𝑡</m:t>
                                </m:r>
                              </m:sup>
                            </m:sSup>
                          </m:den>
                        </m:f>
                      </m:e>
                    </m:nary>
                    <m:r>
                      <a:rPr kumimoji="1" lang="en-US" altLang="ja-JP" b="0" i="1" smtClean="0">
                        <a:latin typeface="Cambria Math" panose="02040503050406030204" pitchFamily="18" charset="0"/>
                        <a:ea typeface="Cambria Math" panose="02040503050406030204" pitchFamily="18" charset="0"/>
                      </a:rPr>
                      <m:t>=0</m:t>
                    </m:r>
                  </m:oMath>
                </a14:m>
                <a:r>
                  <a:rPr lang="en-US" altLang="ja-JP" i="1" dirty="0">
                    <a:latin typeface="Cambria Math" panose="02040503050406030204" pitchFamily="18" charset="0"/>
                  </a:rPr>
                  <a:t>	</a:t>
                </a:r>
                <a:endParaRPr lang="en-US" altLang="ja-JP" dirty="0"/>
              </a:p>
              <a:p>
                <a:pPr marL="0" indent="0" algn="ctr">
                  <a:buNone/>
                </a:pPr>
                <a:r>
                  <a:rPr lang="en-US" altLang="ja-JP" sz="3100" dirty="0"/>
                  <a:t>	</a:t>
                </a:r>
                <a:endParaRPr kumimoji="1" lang="ja-JP" altLang="en-US" sz="31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29600" cy="4997152"/>
              </a:xfrm>
              <a:blipFill rotWithShape="0">
                <a:blip r:embed="rId2"/>
                <a:stretch>
                  <a:fillRect l="-815" t="-268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6283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年金の財政方式と世代間所得移転</a:t>
            </a:r>
          </a:p>
        </p:txBody>
      </p:sp>
      <p:sp>
        <p:nvSpPr>
          <p:cNvPr id="6" name="コンテンツ プレースホルダー 5"/>
          <p:cNvSpPr>
            <a:spLocks noGrp="1"/>
          </p:cNvSpPr>
          <p:nvPr>
            <p:ph sz="half" idx="2"/>
          </p:nvPr>
        </p:nvSpPr>
        <p:spPr>
          <a:xfrm>
            <a:off x="3968477" y="1484784"/>
            <a:ext cx="4707979" cy="5256584"/>
          </a:xfrm>
        </p:spPr>
        <p:txBody>
          <a:bodyPr>
            <a:normAutofit fontScale="92500" lnSpcReduction="10000"/>
          </a:bodyPr>
          <a:lstStyle/>
          <a:p>
            <a:r>
              <a:rPr kumimoji="1" lang="ja-JP" altLang="en-US" dirty="0">
                <a:latin typeface="Times New Roman" panose="02020603050405020304" pitchFamily="18" charset="0"/>
                <a:cs typeface="Times New Roman" panose="02020603050405020304" pitchFamily="18" charset="0"/>
              </a:rPr>
              <a:t>積立方式</a:t>
            </a:r>
            <a:endParaRPr kumimoji="1"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若年期の保険料は積立てられ，老後の給付はそれを取り崩す</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世代間所得移転は発生しない</a:t>
            </a:r>
            <a:endParaRPr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賦課方式</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若年期の保険料はその時点の高齢者の給付に回る</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各時点でみれば若年者から高齢者への所得移転</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しかし，各世代の生涯でみると，若年期の負担は老後の給付として（全てではないが）戻ってくる</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年金導入時の高齢者に対する移転をその後の全ての世代が負担するような所得移転と同等</a:t>
            </a:r>
            <a:endParaRPr kumimoji="1" lang="ja-JP" altLang="en-US" dirty="0">
              <a:latin typeface="Times New Roman" panose="02020603050405020304" pitchFamily="18" charset="0"/>
              <a:cs typeface="Times New Roman" panose="02020603050405020304" pitchFamily="18" charset="0"/>
            </a:endParaRPr>
          </a:p>
        </p:txBody>
      </p:sp>
      <p:grpSp>
        <p:nvGrpSpPr>
          <p:cNvPr id="51" name="グループ化 50"/>
          <p:cNvGrpSpPr/>
          <p:nvPr/>
        </p:nvGrpSpPr>
        <p:grpSpPr>
          <a:xfrm>
            <a:off x="69246" y="2086985"/>
            <a:ext cx="4270067" cy="2993886"/>
            <a:chOff x="353034" y="2451338"/>
            <a:chExt cx="4270067" cy="2993886"/>
          </a:xfrm>
        </p:grpSpPr>
        <p:cxnSp>
          <p:nvCxnSpPr>
            <p:cNvPr id="10" name="直線矢印コネクタ 9"/>
            <p:cNvCxnSpPr/>
            <p:nvPr/>
          </p:nvCxnSpPr>
          <p:spPr>
            <a:xfrm>
              <a:off x="827584" y="2852936"/>
              <a:ext cx="352839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827584" y="2852936"/>
              <a:ext cx="0" cy="25922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1287573" y="3556490"/>
              <a:ext cx="1440160" cy="440311"/>
              <a:chOff x="1287573" y="3132705"/>
              <a:chExt cx="1440160" cy="440311"/>
            </a:xfrm>
          </p:grpSpPr>
          <p:sp>
            <p:nvSpPr>
              <p:cNvPr id="13" name="正方形/長方形 12"/>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09906" y="4132553"/>
              <a:ext cx="1440160" cy="440311"/>
              <a:chOff x="1287573" y="3132705"/>
              <a:chExt cx="1440160" cy="440311"/>
            </a:xfrm>
          </p:grpSpPr>
          <p:sp>
            <p:nvSpPr>
              <p:cNvPr id="18" name="正方形/長方形 17"/>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2729986" y="4797152"/>
              <a:ext cx="1440160" cy="440311"/>
              <a:chOff x="1287573" y="3132705"/>
              <a:chExt cx="1440160" cy="440311"/>
            </a:xfrm>
          </p:grpSpPr>
          <p:sp>
            <p:nvSpPr>
              <p:cNvPr id="21" name="正方形/長方形 20"/>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正方形/長方形 24"/>
            <p:cNvSpPr/>
            <p:nvPr/>
          </p:nvSpPr>
          <p:spPr>
            <a:xfrm>
              <a:off x="1281392" y="2935076"/>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717191" y="2935076"/>
              <a:ext cx="905910" cy="369332"/>
            </a:xfrm>
            <a:prstGeom prst="rect">
              <a:avLst/>
            </a:prstGeom>
            <a:noFill/>
          </p:spPr>
          <p:txBody>
            <a:bodyPr wrap="square" rtlCol="0">
              <a:spAutoFit/>
            </a:bodyPr>
            <a:lstStyle/>
            <a:p>
              <a:r>
                <a:rPr lang="ja-JP" altLang="en-US" dirty="0"/>
                <a:t>時点</a:t>
              </a:r>
              <a:endParaRPr kumimoji="1" lang="ja-JP" altLang="en-US" dirty="0"/>
            </a:p>
          </p:txBody>
        </p:sp>
        <p:sp>
          <p:nvSpPr>
            <p:cNvPr id="27" name="テキスト ボックス 26"/>
            <p:cNvSpPr txBox="1"/>
            <p:nvPr/>
          </p:nvSpPr>
          <p:spPr>
            <a:xfrm>
              <a:off x="353034" y="3996801"/>
              <a:ext cx="461665" cy="1240662"/>
            </a:xfrm>
            <a:prstGeom prst="rect">
              <a:avLst/>
            </a:prstGeom>
            <a:noFill/>
          </p:spPr>
          <p:txBody>
            <a:bodyPr vert="eaVert" wrap="square" rtlCol="0">
              <a:spAutoFit/>
            </a:bodyPr>
            <a:lstStyle/>
            <a:p>
              <a:r>
                <a:rPr lang="ja-JP" altLang="en-US" dirty="0"/>
                <a:t>世代</a:t>
              </a:r>
              <a:endParaRPr kumimoji="1" lang="ja-JP" altLang="en-US" dirty="0"/>
            </a:p>
          </p:txBody>
        </p:sp>
        <p:sp>
          <p:nvSpPr>
            <p:cNvPr id="28" name="テキスト ボックス 27"/>
            <p:cNvSpPr txBox="1"/>
            <p:nvPr/>
          </p:nvSpPr>
          <p:spPr>
            <a:xfrm>
              <a:off x="2943599" y="2483604"/>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2243300" y="2483604"/>
              <a:ext cx="24878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endParaRPr kumimoji="1" lang="ja-JP" altLang="en-US" i="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3685713" y="2483604"/>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+2</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p:cNvSpPr txBox="1"/>
            <p:nvPr/>
          </p:nvSpPr>
          <p:spPr>
            <a:xfrm>
              <a:off x="1398827" y="2451338"/>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34" name="正方形/長方形 33"/>
            <p:cNvSpPr/>
            <p:nvPr/>
          </p:nvSpPr>
          <p:spPr>
            <a:xfrm>
              <a:off x="827584" y="2935076"/>
              <a:ext cx="453808" cy="432048"/>
            </a:xfrm>
            <a:prstGeom prst="rect">
              <a:avLst/>
            </a:prstGeom>
            <a:solidFill>
              <a:schemeClr val="accent3">
                <a:lumMod val="7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1987873" y="2852936"/>
              <a:ext cx="19780" cy="1764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2727733" y="2852936"/>
              <a:ext cx="2253" cy="2390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3428032" y="2852936"/>
              <a:ext cx="0" cy="2376264"/>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287573" y="4202887"/>
              <a:ext cx="792088"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endParaRPr kumimoji="1" lang="ja-JP" altLang="en-US" sz="1600" i="1" dirty="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1763688" y="4843899"/>
              <a:ext cx="966298"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3030707" y="3217936"/>
              <a:ext cx="969916"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cxnSp>
          <p:nvCxnSpPr>
            <p:cNvPr id="49" name="直線矢印コネクタ 48"/>
            <p:cNvCxnSpPr>
              <a:stCxn id="47" idx="1"/>
              <a:endCxn id="15" idx="3"/>
            </p:cNvCxnSpPr>
            <p:nvPr/>
          </p:nvCxnSpPr>
          <p:spPr>
            <a:xfrm flipH="1">
              <a:off x="2727733" y="3387213"/>
              <a:ext cx="302974" cy="393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上矢印 3"/>
          <p:cNvSpPr/>
          <p:nvPr/>
        </p:nvSpPr>
        <p:spPr>
          <a:xfrm>
            <a:off x="1226413" y="2802292"/>
            <a:ext cx="253487" cy="48920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上矢印 32"/>
          <p:cNvSpPr/>
          <p:nvPr/>
        </p:nvSpPr>
        <p:spPr>
          <a:xfrm>
            <a:off x="1935821" y="3379583"/>
            <a:ext cx="253487" cy="48920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2684210" y="4008177"/>
            <a:ext cx="253487" cy="48920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 name="正方形/長方形 4"/>
              <p:cNvSpPr/>
              <p:nvPr/>
            </p:nvSpPr>
            <p:spPr>
              <a:xfrm>
                <a:off x="151759" y="5154664"/>
                <a:ext cx="4425891" cy="7251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i="1">
                          <a:latin typeface="Cambria Math" panose="02040503050406030204" pitchFamily="18" charset="0"/>
                          <a:ea typeface="Cambria Math" panose="02040503050406030204" pitchFamily="18" charset="0"/>
                        </a:rPr>
                        <m:t>∆</m:t>
                      </m:r>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𝑊</m:t>
                          </m:r>
                        </m:e>
                        <m:sub>
                          <m:r>
                            <a:rPr lang="en-US" altLang="ja-JP" sz="2000" i="1">
                              <a:latin typeface="Cambria Math" panose="02040503050406030204" pitchFamily="18" charset="0"/>
                              <a:ea typeface="Cambria Math" panose="02040503050406030204" pitchFamily="18" charset="0"/>
                            </a:rPr>
                            <m:t>−1</m:t>
                          </m:r>
                        </m:sub>
                      </m:sSub>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𝐿</m:t>
                          </m:r>
                        </m:e>
                        <m:sub>
                          <m:r>
                            <a:rPr lang="en-US" altLang="ja-JP" sz="2000" i="1">
                              <a:latin typeface="Cambria Math" panose="02040503050406030204" pitchFamily="18" charset="0"/>
                              <a:ea typeface="Cambria Math" panose="02040503050406030204" pitchFamily="18" charset="0"/>
                            </a:rPr>
                            <m:t>−1</m:t>
                          </m:r>
                        </m:sub>
                      </m:sSub>
                      <m:d>
                        <m:dPr>
                          <m:ctrlPr>
                            <a:rPr lang="en-US" altLang="ja-JP" sz="2000" i="1">
                              <a:latin typeface="Cambria Math" panose="02040503050406030204" pitchFamily="18" charset="0"/>
                              <a:ea typeface="Cambria Math" panose="02040503050406030204" pitchFamily="18" charset="0"/>
                            </a:rPr>
                          </m:ctrlPr>
                        </m:dPr>
                        <m:e>
                          <m:r>
                            <a:rPr lang="en-US" altLang="ja-JP" sz="2000" i="1">
                              <a:latin typeface="Cambria Math" panose="02040503050406030204" pitchFamily="18" charset="0"/>
                              <a:ea typeface="Cambria Math" panose="02040503050406030204" pitchFamily="18" charset="0"/>
                            </a:rPr>
                            <m:t>1+</m:t>
                          </m:r>
                          <m:r>
                            <a:rPr lang="en-US" altLang="ja-JP" sz="2000" i="1">
                              <a:latin typeface="Cambria Math" panose="02040503050406030204" pitchFamily="18" charset="0"/>
                              <a:ea typeface="Cambria Math" panose="02040503050406030204" pitchFamily="18" charset="0"/>
                            </a:rPr>
                            <m:t>𝑟</m:t>
                          </m:r>
                        </m:e>
                      </m:d>
                      <m:r>
                        <a:rPr lang="en-US" altLang="ja-JP" sz="2000" i="1">
                          <a:latin typeface="Cambria Math" panose="02040503050406030204" pitchFamily="18" charset="0"/>
                          <a:ea typeface="Cambria Math" panose="02040503050406030204" pitchFamily="18" charset="0"/>
                        </a:rPr>
                        <m:t>+</m:t>
                      </m:r>
                      <m:nary>
                        <m:naryPr>
                          <m:chr m:val="∑"/>
                          <m:limLoc m:val="subSup"/>
                          <m:ctrlPr>
                            <a:rPr lang="en-US" altLang="ja-JP" sz="2000" i="1">
                              <a:latin typeface="Cambria Math" panose="02040503050406030204" pitchFamily="18" charset="0"/>
                              <a:ea typeface="Cambria Math" panose="02040503050406030204" pitchFamily="18" charset="0"/>
                            </a:rPr>
                          </m:ctrlPr>
                        </m:naryPr>
                        <m:sub>
                          <m:r>
                            <m:rPr>
                              <m:brk m:alnAt="25"/>
                            </m:rPr>
                            <a:rPr lang="en-US" altLang="ja-JP" sz="2000" i="1">
                              <a:latin typeface="Cambria Math" panose="02040503050406030204" pitchFamily="18" charset="0"/>
                              <a:ea typeface="Cambria Math" panose="02040503050406030204" pitchFamily="18" charset="0"/>
                            </a:rPr>
                            <m:t>𝑡</m:t>
                          </m:r>
                          <m:r>
                            <a:rPr lang="en-US" altLang="ja-JP" sz="2000" i="1">
                              <a:latin typeface="Cambria Math" panose="02040503050406030204" pitchFamily="18" charset="0"/>
                              <a:ea typeface="Cambria Math" panose="02040503050406030204" pitchFamily="18" charset="0"/>
                            </a:rPr>
                            <m:t>=0</m:t>
                          </m:r>
                        </m:sub>
                        <m:sup>
                          <m:r>
                            <a:rPr lang="en-US" altLang="ja-JP" sz="2000" i="1">
                              <a:latin typeface="Cambria Math" panose="02040503050406030204" pitchFamily="18" charset="0"/>
                              <a:ea typeface="Cambria Math" panose="02040503050406030204" pitchFamily="18" charset="0"/>
                            </a:rPr>
                            <m:t>∞</m:t>
                          </m:r>
                        </m:sup>
                        <m:e>
                          <m:f>
                            <m:fPr>
                              <m:ctrlPr>
                                <a:rPr lang="en-US" altLang="ja-JP" sz="2000" i="1">
                                  <a:latin typeface="Cambria Math" panose="02040503050406030204" pitchFamily="18" charset="0"/>
                                  <a:ea typeface="Cambria Math" panose="02040503050406030204" pitchFamily="18" charset="0"/>
                                </a:rPr>
                              </m:ctrlPr>
                            </m:fPr>
                            <m:num>
                              <m:r>
                                <a:rPr lang="en-US" altLang="ja-JP" sz="2000" i="1">
                                  <a:latin typeface="Cambria Math" panose="02040503050406030204" pitchFamily="18" charset="0"/>
                                  <a:ea typeface="Cambria Math" panose="02040503050406030204" pitchFamily="18" charset="0"/>
                                </a:rPr>
                                <m:t>∆</m:t>
                              </m:r>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𝑊</m:t>
                                  </m:r>
                                </m:e>
                                <m:sub>
                                  <m:r>
                                    <a:rPr lang="en-US" altLang="ja-JP" sz="2000" i="1">
                                      <a:latin typeface="Cambria Math" panose="02040503050406030204" pitchFamily="18" charset="0"/>
                                      <a:ea typeface="Cambria Math" panose="02040503050406030204" pitchFamily="18" charset="0"/>
                                    </a:rPr>
                                    <m:t>𝑡</m:t>
                                  </m:r>
                                </m:sub>
                              </m:sSub>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𝐿</m:t>
                                  </m:r>
                                </m:e>
                                <m:sub>
                                  <m:r>
                                    <a:rPr lang="en-US" altLang="ja-JP" sz="2000" i="1">
                                      <a:latin typeface="Cambria Math" panose="02040503050406030204" pitchFamily="18" charset="0"/>
                                      <a:ea typeface="Cambria Math" panose="02040503050406030204" pitchFamily="18" charset="0"/>
                                    </a:rPr>
                                    <m:t>𝑡</m:t>
                                  </m:r>
                                </m:sub>
                              </m:sSub>
                            </m:num>
                            <m:den>
                              <m:sSup>
                                <m:sSupPr>
                                  <m:ctrlPr>
                                    <a:rPr lang="en-US" altLang="ja-JP" sz="2000" i="1">
                                      <a:latin typeface="Cambria Math" panose="02040503050406030204" pitchFamily="18" charset="0"/>
                                      <a:ea typeface="Cambria Math" panose="02040503050406030204" pitchFamily="18" charset="0"/>
                                    </a:rPr>
                                  </m:ctrlPr>
                                </m:sSupPr>
                                <m:e>
                                  <m:r>
                                    <a:rPr lang="en-US" altLang="ja-JP" sz="2000" i="1">
                                      <a:latin typeface="Cambria Math" panose="02040503050406030204" pitchFamily="18" charset="0"/>
                                      <a:ea typeface="Cambria Math" panose="02040503050406030204" pitchFamily="18" charset="0"/>
                                    </a:rPr>
                                    <m:t>(1+</m:t>
                                  </m:r>
                                  <m:r>
                                    <a:rPr lang="en-US" altLang="ja-JP" sz="2000" i="1">
                                      <a:latin typeface="Cambria Math" panose="02040503050406030204" pitchFamily="18" charset="0"/>
                                      <a:ea typeface="Cambria Math" panose="02040503050406030204" pitchFamily="18" charset="0"/>
                                    </a:rPr>
                                    <m:t>𝑟</m:t>
                                  </m:r>
                                  <m:r>
                                    <a:rPr lang="en-US" altLang="ja-JP" sz="2000" i="1">
                                      <a:latin typeface="Cambria Math" panose="02040503050406030204" pitchFamily="18" charset="0"/>
                                      <a:ea typeface="Cambria Math" panose="02040503050406030204" pitchFamily="18" charset="0"/>
                                    </a:rPr>
                                    <m:t>)</m:t>
                                  </m:r>
                                </m:e>
                                <m:sup>
                                  <m:r>
                                    <a:rPr lang="en-US" altLang="ja-JP" sz="2000" i="1">
                                      <a:latin typeface="Cambria Math" panose="02040503050406030204" pitchFamily="18" charset="0"/>
                                      <a:ea typeface="Cambria Math" panose="02040503050406030204" pitchFamily="18" charset="0"/>
                                    </a:rPr>
                                    <m:t>𝑡</m:t>
                                  </m:r>
                                </m:sup>
                              </m:sSup>
                            </m:den>
                          </m:f>
                        </m:e>
                      </m:nary>
                      <m:r>
                        <a:rPr lang="en-US" altLang="ja-JP" sz="2000" i="1">
                          <a:latin typeface="Cambria Math" panose="02040503050406030204" pitchFamily="18" charset="0"/>
                          <a:ea typeface="Cambria Math" panose="02040503050406030204" pitchFamily="18" charset="0"/>
                        </a:rPr>
                        <m:t>=0</m:t>
                      </m:r>
                    </m:oMath>
                  </m:oMathPara>
                </a14:m>
                <a:endParaRPr lang="ja-JP" altLang="en-US" sz="2000" dirty="0"/>
              </a:p>
            </p:txBody>
          </p:sp>
        </mc:Choice>
        <mc:Fallback xmlns="">
          <p:sp>
            <p:nvSpPr>
              <p:cNvPr id="5" name="正方形/長方形 4"/>
              <p:cNvSpPr>
                <a:spLocks noRot="1" noChangeAspect="1" noMove="1" noResize="1" noEditPoints="1" noAdjustHandles="1" noChangeArrowheads="1" noChangeShapeType="1" noTextEdit="1"/>
              </p:cNvSpPr>
              <p:nvPr/>
            </p:nvSpPr>
            <p:spPr>
              <a:xfrm>
                <a:off x="151759" y="5154664"/>
                <a:ext cx="4425891" cy="725135"/>
              </a:xfrm>
              <a:prstGeom prst="rect">
                <a:avLst/>
              </a:prstGeom>
              <a:blipFill rotWithShape="1">
                <a:blip r:embed="rId2"/>
                <a:stretch>
                  <a:fillRect/>
                </a:stretch>
              </a:blipFill>
            </p:spPr>
            <p:txBody>
              <a:bodyPr/>
              <a:lstStyle/>
              <a:p>
                <a:r>
                  <a:rPr lang="ja-JP" altLang="en-US">
                    <a:noFill/>
                  </a:rPr>
                  <a:t> </a:t>
                </a:r>
              </a:p>
            </p:txBody>
          </p:sp>
        </mc:Fallback>
      </mc:AlternateContent>
      <p:cxnSp>
        <p:nvCxnSpPr>
          <p:cNvPr id="14" name="カギ線コネクタ 13"/>
          <p:cNvCxnSpPr>
            <a:endCxn id="5" idx="2"/>
          </p:cNvCxnSpPr>
          <p:nvPr/>
        </p:nvCxnSpPr>
        <p:spPr>
          <a:xfrm rot="10800000">
            <a:off x="2364705" y="5879800"/>
            <a:ext cx="2063280" cy="501529"/>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77785" y="1628800"/>
            <a:ext cx="2755618" cy="400110"/>
          </a:xfrm>
          <a:prstGeom prst="rect">
            <a:avLst/>
          </a:prstGeom>
          <a:noFill/>
        </p:spPr>
        <p:txBody>
          <a:bodyPr wrap="square" rtlCol="0">
            <a:spAutoFit/>
          </a:bodyPr>
          <a:lstStyle/>
          <a:p>
            <a:r>
              <a:rPr kumimoji="1" lang="ja-JP" altLang="en-US" sz="2000" dirty="0"/>
              <a:t>賦課方式による移転</a:t>
            </a:r>
          </a:p>
        </p:txBody>
      </p:sp>
    </p:spTree>
    <p:extLst>
      <p:ext uri="{BB962C8B-B14F-4D97-AF65-F5344CB8AC3E}">
        <p14:creationId xmlns:p14="http://schemas.microsoft.com/office/powerpoint/2010/main" val="1164343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賦課方式と同等な移転</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435280" cy="4997152"/>
              </a:xfrm>
            </p:spPr>
            <p:txBody>
              <a:bodyPr>
                <a:normAutofit fontScale="92500" lnSpcReduction="20000"/>
              </a:bodyPr>
              <a:lstStyle/>
              <a:p>
                <a:r>
                  <a:rPr lang="ja-JP" altLang="en-US" dirty="0"/>
                  <a:t>時点</a:t>
                </a:r>
                <a:r>
                  <a:rPr lang="en-US" altLang="ja-JP" dirty="0"/>
                  <a:t>0</a:t>
                </a:r>
                <a:r>
                  <a:rPr lang="ja-JP" altLang="en-US" dirty="0"/>
                  <a:t>の高齢者（世代</a:t>
                </a:r>
                <a:r>
                  <a:rPr lang="en-US" altLang="ja-JP" dirty="0"/>
                  <a:t>-1</a:t>
                </a:r>
                <a:r>
                  <a:rPr lang="ja-JP" altLang="en-US" dirty="0"/>
                  <a:t>）に一人当たり</a:t>
                </a:r>
                <a:r>
                  <a:rPr lang="en-US" altLang="ja-JP" i="1" dirty="0">
                    <a:latin typeface="Times New Roman" panose="02020603050405020304" pitchFamily="18" charset="0"/>
                    <a:cs typeface="Times New Roman" panose="02020603050405020304" pitchFamily="18" charset="0"/>
                  </a:rPr>
                  <a:t>b</a:t>
                </a:r>
                <a:r>
                  <a:rPr lang="en-US" altLang="ja-JP" baseline="-25000" dirty="0">
                    <a:latin typeface="Times New Roman" panose="02020603050405020304" pitchFamily="18" charset="0"/>
                    <a:cs typeface="Times New Roman" panose="02020603050405020304" pitchFamily="18" charset="0"/>
                  </a:rPr>
                  <a:t>0</a:t>
                </a:r>
                <a:r>
                  <a:rPr lang="ja-JP" altLang="en-US" dirty="0"/>
                  <a:t>の移転を行う</a:t>
                </a:r>
                <a:endParaRPr lang="en-US" altLang="ja-JP" dirty="0"/>
              </a:p>
              <a:p>
                <a:r>
                  <a:rPr kumimoji="1" lang="ja-JP" altLang="en-US" dirty="0"/>
                  <a:t>その財源は国債発行によって賄う</a:t>
                </a:r>
                <a:endParaRPr kumimoji="1" lang="en-US" altLang="ja-JP" dirty="0"/>
              </a:p>
              <a:p>
                <a:r>
                  <a:rPr lang="ja-JP" altLang="en-US" dirty="0"/>
                  <a:t>時点</a:t>
                </a:r>
                <a:r>
                  <a:rPr lang="en-US" altLang="ja-JP" dirty="0"/>
                  <a:t>0</a:t>
                </a:r>
                <a:r>
                  <a:rPr lang="ja-JP" altLang="en-US" dirty="0"/>
                  <a:t>以降の若年者に一定の税負担を求め，財政破綻を招かないようにする</a:t>
                </a:r>
                <a:endParaRPr lang="en-US" altLang="ja-JP" dirty="0"/>
              </a:p>
              <a:p>
                <a:pPr marL="0" indent="0">
                  <a:buNone/>
                </a:pPr>
                <a:endParaRPr lang="en-US" altLang="ja-JP" dirty="0"/>
              </a:p>
              <a:p>
                <a:pPr marL="0" indent="0">
                  <a:buNone/>
                </a:pPr>
                <a:r>
                  <a:rPr lang="ja-JP" altLang="en-US" dirty="0"/>
                  <a:t>次のことが導かれる</a:t>
                </a:r>
                <a:endParaRPr lang="en-US" altLang="ja-JP" dirty="0"/>
              </a:p>
              <a:p>
                <a:r>
                  <a:rPr lang="ja-JP" altLang="en-US" dirty="0"/>
                  <a:t>この時，若年者の税負担は一人あたり</a:t>
                </a:r>
                <a14:m>
                  <m:oMath xmlns:m="http://schemas.openxmlformats.org/officeDocument/2006/math">
                    <m:d>
                      <m:dPr>
                        <m:ctrlPr>
                          <a:rPr lang="en-US" altLang="ja-JP" i="1" smtClean="0">
                            <a:latin typeface="Cambria Math" panose="02040503050406030204" pitchFamily="18" charset="0"/>
                          </a:rPr>
                        </m:ctrlPr>
                      </m:dPr>
                      <m:e>
                        <m:sSup>
                          <m:sSupPr>
                            <m:ctrlPr>
                              <a:rPr lang="en-US" altLang="ja-JP" i="1" smtClean="0">
                                <a:latin typeface="Cambria Math" panose="02040503050406030204" pitchFamily="18" charset="0"/>
                              </a:rPr>
                            </m:ctrlPr>
                          </m:sSupPr>
                          <m:e>
                            <m:r>
                              <a:rPr lang="ja-JP" altLang="en-US" i="1" smtClean="0">
                                <a:latin typeface="Cambria Math"/>
                              </a:rPr>
                              <m:t>𝜏</m:t>
                            </m:r>
                          </m:e>
                          <m:sup>
                            <m:r>
                              <a:rPr lang="en-US" altLang="ja-JP" b="0" i="1" smtClean="0">
                                <a:latin typeface="Cambria Math"/>
                              </a:rPr>
                              <m:t>𝑃</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𝐹</m:t>
                            </m:r>
                          </m:sup>
                        </m:sSup>
                      </m:e>
                    </m:d>
                    <m:sSub>
                      <m:sSubPr>
                        <m:ctrlPr>
                          <a:rPr lang="en-US" altLang="ja-JP" i="1" smtClean="0">
                            <a:latin typeface="Cambria Math" panose="02040503050406030204" pitchFamily="18" charset="0"/>
                          </a:rPr>
                        </m:ctrlPr>
                      </m:sSubPr>
                      <m:e>
                        <m:r>
                          <a:rPr lang="en-US" altLang="ja-JP" b="0" i="1" smtClean="0">
                            <a:latin typeface="Cambria Math"/>
                          </a:rPr>
                          <m:t>𝑤</m:t>
                        </m:r>
                      </m:e>
                      <m:sub>
                        <m:r>
                          <a:rPr lang="en-US" altLang="ja-JP" b="0" i="1" smtClean="0">
                            <a:latin typeface="Cambria Math"/>
                          </a:rPr>
                          <m:t>𝑡</m:t>
                        </m:r>
                      </m:sub>
                    </m:sSub>
                  </m:oMath>
                </a14:m>
                <a:r>
                  <a:rPr lang="ja-JP" altLang="en-US" dirty="0"/>
                  <a:t>であればよい（これより大きな税負担の場合，国債残高はある一定期間内にゼロになる）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435280" cy="4997152"/>
              </a:xfrm>
              <a:blipFill rotWithShape="1">
                <a:blip r:embed="rId2"/>
                <a:stretch>
                  <a:fillRect l="-1662" t="-3907" r="-122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99820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前ページの命題の導出</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95536" y="1196752"/>
                <a:ext cx="8568952" cy="5544616"/>
              </a:xfrm>
            </p:spPr>
            <p:txBody>
              <a:bodyPr>
                <a:normAutofit fontScale="70000" lnSpcReduction="20000"/>
              </a:bodyPr>
              <a:lstStyle/>
              <a:p>
                <a:r>
                  <a:rPr lang="ja-JP" altLang="en-US" dirty="0"/>
                  <a:t>時点</a:t>
                </a:r>
                <a:r>
                  <a:rPr lang="en-US" altLang="ja-JP" dirty="0"/>
                  <a:t>0</a:t>
                </a:r>
                <a:r>
                  <a:rPr lang="ja-JP" altLang="en-US" dirty="0"/>
                  <a:t>における国債発行額</a:t>
                </a:r>
                <a:endParaRPr lang="en-US" altLang="ja-JP" dirty="0"/>
              </a:p>
              <a:p>
                <a:pPr marL="0" indent="0">
                  <a:buNone/>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a:rPr>
                            <m:t>𝑏</m:t>
                          </m:r>
                        </m:e>
                        <m:sub>
                          <m:r>
                            <a:rPr lang="en-US" altLang="ja-JP" b="0" i="1" smtClean="0">
                              <a:latin typeface="Cambria Math"/>
                            </a:rPr>
                            <m:t>0</m:t>
                          </m:r>
                        </m:sub>
                      </m:sSub>
                      <m:sSub>
                        <m:sSubPr>
                          <m:ctrlPr>
                            <a:rPr lang="en-US" altLang="ja-JP"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−1</m:t>
                          </m:r>
                        </m:sub>
                      </m:sSub>
                      <m:d>
                        <m:dPr>
                          <m:ctrlPr>
                            <a:rPr lang="en-US" altLang="ja-JP" i="1" smtClean="0">
                              <a:latin typeface="Cambria Math" panose="02040503050406030204" pitchFamily="18" charset="0"/>
                            </a:rPr>
                          </m:ctrlPr>
                        </m:dPr>
                        <m:e>
                          <m:r>
                            <a:rPr lang="en-US" altLang="ja-JP" b="0" i="1" smtClean="0">
                              <a:latin typeface="Cambria Math"/>
                            </a:rPr>
                            <m:t>=</m:t>
                          </m:r>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𝑃</m:t>
                              </m:r>
                            </m:sup>
                          </m:sSup>
                          <m:sSub>
                            <m:sSubPr>
                              <m:ctrlPr>
                                <a:rPr lang="en-US" altLang="ja-JP" b="0" i="1" smtClean="0">
                                  <a:latin typeface="Cambria Math" panose="02040503050406030204" pitchFamily="18" charset="0"/>
                                </a:rPr>
                              </m:ctrlPr>
                            </m:sSubPr>
                            <m:e>
                              <m:r>
                                <a:rPr lang="en-US" altLang="ja-JP" b="0" i="1" smtClean="0">
                                  <a:latin typeface="Cambria Math"/>
                                </a:rPr>
                                <m:t>𝑤</m:t>
                              </m:r>
                            </m:e>
                            <m:sub>
                              <m:r>
                                <a:rPr lang="en-US" altLang="ja-JP" b="0" i="1" smtClean="0">
                                  <a:latin typeface="Cambria Math"/>
                                </a:rPr>
                                <m:t>0</m:t>
                              </m:r>
                            </m:sub>
                          </m:sSub>
                          <m:sSub>
                            <m:sSubPr>
                              <m:ctrlPr>
                                <a:rPr lang="en-US" altLang="ja-JP" b="0"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0</m:t>
                              </m:r>
                            </m:sub>
                          </m:sSub>
                        </m:e>
                      </m:d>
                    </m:oMath>
                  </m:oMathPara>
                </a14:m>
                <a:endParaRPr lang="en-US" altLang="ja-JP" dirty="0"/>
              </a:p>
              <a:p>
                <a:r>
                  <a:rPr lang="ja-JP" altLang="en-US" dirty="0"/>
                  <a:t>時点</a:t>
                </a:r>
                <a:r>
                  <a:rPr lang="en-US" altLang="ja-JP" dirty="0"/>
                  <a:t>0</a:t>
                </a:r>
                <a:r>
                  <a:rPr lang="ja-JP" altLang="en-US" dirty="0"/>
                  <a:t>における若年者の税負担</a:t>
                </a:r>
                <a:endParaRPr lang="en-US" altLang="ja-JP" dirty="0"/>
              </a:p>
              <a:p>
                <a:pPr marL="0" indent="0">
                  <a:buNone/>
                </a:pPr>
                <a14:m>
                  <m:oMathPara xmlns:m="http://schemas.openxmlformats.org/officeDocument/2006/math">
                    <m:oMathParaPr>
                      <m:jc m:val="centerGroup"/>
                    </m:oMathParaPr>
                    <m:oMath xmlns:m="http://schemas.openxmlformats.org/officeDocument/2006/math">
                      <m:d>
                        <m:dPr>
                          <m:ctrlPr>
                            <a:rPr lang="en-US" altLang="ja-JP" i="1" smtClean="0">
                              <a:latin typeface="Cambria Math" panose="02040503050406030204" pitchFamily="18" charset="0"/>
                            </a:rPr>
                          </m:ctrlPr>
                        </m:dPr>
                        <m:e>
                          <m:sSup>
                            <m:sSupPr>
                              <m:ctrlPr>
                                <a:rPr lang="en-US" altLang="ja-JP" i="1" smtClean="0">
                                  <a:latin typeface="Cambria Math" panose="02040503050406030204" pitchFamily="18" charset="0"/>
                                </a:rPr>
                              </m:ctrlPr>
                            </m:sSupPr>
                            <m:e>
                              <m:r>
                                <a:rPr lang="ja-JP" altLang="en-US" i="1" smtClean="0">
                                  <a:latin typeface="Cambria Math"/>
                                </a:rPr>
                                <m:t>𝜏</m:t>
                              </m:r>
                            </m:e>
                            <m:sup>
                              <m:r>
                                <a:rPr lang="en-US" altLang="ja-JP" b="0" i="1" smtClean="0">
                                  <a:latin typeface="Cambria Math"/>
                                </a:rPr>
                                <m:t>𝑃</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𝐹</m:t>
                              </m:r>
                            </m:sup>
                          </m:sSup>
                        </m:e>
                      </m:d>
                      <m:sSub>
                        <m:sSubPr>
                          <m:ctrlPr>
                            <a:rPr lang="en-US" altLang="ja-JP" i="1" smtClean="0">
                              <a:latin typeface="Cambria Math" panose="02040503050406030204" pitchFamily="18" charset="0"/>
                            </a:rPr>
                          </m:ctrlPr>
                        </m:sSubPr>
                        <m:e>
                          <m:r>
                            <a:rPr lang="en-US" altLang="ja-JP" b="0" i="1" smtClean="0">
                              <a:latin typeface="Cambria Math"/>
                            </a:rPr>
                            <m:t>𝑤</m:t>
                          </m:r>
                        </m:e>
                        <m:sub>
                          <m:r>
                            <a:rPr lang="en-US" altLang="ja-JP" b="0" i="1" smtClean="0">
                              <a:latin typeface="Cambria Math"/>
                            </a:rPr>
                            <m:t>0</m:t>
                          </m:r>
                        </m:sub>
                      </m:sSub>
                      <m:sSub>
                        <m:sSubPr>
                          <m:ctrlPr>
                            <a:rPr lang="en-US" altLang="ja-JP"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0</m:t>
                          </m:r>
                        </m:sub>
                      </m:sSub>
                    </m:oMath>
                  </m:oMathPara>
                </a14:m>
                <a:endParaRPr lang="en-US" altLang="ja-JP" dirty="0"/>
              </a:p>
              <a:p>
                <a:r>
                  <a:rPr lang="ja-JP" altLang="en-US" dirty="0"/>
                  <a:t>時点</a:t>
                </a:r>
                <a:r>
                  <a:rPr lang="en-US" altLang="ja-JP" dirty="0"/>
                  <a:t>0</a:t>
                </a:r>
                <a:r>
                  <a:rPr lang="ja-JP" altLang="en-US" dirty="0"/>
                  <a:t>の期末における国債残高</a:t>
                </a:r>
                <a:endParaRPr lang="en-US" altLang="ja-JP" dirty="0"/>
              </a:p>
              <a:p>
                <a:pPr lvl="1"/>
                <a:r>
                  <a:rPr lang="ja-JP" altLang="en-US" dirty="0"/>
                  <a:t>あるいは時点</a:t>
                </a:r>
                <a:r>
                  <a:rPr lang="en-US" altLang="ja-JP" dirty="0"/>
                  <a:t>1</a:t>
                </a:r>
                <a:r>
                  <a:rPr lang="ja-JP" altLang="en-US" dirty="0"/>
                  <a:t>における期首の国債残高（利子発生前）</a:t>
                </a:r>
                <a:endParaRPr lang="en-US" altLang="ja-JP" dirty="0"/>
              </a:p>
              <a:p>
                <a:pPr marL="0" indent="0">
                  <a:buNone/>
                </a:pPr>
                <a14:m>
                  <m:oMathPara xmlns:m="http://schemas.openxmlformats.org/officeDocument/2006/math">
                    <m:oMathParaPr>
                      <m:jc m:val="centerGroup"/>
                    </m:oMathParaPr>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𝐷</m:t>
                          </m:r>
                        </m:e>
                        <m:sub>
                          <m:r>
                            <a:rPr lang="en-US" altLang="ja-JP" b="0" i="1" smtClean="0">
                              <a:latin typeface="Cambria Math"/>
                            </a:rPr>
                            <m:t>1</m:t>
                          </m:r>
                        </m:sub>
                      </m:sSub>
                      <m:r>
                        <a:rPr lang="en-US" altLang="ja-JP" i="1">
                          <a:latin typeface="Cambria Math"/>
                        </a:rPr>
                        <m:t>=</m:t>
                      </m:r>
                      <m:sSub>
                        <m:sSubPr>
                          <m:ctrlPr>
                            <a:rPr lang="en-US" altLang="ja-JP" i="1" smtClean="0">
                              <a:latin typeface="Cambria Math" panose="02040503050406030204" pitchFamily="18" charset="0"/>
                            </a:rPr>
                          </m:ctrlPr>
                        </m:sSubPr>
                        <m:e>
                          <m:r>
                            <a:rPr lang="en-US" altLang="ja-JP" b="0" i="1" smtClean="0">
                              <a:latin typeface="Cambria Math"/>
                            </a:rPr>
                            <m:t>𝑏</m:t>
                          </m:r>
                        </m:e>
                        <m:sub>
                          <m:r>
                            <a:rPr lang="en-US" altLang="ja-JP" b="0" i="1" smtClean="0">
                              <a:latin typeface="Cambria Math"/>
                            </a:rPr>
                            <m:t>0</m:t>
                          </m:r>
                        </m:sub>
                      </m:sSub>
                      <m:sSub>
                        <m:sSubPr>
                          <m:ctrlPr>
                            <a:rPr lang="en-US" altLang="ja-JP"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−1</m:t>
                          </m:r>
                        </m:sub>
                      </m:sSub>
                      <m:r>
                        <a:rPr lang="en-US" altLang="ja-JP" b="0" i="1" smtClean="0">
                          <a:latin typeface="Cambria Math"/>
                        </a:rPr>
                        <m:t>−</m:t>
                      </m:r>
                      <m:d>
                        <m:dPr>
                          <m:ctrlPr>
                            <a:rPr lang="en-US" altLang="ja-JP" b="0" i="1" smtClean="0">
                              <a:latin typeface="Cambria Math" panose="02040503050406030204" pitchFamily="18" charset="0"/>
                            </a:rPr>
                          </m:ctrlPr>
                        </m:dPr>
                        <m:e>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𝑃</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𝐹</m:t>
                              </m:r>
                            </m:sup>
                          </m:sSup>
                        </m:e>
                      </m:d>
                      <m:sSub>
                        <m:sSubPr>
                          <m:ctrlPr>
                            <a:rPr lang="en-US" altLang="ja-JP" b="0" i="1" smtClean="0">
                              <a:latin typeface="Cambria Math" panose="02040503050406030204" pitchFamily="18" charset="0"/>
                            </a:rPr>
                          </m:ctrlPr>
                        </m:sSubPr>
                        <m:e>
                          <m:r>
                            <a:rPr lang="en-US" altLang="ja-JP" b="0" i="1" smtClean="0">
                              <a:latin typeface="Cambria Math"/>
                            </a:rPr>
                            <m:t>𝑤</m:t>
                          </m:r>
                        </m:e>
                        <m:sub>
                          <m:r>
                            <a:rPr lang="en-US" altLang="ja-JP" b="0" i="1" smtClean="0">
                              <a:latin typeface="Cambria Math"/>
                            </a:rPr>
                            <m:t>0</m:t>
                          </m:r>
                        </m:sub>
                      </m:sSub>
                      <m:sSub>
                        <m:sSubPr>
                          <m:ctrlPr>
                            <a:rPr lang="en-US" altLang="ja-JP" b="0"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0</m:t>
                          </m:r>
                        </m:sub>
                      </m:sSub>
                      <m:r>
                        <a:rPr lang="en-US" altLang="ja-JP" b="0" i="1" smtClean="0">
                          <a:latin typeface="Cambria Math"/>
                        </a:rPr>
                        <m:t>=</m:t>
                      </m:r>
                      <m:sSub>
                        <m:sSubPr>
                          <m:ctrlPr>
                            <a:rPr lang="en-US" altLang="ja-JP" i="1">
                              <a:latin typeface="Cambria Math" panose="02040503050406030204" pitchFamily="18" charset="0"/>
                            </a:rPr>
                          </m:ctrlPr>
                        </m:sSubPr>
                        <m:e>
                          <m:sSup>
                            <m:sSupPr>
                              <m:ctrlPr>
                                <a:rPr lang="en-US" altLang="ja-JP" i="1">
                                  <a:latin typeface="Cambria Math" panose="02040503050406030204" pitchFamily="18" charset="0"/>
                                </a:rPr>
                              </m:ctrlPr>
                            </m:sSupPr>
                            <m:e>
                              <m:r>
                                <a:rPr lang="ja-JP" altLang="en-US" i="1">
                                  <a:latin typeface="Cambria Math"/>
                                </a:rPr>
                                <m:t>𝜏</m:t>
                              </m:r>
                            </m:e>
                            <m:sup>
                              <m:r>
                                <a:rPr lang="en-US" altLang="ja-JP" i="1">
                                  <a:latin typeface="Cambria Math"/>
                                </a:rPr>
                                <m:t>𝐹</m:t>
                              </m:r>
                            </m:sup>
                          </m:sSup>
                          <m:r>
                            <a:rPr lang="en-US" altLang="ja-JP" i="1">
                              <a:latin typeface="Cambria Math"/>
                            </a:rPr>
                            <m:t>𝑤</m:t>
                          </m:r>
                        </m:e>
                        <m:sub>
                          <m:r>
                            <a:rPr lang="en-US" altLang="ja-JP" i="1">
                              <a:latin typeface="Cambria Math"/>
                            </a:rPr>
                            <m:t>0</m:t>
                          </m:r>
                        </m:sub>
                      </m:sSub>
                      <m:sSub>
                        <m:sSubPr>
                          <m:ctrlPr>
                            <a:rPr lang="en-US" altLang="ja-JP" i="1">
                              <a:latin typeface="Cambria Math" panose="02040503050406030204" pitchFamily="18" charset="0"/>
                            </a:rPr>
                          </m:ctrlPr>
                        </m:sSubPr>
                        <m:e>
                          <m:r>
                            <a:rPr lang="en-US" altLang="ja-JP" i="1">
                              <a:latin typeface="Cambria Math"/>
                            </a:rPr>
                            <m:t>𝐿</m:t>
                          </m:r>
                        </m:e>
                        <m:sub>
                          <m:r>
                            <a:rPr lang="en-US" altLang="ja-JP" i="1">
                              <a:latin typeface="Cambria Math"/>
                            </a:rPr>
                            <m:t>0</m:t>
                          </m:r>
                        </m:sub>
                      </m:sSub>
                      <m:r>
                        <a:rPr lang="en-US" altLang="ja-JP" b="0" i="1" smtClean="0">
                          <a:latin typeface="Cambria Math"/>
                        </a:rPr>
                        <m:t>=</m:t>
                      </m:r>
                      <m:f>
                        <m:fPr>
                          <m:ctrlPr>
                            <a:rPr lang="en-US" altLang="ja-JP" b="0" i="1" smtClean="0">
                              <a:latin typeface="Cambria Math" panose="02040503050406030204" pitchFamily="18" charset="0"/>
                            </a:rPr>
                          </m:ctrlPr>
                        </m:fPr>
                        <m:num>
                          <m:sSub>
                            <m:sSubPr>
                              <m:ctrlPr>
                                <a:rPr lang="en-US" altLang="ja-JP" b="0" i="1" smtClean="0">
                                  <a:latin typeface="Cambria Math" panose="02040503050406030204" pitchFamily="18" charset="0"/>
                                </a:rPr>
                              </m:ctrlPr>
                            </m:sSubPr>
                            <m:e>
                              <m:r>
                                <a:rPr lang="en-US" altLang="ja-JP" b="0" i="1" smtClean="0">
                                  <a:latin typeface="Cambria Math"/>
                                </a:rPr>
                                <m:t>𝑏</m:t>
                              </m:r>
                            </m:e>
                            <m:sub>
                              <m:r>
                                <a:rPr lang="en-US" altLang="ja-JP" b="0" i="1" smtClean="0">
                                  <a:latin typeface="Cambria Math"/>
                                </a:rPr>
                                <m:t>1</m:t>
                              </m:r>
                            </m:sub>
                          </m:sSub>
                          <m:sSub>
                            <m:sSubPr>
                              <m:ctrlPr>
                                <a:rPr lang="en-US" altLang="ja-JP" b="0" i="1" smtClean="0">
                                  <a:latin typeface="Cambria Math" panose="02040503050406030204" pitchFamily="18" charset="0"/>
                                </a:rPr>
                              </m:ctrlPr>
                            </m:sSubPr>
                            <m:e>
                              <m:r>
                                <a:rPr lang="en-US" altLang="ja-JP" b="0" i="1" smtClean="0">
                                  <a:latin typeface="Cambria Math"/>
                                </a:rPr>
                                <m:t>𝐿</m:t>
                              </m:r>
                            </m:e>
                            <m:sub>
                              <m:r>
                                <a:rPr lang="en-US" altLang="ja-JP" b="0" i="1" smtClean="0">
                                  <a:latin typeface="Cambria Math"/>
                                </a:rPr>
                                <m:t>0</m:t>
                              </m:r>
                            </m:sub>
                          </m:sSub>
                        </m:num>
                        <m:den>
                          <m:r>
                            <a:rPr lang="en-US" altLang="ja-JP" b="0" i="1" smtClean="0">
                              <a:latin typeface="Cambria Math"/>
                            </a:rPr>
                            <m:t>(1+</m:t>
                          </m:r>
                          <m:r>
                            <a:rPr lang="en-US" altLang="ja-JP" b="0" i="1" smtClean="0">
                              <a:latin typeface="Cambria Math"/>
                            </a:rPr>
                            <m:t>𝑟</m:t>
                          </m:r>
                          <m:r>
                            <a:rPr lang="en-US" altLang="ja-JP" b="0" i="1" smtClean="0">
                              <a:latin typeface="Cambria Math"/>
                            </a:rPr>
                            <m:t>)</m:t>
                          </m:r>
                        </m:den>
                      </m:f>
                    </m:oMath>
                  </m:oMathPara>
                </a14:m>
                <a:endParaRPr lang="en-US" altLang="ja-JP" dirty="0"/>
              </a:p>
              <a:p>
                <a:r>
                  <a:rPr lang="ja-JP" altLang="en-US" dirty="0"/>
                  <a:t>時点</a:t>
                </a:r>
                <a:r>
                  <a:rPr lang="en-US" altLang="ja-JP" i="1" dirty="0">
                    <a:latin typeface="Times New Roman" panose="02020603050405020304" pitchFamily="18" charset="0"/>
                    <a:cs typeface="Times New Roman" panose="02020603050405020304" pitchFamily="18" charset="0"/>
                  </a:rPr>
                  <a:t>t</a:t>
                </a:r>
                <a:r>
                  <a:rPr lang="ja-JP" altLang="en-US" dirty="0"/>
                  <a:t>の移行の国債残高の推移</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t</a:t>
                </a:r>
                <a:r>
                  <a:rPr lang="en-US" altLang="ja-JP" dirty="0">
                    <a:latin typeface="Times New Roman" panose="02020603050405020304" pitchFamily="18" charset="0"/>
                    <a:cs typeface="Times New Roman" panose="02020603050405020304" pitchFamily="18" charset="0"/>
                  </a:rPr>
                  <a:t>=1,2,3,…)</a:t>
                </a:r>
              </a:p>
              <a:p>
                <a:pPr lvl="1"/>
                <a:r>
                  <a:rPr lang="ja-JP" altLang="en-US" dirty="0"/>
                  <a:t>労働者が</a:t>
                </a:r>
                <a14:m>
                  <m:oMath xmlns:m="http://schemas.openxmlformats.org/officeDocument/2006/math">
                    <m:d>
                      <m:dPr>
                        <m:ctrlPr>
                          <a:rPr lang="en-US" altLang="ja-JP" i="1" smtClean="0">
                            <a:latin typeface="Cambria Math" panose="02040503050406030204" pitchFamily="18" charset="0"/>
                          </a:rPr>
                        </m:ctrlPr>
                      </m:dPr>
                      <m:e>
                        <m:sSup>
                          <m:sSupPr>
                            <m:ctrlPr>
                              <a:rPr lang="en-US" altLang="ja-JP" i="1" smtClean="0">
                                <a:latin typeface="Cambria Math" panose="02040503050406030204" pitchFamily="18" charset="0"/>
                              </a:rPr>
                            </m:ctrlPr>
                          </m:sSupPr>
                          <m:e>
                            <m:r>
                              <a:rPr lang="ja-JP" altLang="en-US" i="1" smtClean="0">
                                <a:latin typeface="Cambria Math"/>
                              </a:rPr>
                              <m:t>𝜏</m:t>
                            </m:r>
                          </m:e>
                          <m:sup>
                            <m:r>
                              <a:rPr lang="en-US" altLang="ja-JP" b="0" i="1" smtClean="0">
                                <a:latin typeface="Cambria Math"/>
                              </a:rPr>
                              <m:t>𝑃</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ja-JP" altLang="en-US" b="0" i="1" smtClean="0">
                                <a:latin typeface="Cambria Math"/>
                              </a:rPr>
                              <m:t>𝜏</m:t>
                            </m:r>
                          </m:e>
                          <m:sup>
                            <m:r>
                              <a:rPr lang="en-US" altLang="ja-JP" b="0" i="1" smtClean="0">
                                <a:latin typeface="Cambria Math"/>
                              </a:rPr>
                              <m:t>𝐹</m:t>
                            </m:r>
                          </m:sup>
                        </m:sSup>
                      </m:e>
                    </m:d>
                    <m:sSub>
                      <m:sSubPr>
                        <m:ctrlPr>
                          <a:rPr lang="en-US" altLang="ja-JP" i="1" smtClean="0">
                            <a:latin typeface="Cambria Math" panose="02040503050406030204" pitchFamily="18" charset="0"/>
                          </a:rPr>
                        </m:ctrlPr>
                      </m:sSubPr>
                      <m:e>
                        <m:r>
                          <a:rPr lang="en-US" altLang="ja-JP" b="0" i="1" smtClean="0">
                            <a:latin typeface="Cambria Math"/>
                          </a:rPr>
                          <m:t>𝑤</m:t>
                        </m:r>
                      </m:e>
                      <m:sub>
                        <m:r>
                          <a:rPr lang="en-US" altLang="ja-JP" b="0" i="1" smtClean="0">
                            <a:latin typeface="Cambria Math"/>
                          </a:rPr>
                          <m:t>𝑡</m:t>
                        </m:r>
                      </m:sub>
                    </m:sSub>
                  </m:oMath>
                </a14:m>
                <a:r>
                  <a:rPr kumimoji="1" lang="ja-JP" altLang="en-US" dirty="0"/>
                  <a:t>の負担</a:t>
                </a:r>
                <a:r>
                  <a:rPr lang="ja-JP" altLang="en-US" dirty="0"/>
                  <a:t>を</a:t>
                </a:r>
                <a14:m>
                  <m:oMath xmlns:m="http://schemas.openxmlformats.org/officeDocument/2006/math">
                    <m:r>
                      <a:rPr kumimoji="1" lang="ja-JP" altLang="en-US" i="1" smtClean="0">
                        <a:latin typeface="Cambria Math"/>
                      </a:rPr>
                      <m:t>すれば</m:t>
                    </m:r>
                  </m:oMath>
                </a14:m>
                <a:endParaRPr kumimoji="1" lang="en-US" altLang="ja-JP" i="1" dirty="0">
                  <a:latin typeface="Cambria Math"/>
                </a:endParaRPr>
              </a:p>
              <a:p>
                <a:pPr marL="457200" lvl="1" indent="0">
                  <a:buNone/>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𝐷</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𝐷</m:t>
                          </m:r>
                        </m:e>
                        <m:sub>
                          <m:r>
                            <a:rPr kumimoji="1" lang="en-US" altLang="ja-JP" b="0" i="1" smtClean="0">
                              <a:latin typeface="Cambria Math"/>
                            </a:rPr>
                            <m:t>𝑡</m:t>
                          </m:r>
                        </m:sub>
                      </m:sSub>
                      <m:d>
                        <m:dPr>
                          <m:ctrlPr>
                            <a:rPr kumimoji="1" lang="en-US" altLang="ja-JP" b="0" i="1" smtClean="0">
                              <a:latin typeface="Cambria Math" panose="02040503050406030204" pitchFamily="18" charset="0"/>
                            </a:rPr>
                          </m:ctrlPr>
                        </m:dPr>
                        <m:e>
                          <m:r>
                            <a:rPr kumimoji="1" lang="en-US" altLang="ja-JP" b="0" i="1" smtClean="0">
                              <a:latin typeface="Cambria Math"/>
                            </a:rPr>
                            <m:t>1+</m:t>
                          </m:r>
                          <m:r>
                            <a:rPr kumimoji="1" lang="en-US" altLang="ja-JP" b="0" i="1" smtClean="0">
                              <a:latin typeface="Cambria Math"/>
                            </a:rPr>
                            <m:t>𝑟</m:t>
                          </m:r>
                        </m:e>
                      </m:d>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ja-JP" altLang="en-US" b="0" i="1" smtClean="0">
                              <a:latin typeface="Cambria Math"/>
                            </a:rPr>
                            <m:t>𝑇</m:t>
                          </m:r>
                        </m:e>
                        <m:sub>
                          <m:r>
                            <a:rPr kumimoji="1" lang="en-US" altLang="ja-JP" b="0" i="1" smtClean="0">
                              <a:latin typeface="Cambria Math"/>
                            </a:rPr>
                            <m:t>𝑡</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d>
                        <m:dPr>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𝑃</m:t>
                              </m:r>
                            </m:sup>
                          </m:sSup>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e>
                      </m:d>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d>
                        <m:dPr>
                          <m:ctrlPr>
                            <a:rPr kumimoji="1" lang="en-US" altLang="ja-JP" b="0" i="1" smtClean="0">
                              <a:latin typeface="Cambria Math" panose="02040503050406030204" pitchFamily="18" charset="0"/>
                            </a:rPr>
                          </m:ctrlPr>
                        </m:dPr>
                        <m:e>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num>
                            <m:den>
                              <m:r>
                                <a:rPr kumimoji="1" lang="en-US" altLang="ja-JP" b="0" i="1" smtClean="0">
                                  <a:latin typeface="Cambria Math"/>
                                </a:rPr>
                                <m:t>1+</m:t>
                              </m:r>
                              <m:r>
                                <a:rPr kumimoji="1" lang="en-US" altLang="ja-JP" b="0" i="1" smtClean="0">
                                  <a:latin typeface="Cambria Math"/>
                                </a:rPr>
                                <m:t>𝑟</m:t>
                              </m:r>
                            </m:den>
                          </m:f>
                        </m:e>
                      </m:d>
                    </m:oMath>
                  </m:oMathPara>
                </a14:m>
                <a:endParaRPr lang="en-US" altLang="ja-JP" dirty="0"/>
              </a:p>
              <a:p>
                <a:pPr marL="0" indent="0">
                  <a:buNone/>
                </a:pPr>
                <a:endParaRPr lang="en-US" altLang="ja-JP" dirty="0"/>
              </a:p>
              <a:p>
                <a:pPr marL="0" indent="0">
                  <a:buNone/>
                </a:pPr>
                <a:r>
                  <a:rPr lang="ja-JP" altLang="en-US" dirty="0"/>
                  <a:t>　</a:t>
                </a:r>
                <a:r>
                  <a:rPr kumimoji="1" lang="en-US" altLang="ja-JP" i="1" dirty="0">
                    <a:latin typeface="Times New Roman" panose="02020603050405020304" pitchFamily="18" charset="0"/>
                    <a:cs typeface="Times New Roman" panose="02020603050405020304" pitchFamily="18" charset="0"/>
                  </a:rPr>
                  <a:t>D</a:t>
                </a:r>
                <a:r>
                  <a:rPr kumimoji="1" lang="en-US" altLang="ja-JP" i="1" baseline="-25000" dirty="0">
                    <a:latin typeface="Times New Roman" panose="02020603050405020304" pitchFamily="18" charset="0"/>
                    <a:cs typeface="Times New Roman" panose="02020603050405020304" pitchFamily="18" charset="0"/>
                  </a:rPr>
                  <a:t>t</a:t>
                </a:r>
                <a:r>
                  <a:rPr kumimoji="1" lang="en-US" altLang="ja-JP" baseline="-25000" dirty="0">
                    <a:latin typeface="Times New Roman" panose="02020603050405020304" pitchFamily="18" charset="0"/>
                    <a:cs typeface="Times New Roman" panose="02020603050405020304" pitchFamily="18" charset="0"/>
                  </a:rPr>
                  <a:t>+1</a:t>
                </a:r>
                <a:r>
                  <a:rPr kumimoji="1" lang="ja-JP" altLang="en-US" dirty="0"/>
                  <a:t>は</a:t>
                </a:r>
                <a:r>
                  <a:rPr lang="ja-JP" altLang="en-US" dirty="0"/>
                  <a:t>賦課方式のもとでの</a:t>
                </a:r>
                <a:r>
                  <a:rPr kumimoji="1" lang="ja-JP" altLang="en-US" dirty="0"/>
                  <a:t>年金純債務に等しくなる</a:t>
                </a:r>
                <a:endParaRPr kumimoji="1" lang="en-US" altLang="ja-JP" dirty="0"/>
              </a:p>
              <a:p>
                <a:pPr marL="0" indent="0">
                  <a:buNone/>
                </a:pPr>
                <a:r>
                  <a:rPr lang="ja-JP" altLang="en-US" dirty="0"/>
                  <a:t>　しかも，</a:t>
                </a:r>
                <a:r>
                  <a:rPr lang="en-US" altLang="ja-JP" i="1" dirty="0">
                    <a:latin typeface="Times New Roman" panose="02020603050405020304" pitchFamily="18" charset="0"/>
                    <a:cs typeface="Times New Roman" panose="02020603050405020304" pitchFamily="18" charset="0"/>
                  </a:rPr>
                  <a:t>D</a:t>
                </a:r>
                <a:r>
                  <a:rPr lang="en-US" altLang="ja-JP" i="1" baseline="-25000" dirty="0">
                    <a:latin typeface="Times New Roman" panose="02020603050405020304" pitchFamily="18" charset="0"/>
                    <a:cs typeface="Times New Roman" panose="02020603050405020304" pitchFamily="18" charset="0"/>
                  </a:rPr>
                  <a:t>t</a:t>
                </a:r>
                <a:r>
                  <a:rPr lang="en-US" altLang="ja-JP" baseline="-25000" dirty="0">
                    <a:latin typeface="Times New Roman" panose="02020603050405020304" pitchFamily="18" charset="0"/>
                    <a:cs typeface="Times New Roman" panose="02020603050405020304" pitchFamily="18" charset="0"/>
                  </a:rPr>
                  <a:t>+1</a:t>
                </a:r>
                <a:r>
                  <a:rPr lang="ja-JP" altLang="en-US" dirty="0"/>
                  <a:t>と時点</a:t>
                </a:r>
                <a:r>
                  <a:rPr lang="en-US" altLang="ja-JP" i="1" dirty="0">
                    <a:latin typeface="Times New Roman" panose="02020603050405020304" pitchFamily="18" charset="0"/>
                    <a:cs typeface="Times New Roman" panose="02020603050405020304" pitchFamily="18" charset="0"/>
                  </a:rPr>
                  <a:t>t</a:t>
                </a:r>
                <a:r>
                  <a:rPr lang="ja-JP" altLang="en-US" dirty="0"/>
                  <a:t>の総労働所得の比は一定（一人当たりの国債残高は一定）</a:t>
                </a:r>
                <a:r>
                  <a:rPr lang="en-US" altLang="ja-JP" dirty="0">
                    <a:sym typeface="Wingdings" panose="05000000000000000000" pitchFamily="2" charset="2"/>
                  </a:rPr>
                  <a:t></a:t>
                </a:r>
                <a:r>
                  <a:rPr lang="ja-JP" altLang="en-US" dirty="0">
                    <a:sym typeface="Wingdings" panose="05000000000000000000" pitchFamily="2" charset="2"/>
                  </a:rPr>
                  <a:t>財政は維持可能</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95536" y="1196752"/>
                <a:ext cx="8568952" cy="5544616"/>
              </a:xfrm>
              <a:blipFill rotWithShape="1">
                <a:blip r:embed="rId2"/>
                <a:stretch>
                  <a:fillRect l="-925" t="-2308" r="-21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6077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賦課方式の年金制度：</a:t>
            </a:r>
            <a:r>
              <a:rPr kumimoji="1" lang="en-US" altLang="ja-JP" dirty="0"/>
              <a:t>implication</a:t>
            </a:r>
            <a:endParaRPr kumimoji="1" lang="ja-JP" altLang="en-US" dirty="0"/>
          </a:p>
        </p:txBody>
      </p:sp>
      <p:sp>
        <p:nvSpPr>
          <p:cNvPr id="3" name="コンテンツ プレースホルダー 2"/>
          <p:cNvSpPr>
            <a:spLocks noGrp="1"/>
          </p:cNvSpPr>
          <p:nvPr>
            <p:ph idx="1"/>
          </p:nvPr>
        </p:nvSpPr>
        <p:spPr>
          <a:xfrm>
            <a:off x="457200" y="1600200"/>
            <a:ext cx="8435280" cy="4781128"/>
          </a:xfrm>
        </p:spPr>
        <p:txBody>
          <a:bodyPr>
            <a:normAutofit fontScale="77500" lnSpcReduction="20000"/>
          </a:bodyPr>
          <a:lstStyle/>
          <a:p>
            <a:r>
              <a:rPr lang="ja-JP" altLang="en-US" dirty="0"/>
              <a:t>制度発足時の高齢者に移転を行い，その後の各世代が</a:t>
            </a:r>
            <a:r>
              <a:rPr lang="en-US" altLang="ja-JP" dirty="0"/>
              <a:t>(</a:t>
            </a:r>
            <a:r>
              <a:rPr lang="en-US" altLang="ja-JP" dirty="0" err="1">
                <a:latin typeface="Symbol" panose="05050102010706020507" pitchFamily="18" charset="2"/>
              </a:rPr>
              <a:t>t</a:t>
            </a:r>
            <a:r>
              <a:rPr lang="en-US" altLang="ja-JP" i="1" baseline="30000" dirty="0" err="1">
                <a:latin typeface="Times New Roman" panose="02020603050405020304" pitchFamily="18" charset="0"/>
                <a:cs typeface="Times New Roman" panose="02020603050405020304" pitchFamily="18" charset="0"/>
              </a:rPr>
              <a:t>P</a:t>
            </a:r>
            <a:r>
              <a:rPr lang="en-US" altLang="ja-JP" i="1" dirty="0">
                <a:latin typeface="Times New Roman" panose="02020603050405020304" pitchFamily="18" charset="0"/>
                <a:cs typeface="Times New Roman" panose="02020603050405020304" pitchFamily="18" charset="0"/>
              </a:rPr>
              <a:t>−</a:t>
            </a:r>
            <a:r>
              <a:rPr lang="en-US" altLang="ja-JP" dirty="0"/>
              <a:t> </a:t>
            </a:r>
            <a:r>
              <a:rPr lang="en-US" altLang="ja-JP" dirty="0" err="1">
                <a:latin typeface="Symbol" panose="05050102010706020507" pitchFamily="18" charset="2"/>
              </a:rPr>
              <a:t>t</a:t>
            </a:r>
            <a:r>
              <a:rPr lang="en-US" altLang="ja-JP" i="1" baseline="30000" dirty="0" err="1">
                <a:latin typeface="Times New Roman" panose="02020603050405020304" pitchFamily="18" charset="0"/>
                <a:cs typeface="Times New Roman" panose="02020603050405020304" pitchFamily="18" charset="0"/>
              </a:rPr>
              <a:t>F</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w</a:t>
            </a:r>
            <a:r>
              <a:rPr lang="en-US" altLang="ja-JP" i="1" baseline="-25000" dirty="0" err="1">
                <a:latin typeface="Times New Roman" panose="02020603050405020304" pitchFamily="18" charset="0"/>
                <a:cs typeface="Times New Roman" panose="02020603050405020304" pitchFamily="18" charset="0"/>
              </a:rPr>
              <a:t>t</a:t>
            </a:r>
            <a:r>
              <a:rPr lang="ja-JP" altLang="en-US" dirty="0" err="1"/>
              <a:t>だけの</a:t>
            </a:r>
            <a:r>
              <a:rPr lang="ja-JP" altLang="en-US" dirty="0"/>
              <a:t>負担をするような所得移転と同等</a:t>
            </a:r>
            <a:endParaRPr lang="en-US" altLang="ja-JP" dirty="0"/>
          </a:p>
          <a:p>
            <a:r>
              <a:rPr kumimoji="1" lang="ja-JP" altLang="en-US" dirty="0"/>
              <a:t>公的年金の根拠として，世代間所得移転が必要だという議論</a:t>
            </a:r>
            <a:endParaRPr kumimoji="1" lang="en-US" altLang="ja-JP" dirty="0"/>
          </a:p>
          <a:p>
            <a:pPr lvl="1"/>
            <a:r>
              <a:rPr lang="ja-JP" altLang="en-US" dirty="0"/>
              <a:t>賦課方式の公的年金の所得移転がどのようなものであるか理解していない議論</a:t>
            </a:r>
            <a:endParaRPr lang="en-US" altLang="ja-JP" dirty="0"/>
          </a:p>
          <a:p>
            <a:r>
              <a:rPr lang="ja-JP" altLang="en-US" dirty="0"/>
              <a:t>有限の期間内では当初の高齢者世代への移転に対する負担は完結しない</a:t>
            </a:r>
            <a:endParaRPr lang="en-US" altLang="ja-JP" dirty="0"/>
          </a:p>
          <a:p>
            <a:pPr lvl="1"/>
            <a:r>
              <a:rPr kumimoji="1" lang="ja-JP" altLang="en-US" dirty="0"/>
              <a:t>賦課方式のもとで年金純債務が常に存在することと関係</a:t>
            </a:r>
            <a:endParaRPr kumimoji="1" lang="en-US" altLang="ja-JP" dirty="0"/>
          </a:p>
          <a:p>
            <a:r>
              <a:rPr kumimoji="1" lang="ja-JP" altLang="en-US" dirty="0"/>
              <a:t>高齢化社会では積立方式の年金の方が高い収益率が享受できるという議論（</a:t>
            </a:r>
            <a:r>
              <a:rPr kumimoji="1" lang="en-US" altLang="ja-JP" i="1" dirty="0">
                <a:latin typeface="Times New Roman" panose="02020603050405020304" pitchFamily="18" charset="0"/>
                <a:cs typeface="Times New Roman" panose="02020603050405020304" pitchFamily="18" charset="0"/>
              </a:rPr>
              <a:t>r</a:t>
            </a:r>
            <a:r>
              <a:rPr kumimoji="1" lang="en-US" altLang="ja-JP" dirty="0">
                <a:latin typeface="Times New Roman" panose="02020603050405020304" pitchFamily="18" charset="0"/>
                <a:cs typeface="Times New Roman" panose="02020603050405020304" pitchFamily="18" charset="0"/>
              </a:rPr>
              <a:t>&gt;</a:t>
            </a:r>
            <a:r>
              <a:rPr kumimoji="1" lang="en-US" altLang="ja-JP" i="1" dirty="0" err="1">
                <a:latin typeface="Times New Roman" panose="02020603050405020304" pitchFamily="18" charset="0"/>
                <a:cs typeface="Times New Roman" panose="02020603050405020304" pitchFamily="18" charset="0"/>
              </a:rPr>
              <a:t>n</a:t>
            </a:r>
            <a:r>
              <a:rPr kumimoji="1" lang="en-US" altLang="ja-JP" dirty="0" err="1">
                <a:latin typeface="Times New Roman" panose="02020603050405020304" pitchFamily="18" charset="0"/>
                <a:cs typeface="Times New Roman" panose="02020603050405020304" pitchFamily="18" charset="0"/>
              </a:rPr>
              <a:t>+</a:t>
            </a:r>
            <a:r>
              <a:rPr kumimoji="1" lang="en-US" altLang="ja-JP" i="1" dirty="0" err="1">
                <a:latin typeface="Times New Roman" panose="02020603050405020304" pitchFamily="18" charset="0"/>
                <a:cs typeface="Times New Roman" panose="02020603050405020304" pitchFamily="18" charset="0"/>
              </a:rPr>
              <a:t>g</a:t>
            </a:r>
            <a:r>
              <a:rPr kumimoji="1" lang="ja-JP" altLang="en-US" dirty="0"/>
              <a:t>が成立するから）</a:t>
            </a:r>
            <a:endParaRPr kumimoji="1" lang="en-US" altLang="ja-JP" dirty="0"/>
          </a:p>
          <a:p>
            <a:pPr lvl="1"/>
            <a:r>
              <a:rPr kumimoji="1" lang="ja-JP" altLang="en-US" dirty="0"/>
              <a:t>賦課方式のもとでの年金純債務の負担を忘れ</a:t>
            </a:r>
            <a:r>
              <a:rPr lang="ja-JP" altLang="en-US" dirty="0"/>
              <a:t>た議論</a:t>
            </a:r>
            <a:endParaRPr lang="en-US" altLang="ja-JP" dirty="0"/>
          </a:p>
          <a:p>
            <a:pPr lvl="1"/>
            <a:r>
              <a:rPr kumimoji="1" lang="ja-JP" altLang="en-US" dirty="0"/>
              <a:t>純債務を各世代が</a:t>
            </a:r>
            <a:r>
              <a:rPr lang="ja-JP" altLang="en-US" dirty="0"/>
              <a:t>少しずつ負担していくと，賦課方式の維持と変わらない</a:t>
            </a:r>
            <a:endParaRPr kumimoji="1" lang="ja-JP" altLang="en-US" dirty="0"/>
          </a:p>
        </p:txBody>
      </p:sp>
    </p:spTree>
    <p:extLst>
      <p:ext uri="{BB962C8B-B14F-4D97-AF65-F5344CB8AC3E}">
        <p14:creationId xmlns:p14="http://schemas.microsoft.com/office/powerpoint/2010/main" val="2733030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賦課方式の経済効果</a:t>
            </a:r>
          </a:p>
        </p:txBody>
      </p:sp>
      <p:sp>
        <p:nvSpPr>
          <p:cNvPr id="3" name="コンテンツ プレースホルダー 2"/>
          <p:cNvSpPr>
            <a:spLocks noGrp="1"/>
          </p:cNvSpPr>
          <p:nvPr>
            <p:ph idx="1"/>
          </p:nvPr>
        </p:nvSpPr>
        <p:spPr/>
        <p:txBody>
          <a:bodyPr>
            <a:normAutofit lnSpcReduction="10000"/>
          </a:bodyPr>
          <a:lstStyle/>
          <a:p>
            <a:r>
              <a:rPr kumimoji="1" lang="ja-JP" altLang="en-US" dirty="0"/>
              <a:t>世代間所得移転 </a:t>
            </a:r>
            <a:r>
              <a:rPr kumimoji="1" lang="en-US" altLang="ja-JP" dirty="0"/>
              <a:t>or </a:t>
            </a:r>
            <a:r>
              <a:rPr kumimoji="1" lang="ja-JP" altLang="en-US" dirty="0"/>
              <a:t>年金純債務の存在</a:t>
            </a:r>
            <a:endParaRPr kumimoji="1" lang="en-US" altLang="ja-JP" dirty="0"/>
          </a:p>
          <a:p>
            <a:pPr lvl="1"/>
            <a:r>
              <a:rPr lang="ja-JP" altLang="en-US" dirty="0"/>
              <a:t>国債の負担と同じ議論</a:t>
            </a:r>
            <a:endParaRPr lang="en-US" altLang="ja-JP" dirty="0"/>
          </a:p>
          <a:p>
            <a:pPr lvl="1"/>
            <a:r>
              <a:rPr kumimoji="1" lang="ja-JP" altLang="en-US" dirty="0"/>
              <a:t>将来世代への負担の転嫁</a:t>
            </a:r>
            <a:endParaRPr kumimoji="1" lang="en-US" altLang="ja-JP" dirty="0"/>
          </a:p>
          <a:p>
            <a:pPr lvl="1"/>
            <a:r>
              <a:rPr lang="ja-JP" altLang="en-US" dirty="0"/>
              <a:t>資本蓄積の減少を通じて将来時点の産出量減少</a:t>
            </a:r>
            <a:endParaRPr lang="en-US" altLang="ja-JP" dirty="0"/>
          </a:p>
          <a:p>
            <a:r>
              <a:rPr kumimoji="1" lang="ja-JP" altLang="en-US" dirty="0"/>
              <a:t>保険料</a:t>
            </a:r>
            <a:endParaRPr kumimoji="1" lang="en-US" altLang="ja-JP" dirty="0"/>
          </a:p>
          <a:p>
            <a:pPr lvl="1"/>
            <a:r>
              <a:rPr lang="ja-JP" altLang="en-US" dirty="0"/>
              <a:t>負担と給付が一致しない</a:t>
            </a:r>
            <a:endParaRPr lang="en-US" altLang="ja-JP" dirty="0"/>
          </a:p>
          <a:p>
            <a:pPr lvl="2"/>
            <a:r>
              <a:rPr kumimoji="1" lang="ja-JP" altLang="en-US" dirty="0"/>
              <a:t>保険料支払いの（少なくとも）一部は租税（賃金税）</a:t>
            </a:r>
            <a:endParaRPr kumimoji="1" lang="en-US" altLang="ja-JP" dirty="0"/>
          </a:p>
          <a:p>
            <a:pPr lvl="2"/>
            <a:r>
              <a:rPr lang="ja-JP" altLang="en-US" dirty="0"/>
              <a:t>どこまで租税かは給付の設計にも依存する</a:t>
            </a:r>
            <a:endParaRPr lang="en-US" altLang="ja-JP" dirty="0"/>
          </a:p>
          <a:p>
            <a:pPr lvl="3"/>
            <a:r>
              <a:rPr kumimoji="1" lang="ja-JP" altLang="en-US" dirty="0"/>
              <a:t>厚生年金・共済年金の給付は　定額部分（基礎年金）と報酬比例部分からなる</a:t>
            </a:r>
          </a:p>
        </p:txBody>
      </p:sp>
    </p:spTree>
    <p:extLst>
      <p:ext uri="{BB962C8B-B14F-4D97-AF65-F5344CB8AC3E}">
        <p14:creationId xmlns:p14="http://schemas.microsoft.com/office/powerpoint/2010/main" val="371468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賦課方式の年金の経済効果</a:t>
            </a:r>
            <a:r>
              <a:rPr kumimoji="1" lang="en-US" altLang="ja-JP" dirty="0"/>
              <a:t>(2)</a:t>
            </a:r>
            <a:endParaRPr kumimoji="1" lang="ja-JP" altLang="en-US" dirty="0"/>
          </a:p>
        </p:txBody>
      </p:sp>
      <p:sp>
        <p:nvSpPr>
          <p:cNvPr id="6" name="コンテンツ プレースホルダー 5"/>
          <p:cNvSpPr>
            <a:spLocks noGrp="1"/>
          </p:cNvSpPr>
          <p:nvPr>
            <p:ph sz="half" idx="2"/>
          </p:nvPr>
        </p:nvSpPr>
        <p:spPr>
          <a:xfrm>
            <a:off x="3968477" y="1484784"/>
            <a:ext cx="4707979" cy="5256584"/>
          </a:xfrm>
        </p:spPr>
        <p:txBody>
          <a:bodyPr>
            <a:normAutofit fontScale="70000" lnSpcReduction="20000"/>
          </a:bodyPr>
          <a:lstStyle/>
          <a:p>
            <a:r>
              <a:rPr lang="ja-JP" altLang="en-US" dirty="0">
                <a:latin typeface="Times New Roman" panose="02020603050405020304" pitchFamily="18" charset="0"/>
                <a:cs typeface="Times New Roman" panose="02020603050405020304" pitchFamily="18" charset="0"/>
              </a:rPr>
              <a:t>各世代はライフサイクルモデルにしたがって行動すると仮定</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自分自身の生涯所得に基づいて消費を決定</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子供に対する利他的行動はしない</a:t>
            </a:r>
            <a:endParaRPr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世代</a:t>
            </a:r>
            <a:r>
              <a:rPr lang="en-US" altLang="ja-JP" dirty="0">
                <a:latin typeface="Times New Roman" panose="02020603050405020304" pitchFamily="18" charset="0"/>
                <a:cs typeface="Times New Roman" panose="02020603050405020304" pitchFamily="18" charset="0"/>
              </a:rPr>
              <a:t>-1</a:t>
            </a:r>
            <a:r>
              <a:rPr lang="ja-JP" altLang="en-US" dirty="0">
                <a:latin typeface="Times New Roman" panose="02020603050405020304" pitchFamily="18" charset="0"/>
                <a:cs typeface="Times New Roman" panose="02020603050405020304" pitchFamily="18" charset="0"/>
              </a:rPr>
              <a:t>（賦課方式導入時の高齢世代）</a:t>
            </a:r>
            <a:endParaRPr kumimoji="1"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生涯所得の増加</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消費の増加</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の賦課方式導入が予期されたものなら時点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から消費を増加させる。予期しないものであれば，時点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で消費を増加させる</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世代</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以降</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生涯所得がわずかに減少する（世代</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dirty="0" err="1">
                <a:latin typeface="Times New Roman" panose="02020603050405020304" pitchFamily="18" charset="0"/>
                <a:cs typeface="Times New Roman" panose="02020603050405020304" pitchFamily="18" charset="0"/>
                <a:sym typeface="Wingdings" panose="05000000000000000000" pitchFamily="2" charset="2"/>
              </a:rPr>
              <a:t>への</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移転よりも小さいことに注意）</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消費を抑制</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各時点の総消費・総貯蓄</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rPr>
              <a:t>各時点に存在する世代の消費・貯蓄を集計することから求められる</a:t>
            </a:r>
            <a:endParaRPr lang="en-US" altLang="ja-JP" dirty="0">
              <a:latin typeface="Times New Roman" panose="02020603050405020304" pitchFamily="18" charset="0"/>
              <a:cs typeface="Times New Roman" panose="02020603050405020304" pitchFamily="18" charset="0"/>
            </a:endParaRPr>
          </a:p>
        </p:txBody>
      </p:sp>
      <p:grpSp>
        <p:nvGrpSpPr>
          <p:cNvPr id="51" name="グループ化 50"/>
          <p:cNvGrpSpPr/>
          <p:nvPr/>
        </p:nvGrpSpPr>
        <p:grpSpPr>
          <a:xfrm>
            <a:off x="69246" y="2086985"/>
            <a:ext cx="4270067" cy="2993886"/>
            <a:chOff x="353034" y="2451338"/>
            <a:chExt cx="4270067" cy="2993886"/>
          </a:xfrm>
        </p:grpSpPr>
        <p:cxnSp>
          <p:nvCxnSpPr>
            <p:cNvPr id="10" name="直線矢印コネクタ 9"/>
            <p:cNvCxnSpPr/>
            <p:nvPr/>
          </p:nvCxnSpPr>
          <p:spPr>
            <a:xfrm>
              <a:off x="827584" y="2852936"/>
              <a:ext cx="352839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827584" y="2852936"/>
              <a:ext cx="0" cy="25922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1287573" y="3556490"/>
              <a:ext cx="1440160" cy="440311"/>
              <a:chOff x="1287573" y="3132705"/>
              <a:chExt cx="1440160" cy="440311"/>
            </a:xfrm>
          </p:grpSpPr>
          <p:sp>
            <p:nvSpPr>
              <p:cNvPr id="13" name="正方形/長方形 12"/>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09906" y="4132553"/>
              <a:ext cx="1440160" cy="440311"/>
              <a:chOff x="1287573" y="3132705"/>
              <a:chExt cx="1440160" cy="440311"/>
            </a:xfrm>
          </p:grpSpPr>
          <p:sp>
            <p:nvSpPr>
              <p:cNvPr id="18" name="正方形/長方形 17"/>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2729986" y="4797152"/>
              <a:ext cx="1440160" cy="440311"/>
              <a:chOff x="1287573" y="3132705"/>
              <a:chExt cx="1440160" cy="440311"/>
            </a:xfrm>
          </p:grpSpPr>
          <p:sp>
            <p:nvSpPr>
              <p:cNvPr id="21" name="正方形/長方形 20"/>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正方形/長方形 24"/>
            <p:cNvSpPr/>
            <p:nvPr/>
          </p:nvSpPr>
          <p:spPr>
            <a:xfrm>
              <a:off x="1281392" y="2935076"/>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717191" y="2935076"/>
              <a:ext cx="905910" cy="369332"/>
            </a:xfrm>
            <a:prstGeom prst="rect">
              <a:avLst/>
            </a:prstGeom>
            <a:noFill/>
          </p:spPr>
          <p:txBody>
            <a:bodyPr wrap="square" rtlCol="0">
              <a:spAutoFit/>
            </a:bodyPr>
            <a:lstStyle/>
            <a:p>
              <a:r>
                <a:rPr lang="ja-JP" altLang="en-US" dirty="0"/>
                <a:t>時点</a:t>
              </a:r>
              <a:endParaRPr kumimoji="1" lang="ja-JP" altLang="en-US" dirty="0"/>
            </a:p>
          </p:txBody>
        </p:sp>
        <p:sp>
          <p:nvSpPr>
            <p:cNvPr id="27" name="テキスト ボックス 26"/>
            <p:cNvSpPr txBox="1"/>
            <p:nvPr/>
          </p:nvSpPr>
          <p:spPr>
            <a:xfrm>
              <a:off x="353034" y="3996801"/>
              <a:ext cx="461665" cy="1240662"/>
            </a:xfrm>
            <a:prstGeom prst="rect">
              <a:avLst/>
            </a:prstGeom>
            <a:noFill/>
          </p:spPr>
          <p:txBody>
            <a:bodyPr vert="eaVert" wrap="square" rtlCol="0">
              <a:spAutoFit/>
            </a:bodyPr>
            <a:lstStyle/>
            <a:p>
              <a:r>
                <a:rPr lang="ja-JP" altLang="en-US" dirty="0"/>
                <a:t>世代</a:t>
              </a:r>
              <a:endParaRPr kumimoji="1" lang="ja-JP" altLang="en-US" dirty="0"/>
            </a:p>
          </p:txBody>
        </p:sp>
        <p:sp>
          <p:nvSpPr>
            <p:cNvPr id="28" name="テキスト ボックス 27"/>
            <p:cNvSpPr txBox="1"/>
            <p:nvPr/>
          </p:nvSpPr>
          <p:spPr>
            <a:xfrm>
              <a:off x="2943599" y="2483604"/>
              <a:ext cx="300082" cy="369332"/>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2243300" y="2483604"/>
              <a:ext cx="300082" cy="369332"/>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0</a:t>
              </a:r>
              <a:endParaRPr kumimoji="1" lang="ja-JP" altLang="en-US"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3685713" y="2483604"/>
              <a:ext cx="300082" cy="369332"/>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2</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p:cNvSpPr txBox="1"/>
            <p:nvPr/>
          </p:nvSpPr>
          <p:spPr>
            <a:xfrm>
              <a:off x="1398827" y="2451338"/>
              <a:ext cx="429926" cy="369332"/>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34" name="正方形/長方形 33"/>
            <p:cNvSpPr/>
            <p:nvPr/>
          </p:nvSpPr>
          <p:spPr>
            <a:xfrm>
              <a:off x="827584" y="2935076"/>
              <a:ext cx="453808" cy="432048"/>
            </a:xfrm>
            <a:prstGeom prst="rect">
              <a:avLst/>
            </a:prstGeom>
            <a:solidFill>
              <a:schemeClr val="accent3">
                <a:lumMod val="7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1987873" y="2852936"/>
              <a:ext cx="19780" cy="1764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2727733" y="2852936"/>
              <a:ext cx="2253" cy="2390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3428032" y="2852936"/>
              <a:ext cx="0" cy="2376264"/>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287573" y="4202887"/>
              <a:ext cx="792088" cy="338554"/>
            </a:xfrm>
            <a:prstGeom prst="rect">
              <a:avLst/>
            </a:prstGeom>
            <a:noFill/>
          </p:spPr>
          <p:txBody>
            <a:bodyPr wrap="square" rtlCol="0">
              <a:spAutoFit/>
            </a:bodyPr>
            <a:lstStyle/>
            <a:p>
              <a:r>
                <a:rPr kumimoji="1" lang="ja-JP" altLang="en-US" sz="1600" dirty="0"/>
                <a:t>世代</a:t>
              </a:r>
              <a:r>
                <a:rPr kumimoji="1" lang="en-US" altLang="ja-JP" sz="1600" dirty="0"/>
                <a:t>0</a:t>
              </a:r>
              <a:endParaRPr kumimoji="1" lang="ja-JP" altLang="en-US" sz="1600" i="1" dirty="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1763688" y="4843899"/>
              <a:ext cx="966298" cy="338554"/>
            </a:xfrm>
            <a:prstGeom prst="rect">
              <a:avLst/>
            </a:prstGeom>
            <a:noFill/>
          </p:spPr>
          <p:txBody>
            <a:bodyPr wrap="square" rtlCol="0">
              <a:spAutoFit/>
            </a:bodyPr>
            <a:lstStyle/>
            <a:p>
              <a:r>
                <a:rPr kumimoji="1" lang="ja-JP" altLang="en-US" sz="1600" dirty="0"/>
                <a:t>世代</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3030707" y="3217936"/>
              <a:ext cx="969916" cy="338554"/>
            </a:xfrm>
            <a:prstGeom prst="rect">
              <a:avLst/>
            </a:prstGeom>
            <a:noFill/>
          </p:spPr>
          <p:txBody>
            <a:bodyPr wrap="square" rtlCol="0">
              <a:spAutoFit/>
            </a:bodyPr>
            <a:lstStyle/>
            <a:p>
              <a:r>
                <a:rPr kumimoji="1" lang="ja-JP" altLang="en-US" sz="1600" dirty="0"/>
                <a:t>世代</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cxnSp>
          <p:nvCxnSpPr>
            <p:cNvPr id="49" name="直線矢印コネクタ 48"/>
            <p:cNvCxnSpPr>
              <a:stCxn id="47" idx="1"/>
              <a:endCxn id="15" idx="3"/>
            </p:cNvCxnSpPr>
            <p:nvPr/>
          </p:nvCxnSpPr>
          <p:spPr>
            <a:xfrm flipH="1">
              <a:off x="2727733" y="3387213"/>
              <a:ext cx="302974" cy="393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3" name="上矢印 32"/>
          <p:cNvSpPr/>
          <p:nvPr/>
        </p:nvSpPr>
        <p:spPr>
          <a:xfrm>
            <a:off x="1935821" y="3379583"/>
            <a:ext cx="253487" cy="48920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2684210" y="4008177"/>
            <a:ext cx="253487" cy="48920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77785" y="1628800"/>
            <a:ext cx="2755618" cy="400110"/>
          </a:xfrm>
          <a:prstGeom prst="rect">
            <a:avLst/>
          </a:prstGeom>
          <a:noFill/>
        </p:spPr>
        <p:txBody>
          <a:bodyPr wrap="square" rtlCol="0">
            <a:spAutoFit/>
          </a:bodyPr>
          <a:lstStyle/>
          <a:p>
            <a:r>
              <a:rPr kumimoji="1" lang="ja-JP" altLang="en-US" sz="2000" dirty="0"/>
              <a:t>賦課方式による移転</a:t>
            </a:r>
          </a:p>
        </p:txBody>
      </p:sp>
    </p:spTree>
    <p:extLst>
      <p:ext uri="{BB962C8B-B14F-4D97-AF65-F5344CB8AC3E}">
        <p14:creationId xmlns:p14="http://schemas.microsoft.com/office/powerpoint/2010/main" val="114439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賦課方式の年金の経済効果</a:t>
            </a:r>
            <a:r>
              <a:rPr kumimoji="1" lang="en-US" altLang="ja-JP" dirty="0"/>
              <a:t>(3)</a:t>
            </a:r>
            <a:endParaRPr kumimoji="1" lang="ja-JP" altLang="en-US" dirty="0"/>
          </a:p>
        </p:txBody>
      </p:sp>
      <p:sp>
        <p:nvSpPr>
          <p:cNvPr id="6" name="コンテンツ プレースホルダー 5"/>
          <p:cNvSpPr>
            <a:spLocks noGrp="1"/>
          </p:cNvSpPr>
          <p:nvPr>
            <p:ph sz="half" idx="2"/>
          </p:nvPr>
        </p:nvSpPr>
        <p:spPr>
          <a:xfrm>
            <a:off x="467544" y="1484784"/>
            <a:ext cx="8496944" cy="5184576"/>
          </a:xfrm>
        </p:spPr>
        <p:txBody>
          <a:bodyPr>
            <a:normAutofit fontScale="62500" lnSpcReduction="20000"/>
          </a:bodyPr>
          <a:lstStyle/>
          <a:p>
            <a:r>
              <a:rPr lang="ja-JP" altLang="en-US" dirty="0">
                <a:latin typeface="Times New Roman" panose="02020603050405020304" pitchFamily="18" charset="0"/>
                <a:cs typeface="Times New Roman" panose="02020603050405020304" pitchFamily="18" charset="0"/>
              </a:rPr>
              <a:t>単純化のため（直感的に理解できるように），各時点の総産出量は一定，各世代の人口は一定（人口成長率は</a:t>
            </a:r>
            <a:r>
              <a:rPr lang="en-US" altLang="ja-JP" dirty="0">
                <a:latin typeface="Times New Roman" panose="02020603050405020304" pitchFamily="18" charset="0"/>
                <a:cs typeface="Times New Roman" panose="02020603050405020304" pitchFamily="18" charset="0"/>
              </a:rPr>
              <a:t>0</a:t>
            </a:r>
            <a:r>
              <a:rPr lang="ja-JP" altLang="en-US" dirty="0">
                <a:latin typeface="Times New Roman" panose="02020603050405020304" pitchFamily="18" charset="0"/>
                <a:cs typeface="Times New Roman" panose="02020603050405020304" pitchFamily="18" charset="0"/>
              </a:rPr>
              <a:t>），利子率・賃金成長率も</a:t>
            </a:r>
            <a:r>
              <a:rPr lang="en-US" altLang="ja-JP" dirty="0">
                <a:latin typeface="Times New Roman" panose="02020603050405020304" pitchFamily="18" charset="0"/>
                <a:cs typeface="Times New Roman" panose="02020603050405020304" pitchFamily="18" charset="0"/>
              </a:rPr>
              <a:t>0</a:t>
            </a:r>
            <a:r>
              <a:rPr lang="ja-JP" altLang="en-US" dirty="0">
                <a:latin typeface="Times New Roman" panose="02020603050405020304" pitchFamily="18" charset="0"/>
                <a:cs typeface="Times New Roman" panose="02020603050405020304" pitchFamily="18" charset="0"/>
              </a:rPr>
              <a:t>の世界を考える</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この場合，世代</a:t>
            </a:r>
            <a:r>
              <a:rPr lang="en-US" altLang="ja-JP" dirty="0">
                <a:latin typeface="Times New Roman" panose="02020603050405020304" pitchFamily="18" charset="0"/>
                <a:cs typeface="Times New Roman" panose="02020603050405020304" pitchFamily="18" charset="0"/>
              </a:rPr>
              <a:t>-1</a:t>
            </a:r>
            <a:r>
              <a:rPr lang="ja-JP" altLang="en-US" dirty="0">
                <a:latin typeface="Times New Roman" panose="02020603050405020304" pitchFamily="18" charset="0"/>
                <a:cs typeface="Times New Roman" panose="02020603050405020304" pitchFamily="18" charset="0"/>
              </a:rPr>
              <a:t>は得をし，その後の世代は全く損をしないというおかしな状況になるが</a:t>
            </a:r>
            <a:endParaRPr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また時点</a:t>
            </a:r>
            <a:r>
              <a:rPr lang="en-US" altLang="ja-JP" dirty="0">
                <a:latin typeface="Times New Roman" panose="02020603050405020304" pitchFamily="18" charset="0"/>
                <a:cs typeface="Times New Roman" panose="02020603050405020304" pitchFamily="18" charset="0"/>
              </a:rPr>
              <a:t>0</a:t>
            </a:r>
            <a:r>
              <a:rPr lang="ja-JP" altLang="en-US" dirty="0">
                <a:latin typeface="Times New Roman" panose="02020603050405020304" pitchFamily="18" charset="0"/>
                <a:cs typeface="Times New Roman" panose="02020603050405020304" pitchFamily="18" charset="0"/>
              </a:rPr>
              <a:t>の賦課方式の年金制度は予期しないものであったとする</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世代</a:t>
            </a:r>
            <a:r>
              <a:rPr lang="en-US" altLang="ja-JP" dirty="0">
                <a:latin typeface="Times New Roman" panose="02020603050405020304" pitchFamily="18" charset="0"/>
                <a:cs typeface="Times New Roman" panose="02020603050405020304" pitchFamily="18" charset="0"/>
              </a:rPr>
              <a:t>-1</a:t>
            </a:r>
            <a:r>
              <a:rPr lang="ja-JP" altLang="en-US" dirty="0">
                <a:latin typeface="Times New Roman" panose="02020603050405020304" pitchFamily="18" charset="0"/>
                <a:cs typeface="Times New Roman" panose="02020603050405020304" pitchFamily="18" charset="0"/>
              </a:rPr>
              <a:t>は時点</a:t>
            </a:r>
            <a:r>
              <a:rPr lang="en-US" altLang="ja-JP" dirty="0">
                <a:latin typeface="Times New Roman" panose="02020603050405020304" pitchFamily="18" charset="0"/>
                <a:cs typeface="Times New Roman" panose="02020603050405020304" pitchFamily="18" charset="0"/>
              </a:rPr>
              <a:t>0</a:t>
            </a:r>
            <a:r>
              <a:rPr lang="ja-JP" altLang="en-US" dirty="0">
                <a:latin typeface="Times New Roman" panose="02020603050405020304" pitchFamily="18" charset="0"/>
                <a:cs typeface="Times New Roman" panose="02020603050405020304" pitchFamily="18" charset="0"/>
              </a:rPr>
              <a:t>で消費を増加</a:t>
            </a:r>
            <a:endParaRPr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各時点の総消費</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で増加</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以降は不変</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各時点の総貯蓄</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で減少（消費が増加するため）</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以降は不変</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資本蓄積に与える影響</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en-US" altLang="ja-JP" i="1" dirty="0">
                <a:latin typeface="Times New Roman" panose="02020603050405020304" pitchFamily="18" charset="0"/>
                <a:cs typeface="Times New Roman" panose="02020603050405020304" pitchFamily="18" charset="0"/>
                <a:sym typeface="Wingdings" panose="05000000000000000000" pitchFamily="2" charset="2"/>
              </a:rPr>
              <a:t>Y</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C</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I</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C</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dirty="0">
                <a:latin typeface="Symbol" panose="05050102010706020507" pitchFamily="18" charset="2"/>
                <a:cs typeface="Times New Roman" panose="02020603050405020304" pitchFamily="18" charset="0"/>
                <a:sym typeface="Wingdings" panose="05000000000000000000" pitchFamily="2" charset="2"/>
              </a:rPr>
              <a:t>D</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K</a:t>
            </a: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時点</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0</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における消費の増加は次の期以降の資本を減らす</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rPr>
              <a:t>産出量に与える影響</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生産が資本と労働を用いて行われるとすれば</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時点</a:t>
            </a:r>
            <a:r>
              <a:rPr lang="en-US" altLang="ja-JP" dirty="0">
                <a:latin typeface="Times New Roman" panose="02020603050405020304" pitchFamily="18" charset="0"/>
                <a:cs typeface="Times New Roman" panose="02020603050405020304" pitchFamily="18" charset="0"/>
              </a:rPr>
              <a:t>1</a:t>
            </a:r>
            <a:r>
              <a:rPr lang="ja-JP" altLang="en-US" dirty="0">
                <a:latin typeface="Times New Roman" panose="02020603050405020304" pitchFamily="18" charset="0"/>
                <a:cs typeface="Times New Roman" panose="02020603050405020304" pitchFamily="18" charset="0"/>
              </a:rPr>
              <a:t>以降，産出量の低下が生じる</a:t>
            </a:r>
            <a:endParaRPr lang="en-US" altLang="ja-JP" dirty="0">
              <a:latin typeface="Times New Roman" panose="02020603050405020304" pitchFamily="18" charset="0"/>
              <a:cs typeface="Times New Roman" panose="02020603050405020304" pitchFamily="18" charset="0"/>
            </a:endParaRPr>
          </a:p>
          <a:p>
            <a:pPr lvl="2"/>
            <a:r>
              <a:rPr lang="ja-JP" altLang="en-US" dirty="0">
                <a:latin typeface="Times New Roman" panose="02020603050405020304" pitchFamily="18" charset="0"/>
                <a:cs typeface="Times New Roman" panose="02020603050405020304" pitchFamily="18" charset="0"/>
              </a:rPr>
              <a:t>産出量一定とした仮定は正しくなかった</a:t>
            </a:r>
            <a:endParaRPr lang="en-US" altLang="ja-JP" dirty="0">
              <a:latin typeface="Times New Roman" panose="02020603050405020304" pitchFamily="18" charset="0"/>
              <a:cs typeface="Times New Roman" panose="02020603050405020304" pitchFamily="18" charset="0"/>
            </a:endParaRPr>
          </a:p>
          <a:p>
            <a:pPr lvl="2"/>
            <a:r>
              <a:rPr lang="ja-JP" altLang="en-US" dirty="0">
                <a:latin typeface="Times New Roman" panose="02020603050405020304" pitchFamily="18" charset="0"/>
                <a:cs typeface="Times New Roman" panose="02020603050405020304" pitchFamily="18" charset="0"/>
              </a:rPr>
              <a:t>厳密なモデルの展開は省略するが，ここでの議論とほぼ同じ</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705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賦課方式の年金の経済効果</a:t>
            </a:r>
            <a:r>
              <a:rPr kumimoji="1" lang="en-US" altLang="ja-JP" dirty="0"/>
              <a:t>(4)</a:t>
            </a:r>
            <a:endParaRPr kumimoji="1" lang="ja-JP" altLang="en-US" dirty="0"/>
          </a:p>
        </p:txBody>
      </p:sp>
      <p:sp>
        <p:nvSpPr>
          <p:cNvPr id="6" name="コンテンツ プレースホルダー 5"/>
          <p:cNvSpPr>
            <a:spLocks noGrp="1"/>
          </p:cNvSpPr>
          <p:nvPr>
            <p:ph sz="half" idx="2"/>
          </p:nvPr>
        </p:nvSpPr>
        <p:spPr>
          <a:xfrm>
            <a:off x="467544" y="1484784"/>
            <a:ext cx="8496944" cy="5184576"/>
          </a:xfrm>
        </p:spPr>
        <p:txBody>
          <a:bodyPr>
            <a:normAutofit fontScale="92500" lnSpcReduction="20000"/>
          </a:bodyPr>
          <a:lstStyle/>
          <a:p>
            <a:r>
              <a:rPr lang="ja-JP" altLang="en-US" dirty="0">
                <a:latin typeface="Times New Roman" panose="02020603050405020304" pitchFamily="18" charset="0"/>
                <a:cs typeface="Times New Roman" panose="02020603050405020304" pitchFamily="18" charset="0"/>
              </a:rPr>
              <a:t>利他主義的遺産動機モデル（</a:t>
            </a:r>
            <a:r>
              <a:rPr lang="en-US" altLang="ja-JP" dirty="0" err="1">
                <a:latin typeface="Times New Roman" panose="02020603050405020304" pitchFamily="18" charset="0"/>
                <a:cs typeface="Times New Roman" panose="02020603050405020304" pitchFamily="18" charset="0"/>
              </a:rPr>
              <a:t>Barro</a:t>
            </a:r>
            <a:r>
              <a:rPr lang="ja-JP" altLang="en-US" dirty="0">
                <a:latin typeface="Times New Roman" panose="02020603050405020304" pitchFamily="18" charset="0"/>
                <a:cs typeface="Times New Roman" panose="02020603050405020304" pitchFamily="18" charset="0"/>
              </a:rPr>
              <a:t>）</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自分自身の消費だけでなく，子供の効用も勘案して，自分自身の消費と子供に対する遺産を決定する</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王朝</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(dynasty)</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モデル　と呼ばれる場合もある</a:t>
            </a:r>
            <a:endParaRPr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賦課方式の年金制度の導入</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rPr>
              <a:t>自分自身の生涯所得の増加</a:t>
            </a:r>
            <a:r>
              <a:rPr lang="en-US" altLang="ja-JP" dirty="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子供の税負担の増加</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子供の効用の低下</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遺産を増加させて，子供の効用の低下を相殺</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あたかも無限に生存するかのように振る舞う</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自分だけでなく，家系全体の消費経路の最適化を図る</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r>
              <a:rPr lang="ja-JP" altLang="en-US" dirty="0">
                <a:latin typeface="Times New Roman" panose="02020603050405020304" pitchFamily="18" charset="0"/>
                <a:cs typeface="Times New Roman" panose="02020603050405020304" pitchFamily="18" charset="0"/>
                <a:sym typeface="Wingdings" panose="05000000000000000000" pitchFamily="2" charset="2"/>
              </a:rPr>
              <a:t>このモデルが成り立てば，賦課方式の年金制度の導入は消費・貯蓄に影響を与えず，資本蓄積にも影響しないし，したがって産出量に与える悪影響もない</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財政赤字は無害であるという主張につながる</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多くの経済学者はライフサイクルモデルの方が妥当だと考えている</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410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賦課方式の年金の経済効果</a:t>
            </a:r>
            <a:r>
              <a:rPr kumimoji="1" lang="en-US" altLang="ja-JP" dirty="0"/>
              <a:t>(5)</a:t>
            </a:r>
            <a:endParaRPr kumimoji="1" lang="ja-JP" altLang="en-US" dirty="0"/>
          </a:p>
        </p:txBody>
      </p:sp>
      <p:sp>
        <p:nvSpPr>
          <p:cNvPr id="3" name="コンテンツ プレースホルダー 2"/>
          <p:cNvSpPr>
            <a:spLocks noGrp="1"/>
          </p:cNvSpPr>
          <p:nvPr>
            <p:ph sz="half" idx="1"/>
          </p:nvPr>
        </p:nvSpPr>
        <p:spPr>
          <a:xfrm>
            <a:off x="457200" y="1600200"/>
            <a:ext cx="8363272" cy="4709120"/>
          </a:xfrm>
        </p:spPr>
        <p:txBody>
          <a:bodyPr>
            <a:normAutofit lnSpcReduction="10000"/>
          </a:bodyPr>
          <a:lstStyle/>
          <a:p>
            <a:r>
              <a:rPr kumimoji="1" lang="ja-JP" altLang="en-US" dirty="0"/>
              <a:t>租税としての保険料</a:t>
            </a:r>
            <a:endParaRPr kumimoji="1" lang="en-US" altLang="ja-JP" dirty="0"/>
          </a:p>
          <a:p>
            <a:pPr lvl="1"/>
            <a:r>
              <a:rPr lang="ja-JP" altLang="en-US" dirty="0"/>
              <a:t>賦課方式のもとでの保険料負担</a:t>
            </a:r>
            <a:endParaRPr lang="en-US" altLang="ja-JP" dirty="0"/>
          </a:p>
          <a:p>
            <a:pPr lvl="2"/>
            <a:r>
              <a:rPr kumimoji="1" lang="ja-JP" altLang="en-US" dirty="0"/>
              <a:t>一部は将来給付としてもどってこない</a:t>
            </a:r>
            <a:endParaRPr kumimoji="1" lang="en-US" altLang="ja-JP" dirty="0"/>
          </a:p>
          <a:p>
            <a:pPr lvl="2"/>
            <a:r>
              <a:rPr lang="ja-JP" altLang="en-US" dirty="0"/>
              <a:t>租税として機能する</a:t>
            </a:r>
            <a:endParaRPr lang="en-US" altLang="ja-JP" dirty="0"/>
          </a:p>
          <a:p>
            <a:pPr lvl="2"/>
            <a:r>
              <a:rPr kumimoji="1" lang="ja-JP" altLang="en-US" dirty="0"/>
              <a:t>賃金比例の保険料 </a:t>
            </a:r>
            <a:r>
              <a:rPr kumimoji="1" lang="en-US" altLang="ja-JP" dirty="0">
                <a:sym typeface="Wingdings" panose="05000000000000000000" pitchFamily="2" charset="2"/>
              </a:rPr>
              <a:t> </a:t>
            </a:r>
            <a:r>
              <a:rPr kumimoji="1" lang="ja-JP" altLang="en-US" dirty="0">
                <a:sym typeface="Wingdings" panose="05000000000000000000" pitchFamily="2" charset="2"/>
              </a:rPr>
              <a:t>賃金税 </a:t>
            </a:r>
            <a:r>
              <a:rPr kumimoji="1" lang="en-US" altLang="ja-JP" dirty="0">
                <a:sym typeface="Wingdings" panose="05000000000000000000" pitchFamily="2" charset="2"/>
              </a:rPr>
              <a:t></a:t>
            </a:r>
            <a:r>
              <a:rPr kumimoji="1" lang="ja-JP" altLang="en-US" dirty="0">
                <a:sym typeface="Wingdings" panose="05000000000000000000" pitchFamily="2" charset="2"/>
              </a:rPr>
              <a:t>労働供給・労働需要に影響</a:t>
            </a:r>
            <a:endParaRPr kumimoji="1" lang="en-US" altLang="ja-JP" dirty="0">
              <a:sym typeface="Wingdings" panose="05000000000000000000" pitchFamily="2" charset="2"/>
            </a:endParaRPr>
          </a:p>
          <a:p>
            <a:pPr lvl="1"/>
            <a:r>
              <a:rPr lang="ja-JP" altLang="en-US" dirty="0">
                <a:sym typeface="Wingdings" panose="05000000000000000000" pitchFamily="2" charset="2"/>
              </a:rPr>
              <a:t>保険料拠出のうち，将来の給付として取り返せる部分は貯蓄と同等</a:t>
            </a:r>
            <a:endParaRPr lang="en-US" altLang="ja-JP" dirty="0">
              <a:sym typeface="Wingdings" panose="05000000000000000000" pitchFamily="2" charset="2"/>
            </a:endParaRPr>
          </a:p>
          <a:p>
            <a:pPr lvl="2"/>
            <a:r>
              <a:rPr kumimoji="1" lang="ja-JP" altLang="en-US" dirty="0">
                <a:sym typeface="Wingdings" panose="05000000000000000000" pitchFamily="2" charset="2"/>
              </a:rPr>
              <a:t>労働供給・需要に影響を与えない</a:t>
            </a:r>
            <a:endParaRPr kumimoji="1" lang="en-US" altLang="ja-JP" dirty="0">
              <a:sym typeface="Wingdings" panose="05000000000000000000" pitchFamily="2" charset="2"/>
            </a:endParaRPr>
          </a:p>
          <a:p>
            <a:pPr lvl="1"/>
            <a:r>
              <a:rPr lang="ja-JP" altLang="en-US" dirty="0">
                <a:sym typeface="Wingdings" panose="05000000000000000000" pitchFamily="2" charset="2"/>
              </a:rPr>
              <a:t>保険料のうちどこまでが租税と同等かは給付の設計にも依存する</a:t>
            </a:r>
            <a:endParaRPr lang="en-US" altLang="ja-JP" dirty="0">
              <a:sym typeface="Wingdings" panose="05000000000000000000" pitchFamily="2" charset="2"/>
            </a:endParaRPr>
          </a:p>
          <a:p>
            <a:pPr lvl="2"/>
            <a:r>
              <a:rPr kumimoji="1" lang="ja-JP" altLang="en-US" dirty="0"/>
              <a:t>現行の厚生年金</a:t>
            </a:r>
            <a:r>
              <a:rPr kumimoji="1" lang="en-US" altLang="ja-JP" dirty="0">
                <a:sym typeface="Wingdings" panose="05000000000000000000" pitchFamily="2" charset="2"/>
              </a:rPr>
              <a:t> </a:t>
            </a:r>
            <a:r>
              <a:rPr kumimoji="1" lang="ja-JP" altLang="en-US" dirty="0">
                <a:sym typeface="Wingdings" panose="05000000000000000000" pitchFamily="2" charset="2"/>
              </a:rPr>
              <a:t>定額部分＋報酬比例部分</a:t>
            </a:r>
            <a:endParaRPr kumimoji="1" lang="en-US" altLang="ja-JP" dirty="0">
              <a:sym typeface="Wingdings" panose="05000000000000000000" pitchFamily="2" charset="2"/>
            </a:endParaRPr>
          </a:p>
          <a:p>
            <a:pPr lvl="2"/>
            <a:r>
              <a:rPr lang="ja-JP" altLang="en-US" dirty="0"/>
              <a:t>給付の全額が定額なら，保険料は全額が賃金税</a:t>
            </a:r>
            <a:endParaRPr lang="en-US" altLang="ja-JP" dirty="0"/>
          </a:p>
          <a:p>
            <a:pPr lvl="2"/>
            <a:r>
              <a:rPr kumimoji="1" lang="ja-JP" altLang="en-US" dirty="0"/>
              <a:t>積立方式であっても同様</a:t>
            </a:r>
          </a:p>
        </p:txBody>
      </p:sp>
    </p:spTree>
    <p:extLst>
      <p:ext uri="{BB962C8B-B14F-4D97-AF65-F5344CB8AC3E}">
        <p14:creationId xmlns:p14="http://schemas.microsoft.com/office/powerpoint/2010/main" val="3113552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公的年金制度の経済効果</a:t>
            </a:r>
          </a:p>
        </p:txBody>
      </p:sp>
      <p:sp>
        <p:nvSpPr>
          <p:cNvPr id="3" name="コンテンツ プレースホルダー 2"/>
          <p:cNvSpPr>
            <a:spLocks noGrp="1"/>
          </p:cNvSpPr>
          <p:nvPr>
            <p:ph idx="1"/>
          </p:nvPr>
        </p:nvSpPr>
        <p:spPr/>
        <p:txBody>
          <a:bodyPr>
            <a:normAutofit lnSpcReduction="10000"/>
          </a:bodyPr>
          <a:lstStyle/>
          <a:p>
            <a:r>
              <a:rPr kumimoji="1" lang="ja-JP" altLang="en-US" dirty="0"/>
              <a:t>公的年金の財政方式</a:t>
            </a:r>
            <a:endParaRPr kumimoji="1" lang="en-US" altLang="ja-JP" dirty="0"/>
          </a:p>
          <a:p>
            <a:r>
              <a:rPr lang="en-US" altLang="ja-JP" dirty="0"/>
              <a:t>2</a:t>
            </a:r>
            <a:r>
              <a:rPr lang="ja-JP" altLang="en-US" dirty="0"/>
              <a:t>期間モデルによる分析</a:t>
            </a:r>
            <a:endParaRPr lang="en-US" altLang="ja-JP" dirty="0"/>
          </a:p>
          <a:p>
            <a:pPr lvl="1"/>
            <a:r>
              <a:rPr kumimoji="1" lang="ja-JP" altLang="en-US" dirty="0"/>
              <a:t>保険料，給付の比較</a:t>
            </a:r>
            <a:endParaRPr kumimoji="1" lang="en-US" altLang="ja-JP" dirty="0"/>
          </a:p>
          <a:p>
            <a:pPr lvl="1"/>
            <a:r>
              <a:rPr lang="ja-JP" altLang="en-US" dirty="0"/>
              <a:t>生涯での純負担</a:t>
            </a:r>
            <a:endParaRPr lang="en-US" altLang="ja-JP" dirty="0"/>
          </a:p>
          <a:p>
            <a:r>
              <a:rPr lang="ja-JP" altLang="en-US" dirty="0"/>
              <a:t>賦課方式にもたらす世代間所得移転の性質</a:t>
            </a:r>
            <a:endParaRPr lang="en-US" altLang="ja-JP" dirty="0"/>
          </a:p>
          <a:p>
            <a:r>
              <a:rPr lang="ja-JP" altLang="en-US" dirty="0"/>
              <a:t>賦課方式の年金制度の経済効果</a:t>
            </a:r>
            <a:endParaRPr lang="en-US" altLang="ja-JP" dirty="0"/>
          </a:p>
          <a:p>
            <a:pPr lvl="1"/>
            <a:r>
              <a:rPr lang="ja-JP" altLang="en-US" dirty="0"/>
              <a:t>資本蓄積</a:t>
            </a:r>
            <a:endParaRPr lang="en-US" altLang="ja-JP" dirty="0"/>
          </a:p>
          <a:p>
            <a:pPr lvl="1"/>
            <a:r>
              <a:rPr lang="ja-JP" altLang="en-US" dirty="0"/>
              <a:t>租税としての保険料</a:t>
            </a:r>
            <a:endParaRPr lang="en-US" altLang="ja-JP" dirty="0"/>
          </a:p>
          <a:p>
            <a:pPr lvl="1"/>
            <a:r>
              <a:rPr lang="ja-JP" altLang="en-US" dirty="0"/>
              <a:t>留意点</a:t>
            </a:r>
            <a:endParaRPr lang="en-US" altLang="ja-JP" dirty="0"/>
          </a:p>
          <a:p>
            <a:endParaRPr kumimoji="1" lang="ja-JP" altLang="en-US" dirty="0"/>
          </a:p>
        </p:txBody>
      </p:sp>
    </p:spTree>
    <p:extLst>
      <p:ext uri="{BB962C8B-B14F-4D97-AF65-F5344CB8AC3E}">
        <p14:creationId xmlns:p14="http://schemas.microsoft.com/office/powerpoint/2010/main" val="314976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公的年金の財政方式</a:t>
            </a:r>
          </a:p>
        </p:txBody>
      </p:sp>
      <p:sp>
        <p:nvSpPr>
          <p:cNvPr id="3" name="コンテンツ プレースホルダー 2"/>
          <p:cNvSpPr>
            <a:spLocks noGrp="1"/>
          </p:cNvSpPr>
          <p:nvPr>
            <p:ph idx="1"/>
          </p:nvPr>
        </p:nvSpPr>
        <p:spPr>
          <a:xfrm>
            <a:off x="457200" y="1600200"/>
            <a:ext cx="8291264" cy="4781128"/>
          </a:xfrm>
        </p:spPr>
        <p:txBody>
          <a:bodyPr>
            <a:normAutofit fontScale="77500" lnSpcReduction="20000"/>
          </a:bodyPr>
          <a:lstStyle/>
          <a:p>
            <a:r>
              <a:rPr kumimoji="1" lang="ja-JP" altLang="en-US" dirty="0"/>
              <a:t>積立方式 </a:t>
            </a:r>
            <a:r>
              <a:rPr kumimoji="1" lang="en-US" altLang="ja-JP" dirty="0"/>
              <a:t>funded system</a:t>
            </a:r>
          </a:p>
          <a:p>
            <a:pPr lvl="1"/>
            <a:r>
              <a:rPr lang="ja-JP" altLang="en-US" dirty="0"/>
              <a:t>若年期に支払った保険料は積立てられる</a:t>
            </a:r>
            <a:endParaRPr lang="en-US" altLang="ja-JP" dirty="0"/>
          </a:p>
          <a:p>
            <a:pPr lvl="1"/>
            <a:r>
              <a:rPr lang="ja-JP" altLang="en-US" dirty="0"/>
              <a:t>保険料支払いによって受給権が発生</a:t>
            </a:r>
            <a:endParaRPr lang="en-US" altLang="ja-JP" dirty="0"/>
          </a:p>
          <a:p>
            <a:pPr lvl="1"/>
            <a:r>
              <a:rPr kumimoji="1" lang="ja-JP" altLang="en-US" dirty="0"/>
              <a:t>老後の給付は自らの積立金を取り崩すことで賄う</a:t>
            </a:r>
            <a:endParaRPr kumimoji="1" lang="en-US" altLang="ja-JP" dirty="0"/>
          </a:p>
          <a:p>
            <a:r>
              <a:rPr kumimoji="1" lang="ja-JP" altLang="en-US" dirty="0"/>
              <a:t>賦課方式 </a:t>
            </a:r>
            <a:r>
              <a:rPr kumimoji="1" lang="en-US" altLang="ja-JP" dirty="0"/>
              <a:t>pay as you go system</a:t>
            </a:r>
          </a:p>
          <a:p>
            <a:pPr lvl="1"/>
            <a:r>
              <a:rPr lang="ja-JP" altLang="en-US" dirty="0"/>
              <a:t>若年期に支払う保険料は積立てられず，その時点の高齢者の給付に回される</a:t>
            </a:r>
            <a:endParaRPr lang="en-US" altLang="ja-JP" dirty="0"/>
          </a:p>
          <a:p>
            <a:pPr lvl="1"/>
            <a:r>
              <a:rPr kumimoji="1" lang="ja-JP" altLang="en-US" dirty="0"/>
              <a:t>保険料支払いによって受給権が発生</a:t>
            </a:r>
            <a:endParaRPr kumimoji="1" lang="en-US" altLang="ja-JP" dirty="0"/>
          </a:p>
          <a:p>
            <a:pPr lvl="1"/>
            <a:r>
              <a:rPr kumimoji="1" lang="ja-JP" altLang="en-US" dirty="0"/>
              <a:t>老後の給付は，その時点の若年者からの保険料支払いから賄われる</a:t>
            </a:r>
            <a:endParaRPr kumimoji="1" lang="en-US" altLang="ja-JP" dirty="0"/>
          </a:p>
          <a:p>
            <a:r>
              <a:rPr lang="ja-JP" altLang="en-US" dirty="0"/>
              <a:t>賦課方式と積立方式の違い</a:t>
            </a:r>
            <a:endParaRPr lang="en-US" altLang="ja-JP" dirty="0"/>
          </a:p>
          <a:p>
            <a:pPr lvl="1"/>
            <a:r>
              <a:rPr kumimoji="1" lang="ja-JP" altLang="en-US" dirty="0"/>
              <a:t>積立方式：　給付債務に見合う資産（積立金）が存在</a:t>
            </a:r>
            <a:endParaRPr kumimoji="1" lang="en-US" altLang="ja-JP" dirty="0"/>
          </a:p>
          <a:p>
            <a:pPr lvl="1"/>
            <a:r>
              <a:rPr lang="ja-JP" altLang="en-US" dirty="0"/>
              <a:t>賦課方式：　給付債務に見合う資産は存在しない</a:t>
            </a:r>
            <a:r>
              <a:rPr lang="en-US" altLang="ja-JP" dirty="0">
                <a:sym typeface="Wingdings" panose="05000000000000000000" pitchFamily="2" charset="2"/>
              </a:rPr>
              <a:t> </a:t>
            </a:r>
            <a:r>
              <a:rPr lang="ja-JP" altLang="en-US" dirty="0">
                <a:sym typeface="Wingdings" panose="05000000000000000000" pitchFamily="2" charset="2"/>
              </a:rPr>
              <a:t>純債務の存在</a:t>
            </a:r>
            <a:endParaRPr kumimoji="1" lang="en-US" altLang="ja-JP" dirty="0"/>
          </a:p>
          <a:p>
            <a:pPr lvl="1"/>
            <a:endParaRPr kumimoji="1" lang="ja-JP" altLang="en-US" dirty="0"/>
          </a:p>
        </p:txBody>
      </p:sp>
    </p:spTree>
    <p:extLst>
      <p:ext uri="{BB962C8B-B14F-4D97-AF65-F5344CB8AC3E}">
        <p14:creationId xmlns:p14="http://schemas.microsoft.com/office/powerpoint/2010/main" val="4258865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積立方式と賦課方式</a:t>
            </a:r>
            <a:br>
              <a:rPr kumimoji="1" lang="en-US" altLang="ja-JP" dirty="0"/>
            </a:br>
            <a:r>
              <a:rPr lang="en-US" altLang="ja-JP" sz="4000" dirty="0"/>
              <a:t>2</a:t>
            </a:r>
            <a:r>
              <a:rPr lang="ja-JP" altLang="en-US" sz="4000" dirty="0"/>
              <a:t>期間モデルによる分析</a:t>
            </a:r>
            <a:endParaRPr kumimoji="1" lang="ja-JP" altLang="en-US" dirty="0"/>
          </a:p>
        </p:txBody>
      </p:sp>
      <p:sp>
        <p:nvSpPr>
          <p:cNvPr id="3" name="コンテンツ プレースホルダー 2"/>
          <p:cNvSpPr>
            <a:spLocks noGrp="1"/>
          </p:cNvSpPr>
          <p:nvPr>
            <p:ph idx="1"/>
          </p:nvPr>
        </p:nvSpPr>
        <p:spPr>
          <a:xfrm>
            <a:off x="457200" y="1600200"/>
            <a:ext cx="8363272" cy="4925144"/>
          </a:xfrm>
        </p:spPr>
        <p:txBody>
          <a:bodyPr>
            <a:normAutofit fontScale="92500" lnSpcReduction="20000"/>
          </a:bodyPr>
          <a:lstStyle/>
          <a:p>
            <a:r>
              <a:rPr kumimoji="1" lang="ja-JP" altLang="en-US" dirty="0"/>
              <a:t>モデル</a:t>
            </a:r>
            <a:endParaRPr kumimoji="1" lang="en-US" altLang="ja-JP" dirty="0"/>
          </a:p>
          <a:p>
            <a:pPr lvl="1"/>
            <a:r>
              <a:rPr lang="ja-JP" altLang="en-US" dirty="0"/>
              <a:t>各世代は</a:t>
            </a:r>
            <a:r>
              <a:rPr lang="en-US" altLang="ja-JP" dirty="0"/>
              <a:t>2</a:t>
            </a:r>
            <a:r>
              <a:rPr lang="ja-JP" altLang="en-US" dirty="0"/>
              <a:t>期間生きる</a:t>
            </a:r>
            <a:endParaRPr lang="en-US" altLang="ja-JP" dirty="0"/>
          </a:p>
          <a:p>
            <a:pPr lvl="2"/>
            <a:r>
              <a:rPr kumimoji="1" lang="ja-JP" altLang="en-US" dirty="0">
                <a:latin typeface="Times New Roman" panose="02020603050405020304" pitchFamily="18" charset="0"/>
                <a:cs typeface="Times New Roman" panose="02020603050405020304" pitchFamily="18" charset="0"/>
              </a:rPr>
              <a:t>人口成長率は一定</a:t>
            </a:r>
            <a:r>
              <a:rPr lang="en-US" altLang="ja-JP"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n</a:t>
            </a:r>
          </a:p>
          <a:p>
            <a:pPr lvl="2"/>
            <a:r>
              <a:rPr lang="ja-JP" altLang="en-US" dirty="0">
                <a:latin typeface="Times New Roman" panose="02020603050405020304" pitchFamily="18" charset="0"/>
                <a:cs typeface="Times New Roman" panose="02020603050405020304" pitchFamily="18" charset="0"/>
              </a:rPr>
              <a:t>各時点に若年者と高齢者が共存している（世代重複モデル，</a:t>
            </a:r>
            <a:r>
              <a:rPr lang="en-US" altLang="ja-JP" dirty="0">
                <a:latin typeface="Times New Roman" panose="02020603050405020304" pitchFamily="18" charset="0"/>
                <a:cs typeface="Times New Roman" panose="02020603050405020304" pitchFamily="18" charset="0"/>
              </a:rPr>
              <a:t>OLG (overlapping generation model</a:t>
            </a: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a:t>
            </a:r>
          </a:p>
          <a:p>
            <a:pPr lvl="1"/>
            <a:r>
              <a:rPr lang="ja-JP" altLang="en-US" dirty="0">
                <a:latin typeface="Times New Roman" panose="02020603050405020304" pitchFamily="18" charset="0"/>
                <a:cs typeface="Times New Roman" panose="02020603050405020304" pitchFamily="18" charset="0"/>
              </a:rPr>
              <a:t>若年期に労働をして賃金を稼ぎ，高齢期は完全に引退する</a:t>
            </a:r>
            <a:endParaRPr lang="en-US" altLang="ja-JP" dirty="0">
              <a:latin typeface="Times New Roman" panose="02020603050405020304" pitchFamily="18" charset="0"/>
              <a:cs typeface="Times New Roman" panose="02020603050405020304" pitchFamily="18" charset="0"/>
            </a:endParaRPr>
          </a:p>
          <a:p>
            <a:pPr lvl="2"/>
            <a:r>
              <a:rPr lang="ja-JP" altLang="en-US" dirty="0">
                <a:latin typeface="Times New Roman" panose="02020603050405020304" pitchFamily="18" charset="0"/>
                <a:cs typeface="Times New Roman" panose="02020603050405020304" pitchFamily="18" charset="0"/>
              </a:rPr>
              <a:t>単純化のため，賃金成長率は一定：</a:t>
            </a:r>
            <a:r>
              <a:rPr lang="en-US" altLang="ja-JP" i="1" dirty="0">
                <a:latin typeface="Times New Roman" panose="02020603050405020304" pitchFamily="18" charset="0"/>
                <a:cs typeface="Times New Roman" panose="02020603050405020304" pitchFamily="18" charset="0"/>
              </a:rPr>
              <a:t>g</a:t>
            </a:r>
            <a:r>
              <a:rPr lang="ja-JP" altLang="en-US" i="1"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；利子率は一定</a:t>
            </a:r>
            <a:r>
              <a:rPr lang="en-US" altLang="ja-JP"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r</a:t>
            </a:r>
          </a:p>
          <a:p>
            <a:pPr lvl="1"/>
            <a:r>
              <a:rPr lang="ja-JP" altLang="en-US" dirty="0"/>
              <a:t>若年期に賃金比例の保険料を支払い，高齢期に給付を受け取る</a:t>
            </a:r>
            <a:endParaRPr lang="en-US" altLang="ja-JP" dirty="0"/>
          </a:p>
          <a:p>
            <a:pPr lvl="2"/>
            <a:r>
              <a:rPr lang="ja-JP" altLang="en-US" dirty="0"/>
              <a:t>積立方式，賦課方式のもとでの保険料，給付はどう決まるか</a:t>
            </a:r>
            <a:endParaRPr lang="en-US" altLang="ja-JP" dirty="0"/>
          </a:p>
          <a:p>
            <a:pPr lvl="2"/>
            <a:r>
              <a:rPr lang="ja-JP" altLang="en-US" dirty="0"/>
              <a:t>生涯での純移転 </a:t>
            </a:r>
            <a:r>
              <a:rPr lang="en-US" altLang="ja-JP" dirty="0"/>
              <a:t>= </a:t>
            </a:r>
            <a:r>
              <a:rPr lang="ja-JP" altLang="en-US" dirty="0"/>
              <a:t>給付 −保険料　は</a:t>
            </a:r>
            <a:r>
              <a:rPr lang="en-US" altLang="ja-JP" dirty="0"/>
              <a:t>?</a:t>
            </a:r>
          </a:p>
          <a:p>
            <a:pPr lvl="1"/>
            <a:r>
              <a:rPr lang="ja-JP" altLang="en-US" dirty="0"/>
              <a:t>ここでは寿命の不確実性の問題は考えない</a:t>
            </a:r>
            <a:endParaRPr lang="en-US" altLang="ja-JP" dirty="0"/>
          </a:p>
          <a:p>
            <a:pPr lvl="2"/>
            <a:endParaRPr lang="en-US" altLang="ja-JP" dirty="0"/>
          </a:p>
          <a:p>
            <a:pPr lvl="1"/>
            <a:endParaRPr kumimoji="1" lang="en-US" altLang="ja-JP" dirty="0"/>
          </a:p>
        </p:txBody>
      </p:sp>
    </p:spTree>
    <p:extLst>
      <p:ext uri="{BB962C8B-B14F-4D97-AF65-F5344CB8AC3E}">
        <p14:creationId xmlns:p14="http://schemas.microsoft.com/office/powerpoint/2010/main" val="371673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世代重複モデルの構造</a:t>
            </a:r>
          </a:p>
        </p:txBody>
      </p:sp>
      <mc:AlternateContent xmlns:mc="http://schemas.openxmlformats.org/markup-compatibility/2006" xmlns:a14="http://schemas.microsoft.com/office/drawing/2010/main">
        <mc:Choice Requires="a14">
          <p:sp>
            <p:nvSpPr>
              <p:cNvPr id="6" name="コンテンツ プレースホルダー 5"/>
              <p:cNvSpPr>
                <a:spLocks noGrp="1"/>
              </p:cNvSpPr>
              <p:nvPr>
                <p:ph sz="half" idx="2"/>
              </p:nvPr>
            </p:nvSpPr>
            <p:spPr>
              <a:xfrm>
                <a:off x="3968477" y="1196752"/>
                <a:ext cx="4924004" cy="5544616"/>
              </a:xfrm>
            </p:spPr>
            <p:txBody>
              <a:bodyPr>
                <a:normAutofit fontScale="85000" lnSpcReduction="20000"/>
              </a:bodyPr>
              <a:lstStyle/>
              <a:p>
                <a:r>
                  <a:rPr kumimoji="1" lang="ja-JP" altLang="en-US" dirty="0"/>
                  <a:t>人口</a:t>
                </a:r>
                <a:endParaRPr kumimoji="1" lang="en-US" altLang="ja-JP" dirty="0"/>
              </a:p>
              <a:p>
                <a:pPr lvl="1"/>
                <a:r>
                  <a:rPr lang="ja-JP" altLang="en-US" dirty="0">
                    <a:latin typeface="Times New Roman" panose="02020603050405020304" pitchFamily="18" charset="0"/>
                    <a:cs typeface="Times New Roman" panose="02020603050405020304" pitchFamily="18" charset="0"/>
                  </a:rPr>
                  <a:t>世代</a:t>
                </a:r>
                <a:r>
                  <a:rPr lang="en-US" altLang="ja-JP" i="1" dirty="0">
                    <a:latin typeface="Times New Roman" panose="02020603050405020304" pitchFamily="18" charset="0"/>
                    <a:cs typeface="Times New Roman" panose="02020603050405020304" pitchFamily="18" charset="0"/>
                  </a:rPr>
                  <a:t>t</a:t>
                </a:r>
                <a:r>
                  <a:rPr lang="ja-JP" altLang="en-US" dirty="0">
                    <a:latin typeface="Times New Roman" panose="02020603050405020304" pitchFamily="18" charset="0"/>
                    <a:cs typeface="Times New Roman" panose="02020603050405020304" pitchFamily="18" charset="0"/>
                  </a:rPr>
                  <a:t>の人口</a:t>
                </a:r>
                <a:r>
                  <a:rPr lang="en-US" altLang="ja-JP"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L</a:t>
                </a:r>
                <a:r>
                  <a:rPr lang="en-US" altLang="ja-JP" i="1" baseline="-25000" dirty="0">
                    <a:latin typeface="Times New Roman" panose="02020603050405020304" pitchFamily="18" charset="0"/>
                    <a:cs typeface="Times New Roman" panose="02020603050405020304" pitchFamily="18" charset="0"/>
                  </a:rPr>
                  <a:t>t</a:t>
                </a:r>
              </a:p>
              <a:p>
                <a:pPr lvl="1"/>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d>
                      <m:dPr>
                        <m:ctrlPr>
                          <a:rPr kumimoji="1" lang="en-US" altLang="ja-JP" b="0" i="1" smtClean="0">
                            <a:latin typeface="Cambria Math" panose="02040503050406030204" pitchFamily="18" charset="0"/>
                          </a:rPr>
                        </m:ctrlPr>
                      </m:dPr>
                      <m:e>
                        <m:r>
                          <a:rPr kumimoji="1" lang="en-US" altLang="ja-JP" b="0" i="1" smtClean="0">
                            <a:latin typeface="Cambria Math"/>
                          </a:rPr>
                          <m:t>1+</m:t>
                        </m:r>
                        <m:r>
                          <a:rPr kumimoji="1" lang="en-US" altLang="ja-JP" b="0" i="1" smtClean="0">
                            <a:latin typeface="Cambria Math"/>
                          </a:rPr>
                          <m:t>𝑛</m:t>
                        </m:r>
                      </m:e>
                    </m:d>
                  </m:oMath>
                </a14:m>
                <a:endParaRPr kumimoji="1" lang="en-US" altLang="ja-JP" dirty="0"/>
              </a:p>
              <a:p>
                <a:r>
                  <a:rPr lang="ja-JP" altLang="en-US" dirty="0"/>
                  <a:t>賃金</a:t>
                </a:r>
                <a:endParaRPr lang="en-US" altLang="ja-JP" dirty="0"/>
              </a:p>
              <a:p>
                <a:pPr lvl="1"/>
                <a:r>
                  <a:rPr kumimoji="1" lang="ja-JP" altLang="en-US" dirty="0">
                    <a:latin typeface="Times New Roman" panose="02020603050405020304" pitchFamily="18" charset="0"/>
                    <a:cs typeface="Times New Roman" panose="02020603050405020304" pitchFamily="18" charset="0"/>
                  </a:rPr>
                  <a:t>時点</a:t>
                </a:r>
                <a:r>
                  <a:rPr kumimoji="1" lang="en-US" altLang="ja-JP" i="1" dirty="0">
                    <a:latin typeface="Times New Roman" panose="02020603050405020304" pitchFamily="18" charset="0"/>
                    <a:cs typeface="Times New Roman" panose="02020603050405020304" pitchFamily="18" charset="0"/>
                  </a:rPr>
                  <a:t>t</a:t>
                </a:r>
                <a:r>
                  <a:rPr kumimoji="1" lang="ja-JP" altLang="en-US" dirty="0">
                    <a:latin typeface="Times New Roman" panose="02020603050405020304" pitchFamily="18" charset="0"/>
                    <a:cs typeface="Times New Roman" panose="02020603050405020304" pitchFamily="18" charset="0"/>
                  </a:rPr>
                  <a:t>における一人当たり賃金： </a:t>
                </a:r>
                <a:r>
                  <a:rPr kumimoji="1" lang="en-US" altLang="ja-JP" i="1" dirty="0" err="1">
                    <a:latin typeface="Times New Roman" panose="02020603050405020304" pitchFamily="18" charset="0"/>
                    <a:cs typeface="Times New Roman" panose="02020603050405020304" pitchFamily="18" charset="0"/>
                  </a:rPr>
                  <a:t>w</a:t>
                </a:r>
                <a:r>
                  <a:rPr kumimoji="1" lang="en-US" altLang="ja-JP" i="1" baseline="-25000" dirty="0" err="1">
                    <a:latin typeface="Times New Roman" panose="02020603050405020304" pitchFamily="18" charset="0"/>
                    <a:cs typeface="Times New Roman" panose="02020603050405020304" pitchFamily="18" charset="0"/>
                  </a:rPr>
                  <a:t>t</a:t>
                </a:r>
                <a:endParaRPr kumimoji="1" lang="en-US" altLang="ja-JP" i="1" baseline="-25000" dirty="0">
                  <a:latin typeface="Times New Roman" panose="02020603050405020304" pitchFamily="18" charset="0"/>
                  <a:cs typeface="Times New Roman" panose="02020603050405020304" pitchFamily="18" charset="0"/>
                </a:endParaRPr>
              </a:p>
              <a:p>
                <a:pPr lvl="1"/>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(1+</m:t>
                    </m:r>
                    <m:r>
                      <a:rPr kumimoji="1" lang="en-US" altLang="ja-JP" b="0" i="1" smtClean="0">
                        <a:latin typeface="Cambria Math"/>
                      </a:rPr>
                      <m:t>𝑔</m:t>
                    </m:r>
                    <m:r>
                      <a:rPr kumimoji="1" lang="en-US" altLang="ja-JP" b="0" i="1" smtClean="0">
                        <a:latin typeface="Cambria Math"/>
                      </a:rPr>
                      <m:t>)</m:t>
                    </m:r>
                  </m:oMath>
                </a14:m>
                <a:endParaRPr kumimoji="1" lang="en-US" altLang="ja-JP" dirty="0">
                  <a:latin typeface="Times New Roman" panose="02020603050405020304" pitchFamily="18" charset="0"/>
                  <a:cs typeface="Times New Roman" panose="02020603050405020304" pitchFamily="18" charset="0"/>
                </a:endParaRPr>
              </a:p>
              <a:p>
                <a:pPr lvl="1"/>
                <a:r>
                  <a:rPr kumimoji="1" lang="ja-JP" altLang="en-US" dirty="0">
                    <a:latin typeface="Times New Roman" panose="02020603050405020304" pitchFamily="18" charset="0"/>
                    <a:cs typeface="Times New Roman" panose="02020603050405020304" pitchFamily="18" charset="0"/>
                  </a:rPr>
                  <a:t>若年期のみ，高齢期は完全に引退</a:t>
                </a:r>
                <a:endParaRPr kumimoji="1" lang="en-US" altLang="ja-JP"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利子率</a:t>
                </a:r>
                <a:r>
                  <a:rPr lang="en-US" altLang="ja-JP" dirty="0">
                    <a:latin typeface="Times New Roman" panose="02020603050405020304" pitchFamily="18" charset="0"/>
                    <a:cs typeface="Times New Roman" panose="02020603050405020304" pitchFamily="18" charset="0"/>
                  </a:rPr>
                  <a:t>:</a:t>
                </a:r>
              </a:p>
              <a:p>
                <a:pPr lvl="1"/>
                <a:r>
                  <a:rPr lang="ja-JP" altLang="en-US" dirty="0">
                    <a:latin typeface="Times New Roman" panose="02020603050405020304" pitchFamily="18" charset="0"/>
                    <a:cs typeface="Times New Roman" panose="02020603050405020304" pitchFamily="18" charset="0"/>
                  </a:rPr>
                  <a:t>一定　</a:t>
                </a:r>
                <a:r>
                  <a:rPr lang="en-US" altLang="ja-JP" i="1" dirty="0">
                    <a:latin typeface="Times New Roman" panose="02020603050405020304" pitchFamily="18" charset="0"/>
                    <a:cs typeface="Times New Roman" panose="02020603050405020304" pitchFamily="18" charset="0"/>
                  </a:rPr>
                  <a:t>r</a:t>
                </a:r>
              </a:p>
              <a:p>
                <a:r>
                  <a:rPr lang="ja-JP" altLang="en-US" dirty="0">
                    <a:latin typeface="Times New Roman" panose="02020603050405020304" pitchFamily="18" charset="0"/>
                    <a:cs typeface="Times New Roman" panose="02020603050405020304" pitchFamily="18" charset="0"/>
                  </a:rPr>
                  <a:t>給付</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時点</a:t>
                </a:r>
                <a:r>
                  <a:rPr lang="en-US" altLang="ja-JP" i="1" dirty="0">
                    <a:latin typeface="Times New Roman" panose="02020603050405020304" pitchFamily="18" charset="0"/>
                    <a:cs typeface="Times New Roman" panose="02020603050405020304" pitchFamily="18" charset="0"/>
                  </a:rPr>
                  <a:t>t</a:t>
                </a:r>
                <a:r>
                  <a:rPr lang="ja-JP" altLang="en-US" dirty="0" err="1">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高齢者一人当たり：　</a:t>
                </a:r>
                <a:r>
                  <a:rPr lang="en-US" altLang="ja-JP" i="1" dirty="0" err="1">
                    <a:latin typeface="Times New Roman" panose="02020603050405020304" pitchFamily="18" charset="0"/>
                    <a:cs typeface="Times New Roman" panose="02020603050405020304" pitchFamily="18" charset="0"/>
                  </a:rPr>
                  <a:t>b</a:t>
                </a:r>
                <a:r>
                  <a:rPr lang="en-US" altLang="ja-JP" i="1" baseline="-25000" dirty="0" err="1">
                    <a:latin typeface="Times New Roman" panose="02020603050405020304" pitchFamily="18" charset="0"/>
                    <a:cs typeface="Times New Roman" panose="02020603050405020304" pitchFamily="18" charset="0"/>
                  </a:rPr>
                  <a:t>t</a:t>
                </a:r>
                <a:endParaRPr lang="en-US" altLang="ja-JP" i="1" baseline="-25000" dirty="0">
                  <a:latin typeface="Times New Roman" panose="02020603050405020304" pitchFamily="18" charset="0"/>
                  <a:cs typeface="Times New Roman" panose="02020603050405020304" pitchFamily="18" charset="0"/>
                </a:endParaRPr>
              </a:p>
              <a:p>
                <a:pPr lvl="1"/>
                <a14:m>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a:rPr>
                          <m:t>𝑏</m:t>
                        </m:r>
                      </m:e>
                      <m:sub>
                        <m:r>
                          <a:rPr lang="en-US" altLang="ja-JP" i="1">
                            <a:latin typeface="Cambria Math"/>
                          </a:rPr>
                          <m:t>𝑡</m:t>
                        </m:r>
                        <m:r>
                          <a:rPr lang="en-US" altLang="ja-JP" i="1">
                            <a:latin typeface="Cambria Math"/>
                          </a:rPr>
                          <m:t>+1</m:t>
                        </m:r>
                      </m:sub>
                    </m:sSub>
                    <m:r>
                      <a:rPr lang="en-US" altLang="ja-JP" i="1">
                        <a:latin typeface="Cambria Math"/>
                      </a:rPr>
                      <m:t>=</m:t>
                    </m:r>
                    <m:sSub>
                      <m:sSubPr>
                        <m:ctrlPr>
                          <a:rPr lang="en-US" altLang="ja-JP" i="1">
                            <a:latin typeface="Cambria Math" panose="02040503050406030204" pitchFamily="18" charset="0"/>
                          </a:rPr>
                        </m:ctrlPr>
                      </m:sSubPr>
                      <m:e>
                        <m:r>
                          <a:rPr lang="en-US" altLang="ja-JP" b="0" i="1" smtClean="0">
                            <a:latin typeface="Cambria Math"/>
                          </a:rPr>
                          <m:t>𝑏</m:t>
                        </m:r>
                      </m:e>
                      <m:sub>
                        <m:r>
                          <a:rPr lang="en-US" altLang="ja-JP" i="1">
                            <a:latin typeface="Cambria Math"/>
                          </a:rPr>
                          <m:t>𝑡</m:t>
                        </m:r>
                      </m:sub>
                    </m:sSub>
                    <m:r>
                      <a:rPr lang="en-US" altLang="ja-JP" i="1">
                        <a:latin typeface="Cambria Math"/>
                      </a:rPr>
                      <m:t>(1+</m:t>
                    </m:r>
                    <m:r>
                      <a:rPr lang="en-US" altLang="ja-JP" i="1">
                        <a:latin typeface="Cambria Math"/>
                      </a:rPr>
                      <m:t>𝑔</m:t>
                    </m:r>
                    <m:r>
                      <a:rPr lang="en-US" altLang="ja-JP" i="1">
                        <a:latin typeface="Cambria Math"/>
                      </a:rPr>
                      <m:t>)</m:t>
                    </m:r>
                  </m:oMath>
                </a14:m>
                <a:endParaRPr lang="en-US" altLang="ja-JP" dirty="0">
                  <a:latin typeface="Times New Roman" panose="02020603050405020304" pitchFamily="18" charset="0"/>
                  <a:cs typeface="Times New Roman" panose="02020603050405020304" pitchFamily="18" charset="0"/>
                </a:endParaRPr>
              </a:p>
              <a:p>
                <a:r>
                  <a:rPr kumimoji="1" lang="ja-JP" altLang="en-US" dirty="0">
                    <a:latin typeface="Times New Roman" panose="02020603050405020304" pitchFamily="18" charset="0"/>
                    <a:cs typeface="Times New Roman" panose="02020603050405020304" pitchFamily="18" charset="0"/>
                  </a:rPr>
                  <a:t>保険料</a:t>
                </a:r>
                <a:endParaRPr kumimoji="1"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賃金比例で課される</a:t>
                </a:r>
                <a:endParaRPr lang="en-US" altLang="ja-JP" dirty="0">
                  <a:latin typeface="Times New Roman" panose="02020603050405020304" pitchFamily="18" charset="0"/>
                  <a:cs typeface="Times New Roman" panose="02020603050405020304" pitchFamily="18" charset="0"/>
                </a:endParaRPr>
              </a:p>
              <a:p>
                <a:pPr lvl="1"/>
                <a:r>
                  <a:rPr kumimoji="1" lang="en-US" altLang="ja-JP" dirty="0" err="1">
                    <a:latin typeface="Symbol" panose="05050102010706020507" pitchFamily="18" charset="2"/>
                    <a:cs typeface="Times New Roman" panose="02020603050405020304" pitchFamily="18" charset="0"/>
                  </a:rPr>
                  <a:t>t</a:t>
                </a:r>
                <a:r>
                  <a:rPr kumimoji="1" lang="en-US" altLang="ja-JP" i="1" baseline="30000" dirty="0" err="1">
                    <a:latin typeface="Times New Roman" panose="02020603050405020304" pitchFamily="18" charset="0"/>
                    <a:cs typeface="Times New Roman" panose="02020603050405020304" pitchFamily="18" charset="0"/>
                  </a:rPr>
                  <a:t>P</a:t>
                </a:r>
                <a:r>
                  <a:rPr kumimoji="1" lang="en-US" altLang="ja-JP" dirty="0">
                    <a:latin typeface="Times New Roman" panose="02020603050405020304" pitchFamily="18" charset="0"/>
                    <a:cs typeface="Times New Roman" panose="02020603050405020304" pitchFamily="18" charset="0"/>
                  </a:rPr>
                  <a:t>: </a:t>
                </a:r>
                <a:r>
                  <a:rPr kumimoji="1" lang="ja-JP" altLang="en-US" dirty="0">
                    <a:latin typeface="Times New Roman" panose="02020603050405020304" pitchFamily="18" charset="0"/>
                    <a:cs typeface="Times New Roman" panose="02020603050405020304" pitchFamily="18" charset="0"/>
                  </a:rPr>
                  <a:t>賦課方式　保険料率</a:t>
                </a:r>
                <a:endParaRPr kumimoji="1" lang="en-US" altLang="ja-JP" dirty="0">
                  <a:latin typeface="Times New Roman" panose="02020603050405020304" pitchFamily="18" charset="0"/>
                  <a:cs typeface="Times New Roman" panose="02020603050405020304" pitchFamily="18" charset="0"/>
                </a:endParaRPr>
              </a:p>
              <a:p>
                <a:pPr lvl="1"/>
                <a:r>
                  <a:rPr lang="en-US" altLang="ja-JP" dirty="0" err="1">
                    <a:latin typeface="Symbol" panose="05050102010706020507" pitchFamily="18" charset="2"/>
                    <a:cs typeface="Times New Roman" panose="02020603050405020304" pitchFamily="18" charset="0"/>
                  </a:rPr>
                  <a:t>t</a:t>
                </a:r>
                <a:r>
                  <a:rPr lang="en-US" altLang="ja-JP" i="1" baseline="30000" dirty="0" err="1">
                    <a:latin typeface="Times New Roman" panose="02020603050405020304" pitchFamily="18" charset="0"/>
                    <a:cs typeface="Times New Roman" panose="02020603050405020304" pitchFamily="18" charset="0"/>
                  </a:rPr>
                  <a:t>F</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積立方式　保険料率</a:t>
                </a:r>
                <a:endParaRPr kumimoji="1" lang="ja-JP" altLang="en-US" dirty="0">
                  <a:latin typeface="Times New Roman" panose="02020603050405020304" pitchFamily="18" charset="0"/>
                  <a:cs typeface="Times New Roman" panose="02020603050405020304" pitchFamily="18" charset="0"/>
                </a:endParaRPr>
              </a:p>
            </p:txBody>
          </p:sp>
        </mc:Choice>
        <mc:Fallback xmlns="">
          <p:sp>
            <p:nvSpPr>
              <p:cNvPr id="6" name="コンテンツ プレースホルダー 5"/>
              <p:cNvSpPr>
                <a:spLocks noGrp="1" noRot="1" noChangeAspect="1" noMove="1" noResize="1" noEditPoints="1" noAdjustHandles="1" noChangeArrowheads="1" noChangeShapeType="1" noTextEdit="1"/>
              </p:cNvSpPr>
              <p:nvPr>
                <p:ph sz="half" idx="2"/>
              </p:nvPr>
            </p:nvSpPr>
            <p:spPr>
              <a:xfrm>
                <a:off x="3968477" y="1196752"/>
                <a:ext cx="4924004" cy="5544616"/>
              </a:xfrm>
              <a:blipFill rotWithShape="0">
                <a:blip r:embed="rId2"/>
                <a:stretch>
                  <a:fillRect l="-1733" t="-2637"/>
                </a:stretch>
              </a:blipFill>
            </p:spPr>
            <p:txBody>
              <a:bodyPr/>
              <a:lstStyle/>
              <a:p>
                <a:r>
                  <a:rPr lang="ja-JP" altLang="en-US">
                    <a:noFill/>
                  </a:rPr>
                  <a:t> </a:t>
                </a:r>
              </a:p>
            </p:txBody>
          </p:sp>
        </mc:Fallback>
      </mc:AlternateContent>
      <p:grpSp>
        <p:nvGrpSpPr>
          <p:cNvPr id="51" name="グループ化 50"/>
          <p:cNvGrpSpPr/>
          <p:nvPr/>
        </p:nvGrpSpPr>
        <p:grpSpPr>
          <a:xfrm>
            <a:off x="0" y="2603778"/>
            <a:ext cx="4270067" cy="2993886"/>
            <a:chOff x="353034" y="2451338"/>
            <a:chExt cx="4270067" cy="2993886"/>
          </a:xfrm>
        </p:grpSpPr>
        <p:cxnSp>
          <p:nvCxnSpPr>
            <p:cNvPr id="10" name="直線矢印コネクタ 9"/>
            <p:cNvCxnSpPr/>
            <p:nvPr/>
          </p:nvCxnSpPr>
          <p:spPr>
            <a:xfrm>
              <a:off x="827584" y="2852936"/>
              <a:ext cx="352839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827584" y="2852936"/>
              <a:ext cx="0" cy="25922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1287573" y="3556490"/>
              <a:ext cx="1440160" cy="440311"/>
              <a:chOff x="1287573" y="3132705"/>
              <a:chExt cx="1440160" cy="440311"/>
            </a:xfrm>
          </p:grpSpPr>
          <p:sp>
            <p:nvSpPr>
              <p:cNvPr id="13" name="正方形/長方形 12"/>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09906" y="4132553"/>
              <a:ext cx="1440160" cy="440311"/>
              <a:chOff x="1287573" y="3132705"/>
              <a:chExt cx="1440160" cy="440311"/>
            </a:xfrm>
          </p:grpSpPr>
          <p:sp>
            <p:nvSpPr>
              <p:cNvPr id="18" name="正方形/長方形 17"/>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2729986" y="4797152"/>
              <a:ext cx="1440160" cy="440311"/>
              <a:chOff x="1287573" y="3132705"/>
              <a:chExt cx="1440160" cy="440311"/>
            </a:xfrm>
          </p:grpSpPr>
          <p:sp>
            <p:nvSpPr>
              <p:cNvPr id="21" name="正方形/長方形 20"/>
              <p:cNvSpPr/>
              <p:nvPr/>
            </p:nvSpPr>
            <p:spPr>
              <a:xfrm>
                <a:off x="1287573" y="3132705"/>
                <a:ext cx="72008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007653" y="3140968"/>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正方形/長方形 24"/>
            <p:cNvSpPr/>
            <p:nvPr/>
          </p:nvSpPr>
          <p:spPr>
            <a:xfrm>
              <a:off x="1281392" y="2935076"/>
              <a:ext cx="720080" cy="4320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717191" y="2935076"/>
              <a:ext cx="905910" cy="369332"/>
            </a:xfrm>
            <a:prstGeom prst="rect">
              <a:avLst/>
            </a:prstGeom>
            <a:noFill/>
          </p:spPr>
          <p:txBody>
            <a:bodyPr wrap="square" rtlCol="0">
              <a:spAutoFit/>
            </a:bodyPr>
            <a:lstStyle/>
            <a:p>
              <a:r>
                <a:rPr lang="ja-JP" altLang="en-US" dirty="0"/>
                <a:t>時点</a:t>
              </a:r>
              <a:endParaRPr kumimoji="1" lang="ja-JP" altLang="en-US" dirty="0"/>
            </a:p>
          </p:txBody>
        </p:sp>
        <p:sp>
          <p:nvSpPr>
            <p:cNvPr id="27" name="テキスト ボックス 26"/>
            <p:cNvSpPr txBox="1"/>
            <p:nvPr/>
          </p:nvSpPr>
          <p:spPr>
            <a:xfrm>
              <a:off x="353034" y="3996801"/>
              <a:ext cx="461665" cy="1240662"/>
            </a:xfrm>
            <a:prstGeom prst="rect">
              <a:avLst/>
            </a:prstGeom>
            <a:noFill/>
          </p:spPr>
          <p:txBody>
            <a:bodyPr vert="eaVert" wrap="square" rtlCol="0">
              <a:spAutoFit/>
            </a:bodyPr>
            <a:lstStyle/>
            <a:p>
              <a:r>
                <a:rPr lang="ja-JP" altLang="en-US" dirty="0"/>
                <a:t>世代</a:t>
              </a:r>
              <a:endParaRPr kumimoji="1" lang="ja-JP" altLang="en-US" dirty="0"/>
            </a:p>
          </p:txBody>
        </p:sp>
        <p:sp>
          <p:nvSpPr>
            <p:cNvPr id="28" name="テキスト ボックス 27"/>
            <p:cNvSpPr txBox="1"/>
            <p:nvPr/>
          </p:nvSpPr>
          <p:spPr>
            <a:xfrm>
              <a:off x="2943599" y="2483604"/>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2243300" y="2483604"/>
              <a:ext cx="24878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endParaRPr kumimoji="1" lang="ja-JP" altLang="en-US" i="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3685713" y="2483604"/>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+2</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p:cNvSpPr txBox="1"/>
            <p:nvPr/>
          </p:nvSpPr>
          <p:spPr>
            <a:xfrm>
              <a:off x="1398827" y="2451338"/>
              <a:ext cx="494046"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34" name="正方形/長方形 33"/>
            <p:cNvSpPr/>
            <p:nvPr/>
          </p:nvSpPr>
          <p:spPr>
            <a:xfrm>
              <a:off x="827584" y="2935076"/>
              <a:ext cx="453808" cy="432048"/>
            </a:xfrm>
            <a:prstGeom prst="rect">
              <a:avLst/>
            </a:prstGeom>
            <a:solidFill>
              <a:schemeClr val="accent3">
                <a:lumMod val="7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1987873" y="2852936"/>
              <a:ext cx="19780" cy="1764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2727733" y="2852936"/>
              <a:ext cx="2253" cy="2390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3428032" y="2852936"/>
              <a:ext cx="0" cy="2376264"/>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287573" y="4202887"/>
              <a:ext cx="792088"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endParaRPr kumimoji="1" lang="ja-JP" altLang="en-US" sz="1600" i="1" dirty="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1763688" y="4843899"/>
              <a:ext cx="966298"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3030707" y="3217936"/>
              <a:ext cx="969916" cy="338554"/>
            </a:xfrm>
            <a:prstGeom prst="rect">
              <a:avLst/>
            </a:prstGeom>
            <a:noFill/>
          </p:spPr>
          <p:txBody>
            <a:bodyPr wrap="square" rtlCol="0">
              <a:spAutoFit/>
            </a:bodyPr>
            <a:lstStyle/>
            <a:p>
              <a:r>
                <a:rPr kumimoji="1" lang="ja-JP" altLang="en-US" sz="1600" dirty="0"/>
                <a:t>世代</a:t>
              </a:r>
              <a:r>
                <a:rPr kumimoji="1" lang="en-US" altLang="ja-JP" sz="1600" i="1" dirty="0">
                  <a:latin typeface="Times New Roman" panose="02020603050405020304" pitchFamily="18" charset="0"/>
                  <a:cs typeface="Times New Roman" panose="02020603050405020304" pitchFamily="18" charset="0"/>
                </a:rPr>
                <a:t>t</a:t>
              </a:r>
              <a:r>
                <a:rPr kumimoji="1" lang="en-US" altLang="ja-JP" sz="1600" dirty="0">
                  <a:latin typeface="Times New Roman" panose="02020603050405020304" pitchFamily="18" charset="0"/>
                  <a:cs typeface="Times New Roman" panose="02020603050405020304" pitchFamily="18" charset="0"/>
                </a:rPr>
                <a:t>−1</a:t>
              </a:r>
              <a:endParaRPr kumimoji="1" lang="ja-JP" altLang="en-US" sz="1600" dirty="0">
                <a:latin typeface="Times New Roman" panose="02020603050405020304" pitchFamily="18" charset="0"/>
                <a:cs typeface="Times New Roman" panose="02020603050405020304" pitchFamily="18" charset="0"/>
              </a:endParaRPr>
            </a:p>
          </p:txBody>
        </p:sp>
        <p:cxnSp>
          <p:nvCxnSpPr>
            <p:cNvPr id="49" name="直線矢印コネクタ 48"/>
            <p:cNvCxnSpPr>
              <a:stCxn id="47" idx="1"/>
              <a:endCxn id="15" idx="3"/>
            </p:cNvCxnSpPr>
            <p:nvPr/>
          </p:nvCxnSpPr>
          <p:spPr>
            <a:xfrm flipH="1">
              <a:off x="2727733" y="3387213"/>
              <a:ext cx="302974" cy="393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402597" y="1619508"/>
            <a:ext cx="3352175" cy="738664"/>
          </a:xfrm>
          <a:prstGeom prst="rect">
            <a:avLst/>
          </a:prstGeom>
          <a:noFill/>
        </p:spPr>
        <p:txBody>
          <a:bodyPr wrap="square" rtlCol="0">
            <a:spAutoFit/>
          </a:bodyPr>
          <a:lstStyle/>
          <a:p>
            <a:pPr algn="ctr"/>
            <a:r>
              <a:rPr kumimoji="1" lang="en-US" altLang="ja-JP" sz="2400" dirty="0"/>
              <a:t>2</a:t>
            </a:r>
            <a:r>
              <a:rPr kumimoji="1" lang="ja-JP" altLang="en-US" sz="2400" dirty="0"/>
              <a:t>期間世代重複モデル</a:t>
            </a:r>
            <a:endParaRPr kumimoji="1" lang="en-US" altLang="ja-JP" dirty="0"/>
          </a:p>
          <a:p>
            <a:pPr algn="ctr"/>
            <a:r>
              <a:rPr lang="ja-JP" altLang="en-US" dirty="0"/>
              <a:t>（最も単純なモデル）</a:t>
            </a:r>
            <a:endParaRPr kumimoji="1" lang="ja-JP" altLang="en-US" dirty="0"/>
          </a:p>
        </p:txBody>
      </p:sp>
    </p:spTree>
    <p:extLst>
      <p:ext uri="{BB962C8B-B14F-4D97-AF65-F5344CB8AC3E}">
        <p14:creationId xmlns:p14="http://schemas.microsoft.com/office/powerpoint/2010/main" val="338436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積立方式</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lnSpcReduction="10000"/>
              </a:bodyPr>
              <a:lstStyle/>
              <a:p>
                <a:r>
                  <a:rPr kumimoji="1" lang="ja-JP" altLang="en-US" sz="3000" dirty="0"/>
                  <a:t>保険料率</a:t>
                </a:r>
                <a:endParaRPr kumimoji="1" lang="en-US" altLang="ja-JP" sz="3000" dirty="0"/>
              </a:p>
              <a:p>
                <a:pPr marL="457200" lvl="1" indent="0">
                  <a:buNone/>
                </a:pPr>
                <a:r>
                  <a:rPr lang="ja-JP" altLang="en-US" dirty="0"/>
                  <a:t>保険料拠出の元利合計が次の期の給付</a:t>
                </a:r>
                <a:endParaRPr kumimoji="1" lang="en-US" altLang="ja-JP"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ja-JP" altLang="en-US" i="1" smtClean="0">
                              <a:latin typeface="Cambria Math"/>
                            </a:rPr>
                            <m:t>𝜏</m:t>
                          </m:r>
                        </m:e>
                        <m:sup>
                          <m:r>
                            <a:rPr kumimoji="1" lang="en-US" altLang="ja-JP" b="0" i="1" smtClean="0">
                              <a:latin typeface="Cambria Math"/>
                            </a:rPr>
                            <m:t>𝐹</m:t>
                          </m:r>
                        </m:sup>
                      </m:sSup>
                      <m:sSub>
                        <m:sSubPr>
                          <m:ctrlPr>
                            <a:rPr kumimoji="1" lang="en-US" altLang="ja-JP"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d>
                        <m:dPr>
                          <m:ctrlPr>
                            <a:rPr kumimoji="1" lang="en-US" altLang="ja-JP" b="0" i="1" smtClean="0">
                              <a:latin typeface="Cambria Math" panose="02040503050406030204" pitchFamily="18" charset="0"/>
                            </a:rPr>
                          </m:ctrlPr>
                        </m:dPr>
                        <m:e>
                          <m:r>
                            <a:rPr kumimoji="1" lang="en-US" altLang="ja-JP" b="0" i="1" smtClean="0">
                              <a:latin typeface="Cambria Math"/>
                            </a:rPr>
                            <m:t>1+</m:t>
                          </m:r>
                          <m:r>
                            <a:rPr kumimoji="1" lang="en-US" altLang="ja-JP" b="0" i="1" smtClean="0">
                              <a:latin typeface="Cambria Math"/>
                            </a:rPr>
                            <m:t>𝑟</m:t>
                          </m:r>
                        </m:e>
                      </m:d>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oMath>
                  </m:oMathPara>
                </a14:m>
                <a:endParaRPr kumimoji="1" lang="en-US" altLang="ja-JP" dirty="0"/>
              </a:p>
              <a:p>
                <a:pPr marL="400050" lvl="1" indent="0">
                  <a:buNone/>
                </a:pPr>
                <a:r>
                  <a:rPr lang="en-US" altLang="ja-JP" dirty="0"/>
                  <a:t>	</a:t>
                </a:r>
                <a:r>
                  <a:rPr lang="en-US" altLang="ja-JP" sz="2400" dirty="0"/>
                  <a:t>		</a:t>
                </a:r>
                <a:r>
                  <a:rPr lang="en-US" altLang="ja-JP" dirty="0">
                    <a:sym typeface="Wingdings" panose="05000000000000000000" pitchFamily="2" charset="2"/>
                  </a:rPr>
                  <a:t></a:t>
                </a:r>
                <a:r>
                  <a:rPr lang="ja-JP" altLang="en-US" dirty="0"/>
                  <a:t>積立方式の年金収益率は </a:t>
                </a:r>
                <a:r>
                  <a:rPr lang="en-US" altLang="ja-JP" i="1" dirty="0">
                    <a:latin typeface="Times New Roman" panose="02020603050405020304" pitchFamily="18" charset="0"/>
                    <a:cs typeface="Times New Roman" panose="02020603050405020304" pitchFamily="18" charset="0"/>
                  </a:rPr>
                  <a:t>r</a:t>
                </a:r>
                <a:endParaRPr kumimoji="1" lang="en-US" altLang="ja-JP" i="1" dirty="0">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ja-JP" altLang="en-US" sz="3000" dirty="0"/>
                  <a:t>生涯の純移転</a:t>
                </a:r>
                <a:r>
                  <a:rPr lang="en-US" altLang="ja-JP" sz="3000" dirty="0"/>
                  <a:t>(</a:t>
                </a:r>
                <a:r>
                  <a:rPr lang="ja-JP" altLang="en-US" sz="3000" dirty="0"/>
                  <a:t>時点</a:t>
                </a:r>
                <a:r>
                  <a:rPr lang="en-US" altLang="ja-JP" sz="3000" i="1" dirty="0">
                    <a:latin typeface="Times New Roman" panose="02020603050405020304" pitchFamily="18" charset="0"/>
                    <a:cs typeface="Times New Roman" panose="02020603050405020304" pitchFamily="18" charset="0"/>
                  </a:rPr>
                  <a:t>t</a:t>
                </a:r>
                <a:r>
                  <a:rPr lang="ja-JP" altLang="en-US" sz="3000" dirty="0"/>
                  <a:t>の割引価値</a:t>
                </a:r>
                <a:r>
                  <a:rPr lang="en-US" altLang="ja-JP" sz="3000" dirty="0"/>
                  <a:t>)</a:t>
                </a:r>
              </a:p>
              <a:p>
                <a:pPr marL="0" indent="0">
                  <a:buNone/>
                </a:pPr>
                <a14:m>
                  <m:oMathPara xmlns:m="http://schemas.openxmlformats.org/officeDocument/2006/math">
                    <m:oMathParaPr>
                      <m:jc m:val="centerGroup"/>
                    </m:oMathParaPr>
                    <m:oMath xmlns:m="http://schemas.openxmlformats.org/officeDocument/2006/math">
                      <m:r>
                        <a:rPr kumimoji="1" lang="ja-JP" altLang="en-US" i="1" smtClean="0">
                          <a:latin typeface="Cambria Math"/>
                        </a:rPr>
                        <m:t>∆</m:t>
                      </m:r>
                      <m:sSub>
                        <m:sSubPr>
                          <m:ctrlPr>
                            <a:rPr kumimoji="1" lang="en-US" altLang="ja-JP" i="1" smtClean="0">
                              <a:latin typeface="Cambria Math" panose="02040503050406030204" pitchFamily="18" charset="0"/>
                            </a:rPr>
                          </m:ctrlPr>
                        </m:sSubPr>
                        <m:e>
                          <m:r>
                            <a:rPr kumimoji="1" lang="en-US" altLang="ja-JP" b="0" i="1" smtClean="0">
                              <a:latin typeface="Cambria Math"/>
                            </a:rPr>
                            <m:t>𝑊</m:t>
                          </m:r>
                        </m:e>
                        <m:sub>
                          <m:r>
                            <a:rPr kumimoji="1" lang="en-US" altLang="ja-JP" b="0" i="1" smtClean="0">
                              <a:latin typeface="Cambria Math"/>
                            </a:rPr>
                            <m:t>𝑡</m:t>
                          </m:r>
                        </m:sub>
                      </m:sSub>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num>
                        <m:den>
                          <m:r>
                            <a:rPr kumimoji="1" lang="en-US" altLang="ja-JP" b="0" i="1" smtClean="0">
                              <a:latin typeface="Cambria Math"/>
                            </a:rPr>
                            <m:t>1+</m:t>
                          </m:r>
                          <m:r>
                            <a:rPr kumimoji="1" lang="en-US" altLang="ja-JP" b="0" i="1" smtClean="0">
                              <a:latin typeface="Cambria Math"/>
                            </a:rPr>
                            <m:t>𝑟</m:t>
                          </m:r>
                        </m:den>
                      </m:f>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=0</m:t>
                      </m:r>
                    </m:oMath>
                  </m:oMathPara>
                </a14:m>
                <a:endParaRPr kumimoji="1" lang="en-US" altLang="ja-JP" dirty="0"/>
              </a:p>
              <a:p>
                <a:r>
                  <a:rPr lang="ja-JP" altLang="en-US" sz="3000" dirty="0"/>
                  <a:t>給付の割引価値と保険料支払いが一致</a:t>
                </a:r>
                <a:endParaRPr lang="en-US" altLang="ja-JP" sz="3000" dirty="0"/>
              </a:p>
              <a:p>
                <a:r>
                  <a:rPr kumimoji="1" lang="ja-JP" altLang="en-US" sz="3000" dirty="0"/>
                  <a:t>寿命の不確実性のある世界では，保険数理的にフェアーな保険に該当</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333" t="-2965" b="-188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8436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賦課方式</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95536" y="1268760"/>
                <a:ext cx="8424936" cy="5328592"/>
              </a:xfrm>
            </p:spPr>
            <p:txBody>
              <a:bodyPr>
                <a:normAutofit fontScale="70000" lnSpcReduction="20000"/>
              </a:bodyPr>
              <a:lstStyle/>
              <a:p>
                <a:r>
                  <a:rPr lang="ja-JP" altLang="en-US" dirty="0"/>
                  <a:t>賦課方式の年金制度が時点</a:t>
                </a:r>
                <a:r>
                  <a:rPr lang="en-US" altLang="ja-JP" dirty="0"/>
                  <a:t>0</a:t>
                </a:r>
                <a:r>
                  <a:rPr lang="ja-JP" altLang="en-US" dirty="0"/>
                  <a:t>に導入されたとする</a:t>
                </a:r>
                <a:endParaRPr kumimoji="1" lang="en-US" altLang="ja-JP" dirty="0"/>
              </a:p>
              <a:p>
                <a:r>
                  <a:rPr kumimoji="1" lang="ja-JP" altLang="en-US" dirty="0"/>
                  <a:t>保険料率</a:t>
                </a:r>
                <a:endParaRPr kumimoji="1" lang="en-US" altLang="ja-JP" dirty="0"/>
              </a:p>
              <a:p>
                <a:pPr marL="0" indent="0">
                  <a:buNone/>
                </a:pPr>
                <a:r>
                  <a:rPr lang="ja-JP" altLang="en-US" dirty="0"/>
                  <a:t>　</a:t>
                </a:r>
                <a:r>
                  <a:rPr lang="en-US" altLang="ja-JP" dirty="0"/>
                  <a:t>		</a:t>
                </a:r>
                <a:r>
                  <a:rPr lang="ja-JP" altLang="en-US" dirty="0"/>
                  <a:t>各時点の保険料支払い総額</a:t>
                </a:r>
                <a:r>
                  <a:rPr lang="en-US" altLang="ja-JP" dirty="0"/>
                  <a:t>=</a:t>
                </a:r>
                <a:r>
                  <a:rPr lang="ja-JP" altLang="en-US" dirty="0"/>
                  <a:t>給付総額</a:t>
                </a:r>
                <a:endParaRPr kumimoji="1" lang="en-US" altLang="ja-JP"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ja-JP" altLang="en-US" i="1" smtClean="0">
                              <a:latin typeface="Cambria Math"/>
                            </a:rPr>
                            <m:t>𝜏</m:t>
                          </m:r>
                        </m:e>
                        <m:sup>
                          <m:r>
                            <a:rPr kumimoji="1" lang="en-US" altLang="ja-JP" b="0" i="1" smtClean="0">
                              <a:latin typeface="Cambria Math"/>
                            </a:rPr>
                            <m:t>𝑃</m:t>
                          </m:r>
                        </m:sup>
                      </m:sSup>
                      <m:sSub>
                        <m:sSubPr>
                          <m:ctrlPr>
                            <a:rPr kumimoji="1" lang="en-US" altLang="ja-JP"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r>
                            <a:rPr kumimoji="1" lang="en-US" altLang="ja-JP" b="0" i="1" smtClean="0">
                              <a:latin typeface="Cambria Math"/>
                            </a:rPr>
                            <m:t>−1</m:t>
                          </m:r>
                        </m:sub>
                      </m:sSub>
                    </m:oMath>
                  </m:oMathPara>
                </a14:m>
                <a:endParaRPr kumimoji="1" lang="en-US" altLang="ja-JP" dirty="0"/>
              </a:p>
              <a:p>
                <a:pPr marL="0" indent="0">
                  <a:buNone/>
                </a:pPr>
                <a:r>
                  <a:rPr kumimoji="1" lang="en-US" altLang="ja-JP" dirty="0"/>
                  <a:t>	</a:t>
                </a:r>
                <a:r>
                  <a:rPr kumimoji="1" lang="ja-JP" altLang="en-US" dirty="0"/>
                  <a:t>これから</a:t>
                </a:r>
                <a:r>
                  <a:rPr kumimoji="1" lang="en-US" altLang="ja-JP" dirty="0"/>
                  <a:t>	</a:t>
                </a:r>
                <a:r>
                  <a:rPr kumimoji="1" lang="ja-JP" altLang="en-US" dirty="0"/>
                  <a:t>　</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sub>
                    </m:sSub>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𝑃</m:t>
                        </m:r>
                      </m:sup>
                    </m:sSup>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(1+</m:t>
                    </m:r>
                    <m:r>
                      <a:rPr kumimoji="1" lang="en-US" altLang="ja-JP" b="0" i="1" smtClean="0">
                        <a:latin typeface="Cambria Math"/>
                      </a:rPr>
                      <m:t>𝑛</m:t>
                    </m:r>
                    <m:r>
                      <a:rPr kumimoji="1" lang="en-US" altLang="ja-JP" b="0" i="1" smtClean="0">
                        <a:latin typeface="Cambria Math"/>
                      </a:rPr>
                      <m:t>)</m:t>
                    </m:r>
                  </m:oMath>
                </a14:m>
                <a:r>
                  <a:rPr kumimoji="1" lang="en-US" altLang="ja-JP" dirty="0"/>
                  <a:t>  </a:t>
                </a:r>
              </a:p>
              <a:p>
                <a:pPr marL="0" indent="0">
                  <a:buNone/>
                </a:pPr>
                <a:r>
                  <a:rPr lang="en-US" altLang="ja-JP" dirty="0"/>
                  <a:t>	</a:t>
                </a:r>
                <a:r>
                  <a:rPr kumimoji="1" lang="ja-JP" altLang="en-US" dirty="0"/>
                  <a:t>あるいは</a:t>
                </a:r>
                <a:endParaRPr kumimoji="1" lang="en-US" altLang="ja-JP" dirty="0"/>
              </a:p>
              <a:p>
                <a:pPr marL="0" indent="0">
                  <a:buNone/>
                </a:pPr>
                <a14:m>
                  <m:oMathPara xmlns:m="http://schemas.openxmlformats.org/officeDocument/2006/math">
                    <m:oMathParaPr>
                      <m:jc m:val="centerGroup"/>
                    </m:oMathParaPr>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𝑏</m:t>
                          </m:r>
                        </m:e>
                        <m:sub>
                          <m:r>
                            <a:rPr lang="en-US" altLang="ja-JP" i="1">
                              <a:latin typeface="Cambria Math"/>
                            </a:rPr>
                            <m:t>𝑡</m:t>
                          </m:r>
                          <m:r>
                            <a:rPr lang="en-US" altLang="ja-JP" b="0" i="1" smtClean="0">
                              <a:latin typeface="Cambria Math"/>
                            </a:rPr>
                            <m:t>+1</m:t>
                          </m:r>
                        </m:sub>
                      </m:sSub>
                      <m:r>
                        <a:rPr lang="en-US" altLang="ja-JP" i="1">
                          <a:latin typeface="Cambria Math"/>
                        </a:rPr>
                        <m:t>=</m:t>
                      </m:r>
                      <m:sSup>
                        <m:sSupPr>
                          <m:ctrlPr>
                            <a:rPr lang="en-US" altLang="ja-JP" i="1">
                              <a:latin typeface="Cambria Math" panose="02040503050406030204" pitchFamily="18" charset="0"/>
                            </a:rPr>
                          </m:ctrlPr>
                        </m:sSupPr>
                        <m:e>
                          <m:r>
                            <a:rPr lang="ja-JP" altLang="en-US" i="1">
                              <a:latin typeface="Cambria Math"/>
                            </a:rPr>
                            <m:t>𝜏</m:t>
                          </m:r>
                        </m:e>
                        <m:sup>
                          <m:r>
                            <a:rPr lang="en-US" altLang="ja-JP" i="1">
                              <a:latin typeface="Cambria Math"/>
                            </a:rPr>
                            <m:t>𝑃</m:t>
                          </m:r>
                        </m:sup>
                      </m:sSup>
                      <m:sSub>
                        <m:sSubPr>
                          <m:ctrlPr>
                            <a:rPr lang="en-US" altLang="ja-JP" i="1">
                              <a:latin typeface="Cambria Math" panose="02040503050406030204" pitchFamily="18" charset="0"/>
                            </a:rPr>
                          </m:ctrlPr>
                        </m:sSubPr>
                        <m:e>
                          <m:r>
                            <a:rPr lang="en-US" altLang="ja-JP" i="1">
                              <a:latin typeface="Cambria Math"/>
                            </a:rPr>
                            <m:t>𝑤</m:t>
                          </m:r>
                        </m:e>
                        <m:sub>
                          <m:r>
                            <a:rPr lang="en-US" altLang="ja-JP" i="1">
                              <a:latin typeface="Cambria Math"/>
                            </a:rPr>
                            <m:t>𝑡</m:t>
                          </m:r>
                          <m:r>
                            <a:rPr lang="en-US" altLang="ja-JP" b="0" i="1" smtClean="0">
                              <a:latin typeface="Cambria Math"/>
                            </a:rPr>
                            <m:t>+1</m:t>
                          </m:r>
                        </m:sub>
                      </m:sSub>
                      <m:d>
                        <m:dPr>
                          <m:ctrlPr>
                            <a:rPr lang="en-US" altLang="ja-JP" i="1">
                              <a:latin typeface="Cambria Math" panose="02040503050406030204" pitchFamily="18" charset="0"/>
                            </a:rPr>
                          </m:ctrlPr>
                        </m:dPr>
                        <m:e>
                          <m:r>
                            <a:rPr lang="en-US" altLang="ja-JP" i="1">
                              <a:latin typeface="Cambria Math"/>
                            </a:rPr>
                            <m:t>1+</m:t>
                          </m:r>
                          <m:r>
                            <a:rPr lang="en-US" altLang="ja-JP" i="1">
                              <a:latin typeface="Cambria Math"/>
                            </a:rPr>
                            <m:t>𝑛</m:t>
                          </m:r>
                        </m:e>
                      </m:d>
                      <m:r>
                        <a:rPr lang="en-US" altLang="ja-JP" b="0" i="1" smtClean="0">
                          <a:latin typeface="Cambria Math"/>
                        </a:rPr>
                        <m:t>=</m:t>
                      </m:r>
                      <m:sSup>
                        <m:sSupPr>
                          <m:ctrlPr>
                            <a:rPr lang="en-US" altLang="ja-JP" i="1">
                              <a:latin typeface="Cambria Math" panose="02040503050406030204" pitchFamily="18" charset="0"/>
                            </a:rPr>
                          </m:ctrlPr>
                        </m:sSupPr>
                        <m:e>
                          <m:r>
                            <a:rPr lang="ja-JP" altLang="en-US" i="1">
                              <a:latin typeface="Cambria Math"/>
                            </a:rPr>
                            <m:t>𝜏</m:t>
                          </m:r>
                        </m:e>
                        <m:sup>
                          <m:r>
                            <a:rPr lang="en-US" altLang="ja-JP" i="1">
                              <a:latin typeface="Cambria Math"/>
                            </a:rPr>
                            <m:t>𝑃</m:t>
                          </m:r>
                        </m:sup>
                      </m:sSup>
                      <m:sSub>
                        <m:sSubPr>
                          <m:ctrlPr>
                            <a:rPr lang="en-US" altLang="ja-JP" i="1">
                              <a:latin typeface="Cambria Math" panose="02040503050406030204" pitchFamily="18" charset="0"/>
                            </a:rPr>
                          </m:ctrlPr>
                        </m:sSubPr>
                        <m:e>
                          <m:r>
                            <a:rPr lang="en-US" altLang="ja-JP" i="1">
                              <a:latin typeface="Cambria Math"/>
                            </a:rPr>
                            <m:t>𝑤</m:t>
                          </m:r>
                        </m:e>
                        <m:sub>
                          <m:r>
                            <a:rPr lang="en-US" altLang="ja-JP" i="1">
                              <a:latin typeface="Cambria Math"/>
                            </a:rPr>
                            <m:t>𝑡</m:t>
                          </m:r>
                        </m:sub>
                      </m:sSub>
                      <m:d>
                        <m:dPr>
                          <m:ctrlPr>
                            <a:rPr lang="en-US" altLang="ja-JP" i="1">
                              <a:latin typeface="Cambria Math" panose="02040503050406030204" pitchFamily="18" charset="0"/>
                            </a:rPr>
                          </m:ctrlPr>
                        </m:dPr>
                        <m:e>
                          <m:r>
                            <a:rPr lang="en-US" altLang="ja-JP" i="1">
                              <a:latin typeface="Cambria Math"/>
                            </a:rPr>
                            <m:t>1+</m:t>
                          </m:r>
                          <m:r>
                            <a:rPr lang="en-US" altLang="ja-JP" i="1">
                              <a:latin typeface="Cambria Math"/>
                            </a:rPr>
                            <m:t>𝑛</m:t>
                          </m:r>
                        </m:e>
                      </m:d>
                      <m:r>
                        <a:rPr lang="en-US" altLang="ja-JP" b="0" i="1" smtClean="0">
                          <a:latin typeface="Cambria Math"/>
                        </a:rPr>
                        <m:t>(1+</m:t>
                      </m:r>
                      <m:r>
                        <a:rPr lang="en-US" altLang="ja-JP" b="0" i="1" smtClean="0">
                          <a:latin typeface="Cambria Math"/>
                        </a:rPr>
                        <m:t>𝑔</m:t>
                      </m:r>
                      <m:r>
                        <a:rPr lang="en-US" altLang="ja-JP" b="0" i="1" smtClean="0">
                          <a:latin typeface="Cambria Math"/>
                        </a:rPr>
                        <m:t>)</m:t>
                      </m:r>
                    </m:oMath>
                  </m:oMathPara>
                </a14:m>
                <a:endParaRPr kumimoji="1" lang="en-US" altLang="ja-JP" dirty="0"/>
              </a:p>
              <a:p>
                <a:pPr marL="0" indent="0">
                  <a:buNone/>
                </a:pPr>
                <a:r>
                  <a:rPr kumimoji="1" lang="en-US" altLang="ja-JP" dirty="0"/>
                  <a:t>		</a:t>
                </a:r>
                <a:r>
                  <a:rPr kumimoji="1" lang="en-US" altLang="ja-JP" sz="3100" dirty="0">
                    <a:sym typeface="Wingdings" panose="05000000000000000000" pitchFamily="2" charset="2"/>
                  </a:rPr>
                  <a:t> </a:t>
                </a:r>
                <a:r>
                  <a:rPr kumimoji="1" lang="ja-JP" altLang="en-US" sz="3100" dirty="0">
                    <a:sym typeface="Wingdings" panose="05000000000000000000" pitchFamily="2" charset="2"/>
                  </a:rPr>
                  <a:t>賦課方式の年金収益率は </a:t>
                </a:r>
                <a:r>
                  <a:rPr kumimoji="1" lang="en-US" altLang="ja-JP" sz="3100" i="1" dirty="0" err="1">
                    <a:latin typeface="Times New Roman" panose="02020603050405020304" pitchFamily="18" charset="0"/>
                    <a:cs typeface="Times New Roman" panose="02020603050405020304" pitchFamily="18" charset="0"/>
                    <a:sym typeface="Wingdings" panose="05000000000000000000" pitchFamily="2" charset="2"/>
                  </a:rPr>
                  <a:t>n</a:t>
                </a:r>
                <a:r>
                  <a:rPr kumimoji="1" lang="en-US" altLang="ja-JP" sz="3100" dirty="0" err="1">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3100" i="1" dirty="0" err="1">
                    <a:latin typeface="Times New Roman" panose="02020603050405020304" pitchFamily="18" charset="0"/>
                    <a:cs typeface="Times New Roman" panose="02020603050405020304" pitchFamily="18" charset="0"/>
                    <a:sym typeface="Wingdings" panose="05000000000000000000" pitchFamily="2" charset="2"/>
                  </a:rPr>
                  <a:t>g</a:t>
                </a:r>
                <a:endParaRPr kumimoji="1" lang="en-US" altLang="ja-JP" sz="2600" i="1" dirty="0">
                  <a:latin typeface="Times New Roman" panose="02020603050405020304" pitchFamily="18" charset="0"/>
                  <a:cs typeface="Times New Roman" panose="02020603050405020304" pitchFamily="18" charset="0"/>
                </a:endParaRPr>
              </a:p>
              <a:p>
                <a:r>
                  <a:rPr lang="ja-JP" altLang="en-US" dirty="0"/>
                  <a:t>生涯の純移転（時点</a:t>
                </a:r>
                <a:r>
                  <a:rPr lang="en-US" altLang="ja-JP" i="1" dirty="0">
                    <a:latin typeface="Times New Roman" panose="02020603050405020304" pitchFamily="18" charset="0"/>
                    <a:cs typeface="Times New Roman" panose="02020603050405020304" pitchFamily="18" charset="0"/>
                  </a:rPr>
                  <a:t>t</a:t>
                </a:r>
                <a:r>
                  <a:rPr lang="ja-JP" altLang="en-US" dirty="0"/>
                  <a:t>の割引価値：</a:t>
                </a:r>
                <a:r>
                  <a:rPr lang="en-US" altLang="ja-JP" dirty="0"/>
                  <a:t> </a:t>
                </a:r>
                <a:r>
                  <a:rPr lang="en-US" altLang="ja-JP" i="1" dirty="0">
                    <a:latin typeface="Times New Roman" panose="02020603050405020304" pitchFamily="18" charset="0"/>
                    <a:cs typeface="Times New Roman" panose="02020603050405020304" pitchFamily="18" charset="0"/>
                  </a:rPr>
                  <a:t>t</a:t>
                </a:r>
                <a:r>
                  <a:rPr lang="en-US" altLang="ja-JP" dirty="0">
                    <a:latin typeface="Times New Roman" panose="02020603050405020304" pitchFamily="18" charset="0"/>
                    <a:cs typeface="Times New Roman" panose="02020603050405020304" pitchFamily="18" charset="0"/>
                  </a:rPr>
                  <a:t>=0,1,2,….)</a:t>
                </a:r>
                <a:endParaRPr lang="en-US" altLang="ja-JP" dirty="0"/>
              </a:p>
              <a:p>
                <a:pPr marL="0" indent="0">
                  <a:buNone/>
                </a:pPr>
                <a14:m>
                  <m:oMathPara xmlns:m="http://schemas.openxmlformats.org/officeDocument/2006/math">
                    <m:oMathParaPr>
                      <m:jc m:val="centerGroup"/>
                    </m:oMathParaPr>
                    <m:oMath xmlns:m="http://schemas.openxmlformats.org/officeDocument/2006/math">
                      <m:r>
                        <a:rPr kumimoji="1" lang="ja-JP" altLang="en-US" i="1" smtClean="0">
                          <a:latin typeface="Cambria Math"/>
                        </a:rPr>
                        <m:t>∆</m:t>
                      </m:r>
                      <m:sSub>
                        <m:sSubPr>
                          <m:ctrlPr>
                            <a:rPr kumimoji="1" lang="en-US" altLang="ja-JP" i="1" smtClean="0">
                              <a:latin typeface="Cambria Math" panose="02040503050406030204" pitchFamily="18" charset="0"/>
                            </a:rPr>
                          </m:ctrlPr>
                        </m:sSubPr>
                        <m:e>
                          <m:r>
                            <a:rPr kumimoji="1" lang="en-US" altLang="ja-JP" b="0" i="1" smtClean="0">
                              <a:latin typeface="Cambria Math"/>
                            </a:rPr>
                            <m:t>𝑊</m:t>
                          </m:r>
                        </m:e>
                        <m:sub>
                          <m:r>
                            <a:rPr kumimoji="1" lang="en-US" altLang="ja-JP" b="0" i="1" smtClean="0">
                              <a:latin typeface="Cambria Math"/>
                            </a:rPr>
                            <m:t>𝑡</m:t>
                          </m:r>
                        </m:sub>
                      </m:sSub>
                      <m:r>
                        <a:rPr kumimoji="1" lang="en-US" altLang="ja-JP" b="0" i="1" smtClean="0">
                          <a:latin typeface="Cambria Math"/>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num>
                        <m:den>
                          <m:r>
                            <a:rPr kumimoji="1" lang="en-US" altLang="ja-JP" b="0" i="1" smtClean="0">
                              <a:latin typeface="Cambria Math"/>
                            </a:rPr>
                            <m:t>1+</m:t>
                          </m:r>
                          <m:r>
                            <a:rPr kumimoji="1" lang="en-US" altLang="ja-JP" b="0" i="1" smtClean="0">
                              <a:latin typeface="Cambria Math"/>
                            </a:rPr>
                            <m:t>𝑟</m:t>
                          </m:r>
                        </m:den>
                      </m:f>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𝑃</m:t>
                          </m:r>
                        </m:sup>
                      </m:sSup>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r>
                        <a:rPr kumimoji="1" lang="en-US" altLang="ja-JP" b="0" i="1" smtClean="0">
                          <a:latin typeface="Cambria Math"/>
                        </a:rPr>
                        <m:t>=</m:t>
                      </m:r>
                      <m:sSup>
                        <m:sSupPr>
                          <m:ctrlPr>
                            <a:rPr lang="en-US" altLang="ja-JP" i="1">
                              <a:latin typeface="Cambria Math" panose="02040503050406030204" pitchFamily="18" charset="0"/>
                            </a:rPr>
                          </m:ctrlPr>
                        </m:sSupPr>
                        <m:e>
                          <m:r>
                            <a:rPr lang="ja-JP" altLang="en-US" i="1">
                              <a:latin typeface="Cambria Math"/>
                            </a:rPr>
                            <m:t>𝜏</m:t>
                          </m:r>
                        </m:e>
                        <m:sup>
                          <m:r>
                            <a:rPr lang="en-US" altLang="ja-JP" i="1">
                              <a:latin typeface="Cambria Math"/>
                            </a:rPr>
                            <m:t>𝑃</m:t>
                          </m:r>
                        </m:sup>
                      </m:sSup>
                      <m:sSub>
                        <m:sSubPr>
                          <m:ctrlPr>
                            <a:rPr lang="en-US" altLang="ja-JP" i="1">
                              <a:latin typeface="Cambria Math" panose="02040503050406030204" pitchFamily="18" charset="0"/>
                            </a:rPr>
                          </m:ctrlPr>
                        </m:sSubPr>
                        <m:e>
                          <m:r>
                            <a:rPr lang="en-US" altLang="ja-JP" i="1">
                              <a:latin typeface="Cambria Math"/>
                            </a:rPr>
                            <m:t>𝑤</m:t>
                          </m:r>
                        </m:e>
                        <m:sub>
                          <m:r>
                            <a:rPr lang="en-US" altLang="ja-JP" i="1">
                              <a:latin typeface="Cambria Math"/>
                            </a:rPr>
                            <m:t>𝑡</m:t>
                          </m:r>
                        </m:sub>
                      </m:sSub>
                      <m:d>
                        <m:dPr>
                          <m:begChr m:val="["/>
                          <m:endChr m:val="]"/>
                          <m:ctrlPr>
                            <a:rPr lang="en-US" altLang="ja-JP" i="1" smtClean="0">
                              <a:latin typeface="Cambria Math" panose="02040503050406030204" pitchFamily="18" charset="0"/>
                            </a:rPr>
                          </m:ctrlPr>
                        </m:dPr>
                        <m:e>
                          <m:f>
                            <m:fPr>
                              <m:ctrlPr>
                                <a:rPr lang="en-US" altLang="ja-JP" i="1" smtClean="0">
                                  <a:latin typeface="Cambria Math" panose="02040503050406030204" pitchFamily="18" charset="0"/>
                                </a:rPr>
                              </m:ctrlPr>
                            </m:fPr>
                            <m:num>
                              <m:d>
                                <m:dPr>
                                  <m:ctrlPr>
                                    <a:rPr lang="en-US" altLang="ja-JP" b="0" i="1" smtClean="0">
                                      <a:latin typeface="Cambria Math" panose="02040503050406030204" pitchFamily="18" charset="0"/>
                                    </a:rPr>
                                  </m:ctrlPr>
                                </m:dPr>
                                <m:e>
                                  <m:r>
                                    <a:rPr lang="en-US" altLang="ja-JP" b="0" i="1" smtClean="0">
                                      <a:latin typeface="Cambria Math"/>
                                    </a:rPr>
                                    <m:t>1+</m:t>
                                  </m:r>
                                  <m:r>
                                    <a:rPr lang="en-US" altLang="ja-JP" b="0" i="1" smtClean="0">
                                      <a:latin typeface="Cambria Math"/>
                                    </a:rPr>
                                    <m:t>𝑛</m:t>
                                  </m:r>
                                </m:e>
                              </m:d>
                              <m:d>
                                <m:dPr>
                                  <m:ctrlPr>
                                    <a:rPr lang="en-US" altLang="ja-JP" b="0" i="1" smtClean="0">
                                      <a:latin typeface="Cambria Math" panose="02040503050406030204" pitchFamily="18" charset="0"/>
                                    </a:rPr>
                                  </m:ctrlPr>
                                </m:dPr>
                                <m:e>
                                  <m:r>
                                    <a:rPr lang="en-US" altLang="ja-JP" b="0" i="1" smtClean="0">
                                      <a:latin typeface="Cambria Math"/>
                                    </a:rPr>
                                    <m:t>1+</m:t>
                                  </m:r>
                                  <m:r>
                                    <a:rPr lang="en-US" altLang="ja-JP" b="0" i="1" smtClean="0">
                                      <a:latin typeface="Cambria Math"/>
                                    </a:rPr>
                                    <m:t>𝑔</m:t>
                                  </m:r>
                                </m:e>
                              </m:d>
                            </m:num>
                            <m:den>
                              <m:r>
                                <a:rPr lang="en-US" altLang="ja-JP" b="0" i="1" smtClean="0">
                                  <a:latin typeface="Cambria Math"/>
                                </a:rPr>
                                <m:t>1+</m:t>
                              </m:r>
                              <m:r>
                                <a:rPr lang="en-US" altLang="ja-JP" b="0" i="1" smtClean="0">
                                  <a:latin typeface="Cambria Math"/>
                                </a:rPr>
                                <m:t>𝑟</m:t>
                              </m:r>
                            </m:den>
                          </m:f>
                          <m:r>
                            <a:rPr lang="en-US" altLang="ja-JP" b="0" i="1" smtClean="0">
                              <a:latin typeface="Cambria Math"/>
                            </a:rPr>
                            <m:t>−1</m:t>
                          </m:r>
                        </m:e>
                      </m:d>
                      <m:r>
                        <a:rPr lang="en-US" altLang="ja-JP" b="0" i="1" smtClean="0">
                          <a:latin typeface="Cambria Math" panose="02040503050406030204" pitchFamily="18" charset="0"/>
                        </a:rPr>
                        <m:t>&lt;0</m:t>
                      </m:r>
                    </m:oMath>
                  </m:oMathPara>
                </a14:m>
                <a:endParaRPr kumimoji="1" lang="en-US" altLang="ja-JP" dirty="0"/>
              </a:p>
              <a:p>
                <a:pPr marL="0" lvl="1" indent="0">
                  <a:buNone/>
                </a:pPr>
                <a:endParaRPr lang="en-US" altLang="ja-JP" dirty="0">
                  <a:latin typeface="Times New Roman" panose="02020603050405020304" pitchFamily="18" charset="0"/>
                  <a:cs typeface="Times New Roman" panose="02020603050405020304" pitchFamily="18" charset="0"/>
                </a:endParaRPr>
              </a:p>
              <a:p>
                <a:pPr marL="0" lvl="1" indent="0">
                  <a:buNone/>
                </a:pPr>
                <a:r>
                  <a:rPr lang="ja-JP" altLang="en-US"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r</a:t>
                </a:r>
                <a:r>
                  <a:rPr lang="en-US" altLang="ja-JP" dirty="0">
                    <a:latin typeface="Times New Roman" panose="02020603050405020304" pitchFamily="18" charset="0"/>
                    <a:cs typeface="Times New Roman" panose="02020603050405020304" pitchFamily="18" charset="0"/>
                  </a:rPr>
                  <a:t>&gt;</a:t>
                </a:r>
                <a:r>
                  <a:rPr lang="en-US" altLang="ja-JP" i="1" dirty="0" err="1">
                    <a:latin typeface="Times New Roman" panose="02020603050405020304" pitchFamily="18" charset="0"/>
                    <a:cs typeface="Times New Roman" panose="02020603050405020304" pitchFamily="18" charset="0"/>
                  </a:rPr>
                  <a:t>n</a:t>
                </a:r>
                <a:r>
                  <a:rPr lang="en-US" altLang="ja-JP" dirty="0" err="1">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g</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が成立する場合（通常はこの条件が成立：動学的効率性の条件）</a:t>
                </a:r>
                <a:endParaRPr lang="en-US" altLang="ja-JP" dirty="0">
                  <a:latin typeface="Times New Roman" panose="02020603050405020304" pitchFamily="18" charset="0"/>
                  <a:cs typeface="Times New Roman" panose="02020603050405020304" pitchFamily="18" charset="0"/>
                </a:endParaRPr>
              </a:p>
              <a:p>
                <a:pPr marL="0" lvl="1" indent="0">
                  <a:buNone/>
                </a:pPr>
                <a14:m>
                  <m:oMath xmlns:m="http://schemas.openxmlformats.org/officeDocument/2006/math">
                    <m:f>
                      <m:fPr>
                        <m:ctrlPr>
                          <a:rPr lang="en-US" altLang="ja-JP" b="0" i="1" smtClean="0">
                            <a:latin typeface="Cambria Math" panose="02040503050406030204" pitchFamily="18" charset="0"/>
                            <a:cs typeface="Times New Roman" panose="02020603050405020304" pitchFamily="18" charset="0"/>
                          </a:rPr>
                        </m:ctrlPr>
                      </m:fPr>
                      <m:num>
                        <m:sSub>
                          <m:sSubPr>
                            <m:ctrlPr>
                              <a:rPr lang="en-US" altLang="ja-JP" i="1" smtClean="0">
                                <a:latin typeface="Cambria Math" panose="02040503050406030204" pitchFamily="18" charset="0"/>
                                <a:cs typeface="Times New Roman" panose="02020603050405020304" pitchFamily="18" charset="0"/>
                              </a:rPr>
                            </m:ctrlPr>
                          </m:sSubPr>
                          <m:e>
                            <m:r>
                              <a:rPr lang="en-US" altLang="ja-JP" b="0" i="1" smtClean="0">
                                <a:latin typeface="Cambria Math" panose="02040503050406030204" pitchFamily="18" charset="0"/>
                                <a:cs typeface="Times New Roman" panose="02020603050405020304" pitchFamily="18" charset="0"/>
                              </a:rPr>
                              <m:t>𝑏</m:t>
                            </m:r>
                          </m:e>
                          <m:sub>
                            <m:r>
                              <a:rPr lang="en-US" altLang="ja-JP" b="0" i="1" smtClean="0">
                                <a:latin typeface="Cambria Math" panose="02040503050406030204" pitchFamily="18" charset="0"/>
                                <a:cs typeface="Times New Roman" panose="02020603050405020304" pitchFamily="18" charset="0"/>
                              </a:rPr>
                              <m:t>𝑡</m:t>
                            </m:r>
                            <m:r>
                              <a:rPr lang="en-US" altLang="ja-JP" b="0" i="1" smtClean="0">
                                <a:latin typeface="Cambria Math" panose="02040503050406030204" pitchFamily="18" charset="0"/>
                                <a:cs typeface="Times New Roman" panose="02020603050405020304" pitchFamily="18" charset="0"/>
                              </a:rPr>
                              <m:t>+1</m:t>
                            </m:r>
                          </m:sub>
                        </m:sSub>
                      </m:num>
                      <m:den>
                        <m:r>
                          <a:rPr lang="en-US" altLang="ja-JP" b="0" i="1" smtClean="0">
                            <a:latin typeface="Cambria Math" panose="02040503050406030204" pitchFamily="18" charset="0"/>
                            <a:cs typeface="Times New Roman" panose="02020603050405020304" pitchFamily="18" charset="0"/>
                          </a:rPr>
                          <m:t>1+</m:t>
                        </m:r>
                        <m:r>
                          <a:rPr lang="en-US" altLang="ja-JP" b="0" i="1" smtClean="0">
                            <a:latin typeface="Cambria Math" panose="02040503050406030204" pitchFamily="18" charset="0"/>
                            <a:cs typeface="Times New Roman" panose="02020603050405020304" pitchFamily="18" charset="0"/>
                          </a:rPr>
                          <m:t>𝑟</m:t>
                        </m:r>
                      </m:den>
                    </m:f>
                    <m:r>
                      <a:rPr lang="en-US" altLang="ja-JP" b="0" i="1" smtClean="0">
                        <a:latin typeface="Cambria Math" panose="02040503050406030204" pitchFamily="18" charset="0"/>
                        <a:cs typeface="Times New Roman" panose="02020603050405020304" pitchFamily="18" charset="0"/>
                      </a:rPr>
                      <m:t>=</m:t>
                    </m:r>
                    <m:sSup>
                      <m:sSupPr>
                        <m:ctrlPr>
                          <a:rPr lang="en-US" altLang="ja-JP" b="0" i="1" smtClean="0">
                            <a:latin typeface="Cambria Math" panose="02040503050406030204" pitchFamily="18" charset="0"/>
                            <a:cs typeface="Times New Roman" panose="02020603050405020304" pitchFamily="18" charset="0"/>
                          </a:rPr>
                        </m:ctrlPr>
                      </m:sSupPr>
                      <m:e>
                        <m:r>
                          <a:rPr lang="ja-JP" altLang="en-US" b="0" i="1" smtClean="0">
                            <a:latin typeface="Cambria Math" panose="02040503050406030204" pitchFamily="18" charset="0"/>
                            <a:cs typeface="Times New Roman" panose="02020603050405020304" pitchFamily="18" charset="0"/>
                          </a:rPr>
                          <m:t>𝜏</m:t>
                        </m:r>
                      </m:e>
                      <m:sup>
                        <m:r>
                          <a:rPr lang="en-US" altLang="ja-JP" b="0" i="1" smtClean="0">
                            <a:latin typeface="Cambria Math" panose="02040503050406030204" pitchFamily="18" charset="0"/>
                            <a:cs typeface="Times New Roman" panose="02020603050405020304" pitchFamily="18" charset="0"/>
                          </a:rPr>
                          <m:t>𝐹</m:t>
                        </m:r>
                      </m:sup>
                    </m:sSup>
                    <m:sSub>
                      <m:sSubPr>
                        <m:ctrlPr>
                          <a:rPr lang="en-US" altLang="ja-JP" b="0" i="1" smtClean="0">
                            <a:latin typeface="Cambria Math" panose="02040503050406030204" pitchFamily="18" charset="0"/>
                            <a:cs typeface="Times New Roman" panose="02020603050405020304" pitchFamily="18" charset="0"/>
                          </a:rPr>
                        </m:ctrlPr>
                      </m:sSubPr>
                      <m:e>
                        <m:r>
                          <a:rPr lang="en-US" altLang="ja-JP" b="0" i="1" smtClean="0">
                            <a:latin typeface="Cambria Math" panose="02040503050406030204" pitchFamily="18" charset="0"/>
                            <a:cs typeface="Times New Roman" panose="02020603050405020304" pitchFamily="18" charset="0"/>
                          </a:rPr>
                          <m:t>𝑤</m:t>
                        </m:r>
                      </m:e>
                      <m:sub>
                        <m:r>
                          <a:rPr lang="en-US" altLang="ja-JP" b="0" i="1" smtClean="0">
                            <a:latin typeface="Cambria Math" panose="02040503050406030204" pitchFamily="18" charset="0"/>
                            <a:cs typeface="Times New Roman" panose="02020603050405020304" pitchFamily="18" charset="0"/>
                          </a:rPr>
                          <m:t>𝑡</m:t>
                        </m:r>
                      </m:sub>
                    </m:sSub>
                  </m:oMath>
                </a14:m>
                <a:r>
                  <a:rPr lang="ja-JP" altLang="en-US" dirty="0">
                    <a:latin typeface="Times New Roman" panose="02020603050405020304" pitchFamily="18" charset="0"/>
                    <a:cs typeface="Times New Roman" panose="02020603050405020304" pitchFamily="18" charset="0"/>
                  </a:rPr>
                  <a:t>であることを利用すると</a:t>
                </a:r>
                <a14:m>
                  <m:oMath xmlns:m="http://schemas.openxmlformats.org/officeDocument/2006/math">
                    <m:r>
                      <a:rPr lang="ja-JP" altLang="en-US" i="1">
                        <a:latin typeface="Cambria Math"/>
                      </a:rPr>
                      <m:t>∆</m:t>
                    </m:r>
                    <m:sSub>
                      <m:sSubPr>
                        <m:ctrlPr>
                          <a:rPr lang="en-US" altLang="ja-JP" i="1">
                            <a:latin typeface="Cambria Math" panose="02040503050406030204" pitchFamily="18" charset="0"/>
                          </a:rPr>
                        </m:ctrlPr>
                      </m:sSubPr>
                      <m:e>
                        <m:r>
                          <a:rPr lang="en-US" altLang="ja-JP" i="1">
                            <a:latin typeface="Cambria Math"/>
                          </a:rPr>
                          <m:t>𝑊</m:t>
                        </m:r>
                      </m:e>
                      <m:sub>
                        <m:r>
                          <a:rPr lang="en-US" altLang="ja-JP" i="1">
                            <a:latin typeface="Cambria Math"/>
                          </a:rPr>
                          <m:t>𝑡</m:t>
                        </m:r>
                      </m:sub>
                    </m:sSub>
                    <m:r>
                      <a:rPr lang="en-US" altLang="ja-JP" i="1">
                        <a:latin typeface="Cambria Math"/>
                      </a:rPr>
                      <m:t>=</m:t>
                    </m:r>
                    <m:r>
                      <a:rPr lang="en-US" altLang="ja-JP" i="1" smtClean="0">
                        <a:latin typeface="Cambria Math" panose="02040503050406030204" pitchFamily="18" charset="0"/>
                        <a:ea typeface="Cambria Math" panose="02040503050406030204" pitchFamily="18" charset="0"/>
                      </a:rPr>
                      <m:t>−</m:t>
                    </m:r>
                    <m:d>
                      <m:dPr>
                        <m:ctrlPr>
                          <a:rPr lang="en-US" altLang="ja-JP" i="1" smtClean="0">
                            <a:latin typeface="Cambria Math" panose="02040503050406030204" pitchFamily="18" charset="0"/>
                            <a:ea typeface="Cambria Math" panose="02040503050406030204" pitchFamily="18" charset="0"/>
                          </a:rPr>
                        </m:ctrlPr>
                      </m:dPr>
                      <m:e>
                        <m:sSup>
                          <m:sSupPr>
                            <m:ctrlPr>
                              <a:rPr lang="en-US" altLang="ja-JP" i="1" smtClean="0">
                                <a:latin typeface="Cambria Math" panose="02040503050406030204" pitchFamily="18" charset="0"/>
                                <a:ea typeface="Cambria Math" panose="02040503050406030204" pitchFamily="18" charset="0"/>
                              </a:rPr>
                            </m:ctrlPr>
                          </m:sSupPr>
                          <m:e>
                            <m:r>
                              <a:rPr lang="ja-JP" altLang="en-US" i="1" smtClean="0">
                                <a:latin typeface="Cambria Math" panose="02040503050406030204" pitchFamily="18" charset="0"/>
                                <a:ea typeface="Cambria Math" panose="02040503050406030204" pitchFamily="18" charset="0"/>
                              </a:rPr>
                              <m:t>𝜏</m:t>
                            </m:r>
                          </m:e>
                          <m:sup>
                            <m:r>
                              <a:rPr lang="en-US" altLang="ja-JP" b="0" i="1" smtClean="0">
                                <a:latin typeface="Cambria Math" panose="02040503050406030204" pitchFamily="18" charset="0"/>
                                <a:ea typeface="Cambria Math" panose="02040503050406030204" pitchFamily="18" charset="0"/>
                              </a:rPr>
                              <m:t>𝑃</m:t>
                            </m:r>
                          </m:sup>
                        </m:sSup>
                        <m:r>
                          <a:rPr lang="en-US" altLang="ja-JP" b="0" i="1" smtClean="0">
                            <a:latin typeface="Cambria Math" panose="02040503050406030204" pitchFamily="18" charset="0"/>
                            <a:ea typeface="Cambria Math" panose="02040503050406030204" pitchFamily="18" charset="0"/>
                          </a:rPr>
                          <m:t>−</m:t>
                        </m:r>
                        <m:sSup>
                          <m:sSupPr>
                            <m:ctrlPr>
                              <a:rPr lang="en-US" altLang="ja-JP" b="0" i="1" smtClean="0">
                                <a:latin typeface="Cambria Math" panose="02040503050406030204" pitchFamily="18" charset="0"/>
                                <a:ea typeface="Cambria Math" panose="02040503050406030204" pitchFamily="18" charset="0"/>
                              </a:rPr>
                            </m:ctrlPr>
                          </m:sSupPr>
                          <m:e>
                            <m:r>
                              <a:rPr lang="ja-JP" altLang="en-US" b="0" i="1" smtClean="0">
                                <a:latin typeface="Cambria Math" panose="02040503050406030204" pitchFamily="18" charset="0"/>
                                <a:ea typeface="Cambria Math" panose="02040503050406030204" pitchFamily="18" charset="0"/>
                              </a:rPr>
                              <m:t>𝜏</m:t>
                            </m:r>
                          </m:e>
                          <m:sup>
                            <m:r>
                              <a:rPr lang="en-US" altLang="ja-JP" b="0" i="1" smtClean="0">
                                <a:latin typeface="Cambria Math" panose="02040503050406030204" pitchFamily="18" charset="0"/>
                                <a:ea typeface="Cambria Math" panose="02040503050406030204" pitchFamily="18" charset="0"/>
                              </a:rPr>
                              <m:t>𝐹</m:t>
                            </m:r>
                          </m:sup>
                        </m:sSup>
                      </m:e>
                    </m:d>
                    <m:sSub>
                      <m:sSubPr>
                        <m:ctrlPr>
                          <a:rPr lang="en-US" altLang="ja-JP"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𝑤</m:t>
                        </m:r>
                      </m:e>
                      <m:sub>
                        <m:r>
                          <a:rPr lang="en-US" altLang="ja-JP" b="0" i="1" smtClean="0">
                            <a:latin typeface="Cambria Math" panose="02040503050406030204" pitchFamily="18" charset="0"/>
                            <a:ea typeface="Cambria Math" panose="02040503050406030204" pitchFamily="18" charset="0"/>
                          </a:rPr>
                          <m:t>𝑡</m:t>
                        </m:r>
                      </m:sub>
                    </m:sSub>
                  </m:oMath>
                </a14:m>
                <a:r>
                  <a:rPr lang="ja-JP" altLang="en-US" dirty="0"/>
                  <a:t>と表せる</a:t>
                </a:r>
                <a:endParaRPr lang="en-US" altLang="ja-JP" dirty="0"/>
              </a:p>
              <a:p>
                <a:pPr marL="0" lvl="1" indent="0">
                  <a:buNone/>
                </a:pPr>
                <a:r>
                  <a:rPr lang="ja-JP" altLang="en-US" dirty="0"/>
                  <a:t>（積立方式であれば実現していた</a:t>
                </a:r>
                <a:r>
                  <a:rPr lang="ja-JP" altLang="en-US" dirty="0" err="1"/>
                  <a:t>で</a:t>
                </a:r>
                <a:r>
                  <a:rPr lang="ja-JP" altLang="en-US" dirty="0"/>
                  <a:t>あろう保険料とのギャップ分だけ負担）</a:t>
                </a:r>
                <a:endParaRPr lang="en-US" altLang="ja-JP" dirty="0"/>
              </a:p>
              <a:p>
                <a:pPr marL="0" lvl="1" indent="0">
                  <a:buNone/>
                </a:pPr>
                <a:endParaRPr lang="en-US" altLang="ja-JP" dirty="0">
                  <a:latin typeface="Times New Roman" panose="02020603050405020304" pitchFamily="18" charset="0"/>
                  <a:cs typeface="Times New Roman" panose="02020603050405020304" pitchFamily="18" charset="0"/>
                </a:endParaRPr>
              </a:p>
              <a:p>
                <a:pPr marL="0" lvl="1" indent="0">
                  <a:buNone/>
                </a:pPr>
                <a:endParaRPr lang="en-US" altLang="ja-JP" dirty="0">
                  <a:latin typeface="Times New Roman" panose="02020603050405020304" pitchFamily="18" charset="0"/>
                  <a:cs typeface="Times New Roman" panose="02020603050405020304" pitchFamily="18" charset="0"/>
                </a:endParaRPr>
              </a:p>
              <a:p>
                <a:pPr marL="0" lvl="1" indent="0">
                  <a:buNone/>
                </a:pPr>
                <a:endParaRPr lang="en-US" altLang="ja-JP" dirty="0">
                  <a:latin typeface="Times New Roman" panose="02020603050405020304" pitchFamily="18" charset="0"/>
                  <a:cs typeface="Times New Roman" panose="02020603050405020304" pitchFamily="18" charset="0"/>
                </a:endParaRPr>
              </a:p>
              <a:p>
                <a:pPr marL="0" indent="0">
                  <a:buNone/>
                </a:pPr>
                <a:endParaRPr kumimoji="1" lang="en-US" altLang="ja-JP" dirty="0"/>
              </a:p>
              <a:p>
                <a:pPr lvl="1"/>
                <a:endParaRPr kumimoji="1"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95536" y="1268760"/>
                <a:ext cx="8424936" cy="5328592"/>
              </a:xfrm>
              <a:blipFill rotWithShape="1">
                <a:blip r:embed="rId2"/>
                <a:stretch>
                  <a:fillRect l="-868" t="-240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6416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賦課方式</a:t>
            </a:r>
            <a:r>
              <a:rPr kumimoji="1" lang="en-US" altLang="ja-JP" dirty="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lnSpcReduction="10000"/>
              </a:bodyPr>
              <a:lstStyle/>
              <a:p>
                <a:r>
                  <a:rPr lang="ja-JP" altLang="en-US" dirty="0"/>
                  <a:t>年金制度導入時の高齢世代の純移転</a:t>
                </a:r>
                <a:endParaRPr lang="en-US" altLang="ja-JP" dirty="0"/>
              </a:p>
              <a:p>
                <a:pPr marL="0" indent="0" algn="ctr">
                  <a:buNone/>
                </a:pPr>
                <a14:m>
                  <m:oMath xmlns:m="http://schemas.openxmlformats.org/officeDocument/2006/math">
                    <m:r>
                      <a:rPr lang="en-US" altLang="ja-JP" sz="2400" i="1">
                        <a:latin typeface="Cambria Math"/>
                        <a:ea typeface="Cambria Math"/>
                      </a:rPr>
                      <m:t>∆</m:t>
                    </m:r>
                    <m:sSub>
                      <m:sSubPr>
                        <m:ctrlPr>
                          <a:rPr lang="en-US" altLang="ja-JP" sz="2400" i="1">
                            <a:latin typeface="Cambria Math" panose="02040503050406030204" pitchFamily="18" charset="0"/>
                          </a:rPr>
                        </m:ctrlPr>
                      </m:sSubPr>
                      <m:e>
                        <m:r>
                          <a:rPr lang="en-US" altLang="ja-JP" sz="2400" i="1">
                            <a:latin typeface="Cambria Math"/>
                          </a:rPr>
                          <m:t>𝑊</m:t>
                        </m:r>
                      </m:e>
                      <m:sub>
                        <m:r>
                          <a:rPr lang="en-US" altLang="ja-JP" sz="2400" i="1">
                            <a:latin typeface="Cambria Math"/>
                          </a:rPr>
                          <m:t>−1</m:t>
                        </m:r>
                      </m:sub>
                    </m:sSub>
                    <m:r>
                      <a:rPr lang="en-US" altLang="ja-JP" sz="2400" i="1">
                        <a:latin typeface="Cambria Math"/>
                      </a:rPr>
                      <m:t>=</m:t>
                    </m:r>
                    <m:f>
                      <m:fPr>
                        <m:ctrlPr>
                          <a:rPr lang="en-US"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a:rPr>
                              <m:t>𝑏</m:t>
                            </m:r>
                          </m:e>
                          <m:sub>
                            <m:r>
                              <a:rPr lang="en-US" altLang="ja-JP" sz="2400" i="1">
                                <a:latin typeface="Cambria Math"/>
                              </a:rPr>
                              <m:t>0</m:t>
                            </m:r>
                          </m:sub>
                        </m:sSub>
                      </m:num>
                      <m:den>
                        <m:r>
                          <a:rPr lang="en-US" altLang="ja-JP" sz="2400" i="1">
                            <a:latin typeface="Cambria Math"/>
                          </a:rPr>
                          <m:t>1+</m:t>
                        </m:r>
                        <m:r>
                          <a:rPr lang="en-US" altLang="ja-JP" sz="2400" i="1">
                            <a:latin typeface="Cambria Math"/>
                          </a:rPr>
                          <m:t>𝑟</m:t>
                        </m:r>
                      </m:den>
                    </m:f>
                    <m:r>
                      <a:rPr lang="en-US" altLang="ja-JP" sz="2400" i="1">
                        <a:latin typeface="Cambria Math"/>
                      </a:rPr>
                      <m:t>&gt;0</m:t>
                    </m:r>
                  </m:oMath>
                </a14:m>
                <a:r>
                  <a:rPr lang="en-US" altLang="ja-JP" dirty="0"/>
                  <a:t> </a:t>
                </a:r>
              </a:p>
              <a:p>
                <a:r>
                  <a:rPr lang="ja-JP" altLang="en-US" dirty="0"/>
                  <a:t>実は全ての世代の移転の合計はゼロである</a:t>
                </a:r>
                <a:endParaRPr lang="en-US" altLang="ja-JP" dirty="0"/>
              </a:p>
              <a:p>
                <a:pPr lvl="1"/>
                <a:r>
                  <a:rPr lang="ja-JP" altLang="en-US" dirty="0"/>
                  <a:t>所得移転のゼロサム的性質</a:t>
                </a:r>
                <a:endParaRPr lang="en-US" altLang="ja-JP" dirty="0"/>
              </a:p>
              <a:p>
                <a:pPr marL="457200" lvl="1" indent="0" algn="ctr">
                  <a:buNone/>
                </a:pPr>
                <a14:m>
                  <m:oMath xmlns:m="http://schemas.openxmlformats.org/officeDocument/2006/math">
                    <m:r>
                      <a:rPr lang="en-US" altLang="ja-JP" i="1" smtClean="0">
                        <a:latin typeface="Cambria Math"/>
                        <a:ea typeface="Cambria Math"/>
                      </a:rPr>
                      <m:t>∆</m:t>
                    </m:r>
                    <m:sSub>
                      <m:sSubPr>
                        <m:ctrlPr>
                          <a:rPr lang="en-US" altLang="ja-JP" i="1" smtClean="0">
                            <a:latin typeface="Cambria Math" panose="02040503050406030204" pitchFamily="18" charset="0"/>
                            <a:ea typeface="Cambria Math"/>
                          </a:rPr>
                        </m:ctrlPr>
                      </m:sSubPr>
                      <m:e>
                        <m:r>
                          <a:rPr lang="en-US" altLang="ja-JP" b="0" i="1" smtClean="0">
                            <a:latin typeface="Cambria Math"/>
                            <a:ea typeface="Cambria Math"/>
                          </a:rPr>
                          <m:t>𝑊</m:t>
                        </m:r>
                      </m:e>
                      <m:sub>
                        <m:r>
                          <a:rPr lang="en-US" altLang="ja-JP" b="0" i="1" smtClean="0">
                            <a:latin typeface="Cambria Math"/>
                            <a:ea typeface="Cambria Math"/>
                          </a:rPr>
                          <m:t>−1</m:t>
                        </m:r>
                      </m:sub>
                    </m:sSub>
                    <m:sSub>
                      <m:sSubPr>
                        <m:ctrlPr>
                          <a:rPr lang="en-US" altLang="ja-JP" i="1" smtClean="0">
                            <a:latin typeface="Cambria Math" panose="02040503050406030204" pitchFamily="18" charset="0"/>
                            <a:ea typeface="Cambria Math"/>
                          </a:rPr>
                        </m:ctrlPr>
                      </m:sSubPr>
                      <m:e>
                        <m:r>
                          <a:rPr lang="en-US" altLang="ja-JP" b="0" i="1" smtClean="0">
                            <a:latin typeface="Cambria Math"/>
                            <a:ea typeface="Cambria Math"/>
                          </a:rPr>
                          <m:t>𝐿</m:t>
                        </m:r>
                      </m:e>
                      <m:sub>
                        <m:r>
                          <a:rPr lang="en-US" altLang="ja-JP" b="0" i="1" smtClean="0">
                            <a:latin typeface="Cambria Math"/>
                            <a:ea typeface="Cambria Math"/>
                          </a:rPr>
                          <m:t>−1</m:t>
                        </m:r>
                      </m:sub>
                    </m:sSub>
                    <m:d>
                      <m:dPr>
                        <m:ctrlPr>
                          <a:rPr lang="en-US" altLang="ja-JP" b="0" i="1" smtClean="0">
                            <a:latin typeface="Cambria Math" panose="02040503050406030204" pitchFamily="18" charset="0"/>
                            <a:ea typeface="Cambria Math"/>
                          </a:rPr>
                        </m:ctrlPr>
                      </m:dPr>
                      <m:e>
                        <m:r>
                          <a:rPr lang="en-US" altLang="ja-JP" b="0" i="1" smtClean="0">
                            <a:latin typeface="Cambria Math"/>
                            <a:ea typeface="Cambria Math"/>
                          </a:rPr>
                          <m:t>1+</m:t>
                        </m:r>
                        <m:r>
                          <a:rPr lang="en-US" altLang="ja-JP" b="0" i="1" smtClean="0">
                            <a:latin typeface="Cambria Math"/>
                            <a:ea typeface="Cambria Math"/>
                          </a:rPr>
                          <m:t>𝑟</m:t>
                        </m:r>
                      </m:e>
                    </m:d>
                    <m:r>
                      <a:rPr lang="en-US" altLang="ja-JP" b="0" i="1" smtClean="0">
                        <a:latin typeface="Cambria Math"/>
                        <a:ea typeface="Cambria Math"/>
                      </a:rPr>
                      <m:t>+</m:t>
                    </m:r>
                    <m:nary>
                      <m:naryPr>
                        <m:chr m:val="∑"/>
                        <m:limLoc m:val="subSup"/>
                        <m:ctrlPr>
                          <a:rPr lang="en-US" altLang="ja-JP" b="0" i="1" smtClean="0">
                            <a:latin typeface="Cambria Math" panose="02040503050406030204" pitchFamily="18" charset="0"/>
                            <a:ea typeface="Cambria Math"/>
                          </a:rPr>
                        </m:ctrlPr>
                      </m:naryPr>
                      <m:sub>
                        <m:r>
                          <m:rPr>
                            <m:brk m:alnAt="25"/>
                          </m:rPr>
                          <a:rPr lang="en-US" altLang="ja-JP" b="0" i="1" smtClean="0">
                            <a:latin typeface="Cambria Math"/>
                            <a:ea typeface="Cambria Math"/>
                          </a:rPr>
                          <m:t>𝑡</m:t>
                        </m:r>
                        <m:r>
                          <a:rPr lang="en-US" altLang="ja-JP" b="0" i="1" smtClean="0">
                            <a:latin typeface="Cambria Math"/>
                            <a:ea typeface="Cambria Math"/>
                          </a:rPr>
                          <m:t>=0</m:t>
                        </m:r>
                      </m:sub>
                      <m:sup>
                        <m:r>
                          <a:rPr lang="en-US" altLang="ja-JP" b="0" i="1" smtClean="0">
                            <a:latin typeface="Cambria Math"/>
                            <a:ea typeface="Cambria Math"/>
                          </a:rPr>
                          <m:t>∞</m:t>
                        </m:r>
                      </m:sup>
                      <m:e>
                        <m:f>
                          <m:fPr>
                            <m:ctrlPr>
                              <a:rPr lang="en-US" altLang="ja-JP" b="0" i="1" smtClean="0">
                                <a:latin typeface="Cambria Math" panose="02040503050406030204" pitchFamily="18" charset="0"/>
                                <a:ea typeface="Cambria Math"/>
                              </a:rPr>
                            </m:ctrlPr>
                          </m:fPr>
                          <m:num>
                            <m:r>
                              <a:rPr lang="en-US" altLang="ja-JP" b="0" i="1" smtClean="0">
                                <a:latin typeface="Cambria Math"/>
                                <a:ea typeface="Cambria Math"/>
                              </a:rPr>
                              <m:t>∆</m:t>
                            </m:r>
                            <m:sSub>
                              <m:sSubPr>
                                <m:ctrlPr>
                                  <a:rPr lang="en-US" altLang="ja-JP" b="0" i="1" smtClean="0">
                                    <a:latin typeface="Cambria Math" panose="02040503050406030204" pitchFamily="18" charset="0"/>
                                    <a:ea typeface="Cambria Math"/>
                                  </a:rPr>
                                </m:ctrlPr>
                              </m:sSubPr>
                              <m:e>
                                <m:r>
                                  <a:rPr lang="en-US" altLang="ja-JP" b="0" i="1" smtClean="0">
                                    <a:latin typeface="Cambria Math"/>
                                    <a:ea typeface="Cambria Math"/>
                                  </a:rPr>
                                  <m:t>𝑊</m:t>
                                </m:r>
                              </m:e>
                              <m:sub>
                                <m:r>
                                  <a:rPr lang="en-US" altLang="ja-JP" b="0" i="1" smtClean="0">
                                    <a:latin typeface="Cambria Math"/>
                                    <a:ea typeface="Cambria Math"/>
                                  </a:rPr>
                                  <m:t>𝑡</m:t>
                                </m:r>
                              </m:sub>
                            </m:sSub>
                            <m:sSub>
                              <m:sSubPr>
                                <m:ctrlPr>
                                  <a:rPr lang="en-US" altLang="ja-JP" b="0" i="1" smtClean="0">
                                    <a:latin typeface="Cambria Math" panose="02040503050406030204" pitchFamily="18" charset="0"/>
                                    <a:ea typeface="Cambria Math"/>
                                  </a:rPr>
                                </m:ctrlPr>
                              </m:sSubPr>
                              <m:e>
                                <m:r>
                                  <a:rPr lang="en-US" altLang="ja-JP" b="0" i="1" smtClean="0">
                                    <a:latin typeface="Cambria Math"/>
                                    <a:ea typeface="Cambria Math"/>
                                  </a:rPr>
                                  <m:t>𝐿</m:t>
                                </m:r>
                              </m:e>
                              <m:sub>
                                <m:r>
                                  <a:rPr lang="en-US" altLang="ja-JP" b="0" i="1" smtClean="0">
                                    <a:latin typeface="Cambria Math"/>
                                    <a:ea typeface="Cambria Math"/>
                                  </a:rPr>
                                  <m:t>𝑡</m:t>
                                </m:r>
                              </m:sub>
                            </m:sSub>
                          </m:num>
                          <m:den>
                            <m:sSup>
                              <m:sSupPr>
                                <m:ctrlPr>
                                  <a:rPr lang="en-US" altLang="ja-JP" b="0" i="1" smtClean="0">
                                    <a:latin typeface="Cambria Math" panose="02040503050406030204" pitchFamily="18" charset="0"/>
                                    <a:ea typeface="Cambria Math"/>
                                  </a:rPr>
                                </m:ctrlPr>
                              </m:sSupPr>
                              <m:e>
                                <m:r>
                                  <a:rPr lang="en-US" altLang="ja-JP" b="0" i="1" smtClean="0">
                                    <a:latin typeface="Cambria Math"/>
                                    <a:ea typeface="Cambria Math"/>
                                  </a:rPr>
                                  <m:t>(1+</m:t>
                                </m:r>
                                <m:r>
                                  <a:rPr lang="en-US" altLang="ja-JP" b="0" i="1" smtClean="0">
                                    <a:latin typeface="Cambria Math"/>
                                    <a:ea typeface="Cambria Math"/>
                                  </a:rPr>
                                  <m:t>𝑟</m:t>
                                </m:r>
                                <m:r>
                                  <a:rPr lang="en-US" altLang="ja-JP" b="0" i="1" smtClean="0">
                                    <a:latin typeface="Cambria Math"/>
                                    <a:ea typeface="Cambria Math"/>
                                  </a:rPr>
                                  <m:t>)</m:t>
                                </m:r>
                              </m:e>
                              <m:sup>
                                <m:r>
                                  <a:rPr lang="en-US" altLang="ja-JP" b="0" i="1" smtClean="0">
                                    <a:latin typeface="Cambria Math"/>
                                    <a:ea typeface="Cambria Math"/>
                                  </a:rPr>
                                  <m:t>𝑡</m:t>
                                </m:r>
                              </m:sup>
                            </m:sSup>
                          </m:den>
                        </m:f>
                        <m:r>
                          <a:rPr lang="en-US" altLang="ja-JP" b="0" i="1" smtClean="0">
                            <a:latin typeface="Cambria Math"/>
                            <a:ea typeface="Cambria Math"/>
                          </a:rPr>
                          <m:t>=0</m:t>
                        </m:r>
                      </m:e>
                    </m:nary>
                  </m:oMath>
                </a14:m>
                <a:r>
                  <a:rPr lang="en-US" altLang="ja-JP" dirty="0"/>
                  <a:t> 	 (*)</a:t>
                </a:r>
              </a:p>
              <a:p>
                <a:pPr lvl="1"/>
                <a:r>
                  <a:rPr lang="ja-JP" altLang="en-US" dirty="0"/>
                  <a:t>賦課方式の年金制度は，制度導入時の高齢世代への移転をその後の全ての世代からの負担で賄うような所得移転に等しい</a:t>
                </a:r>
                <a:endParaRPr lang="en-US" altLang="ja-JP" dirty="0"/>
              </a:p>
              <a:p>
                <a:r>
                  <a:rPr lang="ja-JP" altLang="en-US" dirty="0"/>
                  <a:t>問題　</a:t>
                </a:r>
                <a:r>
                  <a:rPr lang="en-US" altLang="ja-JP" dirty="0"/>
                  <a:t>(*)</a:t>
                </a:r>
                <a:r>
                  <a:rPr lang="ja-JP" altLang="en-US" dirty="0"/>
                  <a:t>を導け</a:t>
                </a:r>
                <a:endParaRPr lang="en-US" altLang="ja-JP"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481" t="-33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8436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t>
            </a:r>
            <a:r>
              <a:rPr kumimoji="1" lang="ja-JP" altLang="en-US" dirty="0"/>
              <a:t>の導出</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23528" y="1268760"/>
                <a:ext cx="8568952" cy="5328592"/>
              </a:xfrm>
            </p:spPr>
            <p:txBody>
              <a:bodyPr>
                <a:normAutofit fontScale="47500" lnSpcReduction="20000"/>
              </a:bodyPr>
              <a:lstStyle/>
              <a:p>
                <a:pPr marL="0" indent="0">
                  <a:buNone/>
                </a:pPr>
                <a14:m>
                  <m:oMath xmlns:m="http://schemas.openxmlformats.org/officeDocument/2006/math">
                    <m:r>
                      <a:rPr lang="ja-JP" altLang="en-US" sz="3400" i="1" smtClean="0">
                        <a:latin typeface="Cambria Math"/>
                        <a:cs typeface="Times New Roman" panose="02020603050405020304" pitchFamily="18" charset="0"/>
                      </a:rPr>
                      <m:t>𝜃</m:t>
                    </m:r>
                    <m:r>
                      <a:rPr lang="ja-JP" altLang="en-US" sz="3400" i="1" smtClean="0">
                        <a:latin typeface="Cambria Math"/>
                        <a:cs typeface="Times New Roman" panose="02020603050405020304" pitchFamily="18" charset="0"/>
                      </a:rPr>
                      <m:t>≡1−</m:t>
                    </m:r>
                    <m:f>
                      <m:fPr>
                        <m:ctrlPr>
                          <a:rPr lang="en-US" altLang="ja-JP" sz="3400" b="0" i="1" smtClean="0">
                            <a:latin typeface="Cambria Math" panose="02040503050406030204" pitchFamily="18" charset="0"/>
                            <a:cs typeface="Times New Roman" panose="02020603050405020304" pitchFamily="18" charset="0"/>
                          </a:rPr>
                        </m:ctrlPr>
                      </m:fPr>
                      <m:num>
                        <m:d>
                          <m:dPr>
                            <m:ctrlPr>
                              <a:rPr lang="en-US" altLang="ja-JP" sz="3400" b="0" i="1" smtClean="0">
                                <a:latin typeface="Cambria Math" panose="02040503050406030204" pitchFamily="18" charset="0"/>
                                <a:cs typeface="Times New Roman" panose="02020603050405020304" pitchFamily="18" charset="0"/>
                              </a:rPr>
                            </m:ctrlPr>
                          </m:dPr>
                          <m:e>
                            <m:r>
                              <a:rPr lang="en-US" altLang="ja-JP" sz="3400" b="0" i="1" smtClean="0">
                                <a:latin typeface="Cambria Math"/>
                                <a:cs typeface="Times New Roman" panose="02020603050405020304" pitchFamily="18" charset="0"/>
                              </a:rPr>
                              <m:t>1+</m:t>
                            </m:r>
                            <m:r>
                              <a:rPr lang="en-US" altLang="ja-JP" sz="3400" b="0" i="1" smtClean="0">
                                <a:latin typeface="Cambria Math"/>
                                <a:cs typeface="Times New Roman" panose="02020603050405020304" pitchFamily="18" charset="0"/>
                              </a:rPr>
                              <m:t>𝑛</m:t>
                            </m:r>
                          </m:e>
                        </m:d>
                        <m:d>
                          <m:dPr>
                            <m:ctrlPr>
                              <a:rPr lang="en-US" altLang="ja-JP" sz="3400" b="0" i="1" smtClean="0">
                                <a:latin typeface="Cambria Math" panose="02040503050406030204" pitchFamily="18" charset="0"/>
                                <a:cs typeface="Times New Roman" panose="02020603050405020304" pitchFamily="18" charset="0"/>
                              </a:rPr>
                            </m:ctrlPr>
                          </m:dPr>
                          <m:e>
                            <m:r>
                              <a:rPr lang="en-US" altLang="ja-JP" sz="3400" b="0" i="1" smtClean="0">
                                <a:latin typeface="Cambria Math"/>
                                <a:cs typeface="Times New Roman" panose="02020603050405020304" pitchFamily="18" charset="0"/>
                              </a:rPr>
                              <m:t>1+</m:t>
                            </m:r>
                            <m:r>
                              <a:rPr lang="en-US" altLang="ja-JP" sz="3400" b="0" i="1" smtClean="0">
                                <a:latin typeface="Cambria Math"/>
                                <a:cs typeface="Times New Roman" panose="02020603050405020304" pitchFamily="18" charset="0"/>
                              </a:rPr>
                              <m:t>𝑔</m:t>
                            </m:r>
                          </m:e>
                        </m:d>
                      </m:num>
                      <m:den>
                        <m:r>
                          <a:rPr lang="en-US" altLang="ja-JP" sz="3400" b="0" i="1" smtClean="0">
                            <a:latin typeface="Cambria Math"/>
                            <a:cs typeface="Times New Roman" panose="02020603050405020304" pitchFamily="18" charset="0"/>
                          </a:rPr>
                          <m:t>1+</m:t>
                        </m:r>
                        <m:r>
                          <a:rPr lang="en-US" altLang="ja-JP" sz="3400" b="0" i="1" smtClean="0">
                            <a:latin typeface="Cambria Math"/>
                            <a:cs typeface="Times New Roman" panose="02020603050405020304" pitchFamily="18" charset="0"/>
                          </a:rPr>
                          <m:t>𝑟</m:t>
                        </m:r>
                      </m:den>
                    </m:f>
                  </m:oMath>
                </a14:m>
                <a:r>
                  <a:rPr lang="ja-JP" altLang="en-US" sz="3400" dirty="0">
                    <a:latin typeface="Times New Roman" panose="02020603050405020304" pitchFamily="18" charset="0"/>
                    <a:cs typeface="Times New Roman" panose="02020603050405020304" pitchFamily="18" charset="0"/>
                  </a:rPr>
                  <a:t>とおくと</a:t>
                </a:r>
                <a:r>
                  <a:rPr lang="en-US" altLang="ja-JP" sz="3400" dirty="0">
                    <a:latin typeface="Times New Roman" panose="02020603050405020304" pitchFamily="18" charset="0"/>
                    <a:cs typeface="Times New Roman" panose="02020603050405020304" pitchFamily="18" charset="0"/>
                  </a:rPr>
                  <a:t>1</a:t>
                </a:r>
              </a:p>
              <a:p>
                <a:pPr marL="0" indent="0">
                  <a:buNone/>
                </a:pPr>
                <a:endParaRPr lang="en-US" altLang="ja-JP" sz="3400" dirty="0">
                  <a:latin typeface="Times New Roman" panose="02020603050405020304" pitchFamily="18" charset="0"/>
                  <a:cs typeface="Times New Roman" panose="02020603050405020304" pitchFamily="18" charset="0"/>
                </a:endParaRPr>
              </a:p>
              <a:p>
                <a:pPr marL="0" indent="0">
                  <a:buNone/>
                </a:pPr>
                <a:r>
                  <a:rPr lang="en-US" altLang="ja-JP" sz="3400" i="1" dirty="0">
                    <a:latin typeface="Times New Roman" panose="02020603050405020304" pitchFamily="18" charset="0"/>
                    <a:cs typeface="Times New Roman" panose="02020603050405020304" pitchFamily="18" charset="0"/>
                  </a:rPr>
                  <a:t>t</a:t>
                </a:r>
                <a:r>
                  <a:rPr lang="en-US" altLang="ja-JP" sz="3400" dirty="0">
                    <a:latin typeface="Times New Roman" panose="02020603050405020304" pitchFamily="18" charset="0"/>
                    <a:cs typeface="Times New Roman" panose="02020603050405020304" pitchFamily="18" charset="0"/>
                  </a:rPr>
                  <a:t>=0,1,2,….</a:t>
                </a:r>
                <a:r>
                  <a:rPr lang="ja-JP" altLang="en-US" sz="3400" dirty="0">
                    <a:latin typeface="Times New Roman" panose="02020603050405020304" pitchFamily="18" charset="0"/>
                    <a:cs typeface="Times New Roman" panose="02020603050405020304" pitchFamily="18" charset="0"/>
                  </a:rPr>
                  <a:t>について</a:t>
                </a:r>
                <a:r>
                  <a:rPr lang="en-US" altLang="ja-JP" sz="3400" dirty="0">
                    <a:latin typeface="Times New Roman" panose="02020603050405020304" pitchFamily="18" charset="0"/>
                    <a:cs typeface="Times New Roman" panose="02020603050405020304" pitchFamily="18" charset="0"/>
                  </a:rPr>
                  <a:t>,</a:t>
                </a:r>
                <a14:m>
                  <m:oMath xmlns:m="http://schemas.openxmlformats.org/officeDocument/2006/math">
                    <m:r>
                      <a:rPr lang="ja-JP" altLang="en-US" sz="3400" i="1">
                        <a:latin typeface="Cambria Math"/>
                      </a:rPr>
                      <m:t>∆</m:t>
                    </m:r>
                    <m:sSub>
                      <m:sSubPr>
                        <m:ctrlPr>
                          <a:rPr lang="en-US" altLang="ja-JP" sz="3400" i="1">
                            <a:latin typeface="Cambria Math" panose="02040503050406030204" pitchFamily="18" charset="0"/>
                          </a:rPr>
                        </m:ctrlPr>
                      </m:sSubPr>
                      <m:e>
                        <m:r>
                          <a:rPr lang="en-US" altLang="ja-JP" sz="3400" i="1">
                            <a:latin typeface="Cambria Math"/>
                          </a:rPr>
                          <m:t>𝑊</m:t>
                        </m:r>
                      </m:e>
                      <m:sub>
                        <m:r>
                          <a:rPr lang="en-US" altLang="ja-JP" sz="3400" i="1">
                            <a:latin typeface="Cambria Math"/>
                          </a:rPr>
                          <m:t>𝑡</m:t>
                        </m:r>
                      </m:sub>
                    </m:sSub>
                    <m:r>
                      <a:rPr lang="en-US" altLang="ja-JP" sz="3400" i="1">
                        <a:latin typeface="Cambria Math"/>
                      </a:rPr>
                      <m:t>=</m:t>
                    </m:r>
                    <m:sSup>
                      <m:sSupPr>
                        <m:ctrlPr>
                          <a:rPr lang="en-US" altLang="ja-JP" sz="3400" i="1">
                            <a:latin typeface="Cambria Math" panose="02040503050406030204" pitchFamily="18" charset="0"/>
                          </a:rPr>
                        </m:ctrlPr>
                      </m:sSupPr>
                      <m:e>
                        <m:r>
                          <a:rPr lang="en-US" altLang="ja-JP" sz="3400" b="0" i="1" smtClean="0">
                            <a:latin typeface="Cambria Math"/>
                          </a:rPr>
                          <m:t>−</m:t>
                        </m:r>
                        <m:r>
                          <a:rPr lang="ja-JP" altLang="en-US" sz="3400" b="0" i="1" smtClean="0">
                            <a:latin typeface="Cambria Math"/>
                          </a:rPr>
                          <m:t>𝜃</m:t>
                        </m:r>
                        <m:r>
                          <a:rPr lang="ja-JP" altLang="en-US" sz="3400" i="1">
                            <a:latin typeface="Cambria Math"/>
                          </a:rPr>
                          <m:t>𝜏</m:t>
                        </m:r>
                      </m:e>
                      <m:sup>
                        <m:r>
                          <a:rPr lang="en-US" altLang="ja-JP" sz="3400" i="1">
                            <a:latin typeface="Cambria Math"/>
                          </a:rPr>
                          <m:t>𝑃</m:t>
                        </m:r>
                      </m:sup>
                    </m:sSup>
                    <m:sSub>
                      <m:sSubPr>
                        <m:ctrlPr>
                          <a:rPr lang="en-US" altLang="ja-JP" sz="3400" i="1">
                            <a:latin typeface="Cambria Math" panose="02040503050406030204" pitchFamily="18" charset="0"/>
                          </a:rPr>
                        </m:ctrlPr>
                      </m:sSubPr>
                      <m:e>
                        <m:r>
                          <a:rPr lang="en-US" altLang="ja-JP" sz="3400" i="1">
                            <a:latin typeface="Cambria Math"/>
                          </a:rPr>
                          <m:t>𝑤</m:t>
                        </m:r>
                      </m:e>
                      <m:sub>
                        <m:r>
                          <a:rPr lang="en-US" altLang="ja-JP" sz="3400" i="1">
                            <a:latin typeface="Cambria Math"/>
                          </a:rPr>
                          <m:t>𝑡</m:t>
                        </m:r>
                      </m:sub>
                    </m:sSub>
                    <m:r>
                      <a:rPr lang="ja-JP" altLang="en-US" sz="3400" i="1">
                        <a:latin typeface="Cambria Math"/>
                      </a:rPr>
                      <m:t>なので</m:t>
                    </m:r>
                  </m:oMath>
                </a14:m>
                <a:endParaRPr lang="en-US" altLang="ja-JP" sz="3400" dirty="0">
                  <a:latin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nary>
                        <m:naryPr>
                          <m:chr m:val="∑"/>
                          <m:limLoc m:val="subSup"/>
                          <m:ctrlPr>
                            <a:rPr lang="en-US" altLang="ja-JP" sz="3400" i="1" smtClean="0">
                              <a:latin typeface="Cambria Math" panose="02040503050406030204" pitchFamily="18" charset="0"/>
                            </a:rPr>
                          </m:ctrlPr>
                        </m:naryPr>
                        <m:sub>
                          <m:r>
                            <m:rPr>
                              <m:brk m:alnAt="25"/>
                            </m:rPr>
                            <a:rPr lang="en-US" altLang="ja-JP" sz="3400" b="0" i="1" smtClean="0">
                              <a:latin typeface="Cambria Math"/>
                            </a:rPr>
                            <m:t>𝑡</m:t>
                          </m:r>
                          <m:r>
                            <a:rPr lang="en-US" altLang="ja-JP" sz="3400" b="0" i="1" smtClean="0">
                              <a:latin typeface="Cambria Math"/>
                            </a:rPr>
                            <m:t>=0</m:t>
                          </m:r>
                        </m:sub>
                        <m:sup>
                          <m:r>
                            <a:rPr lang="en-US" altLang="ja-JP" sz="3400" i="1" smtClean="0">
                              <a:latin typeface="Cambria Math"/>
                              <a:ea typeface="Cambria Math"/>
                            </a:rPr>
                            <m:t>∞</m:t>
                          </m:r>
                        </m:sup>
                        <m:e>
                          <m:f>
                            <m:fPr>
                              <m:ctrlPr>
                                <a:rPr lang="en-US" altLang="ja-JP" sz="3400" i="1" smtClean="0">
                                  <a:latin typeface="Cambria Math" panose="02040503050406030204" pitchFamily="18" charset="0"/>
                                </a:rPr>
                              </m:ctrlPr>
                            </m:fPr>
                            <m:num>
                              <m:r>
                                <a:rPr lang="en-US" altLang="ja-JP" sz="3400" i="1" smtClean="0">
                                  <a:latin typeface="Cambria Math"/>
                                  <a:ea typeface="Cambria Math"/>
                                </a:rPr>
                                <m:t>∆</m:t>
                              </m:r>
                              <m:sSub>
                                <m:sSubPr>
                                  <m:ctrlPr>
                                    <a:rPr lang="en-US" altLang="ja-JP" sz="3400" i="1" smtClean="0">
                                      <a:latin typeface="Cambria Math" panose="02040503050406030204" pitchFamily="18" charset="0"/>
                                      <a:ea typeface="Cambria Math"/>
                                    </a:rPr>
                                  </m:ctrlPr>
                                </m:sSubPr>
                                <m:e>
                                  <m:r>
                                    <a:rPr lang="en-US" altLang="ja-JP" sz="3400" b="0" i="1" smtClean="0">
                                      <a:latin typeface="Cambria Math"/>
                                      <a:ea typeface="Cambria Math"/>
                                    </a:rPr>
                                    <m:t>𝑊</m:t>
                                  </m:r>
                                </m:e>
                                <m:sub>
                                  <m:r>
                                    <a:rPr lang="en-US" altLang="ja-JP" sz="3400" b="0" i="1" smtClean="0">
                                      <a:latin typeface="Cambria Math"/>
                                      <a:ea typeface="Cambria Math"/>
                                    </a:rPr>
                                    <m:t>𝑡</m:t>
                                  </m:r>
                                </m:sub>
                              </m:sSub>
                              <m:sSub>
                                <m:sSubPr>
                                  <m:ctrlPr>
                                    <a:rPr lang="en-US" altLang="ja-JP" sz="3400" i="1" smtClean="0">
                                      <a:latin typeface="Cambria Math" panose="02040503050406030204" pitchFamily="18" charset="0"/>
                                      <a:ea typeface="Cambria Math"/>
                                    </a:rPr>
                                  </m:ctrlPr>
                                </m:sSubPr>
                                <m:e>
                                  <m:r>
                                    <a:rPr lang="en-US" altLang="ja-JP" sz="3400" b="0" i="1" smtClean="0">
                                      <a:latin typeface="Cambria Math"/>
                                      <a:ea typeface="Cambria Math"/>
                                    </a:rPr>
                                    <m:t>𝐿</m:t>
                                  </m:r>
                                </m:e>
                                <m:sub>
                                  <m:r>
                                    <a:rPr lang="en-US" altLang="ja-JP" sz="3400" b="0" i="1" smtClean="0">
                                      <a:latin typeface="Cambria Math"/>
                                      <a:ea typeface="Cambria Math"/>
                                    </a:rPr>
                                    <m:t>𝑡</m:t>
                                  </m:r>
                                </m:sub>
                              </m:sSub>
                            </m:num>
                            <m:den>
                              <m:sSup>
                                <m:sSupPr>
                                  <m:ctrlPr>
                                    <a:rPr lang="en-US" altLang="ja-JP" sz="3400" i="1" smtClean="0">
                                      <a:latin typeface="Cambria Math" panose="02040503050406030204" pitchFamily="18" charset="0"/>
                                    </a:rPr>
                                  </m:ctrlPr>
                                </m:sSupPr>
                                <m:e>
                                  <m:r>
                                    <a:rPr lang="en-US" altLang="ja-JP" sz="3400" b="0" i="1" smtClean="0">
                                      <a:latin typeface="Cambria Math"/>
                                    </a:rPr>
                                    <m:t>(1+</m:t>
                                  </m:r>
                                  <m:r>
                                    <a:rPr lang="en-US" altLang="ja-JP" sz="3400" b="0" i="1" smtClean="0">
                                      <a:latin typeface="Cambria Math"/>
                                    </a:rPr>
                                    <m:t>𝑟</m:t>
                                  </m:r>
                                  <m:r>
                                    <a:rPr lang="en-US" altLang="ja-JP" sz="3400" b="0" i="1" smtClean="0">
                                      <a:latin typeface="Cambria Math"/>
                                    </a:rPr>
                                    <m:t>)</m:t>
                                  </m:r>
                                </m:e>
                                <m:sup>
                                  <m:r>
                                    <a:rPr lang="en-US" altLang="ja-JP" sz="3400" b="0" i="1" smtClean="0">
                                      <a:latin typeface="Cambria Math"/>
                                    </a:rPr>
                                    <m:t>𝑡</m:t>
                                  </m:r>
                                </m:sup>
                              </m:sSup>
                            </m:den>
                          </m:f>
                          <m:r>
                            <a:rPr lang="en-US" altLang="ja-JP" sz="3400" b="0" i="1" smtClean="0">
                              <a:latin typeface="Cambria Math"/>
                            </a:rPr>
                            <m:t>=−</m:t>
                          </m:r>
                          <m:r>
                            <a:rPr lang="ja-JP" altLang="en-US" sz="3400" b="0" i="1" smtClean="0">
                              <a:latin typeface="Cambria Math"/>
                            </a:rPr>
                            <m:t>𝜃</m:t>
                          </m:r>
                          <m:sSup>
                            <m:sSupPr>
                              <m:ctrlPr>
                                <a:rPr lang="en-US" altLang="ja-JP" sz="3400" b="0" i="1" smtClean="0">
                                  <a:latin typeface="Cambria Math" panose="02040503050406030204" pitchFamily="18" charset="0"/>
                                </a:rPr>
                              </m:ctrlPr>
                            </m:sSupPr>
                            <m:e>
                              <m:r>
                                <a:rPr lang="ja-JP" altLang="en-US" sz="3400" b="0" i="1" smtClean="0">
                                  <a:latin typeface="Cambria Math"/>
                                </a:rPr>
                                <m:t>𝜏</m:t>
                              </m:r>
                            </m:e>
                            <m:sup>
                              <m:r>
                                <a:rPr lang="en-US" altLang="ja-JP" sz="3400" b="0" i="1" smtClean="0">
                                  <a:latin typeface="Cambria Math"/>
                                </a:rPr>
                                <m:t>𝑃</m:t>
                              </m:r>
                            </m:sup>
                          </m:sSup>
                          <m:sSub>
                            <m:sSubPr>
                              <m:ctrlPr>
                                <a:rPr lang="en-US" altLang="ja-JP" sz="3400" b="0" i="1" smtClean="0">
                                  <a:latin typeface="Cambria Math" panose="02040503050406030204" pitchFamily="18" charset="0"/>
                                </a:rPr>
                              </m:ctrlPr>
                            </m:sSubPr>
                            <m:e>
                              <m:r>
                                <a:rPr lang="en-US" altLang="ja-JP" sz="3400" b="0" i="1" smtClean="0">
                                  <a:latin typeface="Cambria Math"/>
                                </a:rPr>
                                <m:t>𝑤</m:t>
                              </m:r>
                            </m:e>
                            <m:sub>
                              <m:r>
                                <a:rPr lang="en-US" altLang="ja-JP" sz="3400" b="0" i="1" smtClean="0">
                                  <a:latin typeface="Cambria Math"/>
                                </a:rPr>
                                <m:t>0</m:t>
                              </m:r>
                            </m:sub>
                          </m:sSub>
                          <m:sSub>
                            <m:sSubPr>
                              <m:ctrlPr>
                                <a:rPr lang="en-US" altLang="ja-JP" sz="3400" b="0" i="1" smtClean="0">
                                  <a:latin typeface="Cambria Math" panose="02040503050406030204" pitchFamily="18" charset="0"/>
                                </a:rPr>
                              </m:ctrlPr>
                            </m:sSubPr>
                            <m:e>
                              <m:r>
                                <a:rPr lang="en-US" altLang="ja-JP" sz="3400" b="0" i="1" smtClean="0">
                                  <a:latin typeface="Cambria Math"/>
                                </a:rPr>
                                <m:t>𝐿</m:t>
                              </m:r>
                            </m:e>
                            <m:sub>
                              <m:r>
                                <a:rPr lang="en-US" altLang="ja-JP" sz="3400" b="0" i="1" smtClean="0">
                                  <a:latin typeface="Cambria Math"/>
                                </a:rPr>
                                <m:t>0</m:t>
                              </m:r>
                            </m:sub>
                          </m:sSub>
                          <m:nary>
                            <m:naryPr>
                              <m:chr m:val="∑"/>
                              <m:limLoc m:val="subSup"/>
                              <m:ctrlPr>
                                <a:rPr lang="en-US" altLang="ja-JP" sz="3400" b="0" i="1" smtClean="0">
                                  <a:latin typeface="Cambria Math" panose="02040503050406030204" pitchFamily="18" charset="0"/>
                                </a:rPr>
                              </m:ctrlPr>
                            </m:naryPr>
                            <m:sub>
                              <m:r>
                                <m:rPr>
                                  <m:brk m:alnAt="25"/>
                                </m:rPr>
                                <a:rPr lang="en-US" altLang="ja-JP" sz="3400" b="0" i="1" smtClean="0">
                                  <a:latin typeface="Cambria Math"/>
                                </a:rPr>
                                <m:t>𝑡</m:t>
                              </m:r>
                              <m:r>
                                <a:rPr lang="en-US" altLang="ja-JP" sz="3400" b="0" i="1" smtClean="0">
                                  <a:latin typeface="Cambria Math"/>
                                </a:rPr>
                                <m:t>=0</m:t>
                              </m:r>
                            </m:sub>
                            <m:sup>
                              <m:r>
                                <a:rPr lang="en-US" altLang="ja-JP" sz="3400" b="0" i="1" smtClean="0">
                                  <a:latin typeface="Cambria Math"/>
                                  <a:ea typeface="Cambria Math"/>
                                </a:rPr>
                                <m:t>∞</m:t>
                              </m:r>
                            </m:sup>
                            <m:e>
                              <m:sSup>
                                <m:sSupPr>
                                  <m:ctrlPr>
                                    <a:rPr lang="en-US" altLang="ja-JP" sz="3400" b="0" i="1" smtClean="0">
                                      <a:latin typeface="Cambria Math" panose="02040503050406030204" pitchFamily="18" charset="0"/>
                                    </a:rPr>
                                  </m:ctrlPr>
                                </m:sSupPr>
                                <m:e>
                                  <m:d>
                                    <m:dPr>
                                      <m:begChr m:val="["/>
                                      <m:endChr m:val="]"/>
                                      <m:ctrlPr>
                                        <a:rPr lang="en-US" altLang="ja-JP" sz="3400" b="0" i="1" smtClean="0">
                                          <a:latin typeface="Cambria Math" panose="02040503050406030204" pitchFamily="18" charset="0"/>
                                        </a:rPr>
                                      </m:ctrlPr>
                                    </m:dPr>
                                    <m:e>
                                      <m:f>
                                        <m:fPr>
                                          <m:ctrlPr>
                                            <a:rPr lang="en-US" altLang="ja-JP" sz="3400" b="0" i="1" smtClean="0">
                                              <a:latin typeface="Cambria Math" panose="02040503050406030204" pitchFamily="18" charset="0"/>
                                            </a:rPr>
                                          </m:ctrlPr>
                                        </m:fPr>
                                        <m:num>
                                          <m:d>
                                            <m:dPr>
                                              <m:ctrlPr>
                                                <a:rPr lang="en-US" altLang="ja-JP" sz="3400" b="0" i="1" smtClean="0">
                                                  <a:latin typeface="Cambria Math" panose="02040503050406030204" pitchFamily="18" charset="0"/>
                                                </a:rPr>
                                              </m:ctrlPr>
                                            </m:dPr>
                                            <m:e>
                                              <m:r>
                                                <a:rPr lang="en-US" altLang="ja-JP" sz="3400" b="0" i="1" smtClean="0">
                                                  <a:latin typeface="Cambria Math"/>
                                                </a:rPr>
                                                <m:t>1+</m:t>
                                              </m:r>
                                              <m:r>
                                                <a:rPr lang="en-US" altLang="ja-JP" sz="3400" b="0" i="1" smtClean="0">
                                                  <a:latin typeface="Cambria Math"/>
                                                </a:rPr>
                                                <m:t>𝑛</m:t>
                                              </m:r>
                                            </m:e>
                                          </m:d>
                                          <m:d>
                                            <m:dPr>
                                              <m:ctrlPr>
                                                <a:rPr lang="en-US" altLang="ja-JP" sz="3400" b="0" i="1" smtClean="0">
                                                  <a:latin typeface="Cambria Math" panose="02040503050406030204" pitchFamily="18" charset="0"/>
                                                </a:rPr>
                                              </m:ctrlPr>
                                            </m:dPr>
                                            <m:e>
                                              <m:r>
                                                <a:rPr lang="en-US" altLang="ja-JP" sz="3400" b="0" i="1" smtClean="0">
                                                  <a:latin typeface="Cambria Math"/>
                                                </a:rPr>
                                                <m:t>1+</m:t>
                                              </m:r>
                                              <m:r>
                                                <a:rPr lang="en-US" altLang="ja-JP" sz="3400" b="0" i="1" smtClean="0">
                                                  <a:latin typeface="Cambria Math"/>
                                                </a:rPr>
                                                <m:t>𝑔</m:t>
                                              </m:r>
                                            </m:e>
                                          </m:d>
                                        </m:num>
                                        <m:den>
                                          <m:r>
                                            <a:rPr lang="en-US" altLang="ja-JP" sz="3400" b="0" i="1" smtClean="0">
                                              <a:latin typeface="Cambria Math"/>
                                            </a:rPr>
                                            <m:t>1+</m:t>
                                          </m:r>
                                          <m:r>
                                            <a:rPr lang="en-US" altLang="ja-JP" sz="3400" b="0" i="1" smtClean="0">
                                              <a:latin typeface="Cambria Math"/>
                                            </a:rPr>
                                            <m:t>𝑟</m:t>
                                          </m:r>
                                        </m:den>
                                      </m:f>
                                    </m:e>
                                  </m:d>
                                </m:e>
                                <m:sup>
                                  <m:r>
                                    <a:rPr lang="en-US" altLang="ja-JP" sz="3400" b="0" i="1" smtClean="0">
                                      <a:latin typeface="Cambria Math"/>
                                    </a:rPr>
                                    <m:t>𝑡</m:t>
                                  </m:r>
                                </m:sup>
                              </m:sSup>
                            </m:e>
                          </m:nary>
                          <m:r>
                            <a:rPr lang="en-US" altLang="ja-JP" sz="3400" b="0" i="1" smtClean="0">
                              <a:latin typeface="Cambria Math"/>
                            </a:rPr>
                            <m:t>=</m:t>
                          </m:r>
                          <m:r>
                            <a:rPr lang="en-US" altLang="ja-JP" sz="3400" i="1">
                              <a:latin typeface="Cambria Math"/>
                            </a:rPr>
                            <m:t>−</m:t>
                          </m:r>
                          <m:r>
                            <a:rPr lang="ja-JP" altLang="en-US" sz="3400" i="1">
                              <a:latin typeface="Cambria Math"/>
                            </a:rPr>
                            <m:t>𝜃</m:t>
                          </m:r>
                          <m:sSup>
                            <m:sSupPr>
                              <m:ctrlPr>
                                <a:rPr lang="en-US" altLang="ja-JP" sz="3400" i="1">
                                  <a:latin typeface="Cambria Math" panose="02040503050406030204" pitchFamily="18" charset="0"/>
                                </a:rPr>
                              </m:ctrlPr>
                            </m:sSupPr>
                            <m:e>
                              <m:r>
                                <a:rPr lang="ja-JP" altLang="en-US" sz="3400" i="1">
                                  <a:latin typeface="Cambria Math"/>
                                </a:rPr>
                                <m:t>𝜏</m:t>
                              </m:r>
                            </m:e>
                            <m:sup>
                              <m:r>
                                <a:rPr lang="en-US" altLang="ja-JP" sz="3400" i="1">
                                  <a:latin typeface="Cambria Math"/>
                                </a:rPr>
                                <m:t>𝑃</m:t>
                              </m:r>
                            </m:sup>
                          </m:sSup>
                          <m:sSub>
                            <m:sSubPr>
                              <m:ctrlPr>
                                <a:rPr lang="en-US" altLang="ja-JP" sz="3400" i="1">
                                  <a:latin typeface="Cambria Math" panose="02040503050406030204" pitchFamily="18" charset="0"/>
                                </a:rPr>
                              </m:ctrlPr>
                            </m:sSubPr>
                            <m:e>
                              <m:r>
                                <a:rPr lang="en-US" altLang="ja-JP" sz="3400" i="1">
                                  <a:latin typeface="Cambria Math"/>
                                </a:rPr>
                                <m:t>𝑤</m:t>
                              </m:r>
                            </m:e>
                            <m:sub>
                              <m:r>
                                <a:rPr lang="en-US" altLang="ja-JP" sz="3400" i="1">
                                  <a:latin typeface="Cambria Math"/>
                                </a:rPr>
                                <m:t>0</m:t>
                              </m:r>
                            </m:sub>
                          </m:sSub>
                          <m:sSub>
                            <m:sSubPr>
                              <m:ctrlPr>
                                <a:rPr lang="en-US" altLang="ja-JP" sz="3400" i="1">
                                  <a:latin typeface="Cambria Math" panose="02040503050406030204" pitchFamily="18" charset="0"/>
                                </a:rPr>
                              </m:ctrlPr>
                            </m:sSubPr>
                            <m:e>
                              <m:r>
                                <a:rPr lang="en-US" altLang="ja-JP" sz="3400" i="1">
                                  <a:latin typeface="Cambria Math"/>
                                </a:rPr>
                                <m:t>𝐿</m:t>
                              </m:r>
                            </m:e>
                            <m:sub>
                              <m:r>
                                <a:rPr lang="en-US" altLang="ja-JP" sz="3400" i="1">
                                  <a:latin typeface="Cambria Math"/>
                                </a:rPr>
                                <m:t>0</m:t>
                              </m:r>
                            </m:sub>
                          </m:sSub>
                          <m:f>
                            <m:fPr>
                              <m:ctrlPr>
                                <a:rPr lang="en-US" altLang="ja-JP" sz="3400" i="1" smtClean="0">
                                  <a:latin typeface="Cambria Math" panose="02040503050406030204" pitchFamily="18" charset="0"/>
                                </a:rPr>
                              </m:ctrlPr>
                            </m:fPr>
                            <m:num>
                              <m:r>
                                <a:rPr lang="en-US" altLang="ja-JP" sz="3400" b="0" i="1" smtClean="0">
                                  <a:latin typeface="Cambria Math"/>
                                </a:rPr>
                                <m:t>1</m:t>
                              </m:r>
                            </m:num>
                            <m:den>
                              <m:r>
                                <a:rPr lang="en-US" altLang="ja-JP" sz="3400" b="0" i="1" smtClean="0">
                                  <a:latin typeface="Cambria Math"/>
                                </a:rPr>
                                <m:t>1−</m:t>
                              </m:r>
                              <m:f>
                                <m:fPr>
                                  <m:ctrlPr>
                                    <a:rPr lang="en-US" altLang="ja-JP" sz="3400" b="0" i="1" smtClean="0">
                                      <a:latin typeface="Cambria Math" panose="02040503050406030204" pitchFamily="18" charset="0"/>
                                    </a:rPr>
                                  </m:ctrlPr>
                                </m:fPr>
                                <m:num>
                                  <m:r>
                                    <a:rPr lang="en-US" altLang="ja-JP" sz="3400" b="0" i="1" smtClean="0">
                                      <a:latin typeface="Cambria Math"/>
                                    </a:rPr>
                                    <m:t>(1+</m:t>
                                  </m:r>
                                  <m:r>
                                    <a:rPr lang="en-US" altLang="ja-JP" sz="3400" b="0" i="1" smtClean="0">
                                      <a:latin typeface="Cambria Math"/>
                                    </a:rPr>
                                    <m:t>𝑛</m:t>
                                  </m:r>
                                  <m:r>
                                    <a:rPr lang="en-US" altLang="ja-JP" sz="3400" b="0" i="1" smtClean="0">
                                      <a:latin typeface="Cambria Math"/>
                                    </a:rPr>
                                    <m:t>)(1+</m:t>
                                  </m:r>
                                  <m:r>
                                    <a:rPr lang="en-US" altLang="ja-JP" sz="3400" b="0" i="1" smtClean="0">
                                      <a:latin typeface="Cambria Math"/>
                                    </a:rPr>
                                    <m:t>𝑔</m:t>
                                  </m:r>
                                  <m:r>
                                    <a:rPr lang="en-US" altLang="ja-JP" sz="3400" b="0" i="1" smtClean="0">
                                      <a:latin typeface="Cambria Math"/>
                                    </a:rPr>
                                    <m:t>)</m:t>
                                  </m:r>
                                </m:num>
                                <m:den>
                                  <m:r>
                                    <a:rPr lang="en-US" altLang="ja-JP" sz="3400" b="0" i="1" smtClean="0">
                                      <a:latin typeface="Cambria Math"/>
                                    </a:rPr>
                                    <m:t>1+</m:t>
                                  </m:r>
                                  <m:r>
                                    <a:rPr lang="en-US" altLang="ja-JP" sz="3400" b="0" i="1" smtClean="0">
                                      <a:latin typeface="Cambria Math"/>
                                    </a:rPr>
                                    <m:t>𝑟</m:t>
                                  </m:r>
                                </m:den>
                              </m:f>
                            </m:den>
                          </m:f>
                        </m:e>
                      </m:nary>
                    </m:oMath>
                  </m:oMathPara>
                </a14:m>
                <a:endParaRPr lang="en-US" altLang="ja-JP" dirty="0"/>
              </a:p>
              <a:p>
                <a:pPr marL="0" indent="0">
                  <a:buNone/>
                </a:pPr>
                <a:endParaRPr kumimoji="1" lang="en-US" altLang="ja-JP" sz="3400" dirty="0"/>
              </a:p>
              <a:p>
                <a:pPr marL="0" indent="0">
                  <a:buNone/>
                </a:pPr>
                <a:r>
                  <a:rPr lang="en-US" altLang="ja-JP" sz="3400" dirty="0"/>
                  <a:t>		(</a:t>
                </a:r>
                <a:r>
                  <a:rPr lang="ja-JP" altLang="en-US" sz="3400" dirty="0"/>
                  <a:t>上の式の最後の等号は無限等比級数の和の公式を使う：</a:t>
                </a:r>
                <a:r>
                  <a:rPr lang="en-US" altLang="ja-JP" sz="3400" i="1" dirty="0">
                    <a:latin typeface="Times New Roman" panose="02020603050405020304" pitchFamily="18" charset="0"/>
                    <a:cs typeface="Times New Roman" panose="02020603050405020304" pitchFamily="18" charset="0"/>
                  </a:rPr>
                  <a:t>r</a:t>
                </a:r>
                <a:r>
                  <a:rPr lang="en-US" altLang="ja-JP" sz="3400" dirty="0">
                    <a:latin typeface="Times New Roman" panose="02020603050405020304" pitchFamily="18" charset="0"/>
                    <a:cs typeface="Times New Roman" panose="02020603050405020304" pitchFamily="18" charset="0"/>
                  </a:rPr>
                  <a:t>&gt;</a:t>
                </a:r>
                <a:r>
                  <a:rPr lang="en-US" altLang="ja-JP" sz="3400" i="1" dirty="0" err="1">
                    <a:latin typeface="Times New Roman" panose="02020603050405020304" pitchFamily="18" charset="0"/>
                    <a:cs typeface="Times New Roman" panose="02020603050405020304" pitchFamily="18" charset="0"/>
                  </a:rPr>
                  <a:t>n</a:t>
                </a:r>
                <a:r>
                  <a:rPr lang="en-US" altLang="ja-JP" sz="3400" dirty="0" err="1">
                    <a:latin typeface="Times New Roman" panose="02020603050405020304" pitchFamily="18" charset="0"/>
                    <a:cs typeface="Times New Roman" panose="02020603050405020304" pitchFamily="18" charset="0"/>
                  </a:rPr>
                  <a:t>+</a:t>
                </a:r>
                <a:r>
                  <a:rPr lang="en-US" altLang="ja-JP" sz="3400" i="1" dirty="0" err="1">
                    <a:latin typeface="Times New Roman" panose="02020603050405020304" pitchFamily="18" charset="0"/>
                    <a:cs typeface="Times New Roman" panose="02020603050405020304" pitchFamily="18" charset="0"/>
                  </a:rPr>
                  <a:t>g</a:t>
                </a:r>
                <a:r>
                  <a:rPr lang="ja-JP" altLang="en-US" sz="3400" dirty="0"/>
                  <a:t>が前提）</a:t>
                </a:r>
                <a:endParaRPr kumimoji="1" lang="en-US" altLang="ja-JP" sz="3400" dirty="0"/>
              </a:p>
              <a:p>
                <a:pPr marL="0" indent="0">
                  <a:buNone/>
                </a:pPr>
                <a:r>
                  <a:rPr kumimoji="1" lang="ja-JP" altLang="en-US" sz="3400" dirty="0"/>
                  <a:t>したがって</a:t>
                </a:r>
                <a:endParaRPr kumimoji="1" lang="en-US" altLang="ja-JP" sz="3400" dirty="0"/>
              </a:p>
              <a:p>
                <a:pPr marL="0" indent="0">
                  <a:buNone/>
                </a:pPr>
                <a14:m>
                  <m:oMathPara xmlns:m="http://schemas.openxmlformats.org/officeDocument/2006/math">
                    <m:oMathParaPr>
                      <m:jc m:val="centerGroup"/>
                    </m:oMathParaPr>
                    <m:oMath xmlns:m="http://schemas.openxmlformats.org/officeDocument/2006/math">
                      <m:nary>
                        <m:naryPr>
                          <m:chr m:val="∑"/>
                          <m:limLoc m:val="subSup"/>
                          <m:ctrlPr>
                            <a:rPr lang="en-US" altLang="ja-JP" sz="3400" i="1">
                              <a:latin typeface="Cambria Math" panose="02040503050406030204" pitchFamily="18" charset="0"/>
                            </a:rPr>
                          </m:ctrlPr>
                        </m:naryPr>
                        <m:sub>
                          <m:r>
                            <m:rPr>
                              <m:brk m:alnAt="25"/>
                            </m:rPr>
                            <a:rPr lang="en-US" altLang="ja-JP" sz="3400" i="1">
                              <a:latin typeface="Cambria Math"/>
                            </a:rPr>
                            <m:t>𝑡</m:t>
                          </m:r>
                          <m:r>
                            <a:rPr lang="en-US" altLang="ja-JP" sz="3400" i="1">
                              <a:latin typeface="Cambria Math"/>
                            </a:rPr>
                            <m:t>=0</m:t>
                          </m:r>
                        </m:sub>
                        <m:sup>
                          <m:r>
                            <a:rPr lang="en-US" altLang="ja-JP" sz="3400" i="1">
                              <a:latin typeface="Cambria Math"/>
                              <a:ea typeface="Cambria Math"/>
                            </a:rPr>
                            <m:t>∞</m:t>
                          </m:r>
                        </m:sup>
                        <m:e>
                          <m:f>
                            <m:fPr>
                              <m:ctrlPr>
                                <a:rPr lang="en-US" altLang="ja-JP" sz="3400" i="1">
                                  <a:latin typeface="Cambria Math" panose="02040503050406030204" pitchFamily="18" charset="0"/>
                                </a:rPr>
                              </m:ctrlPr>
                            </m:fPr>
                            <m:num>
                              <m:r>
                                <a:rPr lang="en-US" altLang="ja-JP" sz="3400" i="1">
                                  <a:latin typeface="Cambria Math"/>
                                  <a:ea typeface="Cambria Math"/>
                                </a:rPr>
                                <m:t>∆</m:t>
                              </m:r>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𝑊</m:t>
                                  </m:r>
                                </m:e>
                                <m:sub>
                                  <m:r>
                                    <a:rPr lang="en-US" altLang="ja-JP" sz="3400" i="1">
                                      <a:latin typeface="Cambria Math"/>
                                      <a:ea typeface="Cambria Math"/>
                                    </a:rPr>
                                    <m:t>𝑡</m:t>
                                  </m:r>
                                </m:sub>
                              </m:sSub>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𝐿</m:t>
                                  </m:r>
                                </m:e>
                                <m:sub>
                                  <m:r>
                                    <a:rPr lang="en-US" altLang="ja-JP" sz="3400" i="1">
                                      <a:latin typeface="Cambria Math"/>
                                      <a:ea typeface="Cambria Math"/>
                                    </a:rPr>
                                    <m:t>𝑡</m:t>
                                  </m:r>
                                </m:sub>
                              </m:sSub>
                            </m:num>
                            <m:den>
                              <m:sSup>
                                <m:sSupPr>
                                  <m:ctrlPr>
                                    <a:rPr lang="en-US" altLang="ja-JP" sz="3400" i="1">
                                      <a:latin typeface="Cambria Math" panose="02040503050406030204" pitchFamily="18" charset="0"/>
                                    </a:rPr>
                                  </m:ctrlPr>
                                </m:sSupPr>
                                <m:e>
                                  <m:r>
                                    <a:rPr lang="en-US" altLang="ja-JP" sz="3400" i="1">
                                      <a:latin typeface="Cambria Math"/>
                                    </a:rPr>
                                    <m:t>(1+</m:t>
                                  </m:r>
                                  <m:r>
                                    <a:rPr lang="en-US" altLang="ja-JP" sz="3400" i="1">
                                      <a:latin typeface="Cambria Math"/>
                                    </a:rPr>
                                    <m:t>𝑟</m:t>
                                  </m:r>
                                  <m:r>
                                    <a:rPr lang="en-US" altLang="ja-JP" sz="3400" i="1">
                                      <a:latin typeface="Cambria Math"/>
                                    </a:rPr>
                                    <m:t>)</m:t>
                                  </m:r>
                                </m:e>
                                <m:sup>
                                  <m:r>
                                    <a:rPr lang="en-US" altLang="ja-JP" sz="3400" i="1">
                                      <a:latin typeface="Cambria Math"/>
                                    </a:rPr>
                                    <m:t>𝑡</m:t>
                                  </m:r>
                                </m:sup>
                              </m:sSup>
                            </m:den>
                          </m:f>
                          <m:r>
                            <a:rPr lang="en-US" altLang="ja-JP" sz="3400" i="1">
                              <a:latin typeface="Cambria Math"/>
                            </a:rPr>
                            <m:t>=−</m:t>
                          </m:r>
                          <m:sSup>
                            <m:sSupPr>
                              <m:ctrlPr>
                                <a:rPr lang="en-US" altLang="ja-JP" sz="3400" i="1">
                                  <a:latin typeface="Cambria Math" panose="02040503050406030204" pitchFamily="18" charset="0"/>
                                </a:rPr>
                              </m:ctrlPr>
                            </m:sSupPr>
                            <m:e>
                              <m:r>
                                <a:rPr lang="ja-JP" altLang="en-US" sz="3400" i="1">
                                  <a:latin typeface="Cambria Math"/>
                                </a:rPr>
                                <m:t>𝜏</m:t>
                              </m:r>
                            </m:e>
                            <m:sup>
                              <m:r>
                                <a:rPr lang="en-US" altLang="ja-JP" sz="3400" i="1">
                                  <a:latin typeface="Cambria Math"/>
                                </a:rPr>
                                <m:t>𝑃</m:t>
                              </m:r>
                            </m:sup>
                          </m:sSup>
                          <m:sSub>
                            <m:sSubPr>
                              <m:ctrlPr>
                                <a:rPr lang="en-US" altLang="ja-JP" sz="3400" i="1">
                                  <a:latin typeface="Cambria Math" panose="02040503050406030204" pitchFamily="18" charset="0"/>
                                </a:rPr>
                              </m:ctrlPr>
                            </m:sSubPr>
                            <m:e>
                              <m:r>
                                <a:rPr lang="en-US" altLang="ja-JP" sz="3400" i="1">
                                  <a:latin typeface="Cambria Math"/>
                                </a:rPr>
                                <m:t>𝑤</m:t>
                              </m:r>
                            </m:e>
                            <m:sub>
                              <m:r>
                                <a:rPr lang="en-US" altLang="ja-JP" sz="3400" i="1">
                                  <a:latin typeface="Cambria Math"/>
                                </a:rPr>
                                <m:t>0</m:t>
                              </m:r>
                            </m:sub>
                          </m:sSub>
                          <m:sSub>
                            <m:sSubPr>
                              <m:ctrlPr>
                                <a:rPr lang="en-US" altLang="ja-JP" sz="3400" i="1">
                                  <a:latin typeface="Cambria Math" panose="02040503050406030204" pitchFamily="18" charset="0"/>
                                </a:rPr>
                              </m:ctrlPr>
                            </m:sSubPr>
                            <m:e>
                              <m:r>
                                <a:rPr lang="en-US" altLang="ja-JP" sz="3400" i="1">
                                  <a:latin typeface="Cambria Math"/>
                                </a:rPr>
                                <m:t>𝐿</m:t>
                              </m:r>
                            </m:e>
                            <m:sub>
                              <m:r>
                                <a:rPr lang="en-US" altLang="ja-JP" sz="3400" i="1">
                                  <a:latin typeface="Cambria Math"/>
                                </a:rPr>
                                <m:t>0</m:t>
                              </m:r>
                            </m:sub>
                          </m:sSub>
                        </m:e>
                      </m:nary>
                    </m:oMath>
                  </m:oMathPara>
                </a14:m>
                <a:endParaRPr kumimoji="1" lang="en-US" altLang="ja-JP" sz="3400" dirty="0"/>
              </a:p>
              <a:p>
                <a:pPr marL="0" indent="0">
                  <a:buNone/>
                </a:pPr>
                <a:r>
                  <a:rPr kumimoji="1" lang="ja-JP" altLang="en-US" sz="3400" dirty="0"/>
                  <a:t>一方，</a:t>
                </a:r>
                <a:endParaRPr kumimoji="1" lang="en-US" altLang="ja-JP" sz="3400" dirty="0"/>
              </a:p>
              <a:p>
                <a:pPr marL="0" indent="0">
                  <a:buNone/>
                </a:pPr>
                <a14:m>
                  <m:oMathPara xmlns:m="http://schemas.openxmlformats.org/officeDocument/2006/math">
                    <m:oMathParaPr>
                      <m:jc m:val="centerGroup"/>
                    </m:oMathParaPr>
                    <m:oMath xmlns:m="http://schemas.openxmlformats.org/officeDocument/2006/math">
                      <m:r>
                        <a:rPr kumimoji="1" lang="ja-JP" altLang="en-US" sz="3400" i="1" smtClean="0">
                          <a:latin typeface="Cambria Math"/>
                        </a:rPr>
                        <m:t>∆</m:t>
                      </m:r>
                      <m:sSub>
                        <m:sSubPr>
                          <m:ctrlPr>
                            <a:rPr kumimoji="1" lang="en-US" altLang="ja-JP" sz="3400" i="1" smtClean="0">
                              <a:latin typeface="Cambria Math" panose="02040503050406030204" pitchFamily="18" charset="0"/>
                            </a:rPr>
                          </m:ctrlPr>
                        </m:sSubPr>
                        <m:e>
                          <m:r>
                            <a:rPr kumimoji="1" lang="en-US" altLang="ja-JP" sz="3400" b="0" i="1" smtClean="0">
                              <a:latin typeface="Cambria Math"/>
                            </a:rPr>
                            <m:t>𝑊</m:t>
                          </m:r>
                        </m:e>
                        <m:sub>
                          <m:r>
                            <a:rPr kumimoji="1" lang="en-US" altLang="ja-JP" sz="3400" b="0" i="1" smtClean="0">
                              <a:latin typeface="Cambria Math"/>
                            </a:rPr>
                            <m:t>−1</m:t>
                          </m:r>
                        </m:sub>
                      </m:sSub>
                      <m:d>
                        <m:dPr>
                          <m:ctrlPr>
                            <a:rPr kumimoji="1" lang="en-US" altLang="ja-JP" sz="3400" b="0" i="1" smtClean="0">
                              <a:latin typeface="Cambria Math" panose="02040503050406030204" pitchFamily="18" charset="0"/>
                            </a:rPr>
                          </m:ctrlPr>
                        </m:dPr>
                        <m:e>
                          <m:r>
                            <a:rPr kumimoji="1" lang="en-US" altLang="ja-JP" sz="3400" b="0" i="1" smtClean="0">
                              <a:latin typeface="Cambria Math"/>
                            </a:rPr>
                            <m:t>1+</m:t>
                          </m:r>
                          <m:r>
                            <a:rPr kumimoji="1" lang="en-US" altLang="ja-JP" sz="3400" b="0" i="1" smtClean="0">
                              <a:latin typeface="Cambria Math"/>
                            </a:rPr>
                            <m:t>𝑟</m:t>
                          </m:r>
                        </m:e>
                      </m:d>
                      <m:sSub>
                        <m:sSubPr>
                          <m:ctrlPr>
                            <a:rPr kumimoji="1" lang="en-US" altLang="ja-JP" sz="3400" b="0" i="1" smtClean="0">
                              <a:latin typeface="Cambria Math" panose="02040503050406030204" pitchFamily="18" charset="0"/>
                            </a:rPr>
                          </m:ctrlPr>
                        </m:sSubPr>
                        <m:e>
                          <m:r>
                            <a:rPr kumimoji="1" lang="en-US" altLang="ja-JP" sz="3400" b="0" i="1" smtClean="0">
                              <a:latin typeface="Cambria Math"/>
                            </a:rPr>
                            <m:t>𝐿</m:t>
                          </m:r>
                        </m:e>
                        <m:sub>
                          <m:r>
                            <a:rPr kumimoji="1" lang="en-US" altLang="ja-JP" sz="3400" b="0" i="1" smtClean="0">
                              <a:latin typeface="Cambria Math"/>
                            </a:rPr>
                            <m:t>−1</m:t>
                          </m:r>
                        </m:sub>
                      </m:sSub>
                      <m:r>
                        <a:rPr kumimoji="1" lang="en-US" altLang="ja-JP" sz="3400" b="0" i="1" smtClean="0">
                          <a:latin typeface="Cambria Math"/>
                        </a:rPr>
                        <m:t>=</m:t>
                      </m:r>
                      <m:sSub>
                        <m:sSubPr>
                          <m:ctrlPr>
                            <a:rPr kumimoji="1" lang="en-US" altLang="ja-JP" sz="3400" b="0" i="1" smtClean="0">
                              <a:latin typeface="Cambria Math" panose="02040503050406030204" pitchFamily="18" charset="0"/>
                            </a:rPr>
                          </m:ctrlPr>
                        </m:sSubPr>
                        <m:e>
                          <m:r>
                            <a:rPr kumimoji="1" lang="en-US" altLang="ja-JP" sz="3400" b="0" i="1" smtClean="0">
                              <a:latin typeface="Cambria Math"/>
                            </a:rPr>
                            <m:t>𝑏</m:t>
                          </m:r>
                        </m:e>
                        <m:sub>
                          <m:r>
                            <a:rPr kumimoji="1" lang="en-US" altLang="ja-JP" sz="3400" b="0" i="1" smtClean="0">
                              <a:latin typeface="Cambria Math"/>
                            </a:rPr>
                            <m:t>0</m:t>
                          </m:r>
                        </m:sub>
                      </m:sSub>
                      <m:sSub>
                        <m:sSubPr>
                          <m:ctrlPr>
                            <a:rPr kumimoji="1" lang="en-US" altLang="ja-JP" sz="3400" b="0" i="1" smtClean="0">
                              <a:latin typeface="Cambria Math" panose="02040503050406030204" pitchFamily="18" charset="0"/>
                            </a:rPr>
                          </m:ctrlPr>
                        </m:sSubPr>
                        <m:e>
                          <m:r>
                            <a:rPr kumimoji="1" lang="en-US" altLang="ja-JP" sz="3400" b="0" i="1" smtClean="0">
                              <a:latin typeface="Cambria Math"/>
                            </a:rPr>
                            <m:t>𝐿</m:t>
                          </m:r>
                        </m:e>
                        <m:sub>
                          <m:r>
                            <a:rPr kumimoji="1" lang="en-US" altLang="ja-JP" sz="3400" b="0" i="1" smtClean="0">
                              <a:latin typeface="Cambria Math"/>
                            </a:rPr>
                            <m:t>−1</m:t>
                          </m:r>
                        </m:sub>
                      </m:sSub>
                    </m:oMath>
                  </m:oMathPara>
                </a14:m>
                <a:endParaRPr kumimoji="1" lang="en-US" altLang="ja-JP" sz="3400" dirty="0"/>
              </a:p>
              <a:p>
                <a:pPr marL="0" indent="0">
                  <a:buNone/>
                </a:pPr>
                <a:endParaRPr lang="en-US" altLang="ja-JP" sz="3400" dirty="0"/>
              </a:p>
              <a:p>
                <a:pPr marL="0" indent="0">
                  <a:buNone/>
                </a:pPr>
                <a:r>
                  <a:rPr lang="ja-JP" altLang="en-US" sz="3400" dirty="0"/>
                  <a:t>賦課方式の予算制約式から</a:t>
                </a:r>
                <a:endParaRPr lang="en-US" altLang="ja-JP" sz="3400" dirty="0"/>
              </a:p>
              <a:p>
                <a:pPr marL="0" indent="0">
                  <a:buNone/>
                </a:pPr>
                <a14:m>
                  <m:oMathPara xmlns:m="http://schemas.openxmlformats.org/officeDocument/2006/math">
                    <m:oMathParaPr>
                      <m:jc m:val="centerGroup"/>
                    </m:oMathParaPr>
                    <m:oMath xmlns:m="http://schemas.openxmlformats.org/officeDocument/2006/math">
                      <m:sSub>
                        <m:sSubPr>
                          <m:ctrlPr>
                            <a:rPr kumimoji="1" lang="en-US" altLang="ja-JP" sz="3400" i="1" smtClean="0">
                              <a:latin typeface="Cambria Math" panose="02040503050406030204" pitchFamily="18" charset="0"/>
                            </a:rPr>
                          </m:ctrlPr>
                        </m:sSubPr>
                        <m:e>
                          <m:r>
                            <a:rPr kumimoji="1" lang="en-US" altLang="ja-JP" sz="3400" b="0" i="1" smtClean="0">
                              <a:latin typeface="Cambria Math"/>
                            </a:rPr>
                            <m:t>𝑏</m:t>
                          </m:r>
                        </m:e>
                        <m:sub>
                          <m:r>
                            <a:rPr kumimoji="1" lang="en-US" altLang="ja-JP" sz="3400" b="0" i="1" smtClean="0">
                              <a:latin typeface="Cambria Math"/>
                            </a:rPr>
                            <m:t>0</m:t>
                          </m:r>
                        </m:sub>
                      </m:sSub>
                      <m:sSub>
                        <m:sSubPr>
                          <m:ctrlPr>
                            <a:rPr kumimoji="1" lang="en-US" altLang="ja-JP" sz="3400" i="1" smtClean="0">
                              <a:latin typeface="Cambria Math" panose="02040503050406030204" pitchFamily="18" charset="0"/>
                            </a:rPr>
                          </m:ctrlPr>
                        </m:sSubPr>
                        <m:e>
                          <m:r>
                            <a:rPr kumimoji="1" lang="en-US" altLang="ja-JP" sz="3400" b="0" i="1" smtClean="0">
                              <a:latin typeface="Cambria Math"/>
                            </a:rPr>
                            <m:t>𝐿</m:t>
                          </m:r>
                        </m:e>
                        <m:sub>
                          <m:r>
                            <a:rPr kumimoji="1" lang="en-US" altLang="ja-JP" sz="3400" b="0" i="1" smtClean="0">
                              <a:latin typeface="Cambria Math"/>
                            </a:rPr>
                            <m:t>−1</m:t>
                          </m:r>
                        </m:sub>
                      </m:sSub>
                      <m:r>
                        <a:rPr kumimoji="1" lang="en-US" altLang="ja-JP" sz="3400" b="0" i="1" smtClean="0">
                          <a:latin typeface="Cambria Math"/>
                        </a:rPr>
                        <m:t>=</m:t>
                      </m:r>
                      <m:sSup>
                        <m:sSupPr>
                          <m:ctrlPr>
                            <a:rPr kumimoji="1" lang="en-US" altLang="ja-JP" sz="3400" b="0" i="1" smtClean="0">
                              <a:latin typeface="Cambria Math" panose="02040503050406030204" pitchFamily="18" charset="0"/>
                            </a:rPr>
                          </m:ctrlPr>
                        </m:sSupPr>
                        <m:e>
                          <m:r>
                            <a:rPr kumimoji="1" lang="ja-JP" altLang="en-US" sz="3400" b="0" i="1" smtClean="0">
                              <a:latin typeface="Cambria Math"/>
                            </a:rPr>
                            <m:t>𝜏</m:t>
                          </m:r>
                        </m:e>
                        <m:sup>
                          <m:r>
                            <a:rPr kumimoji="1" lang="en-US" altLang="ja-JP" sz="3400" b="0" i="1" smtClean="0">
                              <a:latin typeface="Cambria Math"/>
                            </a:rPr>
                            <m:t>𝑃</m:t>
                          </m:r>
                        </m:sup>
                      </m:sSup>
                      <m:sSub>
                        <m:sSubPr>
                          <m:ctrlPr>
                            <a:rPr kumimoji="1" lang="en-US" altLang="ja-JP" sz="3400" b="0" i="1" smtClean="0">
                              <a:latin typeface="Cambria Math" panose="02040503050406030204" pitchFamily="18" charset="0"/>
                            </a:rPr>
                          </m:ctrlPr>
                        </m:sSubPr>
                        <m:e>
                          <m:r>
                            <a:rPr kumimoji="1" lang="en-US" altLang="ja-JP" sz="3400" b="0" i="1" smtClean="0">
                              <a:latin typeface="Cambria Math"/>
                            </a:rPr>
                            <m:t>𝑤</m:t>
                          </m:r>
                        </m:e>
                        <m:sub>
                          <m:r>
                            <a:rPr kumimoji="1" lang="en-US" altLang="ja-JP" sz="3400" b="0" i="1" smtClean="0">
                              <a:latin typeface="Cambria Math"/>
                            </a:rPr>
                            <m:t>0</m:t>
                          </m:r>
                        </m:sub>
                      </m:sSub>
                      <m:sSub>
                        <m:sSubPr>
                          <m:ctrlPr>
                            <a:rPr kumimoji="1" lang="en-US" altLang="ja-JP" sz="3400" b="0" i="1" smtClean="0">
                              <a:latin typeface="Cambria Math" panose="02040503050406030204" pitchFamily="18" charset="0"/>
                            </a:rPr>
                          </m:ctrlPr>
                        </m:sSubPr>
                        <m:e>
                          <m:r>
                            <a:rPr kumimoji="1" lang="en-US" altLang="ja-JP" sz="3400" b="0" i="1" smtClean="0">
                              <a:latin typeface="Cambria Math"/>
                            </a:rPr>
                            <m:t>𝐿</m:t>
                          </m:r>
                        </m:e>
                        <m:sub>
                          <m:r>
                            <a:rPr kumimoji="1" lang="en-US" altLang="ja-JP" sz="3400" b="0" i="1" smtClean="0">
                              <a:latin typeface="Cambria Math"/>
                            </a:rPr>
                            <m:t>0</m:t>
                          </m:r>
                        </m:sub>
                      </m:sSub>
                    </m:oMath>
                  </m:oMathPara>
                </a14:m>
                <a:endParaRPr kumimoji="1" lang="en-US" altLang="ja-JP" sz="3400" dirty="0"/>
              </a:p>
              <a:p>
                <a:pPr marL="0" indent="0">
                  <a:buNone/>
                </a:pPr>
                <a:r>
                  <a:rPr lang="ja-JP" altLang="en-US" sz="3400" dirty="0"/>
                  <a:t>が成立する。</a:t>
                </a:r>
                <a:r>
                  <a:rPr kumimoji="1" lang="ja-JP" altLang="en-US" sz="3400" dirty="0"/>
                  <a:t>したがって</a:t>
                </a:r>
                <a:endParaRPr kumimoji="1" lang="en-US" altLang="ja-JP" sz="3400" dirty="0"/>
              </a:p>
              <a:p>
                <a:pPr marL="0" indent="0">
                  <a:buNone/>
                </a:pPr>
                <a14:m>
                  <m:oMathPara xmlns:m="http://schemas.openxmlformats.org/officeDocument/2006/math">
                    <m:oMathParaPr>
                      <m:jc m:val="centerGroup"/>
                    </m:oMathParaPr>
                    <m:oMath xmlns:m="http://schemas.openxmlformats.org/officeDocument/2006/math">
                      <m:r>
                        <a:rPr lang="en-US" altLang="ja-JP" sz="3400" i="1">
                          <a:latin typeface="Cambria Math"/>
                          <a:ea typeface="Cambria Math"/>
                        </a:rPr>
                        <m:t>∆</m:t>
                      </m:r>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𝑊</m:t>
                          </m:r>
                        </m:e>
                        <m:sub>
                          <m:r>
                            <a:rPr lang="en-US" altLang="ja-JP" sz="3400" i="1">
                              <a:latin typeface="Cambria Math"/>
                              <a:ea typeface="Cambria Math"/>
                            </a:rPr>
                            <m:t>−1</m:t>
                          </m:r>
                        </m:sub>
                      </m:sSub>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𝐿</m:t>
                          </m:r>
                        </m:e>
                        <m:sub>
                          <m:r>
                            <a:rPr lang="en-US" altLang="ja-JP" sz="3400" i="1">
                              <a:latin typeface="Cambria Math"/>
                              <a:ea typeface="Cambria Math"/>
                            </a:rPr>
                            <m:t>−1</m:t>
                          </m:r>
                        </m:sub>
                      </m:sSub>
                      <m:d>
                        <m:dPr>
                          <m:ctrlPr>
                            <a:rPr lang="en-US" altLang="ja-JP" sz="3400" i="1">
                              <a:latin typeface="Cambria Math" panose="02040503050406030204" pitchFamily="18" charset="0"/>
                              <a:ea typeface="Cambria Math"/>
                            </a:rPr>
                          </m:ctrlPr>
                        </m:dPr>
                        <m:e>
                          <m:r>
                            <a:rPr lang="en-US" altLang="ja-JP" sz="3400" i="1">
                              <a:latin typeface="Cambria Math"/>
                              <a:ea typeface="Cambria Math"/>
                            </a:rPr>
                            <m:t>1+</m:t>
                          </m:r>
                          <m:r>
                            <a:rPr lang="en-US" altLang="ja-JP" sz="3400" i="1">
                              <a:latin typeface="Cambria Math"/>
                              <a:ea typeface="Cambria Math"/>
                            </a:rPr>
                            <m:t>𝑟</m:t>
                          </m:r>
                        </m:e>
                      </m:d>
                      <m:r>
                        <a:rPr lang="en-US" altLang="ja-JP" sz="3400" i="1">
                          <a:latin typeface="Cambria Math"/>
                          <a:ea typeface="Cambria Math"/>
                        </a:rPr>
                        <m:t>+</m:t>
                      </m:r>
                      <m:nary>
                        <m:naryPr>
                          <m:chr m:val="∑"/>
                          <m:limLoc m:val="subSup"/>
                          <m:ctrlPr>
                            <a:rPr lang="en-US" altLang="ja-JP" sz="3400" i="1">
                              <a:latin typeface="Cambria Math" panose="02040503050406030204" pitchFamily="18" charset="0"/>
                              <a:ea typeface="Cambria Math"/>
                            </a:rPr>
                          </m:ctrlPr>
                        </m:naryPr>
                        <m:sub>
                          <m:r>
                            <m:rPr>
                              <m:brk m:alnAt="25"/>
                            </m:rPr>
                            <a:rPr lang="en-US" altLang="ja-JP" sz="3400" i="1">
                              <a:latin typeface="Cambria Math"/>
                              <a:ea typeface="Cambria Math"/>
                            </a:rPr>
                            <m:t>𝑡</m:t>
                          </m:r>
                          <m:r>
                            <a:rPr lang="en-US" altLang="ja-JP" sz="3400" i="1">
                              <a:latin typeface="Cambria Math"/>
                              <a:ea typeface="Cambria Math"/>
                            </a:rPr>
                            <m:t>=0</m:t>
                          </m:r>
                        </m:sub>
                        <m:sup>
                          <m:r>
                            <a:rPr lang="en-US" altLang="ja-JP" sz="3400" i="1">
                              <a:latin typeface="Cambria Math"/>
                              <a:ea typeface="Cambria Math"/>
                            </a:rPr>
                            <m:t>∞</m:t>
                          </m:r>
                        </m:sup>
                        <m:e>
                          <m:f>
                            <m:fPr>
                              <m:ctrlPr>
                                <a:rPr lang="en-US" altLang="ja-JP" sz="3400" i="1">
                                  <a:latin typeface="Cambria Math" panose="02040503050406030204" pitchFamily="18" charset="0"/>
                                  <a:ea typeface="Cambria Math"/>
                                </a:rPr>
                              </m:ctrlPr>
                            </m:fPr>
                            <m:num>
                              <m:r>
                                <a:rPr lang="en-US" altLang="ja-JP" sz="3400" i="1">
                                  <a:latin typeface="Cambria Math"/>
                                  <a:ea typeface="Cambria Math"/>
                                </a:rPr>
                                <m:t>∆</m:t>
                              </m:r>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𝑊</m:t>
                                  </m:r>
                                </m:e>
                                <m:sub>
                                  <m:r>
                                    <a:rPr lang="en-US" altLang="ja-JP" sz="3400" i="1">
                                      <a:latin typeface="Cambria Math"/>
                                      <a:ea typeface="Cambria Math"/>
                                    </a:rPr>
                                    <m:t>𝑡</m:t>
                                  </m:r>
                                </m:sub>
                              </m:sSub>
                              <m:sSub>
                                <m:sSubPr>
                                  <m:ctrlPr>
                                    <a:rPr lang="en-US" altLang="ja-JP" sz="3400" i="1">
                                      <a:latin typeface="Cambria Math" panose="02040503050406030204" pitchFamily="18" charset="0"/>
                                      <a:ea typeface="Cambria Math"/>
                                    </a:rPr>
                                  </m:ctrlPr>
                                </m:sSubPr>
                                <m:e>
                                  <m:r>
                                    <a:rPr lang="en-US" altLang="ja-JP" sz="3400" i="1">
                                      <a:latin typeface="Cambria Math"/>
                                      <a:ea typeface="Cambria Math"/>
                                    </a:rPr>
                                    <m:t>𝐿</m:t>
                                  </m:r>
                                </m:e>
                                <m:sub>
                                  <m:r>
                                    <a:rPr lang="en-US" altLang="ja-JP" sz="3400" i="1">
                                      <a:latin typeface="Cambria Math"/>
                                      <a:ea typeface="Cambria Math"/>
                                    </a:rPr>
                                    <m:t>𝑡</m:t>
                                  </m:r>
                                </m:sub>
                              </m:sSub>
                            </m:num>
                            <m:den>
                              <m:sSup>
                                <m:sSupPr>
                                  <m:ctrlPr>
                                    <a:rPr lang="en-US" altLang="ja-JP" sz="3400" i="1">
                                      <a:latin typeface="Cambria Math" panose="02040503050406030204" pitchFamily="18" charset="0"/>
                                      <a:ea typeface="Cambria Math"/>
                                    </a:rPr>
                                  </m:ctrlPr>
                                </m:sSupPr>
                                <m:e>
                                  <m:r>
                                    <a:rPr lang="en-US" altLang="ja-JP" sz="3400" i="1">
                                      <a:latin typeface="Cambria Math"/>
                                      <a:ea typeface="Cambria Math"/>
                                    </a:rPr>
                                    <m:t>(1+</m:t>
                                  </m:r>
                                  <m:r>
                                    <a:rPr lang="en-US" altLang="ja-JP" sz="3400" i="1">
                                      <a:latin typeface="Cambria Math"/>
                                      <a:ea typeface="Cambria Math"/>
                                    </a:rPr>
                                    <m:t>𝑟</m:t>
                                  </m:r>
                                  <m:r>
                                    <a:rPr lang="en-US" altLang="ja-JP" sz="3400" i="1">
                                      <a:latin typeface="Cambria Math"/>
                                      <a:ea typeface="Cambria Math"/>
                                    </a:rPr>
                                    <m:t>)</m:t>
                                  </m:r>
                                </m:e>
                                <m:sup>
                                  <m:r>
                                    <a:rPr lang="en-US" altLang="ja-JP" sz="3400" i="1">
                                      <a:latin typeface="Cambria Math"/>
                                      <a:ea typeface="Cambria Math"/>
                                    </a:rPr>
                                    <m:t>𝑡</m:t>
                                  </m:r>
                                </m:sup>
                              </m:sSup>
                            </m:den>
                          </m:f>
                          <m:r>
                            <a:rPr lang="en-US" altLang="ja-JP" sz="3400" i="1">
                              <a:latin typeface="Cambria Math"/>
                              <a:ea typeface="Cambria Math"/>
                            </a:rPr>
                            <m:t>=</m:t>
                          </m:r>
                          <m:sSub>
                            <m:sSubPr>
                              <m:ctrlPr>
                                <a:rPr lang="en-US" altLang="ja-JP" sz="3400" i="1" smtClean="0">
                                  <a:latin typeface="Cambria Math" panose="02040503050406030204" pitchFamily="18" charset="0"/>
                                  <a:ea typeface="Cambria Math"/>
                                </a:rPr>
                              </m:ctrlPr>
                            </m:sSubPr>
                            <m:e>
                              <m:r>
                                <a:rPr lang="en-US" altLang="ja-JP" sz="3400" b="0" i="1" smtClean="0">
                                  <a:latin typeface="Cambria Math"/>
                                  <a:ea typeface="Cambria Math"/>
                                </a:rPr>
                                <m:t>𝑏</m:t>
                              </m:r>
                            </m:e>
                            <m:sub>
                              <m:r>
                                <a:rPr lang="en-US" altLang="ja-JP" sz="3400" b="0" i="1" smtClean="0">
                                  <a:latin typeface="Cambria Math"/>
                                  <a:ea typeface="Cambria Math"/>
                                </a:rPr>
                                <m:t>0</m:t>
                              </m:r>
                            </m:sub>
                          </m:sSub>
                          <m:sSub>
                            <m:sSubPr>
                              <m:ctrlPr>
                                <a:rPr lang="en-US" altLang="ja-JP" sz="3400" i="1" smtClean="0">
                                  <a:latin typeface="Cambria Math" panose="02040503050406030204" pitchFamily="18" charset="0"/>
                                  <a:ea typeface="Cambria Math"/>
                                </a:rPr>
                              </m:ctrlPr>
                            </m:sSubPr>
                            <m:e>
                              <m:r>
                                <a:rPr lang="en-US" altLang="ja-JP" sz="3400" b="0" i="1" smtClean="0">
                                  <a:latin typeface="Cambria Math"/>
                                  <a:ea typeface="Cambria Math"/>
                                </a:rPr>
                                <m:t>𝐿</m:t>
                              </m:r>
                            </m:e>
                            <m:sub>
                              <m:r>
                                <a:rPr lang="en-US" altLang="ja-JP" sz="3400" b="0" i="1" smtClean="0">
                                  <a:latin typeface="Cambria Math"/>
                                  <a:ea typeface="Cambria Math"/>
                                </a:rPr>
                                <m:t>−1</m:t>
                              </m:r>
                            </m:sub>
                          </m:sSub>
                          <m:r>
                            <a:rPr lang="en-US" altLang="ja-JP" sz="3400" b="0" i="1" smtClean="0">
                              <a:latin typeface="Cambria Math"/>
                              <a:ea typeface="Cambria Math"/>
                            </a:rPr>
                            <m:t>−</m:t>
                          </m:r>
                          <m:sSup>
                            <m:sSupPr>
                              <m:ctrlPr>
                                <a:rPr lang="en-US" altLang="ja-JP" sz="3400" b="0" i="1" smtClean="0">
                                  <a:latin typeface="Cambria Math" panose="02040503050406030204" pitchFamily="18" charset="0"/>
                                  <a:ea typeface="Cambria Math"/>
                                </a:rPr>
                              </m:ctrlPr>
                            </m:sSupPr>
                            <m:e>
                              <m:r>
                                <a:rPr lang="ja-JP" altLang="en-US" sz="3400" b="0" i="1" smtClean="0">
                                  <a:latin typeface="Cambria Math"/>
                                  <a:ea typeface="Cambria Math"/>
                                </a:rPr>
                                <m:t>𝜏</m:t>
                              </m:r>
                            </m:e>
                            <m:sup>
                              <m:r>
                                <a:rPr lang="en-US" altLang="ja-JP" sz="3400" b="0" i="1" smtClean="0">
                                  <a:latin typeface="Cambria Math"/>
                                  <a:ea typeface="Cambria Math"/>
                                </a:rPr>
                                <m:t>𝑃</m:t>
                              </m:r>
                            </m:sup>
                          </m:sSup>
                          <m:sSub>
                            <m:sSubPr>
                              <m:ctrlPr>
                                <a:rPr lang="en-US" altLang="ja-JP" sz="3400" b="0" i="1" smtClean="0">
                                  <a:latin typeface="Cambria Math" panose="02040503050406030204" pitchFamily="18" charset="0"/>
                                  <a:ea typeface="Cambria Math"/>
                                </a:rPr>
                              </m:ctrlPr>
                            </m:sSubPr>
                            <m:e>
                              <m:r>
                                <a:rPr lang="en-US" altLang="ja-JP" sz="3400" b="0" i="1" smtClean="0">
                                  <a:latin typeface="Cambria Math"/>
                                  <a:ea typeface="Cambria Math"/>
                                </a:rPr>
                                <m:t>𝑤</m:t>
                              </m:r>
                            </m:e>
                            <m:sub>
                              <m:r>
                                <a:rPr lang="en-US" altLang="ja-JP" sz="3400" b="0" i="1" smtClean="0">
                                  <a:latin typeface="Cambria Math"/>
                                  <a:ea typeface="Cambria Math"/>
                                </a:rPr>
                                <m:t>0</m:t>
                              </m:r>
                            </m:sub>
                          </m:sSub>
                          <m:sSub>
                            <m:sSubPr>
                              <m:ctrlPr>
                                <a:rPr lang="en-US" altLang="ja-JP" sz="3400" b="0" i="1" smtClean="0">
                                  <a:latin typeface="Cambria Math" panose="02040503050406030204" pitchFamily="18" charset="0"/>
                                  <a:ea typeface="Cambria Math"/>
                                </a:rPr>
                              </m:ctrlPr>
                            </m:sSubPr>
                            <m:e>
                              <m:r>
                                <a:rPr lang="en-US" altLang="ja-JP" sz="3400" b="0" i="1" smtClean="0">
                                  <a:latin typeface="Cambria Math"/>
                                  <a:ea typeface="Cambria Math"/>
                                </a:rPr>
                                <m:t>𝐿</m:t>
                              </m:r>
                            </m:e>
                            <m:sub>
                              <m:r>
                                <a:rPr lang="en-US" altLang="ja-JP" sz="3400" b="0" i="1" smtClean="0">
                                  <a:latin typeface="Cambria Math"/>
                                  <a:ea typeface="Cambria Math"/>
                                </a:rPr>
                                <m:t>0</m:t>
                              </m:r>
                            </m:sub>
                          </m:sSub>
                          <m:r>
                            <a:rPr lang="en-US" altLang="ja-JP" sz="3400" b="0" i="1" smtClean="0">
                              <a:latin typeface="Cambria Math"/>
                              <a:ea typeface="Cambria Math"/>
                            </a:rPr>
                            <m:t>=</m:t>
                          </m:r>
                          <m:r>
                            <a:rPr lang="en-US" altLang="ja-JP" sz="3400" i="1">
                              <a:latin typeface="Cambria Math"/>
                              <a:ea typeface="Cambria Math"/>
                            </a:rPr>
                            <m:t>0</m:t>
                          </m:r>
                        </m:e>
                      </m:nary>
                    </m:oMath>
                  </m:oMathPara>
                </a14:m>
                <a:endParaRPr kumimoji="1"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23528" y="1268760"/>
                <a:ext cx="8568952" cy="5328592"/>
              </a:xfrm>
              <a:blipFill rotWithShape="0">
                <a:blip r:embed="rId2"/>
                <a:stretch>
                  <a:fillRect l="-356" t="-34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53209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1566</Words>
  <Application>Microsoft Office PowerPoint</Application>
  <PresentationFormat>画面に合わせる (4:3)</PresentationFormat>
  <Paragraphs>251</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Arial</vt:lpstr>
      <vt:lpstr>Calibri</vt:lpstr>
      <vt:lpstr>Cambria Math</vt:lpstr>
      <vt:lpstr>Symbol</vt:lpstr>
      <vt:lpstr>Times New Roman</vt:lpstr>
      <vt:lpstr>Wingdings</vt:lpstr>
      <vt:lpstr>Office ​​テーマ</vt:lpstr>
      <vt:lpstr>公的年金(2) 賦課方式と積立方式</vt:lpstr>
      <vt:lpstr>公的年金制度の経済効果</vt:lpstr>
      <vt:lpstr>公的年金の財政方式</vt:lpstr>
      <vt:lpstr>積立方式と賦課方式 2期間モデルによる分析</vt:lpstr>
      <vt:lpstr>世代重複モデルの構造</vt:lpstr>
      <vt:lpstr>積立方式</vt:lpstr>
      <vt:lpstr>賦課方式</vt:lpstr>
      <vt:lpstr>賦課方式(2)</vt:lpstr>
      <vt:lpstr>(*)の導出</vt:lpstr>
      <vt:lpstr>保険料率と純移転（まとめ）</vt:lpstr>
      <vt:lpstr>年金の財政方式と世代間所得移転</vt:lpstr>
      <vt:lpstr>賦課方式と同等な移転</vt:lpstr>
      <vt:lpstr>前ページの命題の導出</vt:lpstr>
      <vt:lpstr>賦課方式の年金制度：implication</vt:lpstr>
      <vt:lpstr>賦課方式の経済効果</vt:lpstr>
      <vt:lpstr>賦課方式の年金の経済効果(2)</vt:lpstr>
      <vt:lpstr>賦課方式の年金の経済効果(3)</vt:lpstr>
      <vt:lpstr>賦課方式の年金の経済効果(4)</vt:lpstr>
      <vt:lpstr>賦課方式の年金の経済効果(5)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公的年金(2)</dc:title>
  <dc:creator>Yoshibumi Aso</dc:creator>
  <cp:lastModifiedBy>aso</cp:lastModifiedBy>
  <cp:revision>36</cp:revision>
  <cp:lastPrinted>2015-09-01T02:54:49Z</cp:lastPrinted>
  <dcterms:created xsi:type="dcterms:W3CDTF">2015-08-26T06:32:04Z</dcterms:created>
  <dcterms:modified xsi:type="dcterms:W3CDTF">2018-09-27T02:16:53Z</dcterms:modified>
</cp:coreProperties>
</file>