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93" r:id="rId5"/>
    <p:sldId id="294" r:id="rId6"/>
    <p:sldId id="275" r:id="rId7"/>
    <p:sldId id="259" r:id="rId8"/>
    <p:sldId id="292" r:id="rId9"/>
    <p:sldId id="282" r:id="rId10"/>
    <p:sldId id="260" r:id="rId11"/>
    <p:sldId id="261" r:id="rId12"/>
    <p:sldId id="263" r:id="rId13"/>
    <p:sldId id="262" r:id="rId14"/>
    <p:sldId id="266" r:id="rId15"/>
    <p:sldId id="267" r:id="rId16"/>
    <p:sldId id="269" r:id="rId17"/>
    <p:sldId id="271" r:id="rId18"/>
    <p:sldId id="291" r:id="rId19"/>
    <p:sldId id="270" r:id="rId20"/>
    <p:sldId id="276"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AC9BE-B86A-4A48-AFBD-7A5FB139A0CD}" type="datetimeFigureOut">
              <a:rPr kumimoji="1" lang="ja-JP" altLang="en-US" smtClean="0"/>
              <a:t>2021/11/7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60096-EEAA-4AEC-93D5-DB23E0FCAF12}" type="slidenum">
              <a:rPr kumimoji="1" lang="ja-JP" altLang="en-US" smtClean="0"/>
              <a:t>‹#›</a:t>
            </a:fld>
            <a:endParaRPr kumimoji="1" lang="ja-JP" altLang="en-US"/>
          </a:p>
        </p:txBody>
      </p:sp>
    </p:spTree>
    <p:extLst>
      <p:ext uri="{BB962C8B-B14F-4D97-AF65-F5344CB8AC3E}">
        <p14:creationId xmlns:p14="http://schemas.microsoft.com/office/powerpoint/2010/main" val="41259960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389DBE-AF00-41C5-9D1F-4410736D2F96}" type="slidenum">
              <a:rPr lang="en-US" altLang="ja-JP"/>
              <a:pPr/>
              <a:t>8</a:t>
            </a:fld>
            <a:endParaRPr lang="en-US" altLang="ja-JP"/>
          </a:p>
        </p:txBody>
      </p:sp>
      <p:sp>
        <p:nvSpPr>
          <p:cNvPr id="94210" name="Rectangle 2"/>
          <p:cNvSpPr>
            <a:spLocks noGrp="1" noRot="1" noChangeAspect="1" noChangeArrowheads="1" noTextEdit="1"/>
          </p:cNvSpPr>
          <p:nvPr>
            <p:ph type="sldImg"/>
          </p:nvPr>
        </p:nvSpPr>
        <p:spPr>
          <a:xfrm>
            <a:off x="901700" y="739775"/>
            <a:ext cx="4932363" cy="3700463"/>
          </a:xfrm>
          <a:ln/>
        </p:spPr>
      </p:sp>
      <p:sp>
        <p:nvSpPr>
          <p:cNvPr id="942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389DBE-AF00-41C5-9D1F-4410736D2F96}" type="slidenum">
              <a:rPr lang="en-US" altLang="ja-JP"/>
              <a:pPr/>
              <a:t>9</a:t>
            </a:fld>
            <a:endParaRPr lang="en-US" altLang="ja-JP"/>
          </a:p>
        </p:txBody>
      </p:sp>
      <p:sp>
        <p:nvSpPr>
          <p:cNvPr id="94210" name="Rectangle 2"/>
          <p:cNvSpPr>
            <a:spLocks noGrp="1" noRot="1" noChangeAspect="1" noChangeArrowheads="1" noTextEdit="1"/>
          </p:cNvSpPr>
          <p:nvPr>
            <p:ph type="sldImg"/>
          </p:nvPr>
        </p:nvSpPr>
        <p:spPr>
          <a:xfrm>
            <a:off x="901700" y="739775"/>
            <a:ext cx="4932363" cy="3700463"/>
          </a:xfrm>
          <a:ln/>
        </p:spPr>
      </p:sp>
      <p:sp>
        <p:nvSpPr>
          <p:cNvPr id="942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EC1B5-8580-4286-9939-3395CD5B482F}" type="slidenum">
              <a:rPr lang="en-US" altLang="ja-JP"/>
              <a:pPr/>
              <a:t>18</a:t>
            </a:fld>
            <a:endParaRPr lang="en-US" altLang="ja-JP"/>
          </a:p>
        </p:txBody>
      </p:sp>
      <p:sp>
        <p:nvSpPr>
          <p:cNvPr id="176130" name="Rectangle 2"/>
          <p:cNvSpPr>
            <a:spLocks noGrp="1" noRot="1" noChangeAspect="1" noChangeArrowheads="1" noTextEdit="1"/>
          </p:cNvSpPr>
          <p:nvPr>
            <p:ph type="sldImg"/>
          </p:nvPr>
        </p:nvSpPr>
        <p:spPr>
          <a:xfrm>
            <a:off x="903288" y="741363"/>
            <a:ext cx="4929187" cy="3698875"/>
          </a:xfrm>
          <a:ln/>
        </p:spPr>
      </p:sp>
      <p:sp>
        <p:nvSpPr>
          <p:cNvPr id="176131"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386241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37924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274316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53347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183016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22321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1465892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1125445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25703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417470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909E18-CC2F-47A0-AF0B-F08465E0537B}" type="datetimeFigureOut">
              <a:rPr kumimoji="1" lang="ja-JP" altLang="en-US" smtClean="0"/>
              <a:t>2021/11/7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48448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09E18-CC2F-47A0-AF0B-F08465E0537B}" type="datetimeFigureOut">
              <a:rPr kumimoji="1" lang="ja-JP" altLang="en-US" smtClean="0"/>
              <a:t>2021/11/7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575A3-17A9-400C-A4E4-8704CA63FF15}" type="slidenum">
              <a:rPr kumimoji="1" lang="ja-JP" altLang="en-US" smtClean="0"/>
              <a:t>‹#›</a:t>
            </a:fld>
            <a:endParaRPr kumimoji="1" lang="ja-JP" altLang="en-US"/>
          </a:p>
        </p:txBody>
      </p:sp>
    </p:spTree>
    <p:extLst>
      <p:ext uri="{BB962C8B-B14F-4D97-AF65-F5344CB8AC3E}">
        <p14:creationId xmlns:p14="http://schemas.microsoft.com/office/powerpoint/2010/main" val="4011821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再分配政策</a:t>
            </a:r>
            <a:r>
              <a:rPr kumimoji="1" lang="en-US" altLang="ja-JP" dirty="0"/>
              <a:t>(2)</a:t>
            </a:r>
            <a:endParaRPr kumimoji="1" lang="ja-JP" altLang="en-US" dirty="0"/>
          </a:p>
        </p:txBody>
      </p:sp>
      <p:sp>
        <p:nvSpPr>
          <p:cNvPr id="3" name="サブタイトル 2"/>
          <p:cNvSpPr>
            <a:spLocks noGrp="1"/>
          </p:cNvSpPr>
          <p:nvPr>
            <p:ph type="subTitle" idx="1"/>
          </p:nvPr>
        </p:nvSpPr>
        <p:spPr/>
        <p:txBody>
          <a:bodyPr/>
          <a:lstStyle/>
          <a:p>
            <a:r>
              <a:rPr kumimoji="1" lang="ja-JP" altLang="en-US" dirty="0"/>
              <a:t>公共経済論</a:t>
            </a:r>
            <a:r>
              <a:rPr kumimoji="1" lang="en-US" altLang="ja-JP" dirty="0"/>
              <a:t>II</a:t>
            </a:r>
          </a:p>
          <a:p>
            <a:r>
              <a:rPr lang="en-US" altLang="ja-JP" dirty="0"/>
              <a:t>No.5</a:t>
            </a:r>
          </a:p>
          <a:p>
            <a:r>
              <a:rPr kumimoji="1" lang="ja-JP" altLang="en-US" dirty="0"/>
              <a:t>麻生良文</a:t>
            </a:r>
          </a:p>
        </p:txBody>
      </p:sp>
    </p:spTree>
    <p:extLst>
      <p:ext uri="{BB962C8B-B14F-4D97-AF65-F5344CB8AC3E}">
        <p14:creationId xmlns:p14="http://schemas.microsoft.com/office/powerpoint/2010/main" val="1514177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特定補助金と定額補助金</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特定補助金の例</a:t>
            </a:r>
            <a:endParaRPr kumimoji="1" lang="en-US" altLang="ja-JP" dirty="0"/>
          </a:p>
          <a:p>
            <a:pPr lvl="1"/>
            <a:r>
              <a:rPr lang="ja-JP" altLang="en-US" dirty="0"/>
              <a:t>公営住宅や家賃の補助</a:t>
            </a:r>
            <a:endParaRPr lang="en-US" altLang="ja-JP" dirty="0"/>
          </a:p>
          <a:p>
            <a:pPr lvl="1"/>
            <a:r>
              <a:rPr kumimoji="1" lang="ja-JP" altLang="en-US" dirty="0"/>
              <a:t>食料切符</a:t>
            </a:r>
            <a:endParaRPr kumimoji="1" lang="en-US" altLang="ja-JP" dirty="0"/>
          </a:p>
          <a:p>
            <a:pPr lvl="1"/>
            <a:r>
              <a:rPr lang="ja-JP" altLang="en-US" dirty="0"/>
              <a:t>交通費の補助</a:t>
            </a:r>
            <a:endParaRPr lang="en-US" altLang="ja-JP" dirty="0"/>
          </a:p>
          <a:p>
            <a:pPr lvl="1"/>
            <a:r>
              <a:rPr kumimoji="1" lang="ja-JP" altLang="en-US" dirty="0"/>
              <a:t>医療費の補助</a:t>
            </a:r>
            <a:endParaRPr kumimoji="1" lang="en-US" altLang="ja-JP" dirty="0"/>
          </a:p>
          <a:p>
            <a:r>
              <a:rPr kumimoji="1" lang="ja-JP" altLang="en-US" dirty="0"/>
              <a:t>消費者の選択を重視するなら一般補助金の方が望ましい</a:t>
            </a:r>
            <a:endParaRPr kumimoji="1" lang="en-US" altLang="ja-JP" dirty="0"/>
          </a:p>
          <a:p>
            <a:r>
              <a:rPr kumimoji="1" lang="ja-JP" altLang="en-US" dirty="0"/>
              <a:t>不正受給の可能性がある場合には，特定支出に対する補助金や現物給付の方が望ましい可能性がある </a:t>
            </a:r>
            <a:r>
              <a:rPr kumimoji="1" lang="en-US" altLang="ja-JP" dirty="0">
                <a:sym typeface="Wingdings" panose="05000000000000000000" pitchFamily="2" charset="2"/>
              </a:rPr>
              <a:t> </a:t>
            </a:r>
            <a:r>
              <a:rPr kumimoji="1" lang="ja-JP" altLang="en-US" dirty="0">
                <a:sym typeface="Wingdings" panose="05000000000000000000" pitchFamily="2" charset="2"/>
              </a:rPr>
              <a:t>観察が容易だから</a:t>
            </a:r>
            <a:endParaRPr kumimoji="1" lang="en-US" altLang="ja-JP" dirty="0"/>
          </a:p>
          <a:p>
            <a:pPr lvl="1"/>
            <a:endParaRPr kumimoji="1" lang="ja-JP" altLang="en-US" dirty="0"/>
          </a:p>
        </p:txBody>
      </p:sp>
    </p:spTree>
    <p:extLst>
      <p:ext uri="{BB962C8B-B14F-4D97-AF65-F5344CB8AC3E}">
        <p14:creationId xmlns:p14="http://schemas.microsoft.com/office/powerpoint/2010/main" val="28064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累進課税</a:t>
            </a: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67544" y="2204864"/>
            <a:ext cx="4186238" cy="3957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p:txBody>
          <a:bodyPr>
            <a:normAutofit fontScale="92500" lnSpcReduction="20000"/>
          </a:bodyPr>
          <a:lstStyle/>
          <a:p>
            <a:r>
              <a:rPr kumimoji="1" lang="ja-JP" altLang="en-US" dirty="0"/>
              <a:t>累進税</a:t>
            </a:r>
            <a:endParaRPr kumimoji="1" lang="en-US" altLang="ja-JP" dirty="0"/>
          </a:p>
          <a:p>
            <a:pPr lvl="1"/>
            <a:r>
              <a:rPr lang="ja-JP" altLang="en-US" dirty="0"/>
              <a:t>所得の増加とともに平均税率が上昇するような税</a:t>
            </a:r>
            <a:endParaRPr lang="en-US" altLang="ja-JP" dirty="0"/>
          </a:p>
          <a:p>
            <a:r>
              <a:rPr kumimoji="1" lang="ja-JP" altLang="en-US" dirty="0"/>
              <a:t>比例税</a:t>
            </a:r>
            <a:endParaRPr kumimoji="1" lang="en-US" altLang="ja-JP" dirty="0"/>
          </a:p>
          <a:p>
            <a:pPr lvl="1"/>
            <a:r>
              <a:rPr lang="ja-JP" altLang="en-US" dirty="0"/>
              <a:t>平均税率が一定</a:t>
            </a:r>
            <a:endParaRPr lang="en-US" altLang="ja-JP" dirty="0"/>
          </a:p>
          <a:p>
            <a:r>
              <a:rPr lang="ja-JP" altLang="en-US" dirty="0"/>
              <a:t>逆進税</a:t>
            </a:r>
            <a:endParaRPr lang="en-US" altLang="ja-JP" dirty="0"/>
          </a:p>
          <a:p>
            <a:pPr lvl="1"/>
            <a:r>
              <a:rPr lang="ja-JP" altLang="en-US" dirty="0"/>
              <a:t>所得の増加とともに平均税率が下落するような税</a:t>
            </a:r>
            <a:endParaRPr kumimoji="1" lang="en-US" altLang="ja-JP" dirty="0"/>
          </a:p>
          <a:p>
            <a:r>
              <a:rPr kumimoji="1" lang="ja-JP" altLang="en-US" dirty="0"/>
              <a:t>超過累進税</a:t>
            </a:r>
            <a:endParaRPr kumimoji="1" lang="en-US" altLang="ja-JP" dirty="0"/>
          </a:p>
          <a:p>
            <a:pPr lvl="1"/>
            <a:r>
              <a:rPr lang="ja-JP" altLang="en-US" dirty="0"/>
              <a:t>所得の増加とともに限界税率が上昇するような税</a:t>
            </a:r>
            <a:endParaRPr lang="en-US" altLang="ja-JP" dirty="0"/>
          </a:p>
          <a:p>
            <a:pPr lvl="1"/>
            <a:r>
              <a:rPr kumimoji="1" lang="ja-JP" altLang="en-US" dirty="0"/>
              <a:t>定額の所得移転と比例税の組み合わせと同等</a:t>
            </a:r>
            <a:endParaRPr kumimoji="1" lang="en-US" altLang="ja-JP" dirty="0"/>
          </a:p>
          <a:p>
            <a:endParaRPr kumimoji="1" lang="ja-JP" altLang="en-US" dirty="0"/>
          </a:p>
        </p:txBody>
      </p:sp>
      <p:sp>
        <p:nvSpPr>
          <p:cNvPr id="5" name="テキスト ボックス 4"/>
          <p:cNvSpPr txBox="1"/>
          <p:nvPr/>
        </p:nvSpPr>
        <p:spPr>
          <a:xfrm>
            <a:off x="2051720" y="2204864"/>
            <a:ext cx="1800200" cy="461665"/>
          </a:xfrm>
          <a:prstGeom prst="rect">
            <a:avLst/>
          </a:prstGeom>
          <a:noFill/>
        </p:spPr>
        <p:txBody>
          <a:bodyPr wrap="square" rtlCol="0">
            <a:spAutoFit/>
          </a:bodyPr>
          <a:lstStyle/>
          <a:p>
            <a:r>
              <a:rPr kumimoji="1" lang="ja-JP" altLang="en-US" sz="2400" dirty="0"/>
              <a:t>超過累進税</a:t>
            </a:r>
          </a:p>
        </p:txBody>
      </p:sp>
    </p:spTree>
    <p:extLst>
      <p:ext uri="{BB962C8B-B14F-4D97-AF65-F5344CB8AC3E}">
        <p14:creationId xmlns:p14="http://schemas.microsoft.com/office/powerpoint/2010/main" val="437238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累進税：資源配分上の損失</a:t>
            </a:r>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9512" y="1988840"/>
            <a:ext cx="4357688"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a:xfrm>
            <a:off x="4139952" y="1268760"/>
            <a:ext cx="4680520" cy="5256584"/>
          </a:xfrm>
        </p:spPr>
        <p:txBody>
          <a:bodyPr>
            <a:normAutofit fontScale="62500" lnSpcReduction="20000"/>
          </a:bodyPr>
          <a:lstStyle/>
          <a:p>
            <a:r>
              <a:rPr kumimoji="1" lang="ja-JP" altLang="en-US" dirty="0"/>
              <a:t>課税前の予算線</a:t>
            </a:r>
            <a:endParaRPr lang="en-US" altLang="ja-JP" dirty="0"/>
          </a:p>
          <a:p>
            <a:pPr lvl="1"/>
            <a:r>
              <a:rPr kumimoji="1" lang="en-US" altLang="ja-JP" dirty="0">
                <a:sym typeface="Wingdings" panose="05000000000000000000" pitchFamily="2" charset="2"/>
              </a:rPr>
              <a:t></a:t>
            </a:r>
            <a:r>
              <a:rPr lang="ja-JP" altLang="en-US" dirty="0"/>
              <a:t>予算線</a:t>
            </a:r>
            <a:r>
              <a:rPr lang="en-US" altLang="ja-JP" dirty="0"/>
              <a:t>AB</a:t>
            </a:r>
          </a:p>
          <a:p>
            <a:r>
              <a:rPr kumimoji="1" lang="ja-JP" altLang="en-US" dirty="0"/>
              <a:t>累進税</a:t>
            </a:r>
            <a:endParaRPr kumimoji="1" lang="en-US" altLang="ja-JP" dirty="0"/>
          </a:p>
          <a:p>
            <a:pPr lvl="1"/>
            <a:r>
              <a:rPr kumimoji="1" lang="ja-JP" altLang="en-US" dirty="0">
                <a:sym typeface="Wingdings" panose="05000000000000000000" pitchFamily="2" charset="2"/>
              </a:rPr>
              <a:t>予算線</a:t>
            </a:r>
            <a:r>
              <a:rPr kumimoji="1" lang="en-US" altLang="ja-JP" dirty="0">
                <a:sym typeface="Wingdings" panose="05000000000000000000" pitchFamily="2" charset="2"/>
              </a:rPr>
              <a:t>AG</a:t>
            </a:r>
          </a:p>
          <a:p>
            <a:pPr lvl="2"/>
            <a:r>
              <a:rPr kumimoji="1" lang="en-US" altLang="ja-JP" dirty="0">
                <a:sym typeface="Wingdings" panose="05000000000000000000" pitchFamily="2" charset="2"/>
              </a:rPr>
              <a:t>AG</a:t>
            </a:r>
            <a:r>
              <a:rPr kumimoji="1" lang="ja-JP" altLang="en-US" dirty="0">
                <a:sym typeface="Wingdings" panose="05000000000000000000" pitchFamily="2" charset="2"/>
              </a:rPr>
              <a:t>の所得移転と比例税の組み合わせに等しい</a:t>
            </a:r>
            <a:endParaRPr kumimoji="1" lang="en-US" altLang="ja-JP" dirty="0">
              <a:sym typeface="Wingdings" panose="05000000000000000000" pitchFamily="2" charset="2"/>
            </a:endParaRPr>
          </a:p>
          <a:p>
            <a:pPr lvl="1"/>
            <a:r>
              <a:rPr kumimoji="1" lang="en-US" altLang="ja-JP" dirty="0"/>
              <a:t>F</a:t>
            </a:r>
            <a:r>
              <a:rPr kumimoji="1" lang="ja-JP" altLang="en-US" dirty="0"/>
              <a:t>点を選択</a:t>
            </a:r>
            <a:endParaRPr kumimoji="1" lang="en-US" altLang="ja-JP" dirty="0"/>
          </a:p>
          <a:p>
            <a:pPr lvl="2"/>
            <a:r>
              <a:rPr kumimoji="1" lang="en-US" altLang="ja-JP" dirty="0"/>
              <a:t>F</a:t>
            </a:r>
            <a:r>
              <a:rPr kumimoji="1" lang="ja-JP" altLang="en-US" dirty="0"/>
              <a:t>点と予算線</a:t>
            </a:r>
            <a:r>
              <a:rPr kumimoji="1" lang="en-US" altLang="ja-JP" dirty="0"/>
              <a:t>AB</a:t>
            </a:r>
            <a:r>
              <a:rPr kumimoji="1" lang="ja-JP" altLang="en-US" dirty="0"/>
              <a:t>の垂直距離が税収</a:t>
            </a:r>
            <a:endParaRPr kumimoji="1" lang="en-US" altLang="ja-JP" dirty="0"/>
          </a:p>
          <a:p>
            <a:r>
              <a:rPr lang="ja-JP" altLang="en-US" dirty="0"/>
              <a:t>比例税</a:t>
            </a:r>
            <a:r>
              <a:rPr lang="ja-JP" altLang="en-US" sz="2200" dirty="0"/>
              <a:t>（累進税と等しい効用を実現するような）</a:t>
            </a:r>
            <a:endParaRPr lang="en-US" altLang="ja-JP" dirty="0"/>
          </a:p>
          <a:p>
            <a:pPr lvl="1"/>
            <a:r>
              <a:rPr lang="en-US" altLang="ja-JP" dirty="0">
                <a:sym typeface="Wingdings" panose="05000000000000000000" pitchFamily="2" charset="2"/>
              </a:rPr>
              <a:t></a:t>
            </a:r>
            <a:r>
              <a:rPr lang="ja-JP" altLang="en-US" dirty="0">
                <a:sym typeface="Wingdings" panose="05000000000000000000" pitchFamily="2" charset="2"/>
              </a:rPr>
              <a:t>　予算線</a:t>
            </a:r>
            <a:r>
              <a:rPr lang="en-US" altLang="ja-JP" dirty="0">
                <a:sym typeface="Wingdings" panose="05000000000000000000" pitchFamily="2" charset="2"/>
              </a:rPr>
              <a:t>AD</a:t>
            </a:r>
          </a:p>
          <a:p>
            <a:pPr lvl="1"/>
            <a:r>
              <a:rPr lang="en-US" altLang="ja-JP" dirty="0">
                <a:sym typeface="Wingdings" panose="05000000000000000000" pitchFamily="2" charset="2"/>
              </a:rPr>
              <a:t>E</a:t>
            </a:r>
            <a:r>
              <a:rPr lang="ja-JP" altLang="en-US" dirty="0">
                <a:sym typeface="Wingdings" panose="05000000000000000000" pitchFamily="2" charset="2"/>
              </a:rPr>
              <a:t>点を選択</a:t>
            </a:r>
            <a:endParaRPr lang="en-US" altLang="ja-JP" dirty="0">
              <a:sym typeface="Wingdings" panose="05000000000000000000" pitchFamily="2" charset="2"/>
            </a:endParaRPr>
          </a:p>
          <a:p>
            <a:pPr lvl="2"/>
            <a:r>
              <a:rPr lang="en-US" altLang="ja-JP" dirty="0">
                <a:sym typeface="Wingdings" panose="05000000000000000000" pitchFamily="2" charset="2"/>
              </a:rPr>
              <a:t>E</a:t>
            </a:r>
            <a:r>
              <a:rPr lang="ja-JP" altLang="en-US" dirty="0">
                <a:sym typeface="Wingdings" panose="05000000000000000000" pitchFamily="2" charset="2"/>
              </a:rPr>
              <a:t>点と予算線</a:t>
            </a:r>
            <a:r>
              <a:rPr lang="en-US" altLang="ja-JP" dirty="0">
                <a:sym typeface="Wingdings" panose="05000000000000000000" pitchFamily="2" charset="2"/>
              </a:rPr>
              <a:t>AB</a:t>
            </a:r>
            <a:r>
              <a:rPr lang="ja-JP" altLang="en-US" dirty="0">
                <a:sym typeface="Wingdings" panose="05000000000000000000" pitchFamily="2" charset="2"/>
              </a:rPr>
              <a:t>の垂直距離が税収</a:t>
            </a:r>
            <a:endParaRPr lang="en-US" altLang="ja-JP" dirty="0">
              <a:sym typeface="Wingdings" panose="05000000000000000000" pitchFamily="2" charset="2"/>
            </a:endParaRPr>
          </a:p>
          <a:p>
            <a:r>
              <a:rPr lang="ja-JP" altLang="en-US" dirty="0">
                <a:sym typeface="Wingdings" panose="05000000000000000000" pitchFamily="2" charset="2"/>
              </a:rPr>
              <a:t>等しい効用を実現する累進税と比例税の比較</a:t>
            </a:r>
            <a:endParaRPr lang="en-US" altLang="ja-JP" dirty="0">
              <a:sym typeface="Wingdings" panose="05000000000000000000" pitchFamily="2" charset="2"/>
            </a:endParaRPr>
          </a:p>
          <a:p>
            <a:pPr lvl="1"/>
            <a:r>
              <a:rPr lang="ja-JP" altLang="en-US" dirty="0">
                <a:sym typeface="Wingdings" panose="05000000000000000000" pitchFamily="2" charset="2"/>
              </a:rPr>
              <a:t>比例税の方の税収が多い</a:t>
            </a:r>
            <a:endParaRPr lang="en-US" altLang="ja-JP" dirty="0">
              <a:sym typeface="Wingdings" panose="05000000000000000000" pitchFamily="2" charset="2"/>
            </a:endParaRPr>
          </a:p>
          <a:p>
            <a:pPr lvl="1"/>
            <a:r>
              <a:rPr lang="ja-JP" altLang="en-US" dirty="0">
                <a:sym typeface="Wingdings" panose="05000000000000000000" pitchFamily="2" charset="2"/>
              </a:rPr>
              <a:t>累進税の資源配分上の損失の方が大きい</a:t>
            </a:r>
            <a:endParaRPr lang="en-US" altLang="ja-JP" dirty="0">
              <a:sym typeface="Wingdings" panose="05000000000000000000" pitchFamily="2" charset="2"/>
            </a:endParaRPr>
          </a:p>
          <a:p>
            <a:r>
              <a:rPr lang="ja-JP" altLang="en-US" dirty="0">
                <a:sym typeface="Wingdings" panose="05000000000000000000" pitchFamily="2" charset="2"/>
              </a:rPr>
              <a:t>一般に，限界税率の大きさが所得税の死重損失</a:t>
            </a:r>
            <a:r>
              <a:rPr lang="en-US" altLang="ja-JP" dirty="0">
                <a:sym typeface="Wingdings" panose="05000000000000000000" pitchFamily="2" charset="2"/>
              </a:rPr>
              <a:t>(dead weight loss: </a:t>
            </a:r>
            <a:r>
              <a:rPr lang="ja-JP" altLang="en-US" dirty="0">
                <a:sym typeface="Wingdings" panose="05000000000000000000" pitchFamily="2" charset="2"/>
              </a:rPr>
              <a:t>資源配分上の損失）を決める</a:t>
            </a:r>
            <a:endParaRPr lang="en-US" altLang="ja-JP" dirty="0">
              <a:sym typeface="Wingdings" panose="05000000000000000000" pitchFamily="2" charset="2"/>
            </a:endParaRPr>
          </a:p>
          <a:p>
            <a:r>
              <a:rPr lang="ja-JP" altLang="en-US" dirty="0">
                <a:sym typeface="Wingdings" panose="05000000000000000000" pitchFamily="2" charset="2"/>
              </a:rPr>
              <a:t>高い限界税率 </a:t>
            </a:r>
            <a:r>
              <a:rPr lang="en-US" altLang="ja-JP" dirty="0">
                <a:sym typeface="Wingdings" panose="05000000000000000000" pitchFamily="2" charset="2"/>
              </a:rPr>
              <a:t> </a:t>
            </a:r>
            <a:r>
              <a:rPr lang="ja-JP" altLang="en-US" dirty="0">
                <a:sym typeface="Wingdings" panose="05000000000000000000" pitchFamily="2" charset="2"/>
              </a:rPr>
              <a:t>所得再分配に貢献するが，資源配分上の損失も大きい</a:t>
            </a:r>
            <a:endParaRPr lang="en-US" altLang="ja-JP" dirty="0">
              <a:sym typeface="Wingdings" panose="05000000000000000000" pitchFamily="2" charset="2"/>
            </a:endParaRPr>
          </a:p>
          <a:p>
            <a:r>
              <a:rPr lang="ja-JP" altLang="en-US" dirty="0">
                <a:sym typeface="Wingdings" panose="05000000000000000000" pitchFamily="2" charset="2"/>
              </a:rPr>
              <a:t>効率と公平のトレード・オフを考慮して再分配政策を設計する必要性</a:t>
            </a:r>
            <a:endParaRPr lang="en-US" altLang="ja-JP" dirty="0">
              <a:sym typeface="Wingdings" panose="05000000000000000000" pitchFamily="2" charset="2"/>
            </a:endParaRPr>
          </a:p>
          <a:p>
            <a:pPr lvl="1"/>
            <a:endParaRPr kumimoji="1" lang="ja-JP" altLang="en-US" dirty="0"/>
          </a:p>
        </p:txBody>
      </p:sp>
    </p:spTree>
    <p:extLst>
      <p:ext uri="{BB962C8B-B14F-4D97-AF65-F5344CB8AC3E}">
        <p14:creationId xmlns:p14="http://schemas.microsoft.com/office/powerpoint/2010/main" val="3392654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最低賃金制度</a:t>
            </a:r>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11560" y="1844824"/>
            <a:ext cx="3786188" cy="3757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p:txBody>
          <a:bodyPr>
            <a:normAutofit fontScale="70000" lnSpcReduction="20000"/>
          </a:bodyPr>
          <a:lstStyle/>
          <a:p>
            <a:r>
              <a:rPr kumimoji="1" lang="ja-JP" altLang="en-US" dirty="0"/>
              <a:t>最低賃金制度の効果</a:t>
            </a:r>
            <a:endParaRPr kumimoji="1" lang="en-US" altLang="ja-JP" dirty="0"/>
          </a:p>
          <a:p>
            <a:pPr lvl="1"/>
            <a:r>
              <a:rPr lang="ja-JP" altLang="en-US" dirty="0"/>
              <a:t>未熟練労働者の労働市場</a:t>
            </a:r>
            <a:endParaRPr lang="en-US" altLang="ja-JP" dirty="0"/>
          </a:p>
          <a:p>
            <a:pPr lvl="1"/>
            <a:r>
              <a:rPr lang="ja-JP" altLang="en-US" dirty="0"/>
              <a:t>競争的な市場を仮定</a:t>
            </a:r>
            <a:endParaRPr lang="en-US" altLang="ja-JP" dirty="0"/>
          </a:p>
          <a:p>
            <a:r>
              <a:rPr kumimoji="1" lang="ja-JP" altLang="en-US" dirty="0"/>
              <a:t>一般的には雇用を減らし，</a:t>
            </a:r>
            <a:r>
              <a:rPr kumimoji="1" lang="en-US" altLang="ja-JP" dirty="0"/>
              <a:t>FG</a:t>
            </a:r>
            <a:r>
              <a:rPr kumimoji="1" lang="ja-JP" altLang="en-US" dirty="0"/>
              <a:t>の失業をもたらす</a:t>
            </a:r>
            <a:endParaRPr kumimoji="1" lang="en-US" altLang="ja-JP" dirty="0"/>
          </a:p>
          <a:p>
            <a:r>
              <a:rPr lang="en-US" altLang="ja-JP" dirty="0"/>
              <a:t>L’</a:t>
            </a:r>
            <a:r>
              <a:rPr lang="ja-JP" altLang="en-US" dirty="0"/>
              <a:t>の労働者は幸運だが，その他の労働者はそうではない</a:t>
            </a:r>
            <a:endParaRPr lang="en-US" altLang="ja-JP" dirty="0"/>
          </a:p>
          <a:p>
            <a:r>
              <a:rPr kumimoji="1" lang="en-US" altLang="ja-JP" dirty="0"/>
              <a:t>w*</a:t>
            </a:r>
            <a:r>
              <a:rPr kumimoji="1" lang="ja-JP" altLang="en-US" dirty="0"/>
              <a:t>が実現していた場合に働いていない労働者（労働の緊急度が相対的に劣るかもしれない労働者）が雇われるかもしれない</a:t>
            </a:r>
            <a:endParaRPr kumimoji="1" lang="en-US" altLang="ja-JP" dirty="0"/>
          </a:p>
          <a:p>
            <a:r>
              <a:rPr lang="ja-JP" altLang="en-US" dirty="0"/>
              <a:t>未熟練労働者は実際に働くことによって技能を向上させるかもしれない（</a:t>
            </a:r>
            <a:r>
              <a:rPr lang="en-US" altLang="ja-JP" dirty="0"/>
              <a:t>OJT</a:t>
            </a:r>
            <a:r>
              <a:rPr lang="ja-JP" altLang="en-US" dirty="0"/>
              <a:t>）</a:t>
            </a:r>
            <a:r>
              <a:rPr lang="en-US" altLang="ja-JP" dirty="0">
                <a:sym typeface="Wingdings" panose="05000000000000000000" pitchFamily="2" charset="2"/>
              </a:rPr>
              <a:t> </a:t>
            </a:r>
            <a:r>
              <a:rPr lang="ja-JP" altLang="en-US" dirty="0">
                <a:sym typeface="Wingdings" panose="05000000000000000000" pitchFamily="2" charset="2"/>
              </a:rPr>
              <a:t>その機会を奪ってしまう</a:t>
            </a:r>
            <a:endParaRPr lang="en-US" altLang="ja-JP" dirty="0"/>
          </a:p>
        </p:txBody>
      </p:sp>
    </p:spTree>
    <p:extLst>
      <p:ext uri="{BB962C8B-B14F-4D97-AF65-F5344CB8AC3E}">
        <p14:creationId xmlns:p14="http://schemas.microsoft.com/office/powerpoint/2010/main" val="278917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買手独占市場での最低賃金制度</a:t>
            </a:r>
          </a:p>
        </p:txBody>
      </p:sp>
      <p:pic>
        <p:nvPicPr>
          <p:cNvPr id="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467544" y="1772816"/>
            <a:ext cx="3714750"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コンテンツ プレースホルダー 4"/>
              <p:cNvSpPr>
                <a:spLocks noGrp="1"/>
              </p:cNvSpPr>
              <p:nvPr>
                <p:ph sz="half" idx="2"/>
              </p:nvPr>
            </p:nvSpPr>
            <p:spPr>
              <a:xfrm>
                <a:off x="4648200" y="1600200"/>
                <a:ext cx="4244280" cy="4853136"/>
              </a:xfrm>
            </p:spPr>
            <p:txBody>
              <a:bodyPr>
                <a:normAutofit/>
              </a:bodyPr>
              <a:lstStyle/>
              <a:p>
                <a:r>
                  <a:rPr kumimoji="1" lang="ja-JP" altLang="en-US" sz="2200" dirty="0"/>
                  <a:t>労働市場が買手独占市場の場合，最低賃金制度が，賃金と雇用量の両方を増加させる</a:t>
                </a:r>
                <a:endParaRPr kumimoji="1" lang="en-US" altLang="ja-JP" sz="2200" dirty="0"/>
              </a:p>
              <a:p>
                <a:r>
                  <a:rPr lang="ja-JP" altLang="en-US" sz="2000" dirty="0"/>
                  <a:t>買手独占企業の行動</a:t>
                </a:r>
                <a:endParaRPr lang="en-US" altLang="ja-JP" sz="2000" dirty="0"/>
              </a:p>
              <a:p>
                <a:pPr marL="0" indent="0" algn="ctr">
                  <a:buNone/>
                </a:pPr>
                <a:r>
                  <a:rPr lang="ja-JP" altLang="en-US" sz="2000" dirty="0"/>
                  <a:t>利潤最大化の条件</a:t>
                </a:r>
                <a:endParaRPr lang="en-US" altLang="ja-JP" sz="2000" dirty="0"/>
              </a:p>
              <a:p>
                <a:pPr marL="0" indent="0">
                  <a:buNone/>
                </a:pPr>
                <a:r>
                  <a:rPr kumimoji="1" lang="ja-JP" altLang="en-US" sz="2000" dirty="0"/>
                  <a:t>労働投入による限界収入</a:t>
                </a:r>
                <a:r>
                  <a:rPr kumimoji="1" lang="en-US" altLang="ja-JP" sz="2000" dirty="0"/>
                  <a:t>=</a:t>
                </a:r>
                <a:r>
                  <a:rPr kumimoji="1" lang="ja-JP" altLang="en-US" sz="2000" dirty="0"/>
                  <a:t>限界費用</a:t>
                </a:r>
                <a:endParaRPr kumimoji="1" lang="en-US" altLang="ja-JP" sz="2000" dirty="0"/>
              </a:p>
              <a:p>
                <a:pPr marL="0" indent="0">
                  <a:buNone/>
                </a:pPr>
                <a14:m>
                  <m:oMathPara xmlns:m="http://schemas.openxmlformats.org/officeDocument/2006/math">
                    <m:oMathParaPr>
                      <m:jc m:val="centerGroup"/>
                    </m:oMathParaPr>
                    <m:oMath xmlns:m="http://schemas.openxmlformats.org/officeDocument/2006/math">
                      <m:r>
                        <a:rPr kumimoji="1" lang="en-US" altLang="ja-JP" sz="2000" b="0" i="1" smtClean="0">
                          <a:latin typeface="Cambria Math"/>
                        </a:rPr>
                        <m:t>𝑝</m:t>
                      </m:r>
                      <m:r>
                        <a:rPr kumimoji="1" lang="en-US" altLang="ja-JP" sz="2000" b="0" i="1" smtClean="0">
                          <a:latin typeface="Cambria Math"/>
                          <a:ea typeface="Cambria Math"/>
                        </a:rPr>
                        <m:t>∙</m:t>
                      </m:r>
                      <m:r>
                        <a:rPr kumimoji="1" lang="en-US" altLang="ja-JP" sz="2000" b="0" i="1" smtClean="0">
                          <a:latin typeface="Cambria Math"/>
                          <a:ea typeface="Cambria Math"/>
                        </a:rPr>
                        <m:t>𝑀𝑃𝐿</m:t>
                      </m:r>
                      <m:r>
                        <a:rPr kumimoji="1" lang="en-US" altLang="ja-JP" sz="2000" b="0" i="1" smtClean="0">
                          <a:latin typeface="Cambria Math"/>
                          <a:ea typeface="Cambria Math"/>
                        </a:rPr>
                        <m:t>=</m:t>
                      </m:r>
                      <m:r>
                        <a:rPr kumimoji="1" lang="en-US" altLang="ja-JP" sz="2000" b="0" i="1" smtClean="0">
                          <a:latin typeface="Cambria Math"/>
                          <a:ea typeface="Cambria Math"/>
                        </a:rPr>
                        <m:t>𝑀𝐶</m:t>
                      </m:r>
                      <m:r>
                        <a:rPr kumimoji="1" lang="en-US" altLang="ja-JP" sz="2000" b="0" i="1" smtClean="0">
                          <a:latin typeface="Cambria Math"/>
                          <a:ea typeface="Cambria Math"/>
                        </a:rPr>
                        <m:t>≡</m:t>
                      </m:r>
                      <m:r>
                        <a:rPr kumimoji="1" lang="en-US" altLang="ja-JP" sz="2000" b="0" i="1" smtClean="0">
                          <a:latin typeface="Cambria Math"/>
                          <a:ea typeface="Cambria Math"/>
                        </a:rPr>
                        <m:t>𝑤</m:t>
                      </m:r>
                      <m:d>
                        <m:dPr>
                          <m:ctrlPr>
                            <a:rPr kumimoji="1" lang="en-US" altLang="ja-JP" sz="2000" b="0" i="1" smtClean="0">
                              <a:latin typeface="Cambria Math" panose="02040503050406030204" pitchFamily="18" charset="0"/>
                              <a:ea typeface="Cambria Math"/>
                            </a:rPr>
                          </m:ctrlPr>
                        </m:dPr>
                        <m:e>
                          <m:r>
                            <a:rPr kumimoji="1" lang="en-US" altLang="ja-JP" sz="2000" b="0" i="1" smtClean="0">
                              <a:latin typeface="Cambria Math"/>
                              <a:ea typeface="Cambria Math"/>
                            </a:rPr>
                            <m:t>1+</m:t>
                          </m:r>
                          <m:f>
                            <m:fPr>
                              <m:ctrlPr>
                                <a:rPr kumimoji="1" lang="en-US" altLang="ja-JP" sz="2000" b="0" i="1" smtClean="0">
                                  <a:latin typeface="Cambria Math" panose="02040503050406030204" pitchFamily="18" charset="0"/>
                                  <a:ea typeface="Cambria Math"/>
                                </a:rPr>
                              </m:ctrlPr>
                            </m:fPr>
                            <m:num>
                              <m:r>
                                <a:rPr kumimoji="1" lang="en-US" altLang="ja-JP" sz="2000" b="0" i="1" smtClean="0">
                                  <a:latin typeface="Cambria Math"/>
                                  <a:ea typeface="Cambria Math"/>
                                </a:rPr>
                                <m:t>1</m:t>
                              </m:r>
                            </m:num>
                            <m:den>
                              <m:sSup>
                                <m:sSupPr>
                                  <m:ctrlPr>
                                    <a:rPr kumimoji="1" lang="en-US" altLang="ja-JP" sz="2000" b="0" i="1" smtClean="0">
                                      <a:latin typeface="Cambria Math" panose="02040503050406030204" pitchFamily="18" charset="0"/>
                                      <a:ea typeface="Cambria Math"/>
                                    </a:rPr>
                                  </m:ctrlPr>
                                </m:sSupPr>
                                <m:e>
                                  <m:r>
                                    <a:rPr kumimoji="1" lang="ja-JP" altLang="en-US" sz="2000" b="0" i="1" smtClean="0">
                                      <a:latin typeface="Cambria Math"/>
                                      <a:ea typeface="Cambria Math"/>
                                    </a:rPr>
                                    <m:t>𝜀</m:t>
                                  </m:r>
                                </m:e>
                                <m:sup>
                                  <m:r>
                                    <a:rPr kumimoji="1" lang="en-US" altLang="ja-JP" sz="2000" b="0" i="1" smtClean="0">
                                      <a:latin typeface="Cambria Math"/>
                                      <a:ea typeface="Cambria Math"/>
                                    </a:rPr>
                                    <m:t>𝑆</m:t>
                                  </m:r>
                                </m:sup>
                              </m:sSup>
                            </m:den>
                          </m:f>
                        </m:e>
                      </m:d>
                    </m:oMath>
                  </m:oMathPara>
                </a14:m>
                <a:endParaRPr kumimoji="1" lang="en-US" altLang="ja-JP" sz="2000" dirty="0"/>
              </a:p>
              <a:p>
                <a:r>
                  <a:rPr lang="ja-JP" altLang="en-US" sz="2000" dirty="0"/>
                  <a:t>最低賃金制度の存在が企業の直面する限界費用（限界支出）曲線を</a:t>
                </a:r>
                <a:r>
                  <a:rPr lang="en-US" altLang="ja-JP" sz="2000" dirty="0"/>
                  <a:t>FGHI</a:t>
                </a:r>
                <a:r>
                  <a:rPr lang="ja-JP" altLang="en-US" sz="2000" dirty="0"/>
                  <a:t>に変化させ，企業は</a:t>
                </a:r>
                <a:r>
                  <a:rPr lang="en-US" altLang="ja-JP" sz="2000" dirty="0"/>
                  <a:t>G</a:t>
                </a:r>
                <a:r>
                  <a:rPr lang="ja-JP" altLang="en-US" sz="2000" dirty="0"/>
                  <a:t>点を選択するようになる</a:t>
                </a:r>
                <a:endParaRPr lang="en-US" altLang="ja-JP" sz="2000" dirty="0"/>
              </a:p>
              <a:p>
                <a:r>
                  <a:rPr lang="ja-JP" altLang="en-US" sz="2000" dirty="0"/>
                  <a:t>最低賃金制度がない場合は企業は</a:t>
                </a:r>
                <a:r>
                  <a:rPr lang="en-US" altLang="ja-JP" sz="2000" dirty="0"/>
                  <a:t>N</a:t>
                </a:r>
                <a:r>
                  <a:rPr lang="ja-JP" altLang="en-US" sz="2000" dirty="0"/>
                  <a:t>点を選択</a:t>
                </a:r>
                <a:endParaRPr lang="en-US" altLang="ja-JP" sz="2000" dirty="0"/>
              </a:p>
              <a:p>
                <a:pPr marL="0" indent="0">
                  <a:buNone/>
                </a:pPr>
                <a:endParaRPr kumimoji="1" lang="ja-JP" altLang="en-US" sz="2000" dirty="0"/>
              </a:p>
            </p:txBody>
          </p:sp>
        </mc:Choice>
        <mc:Fallback xmlns="">
          <p:sp>
            <p:nvSpPr>
              <p:cNvPr id="5" name="コンテンツ プレースホルダー 4"/>
              <p:cNvSpPr>
                <a:spLocks noGrp="1" noRot="1" noChangeAspect="1" noMove="1" noResize="1" noEditPoints="1" noAdjustHandles="1" noChangeArrowheads="1" noChangeShapeType="1" noTextEdit="1"/>
              </p:cNvSpPr>
              <p:nvPr>
                <p:ph sz="half" idx="2"/>
              </p:nvPr>
            </p:nvSpPr>
            <p:spPr>
              <a:xfrm>
                <a:off x="4648200" y="1600200"/>
                <a:ext cx="4244280" cy="4853136"/>
              </a:xfrm>
              <a:blipFill rotWithShape="1">
                <a:blip r:embed="rId3"/>
                <a:stretch>
                  <a:fillRect l="-1724" t="-879" r="-862" b="-1759"/>
                </a:stretch>
              </a:blipFill>
            </p:spPr>
            <p:txBody>
              <a:bodyPr/>
              <a:lstStyle/>
              <a:p>
                <a:r>
                  <a:rPr lang="ja-JP" altLang="en-US">
                    <a:noFill/>
                  </a:rPr>
                  <a:t> </a:t>
                </a:r>
              </a:p>
            </p:txBody>
          </p:sp>
        </mc:Fallback>
      </mc:AlternateContent>
      <p:sp>
        <p:nvSpPr>
          <p:cNvPr id="6" name="テキスト ボックス 5"/>
          <p:cNvSpPr txBox="1"/>
          <p:nvPr/>
        </p:nvSpPr>
        <p:spPr>
          <a:xfrm>
            <a:off x="827584" y="5805264"/>
            <a:ext cx="3528392" cy="923330"/>
          </a:xfrm>
          <a:prstGeom prst="rect">
            <a:avLst/>
          </a:prstGeom>
          <a:noFill/>
        </p:spPr>
        <p:txBody>
          <a:bodyPr wrap="square" rtlCol="0">
            <a:spAutoFit/>
          </a:bodyPr>
          <a:lstStyle/>
          <a:p>
            <a:r>
              <a:rPr kumimoji="1" lang="ja-JP" altLang="en-US" dirty="0"/>
              <a:t>理論的には重要だが，労働市場が買手独占であるケースは現実的ではない（労働者は移住できる）</a:t>
            </a:r>
          </a:p>
        </p:txBody>
      </p:sp>
    </p:spTree>
    <p:extLst>
      <p:ext uri="{BB962C8B-B14F-4D97-AF65-F5344CB8AC3E}">
        <p14:creationId xmlns:p14="http://schemas.microsoft.com/office/powerpoint/2010/main" val="3092955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生活保護制度</a:t>
            </a:r>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51520" y="1700808"/>
            <a:ext cx="3743325" cy="3929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a:xfrm>
            <a:off x="4139952" y="1600200"/>
            <a:ext cx="4546848" cy="4525963"/>
          </a:xfrm>
        </p:spPr>
        <p:txBody>
          <a:bodyPr>
            <a:normAutofit fontScale="77500" lnSpcReduction="20000"/>
          </a:bodyPr>
          <a:lstStyle/>
          <a:p>
            <a:r>
              <a:rPr kumimoji="1" lang="ja-JP" altLang="en-US" dirty="0"/>
              <a:t>生活保護制度</a:t>
            </a:r>
            <a:endParaRPr kumimoji="1" lang="en-US" altLang="ja-JP" dirty="0"/>
          </a:p>
          <a:p>
            <a:pPr lvl="1"/>
            <a:r>
              <a:rPr lang="ja-JP" altLang="en-US" dirty="0"/>
              <a:t>最低保証水準の所得を設定（図の</a:t>
            </a:r>
            <a:r>
              <a:rPr lang="en-US" altLang="ja-JP" dirty="0"/>
              <a:t>AB</a:t>
            </a:r>
            <a:r>
              <a:rPr lang="ja-JP" altLang="en-US" dirty="0"/>
              <a:t>に相当）</a:t>
            </a:r>
            <a:endParaRPr lang="en-US" altLang="ja-JP" dirty="0"/>
          </a:p>
          <a:p>
            <a:pPr lvl="1"/>
            <a:r>
              <a:rPr kumimoji="1" lang="en-US" altLang="ja-JP" dirty="0"/>
              <a:t>AB</a:t>
            </a:r>
            <a:r>
              <a:rPr kumimoji="1" lang="ja-JP" altLang="en-US" dirty="0"/>
              <a:t>と労働者の現実の所得のギャップ分だけの給付を支給</a:t>
            </a:r>
            <a:endParaRPr kumimoji="1" lang="en-US" altLang="ja-JP" dirty="0"/>
          </a:p>
          <a:p>
            <a:pPr lvl="1"/>
            <a:r>
              <a:rPr lang="ja-JP" altLang="en-US" dirty="0"/>
              <a:t>予算線は</a:t>
            </a:r>
            <a:r>
              <a:rPr lang="en-US" altLang="ja-JP" dirty="0"/>
              <a:t>ABDF</a:t>
            </a:r>
            <a:r>
              <a:rPr lang="ja-JP" altLang="en-US" dirty="0"/>
              <a:t>に</a:t>
            </a:r>
            <a:endParaRPr lang="en-US" altLang="ja-JP" dirty="0"/>
          </a:p>
          <a:p>
            <a:pPr lvl="1"/>
            <a:r>
              <a:rPr kumimoji="1" lang="en-US" altLang="ja-JP" dirty="0"/>
              <a:t>BD</a:t>
            </a:r>
            <a:r>
              <a:rPr kumimoji="1" lang="ja-JP" altLang="en-US" dirty="0"/>
              <a:t>の区間では限界税率</a:t>
            </a:r>
            <a:r>
              <a:rPr kumimoji="1" lang="en-US" altLang="ja-JP" dirty="0"/>
              <a:t>100%</a:t>
            </a:r>
            <a:r>
              <a:rPr kumimoji="1" lang="ja-JP" altLang="en-US" dirty="0"/>
              <a:t>で課税されているのと同等</a:t>
            </a:r>
            <a:endParaRPr kumimoji="1" lang="en-US" altLang="ja-JP" dirty="0"/>
          </a:p>
          <a:p>
            <a:pPr lvl="1"/>
            <a:r>
              <a:rPr lang="ja-JP" altLang="en-US" dirty="0"/>
              <a:t>労働供給に対する強い抑制</a:t>
            </a:r>
            <a:endParaRPr lang="en-US" altLang="ja-JP" dirty="0"/>
          </a:p>
          <a:p>
            <a:pPr lvl="1"/>
            <a:r>
              <a:rPr kumimoji="1" lang="ja-JP" altLang="en-US" dirty="0"/>
              <a:t>図では労働者は点</a:t>
            </a:r>
            <a:r>
              <a:rPr kumimoji="1" lang="en-US" altLang="ja-JP" dirty="0"/>
              <a:t>B</a:t>
            </a:r>
            <a:r>
              <a:rPr kumimoji="1" lang="ja-JP" altLang="en-US" dirty="0"/>
              <a:t>を選択</a:t>
            </a:r>
            <a:endParaRPr kumimoji="1" lang="en-US" altLang="ja-JP" dirty="0"/>
          </a:p>
          <a:p>
            <a:r>
              <a:rPr lang="ja-JP" altLang="en-US" dirty="0"/>
              <a:t>貧困の罠</a:t>
            </a:r>
            <a:endParaRPr lang="en-US" altLang="ja-JP" dirty="0"/>
          </a:p>
          <a:p>
            <a:pPr lvl="1"/>
            <a:r>
              <a:rPr lang="ja-JP" altLang="en-US" dirty="0"/>
              <a:t>低賃金労働者は実際の労働を通じて技能を向上させる（</a:t>
            </a:r>
            <a:r>
              <a:rPr lang="en-US" altLang="ja-JP" dirty="0"/>
              <a:t>OJT</a:t>
            </a:r>
            <a:r>
              <a:rPr lang="ja-JP" altLang="en-US" dirty="0"/>
              <a:t>）</a:t>
            </a:r>
            <a:endParaRPr lang="en-US" altLang="ja-JP" dirty="0"/>
          </a:p>
          <a:p>
            <a:pPr lvl="1"/>
            <a:r>
              <a:rPr lang="ja-JP" altLang="en-US" dirty="0"/>
              <a:t>働かない </a:t>
            </a:r>
            <a:r>
              <a:rPr lang="en-US" altLang="ja-JP" dirty="0">
                <a:sym typeface="Wingdings" panose="05000000000000000000" pitchFamily="2" charset="2"/>
              </a:rPr>
              <a:t> </a:t>
            </a:r>
            <a:r>
              <a:rPr lang="ja-JP" altLang="en-US" dirty="0">
                <a:sym typeface="Wingdings" panose="05000000000000000000" pitchFamily="2" charset="2"/>
              </a:rPr>
              <a:t>人的資本は低いまま</a:t>
            </a:r>
            <a:endParaRPr lang="en-US" altLang="ja-JP" dirty="0">
              <a:sym typeface="Wingdings" panose="05000000000000000000" pitchFamily="2" charset="2"/>
            </a:endParaRPr>
          </a:p>
          <a:p>
            <a:r>
              <a:rPr kumimoji="1" lang="ja-JP" altLang="en-US" dirty="0">
                <a:sym typeface="Wingdings" panose="05000000000000000000" pitchFamily="2" charset="2"/>
              </a:rPr>
              <a:t>区間</a:t>
            </a:r>
            <a:r>
              <a:rPr kumimoji="1" lang="en-US" altLang="ja-JP" dirty="0">
                <a:sym typeface="Wingdings" panose="05000000000000000000" pitchFamily="2" charset="2"/>
              </a:rPr>
              <a:t>BD</a:t>
            </a:r>
            <a:r>
              <a:rPr kumimoji="1" lang="ja-JP" altLang="en-US" dirty="0">
                <a:sym typeface="Wingdings" panose="05000000000000000000" pitchFamily="2" charset="2"/>
              </a:rPr>
              <a:t>の高い限界税率が問題</a:t>
            </a:r>
            <a:endParaRPr kumimoji="1" lang="ja-JP" altLang="en-US" dirty="0"/>
          </a:p>
        </p:txBody>
      </p:sp>
    </p:spTree>
    <p:extLst>
      <p:ext uri="{BB962C8B-B14F-4D97-AF65-F5344CB8AC3E}">
        <p14:creationId xmlns:p14="http://schemas.microsoft.com/office/powerpoint/2010/main" val="392867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負の所得税</a:t>
            </a:r>
          </a:p>
        </p:txBody>
      </p:sp>
      <p:pic>
        <p:nvPicPr>
          <p:cNvPr id="717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9512" y="1916832"/>
            <a:ext cx="4443413" cy="3986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a:xfrm>
            <a:off x="4067944" y="1484784"/>
            <a:ext cx="4680520" cy="4968552"/>
          </a:xfrm>
        </p:spPr>
        <p:txBody>
          <a:bodyPr>
            <a:normAutofit fontScale="77500" lnSpcReduction="20000"/>
          </a:bodyPr>
          <a:lstStyle/>
          <a:p>
            <a:r>
              <a:rPr lang="ja-JP" altLang="en-US" dirty="0"/>
              <a:t>負の所得税導入以前の予算線が点分</a:t>
            </a:r>
            <a:r>
              <a:rPr lang="en-US" altLang="ja-JP" dirty="0"/>
              <a:t>AB</a:t>
            </a:r>
          </a:p>
          <a:p>
            <a:r>
              <a:rPr lang="ja-JP" altLang="en-US" dirty="0"/>
              <a:t>負の所得税</a:t>
            </a:r>
            <a:endParaRPr lang="en-US" altLang="ja-JP" dirty="0"/>
          </a:p>
          <a:p>
            <a:pPr lvl="1"/>
            <a:r>
              <a:rPr lang="en-US" altLang="ja-JP" dirty="0"/>
              <a:t>AH</a:t>
            </a:r>
            <a:r>
              <a:rPr lang="ja-JP" altLang="en-US" dirty="0"/>
              <a:t>の最低保証所得</a:t>
            </a:r>
            <a:endParaRPr lang="en-US" altLang="ja-JP" dirty="0"/>
          </a:p>
          <a:p>
            <a:pPr lvl="1"/>
            <a:r>
              <a:rPr lang="ja-JP" altLang="en-US" dirty="0"/>
              <a:t>一定の所得に到達するまで給付の削減を緩やかに行う</a:t>
            </a:r>
            <a:endParaRPr lang="en-US" altLang="ja-JP" dirty="0"/>
          </a:p>
          <a:p>
            <a:pPr lvl="1"/>
            <a:r>
              <a:rPr lang="en-US" altLang="ja-JP" dirty="0">
                <a:sym typeface="Wingdings" panose="05000000000000000000" pitchFamily="2" charset="2"/>
              </a:rPr>
              <a:t></a:t>
            </a:r>
            <a:r>
              <a:rPr lang="ja-JP" altLang="en-US" dirty="0">
                <a:sym typeface="Wingdings" panose="05000000000000000000" pitchFamily="2" charset="2"/>
              </a:rPr>
              <a:t>予算線は折れ線</a:t>
            </a:r>
            <a:r>
              <a:rPr lang="en-US" altLang="ja-JP" dirty="0">
                <a:sym typeface="Wingdings" panose="05000000000000000000" pitchFamily="2" charset="2"/>
              </a:rPr>
              <a:t>AHI</a:t>
            </a:r>
          </a:p>
          <a:p>
            <a:pPr lvl="1"/>
            <a:r>
              <a:rPr lang="ja-JP" altLang="en-US" dirty="0"/>
              <a:t>点</a:t>
            </a:r>
            <a:r>
              <a:rPr lang="en-US" altLang="ja-JP" dirty="0"/>
              <a:t>G</a:t>
            </a:r>
            <a:r>
              <a:rPr lang="ja-JP" altLang="en-US" dirty="0"/>
              <a:t>を超える労働に対しては所得税がかかる</a:t>
            </a:r>
            <a:endParaRPr lang="en-US" altLang="ja-JP" dirty="0"/>
          </a:p>
          <a:p>
            <a:pPr lvl="1"/>
            <a:r>
              <a:rPr lang="en-US" altLang="ja-JP" dirty="0"/>
              <a:t>HG</a:t>
            </a:r>
            <a:r>
              <a:rPr lang="ja-JP" altLang="en-US" dirty="0"/>
              <a:t>間の労働に対しての限界税率は低くなる</a:t>
            </a:r>
            <a:endParaRPr lang="en-US" altLang="ja-JP" dirty="0"/>
          </a:p>
          <a:p>
            <a:r>
              <a:rPr lang="ja-JP" altLang="en-US" dirty="0"/>
              <a:t>労働のインセンティヴをなるべく残しつつ，再分配を実現</a:t>
            </a:r>
            <a:endParaRPr lang="en-US" altLang="ja-JP" dirty="0"/>
          </a:p>
          <a:p>
            <a:r>
              <a:rPr lang="en-US" altLang="ja-JP" dirty="0"/>
              <a:t>OJT</a:t>
            </a:r>
            <a:r>
              <a:rPr lang="ja-JP" altLang="en-US" dirty="0" err="1"/>
              <a:t>を阻</a:t>
            </a:r>
            <a:r>
              <a:rPr lang="ja-JP" altLang="en-US" dirty="0"/>
              <a:t>害しない</a:t>
            </a:r>
            <a:endParaRPr lang="en-US" altLang="ja-JP" dirty="0"/>
          </a:p>
          <a:p>
            <a:r>
              <a:rPr lang="ja-JP" altLang="en-US" dirty="0"/>
              <a:t>問題点</a:t>
            </a:r>
            <a:endParaRPr lang="en-US" altLang="ja-JP" dirty="0"/>
          </a:p>
          <a:p>
            <a:pPr lvl="1"/>
            <a:r>
              <a:rPr lang="ja-JP" altLang="en-US" dirty="0"/>
              <a:t>財源が巨額？</a:t>
            </a:r>
            <a:endParaRPr lang="en-US" altLang="ja-JP" dirty="0"/>
          </a:p>
          <a:p>
            <a:pPr lvl="1"/>
            <a:r>
              <a:rPr lang="ja-JP" altLang="en-US" dirty="0"/>
              <a:t>不正受給をどう防止するか</a:t>
            </a:r>
            <a:endParaRPr lang="en-US" altLang="ja-JP" dirty="0"/>
          </a:p>
          <a:p>
            <a:endParaRPr lang="en-US" altLang="ja-JP" dirty="0"/>
          </a:p>
        </p:txBody>
      </p:sp>
    </p:spTree>
    <p:extLst>
      <p:ext uri="{BB962C8B-B14F-4D97-AF65-F5344CB8AC3E}">
        <p14:creationId xmlns:p14="http://schemas.microsoft.com/office/powerpoint/2010/main" val="3410614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新しい考え方</a:t>
            </a:r>
          </a:p>
        </p:txBody>
      </p:sp>
      <p:sp>
        <p:nvSpPr>
          <p:cNvPr id="3" name="コンテンツ プレースホルダー 2"/>
          <p:cNvSpPr>
            <a:spLocks noGrp="1"/>
          </p:cNvSpPr>
          <p:nvPr>
            <p:ph idx="1"/>
          </p:nvPr>
        </p:nvSpPr>
        <p:spPr>
          <a:xfrm>
            <a:off x="457200" y="1600200"/>
            <a:ext cx="8507288" cy="4997152"/>
          </a:xfrm>
        </p:spPr>
        <p:txBody>
          <a:bodyPr>
            <a:normAutofit fontScale="85000" lnSpcReduction="20000"/>
          </a:bodyPr>
          <a:lstStyle/>
          <a:p>
            <a:r>
              <a:rPr kumimoji="1" lang="ja-JP" altLang="en-US" dirty="0"/>
              <a:t>低賃金労働者の労働を促進させることが重要</a:t>
            </a:r>
            <a:endParaRPr kumimoji="1" lang="en-US" altLang="ja-JP" dirty="0"/>
          </a:p>
          <a:p>
            <a:pPr lvl="1"/>
            <a:r>
              <a:rPr lang="ja-JP" altLang="en-US" dirty="0"/>
              <a:t>長期的に自立させることが重要</a:t>
            </a:r>
            <a:endParaRPr lang="en-US" altLang="ja-JP" dirty="0"/>
          </a:p>
          <a:p>
            <a:pPr lvl="1"/>
            <a:r>
              <a:rPr kumimoji="1" lang="ja-JP" altLang="en-US" dirty="0"/>
              <a:t>就労するかしないかという選択は賃金弾力的</a:t>
            </a:r>
            <a:endParaRPr kumimoji="1" lang="en-US" altLang="ja-JP" dirty="0"/>
          </a:p>
          <a:p>
            <a:r>
              <a:rPr kumimoji="1" lang="ja-JP" altLang="en-US" dirty="0"/>
              <a:t>就労可能かどうかは外部からの観察で判別できる</a:t>
            </a:r>
            <a:endParaRPr kumimoji="1" lang="en-US" altLang="ja-JP" dirty="0"/>
          </a:p>
          <a:p>
            <a:pPr lvl="1"/>
            <a:r>
              <a:rPr lang="ja-JP" altLang="en-US" dirty="0"/>
              <a:t>健康な成人</a:t>
            </a:r>
            <a:endParaRPr lang="en-US" altLang="ja-JP" dirty="0"/>
          </a:p>
          <a:p>
            <a:pPr lvl="1"/>
            <a:r>
              <a:rPr kumimoji="1" lang="ja-JP" altLang="en-US" dirty="0"/>
              <a:t>高齢者，シングルマザー</a:t>
            </a:r>
            <a:endParaRPr kumimoji="1" lang="en-US" altLang="ja-JP" dirty="0"/>
          </a:p>
          <a:p>
            <a:r>
              <a:rPr lang="ja-JP" altLang="en-US" dirty="0"/>
              <a:t>就労を条件に給付を支給した方が良い</a:t>
            </a:r>
            <a:endParaRPr lang="en-US" altLang="ja-JP" dirty="0"/>
          </a:p>
          <a:p>
            <a:r>
              <a:rPr kumimoji="1" lang="ja-JP" altLang="en-US" dirty="0"/>
              <a:t>低賃金労働者には賃金に補助をつけて積極的に就労させた方が良い</a:t>
            </a:r>
            <a:endParaRPr kumimoji="1" lang="en-US" altLang="ja-JP" dirty="0"/>
          </a:p>
          <a:p>
            <a:r>
              <a:rPr lang="ja-JP" altLang="en-US" dirty="0"/>
              <a:t>給付付き税額控除，</a:t>
            </a:r>
            <a:r>
              <a:rPr lang="en-US" altLang="ja-JP" dirty="0"/>
              <a:t>Earned Income Tax Credit, Working Income Tax Credit</a:t>
            </a:r>
          </a:p>
          <a:p>
            <a:pPr lvl="1"/>
            <a:r>
              <a:rPr lang="ja-JP" altLang="en-US" dirty="0"/>
              <a:t>負の所得税の変形</a:t>
            </a:r>
            <a:endParaRPr lang="en-US" altLang="ja-JP" dirty="0"/>
          </a:p>
          <a:p>
            <a:pPr lvl="1"/>
            <a:r>
              <a:rPr kumimoji="1" lang="ja-JP" altLang="en-US" dirty="0"/>
              <a:t>不正受給の防止，低賃金労働者の就労支援</a:t>
            </a:r>
          </a:p>
        </p:txBody>
      </p:sp>
    </p:spTree>
    <p:extLst>
      <p:ext uri="{BB962C8B-B14F-4D97-AF65-F5344CB8AC3E}">
        <p14:creationId xmlns:p14="http://schemas.microsoft.com/office/powerpoint/2010/main" val="3563743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8650" y="365126"/>
            <a:ext cx="7886700" cy="630267"/>
          </a:xfrm>
        </p:spPr>
        <p:txBody>
          <a:bodyPr>
            <a:normAutofit fontScale="90000"/>
          </a:bodyPr>
          <a:lstStyle/>
          <a:p>
            <a:r>
              <a:rPr lang="ja-JP" altLang="en-US" dirty="0"/>
              <a:t>給付付き税額控除</a:t>
            </a:r>
          </a:p>
        </p:txBody>
      </p:sp>
      <p:sp>
        <p:nvSpPr>
          <p:cNvPr id="24581" name="Text Box 5"/>
          <p:cNvSpPr txBox="1">
            <a:spLocks noChangeArrowheads="1"/>
          </p:cNvSpPr>
          <p:nvPr/>
        </p:nvSpPr>
        <p:spPr bwMode="auto">
          <a:xfrm>
            <a:off x="6228184" y="6209561"/>
            <a:ext cx="6047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i="1" dirty="0">
                <a:latin typeface="Times New Roman" pitchFamily="18" charset="0"/>
                <a:cs typeface="Times New Roman" pitchFamily="18" charset="0"/>
              </a:rPr>
              <a:t>l</a:t>
            </a:r>
          </a:p>
        </p:txBody>
      </p:sp>
      <p:sp>
        <p:nvSpPr>
          <p:cNvPr id="24582" name="Text Box 6"/>
          <p:cNvSpPr txBox="1">
            <a:spLocks noChangeArrowheads="1"/>
          </p:cNvSpPr>
          <p:nvPr/>
        </p:nvSpPr>
        <p:spPr bwMode="auto">
          <a:xfrm>
            <a:off x="560072" y="1111280"/>
            <a:ext cx="153439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latin typeface="Times New Roman" pitchFamily="18" charset="0"/>
                <a:cs typeface="Times New Roman" pitchFamily="18" charset="0"/>
              </a:rPr>
              <a:t>税引き後所得</a:t>
            </a:r>
            <a:endParaRPr lang="en-US" altLang="ja-JP" sz="2000" dirty="0">
              <a:latin typeface="Times New Roman" pitchFamily="18" charset="0"/>
              <a:cs typeface="Times New Roman" pitchFamily="18" charset="0"/>
            </a:endParaRPr>
          </a:p>
        </p:txBody>
      </p:sp>
      <p:sp>
        <p:nvSpPr>
          <p:cNvPr id="24597" name="Text Box 21"/>
          <p:cNvSpPr txBox="1">
            <a:spLocks noChangeArrowheads="1"/>
          </p:cNvSpPr>
          <p:nvPr/>
        </p:nvSpPr>
        <p:spPr bwMode="auto">
          <a:xfrm>
            <a:off x="5978874" y="1056960"/>
            <a:ext cx="28190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ct val="50000"/>
              </a:spcBef>
              <a:buFont typeface="Arial" panose="020B0604020202020204" pitchFamily="34" charset="0"/>
              <a:buChar char="•"/>
            </a:pPr>
            <a:r>
              <a:rPr lang="ja-JP" altLang="en-US" dirty="0"/>
              <a:t>就労を条件に給付（税額控除の形で）</a:t>
            </a:r>
            <a:endParaRPr lang="en-US" altLang="ja-JP" dirty="0"/>
          </a:p>
          <a:p>
            <a:pPr marL="285750" indent="-285750">
              <a:spcBef>
                <a:spcPct val="50000"/>
              </a:spcBef>
              <a:buFont typeface="Arial" panose="020B0604020202020204" pitchFamily="34" charset="0"/>
              <a:buChar char="•"/>
            </a:pPr>
            <a:r>
              <a:rPr lang="ja-JP" altLang="en-US" dirty="0"/>
              <a:t>就労可能か否かは観察可能な場合が多い</a:t>
            </a:r>
            <a:endParaRPr lang="en-US" altLang="ja-JP" dirty="0"/>
          </a:p>
          <a:p>
            <a:pPr marL="285750" indent="-285750">
              <a:spcBef>
                <a:spcPct val="50000"/>
              </a:spcBef>
              <a:buFont typeface="Arial" panose="020B0604020202020204" pitchFamily="34" charset="0"/>
              <a:buChar char="•"/>
            </a:pPr>
            <a:r>
              <a:rPr lang="ja-JP" altLang="en-US" dirty="0"/>
              <a:t>就労するか否かの決定が重要</a:t>
            </a:r>
            <a:endParaRPr lang="en-US" altLang="ja-JP" dirty="0"/>
          </a:p>
          <a:p>
            <a:pPr marL="742950" lvl="1" indent="-285750">
              <a:spcBef>
                <a:spcPct val="50000"/>
              </a:spcBef>
              <a:buFont typeface="Arial" panose="020B0604020202020204" pitchFamily="34" charset="0"/>
              <a:buChar char="•"/>
            </a:pPr>
            <a:r>
              <a:rPr lang="ja-JP" altLang="en-US" dirty="0"/>
              <a:t>弾力性高い</a:t>
            </a:r>
            <a:endParaRPr lang="en-US" altLang="ja-JP" dirty="0"/>
          </a:p>
          <a:p>
            <a:pPr marL="742950" lvl="1" indent="-285750">
              <a:spcBef>
                <a:spcPct val="50000"/>
              </a:spcBef>
              <a:buFont typeface="Arial" panose="020B0604020202020204" pitchFamily="34" charset="0"/>
              <a:buChar char="•"/>
            </a:pPr>
            <a:r>
              <a:rPr lang="ja-JP" altLang="en-US" dirty="0"/>
              <a:t>技能の蓄積</a:t>
            </a:r>
            <a:endParaRPr lang="en-US" altLang="ja-JP" dirty="0"/>
          </a:p>
          <a:p>
            <a:pPr marL="285750" indent="-285750">
              <a:spcBef>
                <a:spcPct val="50000"/>
              </a:spcBef>
              <a:buFont typeface="Arial" panose="020B0604020202020204" pitchFamily="34" charset="0"/>
              <a:buChar char="•"/>
            </a:pPr>
            <a:r>
              <a:rPr lang="ja-JP" altLang="en-US" dirty="0"/>
              <a:t>低賃金労働者には賃金に補助金</a:t>
            </a:r>
            <a:endParaRPr lang="en-US" altLang="ja-JP" dirty="0"/>
          </a:p>
          <a:p>
            <a:pPr marL="285750" indent="-285750">
              <a:spcBef>
                <a:spcPct val="50000"/>
              </a:spcBef>
              <a:buFont typeface="Arial" panose="020B0604020202020204" pitchFamily="34" charset="0"/>
              <a:buChar char="•"/>
            </a:pPr>
            <a:r>
              <a:rPr lang="en-US" altLang="ja-JP" dirty="0"/>
              <a:t>Earned Income Tax Credit (EITC), </a:t>
            </a:r>
            <a:r>
              <a:rPr lang="en-US" altLang="ja-JP" dirty="0" err="1"/>
              <a:t>Workign</a:t>
            </a:r>
            <a:r>
              <a:rPr lang="en-US" altLang="ja-JP" dirty="0"/>
              <a:t> Tax Credit(WTC)</a:t>
            </a:r>
          </a:p>
        </p:txBody>
      </p:sp>
      <p:sp>
        <p:nvSpPr>
          <p:cNvPr id="24579" name="Line 3"/>
          <p:cNvSpPr>
            <a:spLocks noChangeShapeType="1"/>
          </p:cNvSpPr>
          <p:nvPr/>
        </p:nvSpPr>
        <p:spPr bwMode="auto">
          <a:xfrm>
            <a:off x="1347905" y="6137705"/>
            <a:ext cx="4968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flipV="1">
            <a:off x="1347905" y="1457755"/>
            <a:ext cx="0" cy="4679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Line 9"/>
          <p:cNvSpPr>
            <a:spLocks noChangeShapeType="1"/>
          </p:cNvSpPr>
          <p:nvPr/>
        </p:nvSpPr>
        <p:spPr bwMode="auto">
          <a:xfrm flipH="1" flipV="1">
            <a:off x="4280016" y="3907267"/>
            <a:ext cx="792163" cy="1241931"/>
          </a:xfrm>
          <a:prstGeom prst="line">
            <a:avLst/>
          </a:prstGeom>
          <a:noFill/>
          <a:ln w="1905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1" name="Text Box 15"/>
          <p:cNvSpPr txBox="1">
            <a:spLocks noChangeArrowheads="1"/>
          </p:cNvSpPr>
          <p:nvPr/>
        </p:nvSpPr>
        <p:spPr bwMode="auto">
          <a:xfrm>
            <a:off x="1734685" y="5685529"/>
            <a:ext cx="148488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ja-JP" altLang="en-US" dirty="0"/>
              <a:t>課税前所得</a:t>
            </a:r>
          </a:p>
        </p:txBody>
      </p:sp>
      <p:sp>
        <p:nvSpPr>
          <p:cNvPr id="24592" name="Line 16"/>
          <p:cNvSpPr>
            <a:spLocks noChangeShapeType="1"/>
          </p:cNvSpPr>
          <p:nvPr/>
        </p:nvSpPr>
        <p:spPr bwMode="auto">
          <a:xfrm flipV="1">
            <a:off x="2567900" y="5201643"/>
            <a:ext cx="1156492" cy="48388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3" name="Text Box 17"/>
          <p:cNvSpPr txBox="1">
            <a:spLocks noChangeArrowheads="1"/>
          </p:cNvSpPr>
          <p:nvPr/>
        </p:nvSpPr>
        <p:spPr bwMode="auto">
          <a:xfrm>
            <a:off x="4876917" y="3618343"/>
            <a:ext cx="739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給付</a:t>
            </a:r>
          </a:p>
        </p:txBody>
      </p:sp>
      <p:sp>
        <p:nvSpPr>
          <p:cNvPr id="24594" name="Line 18"/>
          <p:cNvSpPr>
            <a:spLocks noChangeShapeType="1"/>
          </p:cNvSpPr>
          <p:nvPr/>
        </p:nvSpPr>
        <p:spPr bwMode="auto">
          <a:xfrm>
            <a:off x="4407811" y="4175555"/>
            <a:ext cx="0" cy="1385888"/>
          </a:xfrm>
          <a:prstGeom prst="line">
            <a:avLst/>
          </a:prstGeom>
          <a:noFill/>
          <a:ln w="28575">
            <a:solidFill>
              <a:srgbClr val="8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5" name="Line 19"/>
          <p:cNvSpPr>
            <a:spLocks noChangeShapeType="1"/>
          </p:cNvSpPr>
          <p:nvPr/>
        </p:nvSpPr>
        <p:spPr bwMode="auto">
          <a:xfrm flipH="1">
            <a:off x="4436617" y="3977118"/>
            <a:ext cx="576263"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2" name="Oval 26"/>
          <p:cNvSpPr>
            <a:spLocks noChangeArrowheads="1"/>
          </p:cNvSpPr>
          <p:nvPr/>
        </p:nvSpPr>
        <p:spPr bwMode="auto">
          <a:xfrm>
            <a:off x="5000180" y="5057643"/>
            <a:ext cx="144000" cy="144000"/>
          </a:xfrm>
          <a:prstGeom prst="ellipse">
            <a:avLst/>
          </a:prstGeom>
          <a:solidFill>
            <a:schemeClr val="tx1"/>
          </a:solidFill>
          <a:ln w="25400">
            <a:solidFill>
              <a:schemeClr val="tx1"/>
            </a:solidFill>
            <a:round/>
            <a:headEnd/>
            <a:tailEnd/>
          </a:ln>
          <a:effectLst/>
        </p:spPr>
        <p:txBody>
          <a:bodyPr wrap="none" anchor="ctr"/>
          <a:lstStyle/>
          <a:p>
            <a:endParaRPr lang="ja-JP" altLang="en-US"/>
          </a:p>
        </p:txBody>
      </p:sp>
      <p:sp>
        <p:nvSpPr>
          <p:cNvPr id="24603" name="Oval 27"/>
          <p:cNvSpPr>
            <a:spLocks noChangeArrowheads="1"/>
          </p:cNvSpPr>
          <p:nvPr/>
        </p:nvSpPr>
        <p:spPr bwMode="auto">
          <a:xfrm>
            <a:off x="2157455" y="3563574"/>
            <a:ext cx="109538" cy="109538"/>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24604" name="Text Box 28"/>
          <p:cNvSpPr txBox="1">
            <a:spLocks noChangeArrowheads="1"/>
          </p:cNvSpPr>
          <p:nvPr/>
        </p:nvSpPr>
        <p:spPr bwMode="auto">
          <a:xfrm>
            <a:off x="3573580" y="2681718"/>
            <a:ext cx="23764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dirty="0"/>
              <a:t>給付の減少部分</a:t>
            </a:r>
          </a:p>
        </p:txBody>
      </p:sp>
      <p:sp>
        <p:nvSpPr>
          <p:cNvPr id="24605" name="Line 29"/>
          <p:cNvSpPr>
            <a:spLocks noChangeShapeType="1"/>
          </p:cNvSpPr>
          <p:nvPr/>
        </p:nvSpPr>
        <p:spPr bwMode="auto">
          <a:xfrm flipH="1">
            <a:off x="3246120" y="3048431"/>
            <a:ext cx="478271" cy="624681"/>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6" name="Text Box 30"/>
          <p:cNvSpPr txBox="1">
            <a:spLocks noChangeArrowheads="1"/>
          </p:cNvSpPr>
          <p:nvPr/>
        </p:nvSpPr>
        <p:spPr bwMode="auto">
          <a:xfrm>
            <a:off x="5146462" y="4747848"/>
            <a:ext cx="35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C</a:t>
            </a:r>
          </a:p>
        </p:txBody>
      </p:sp>
      <p:sp>
        <p:nvSpPr>
          <p:cNvPr id="24607" name="Text Box 31"/>
          <p:cNvSpPr txBox="1">
            <a:spLocks noChangeArrowheads="1"/>
          </p:cNvSpPr>
          <p:nvPr/>
        </p:nvSpPr>
        <p:spPr bwMode="auto">
          <a:xfrm>
            <a:off x="2228174" y="3185749"/>
            <a:ext cx="339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E</a:t>
            </a:r>
          </a:p>
        </p:txBody>
      </p:sp>
      <p:sp>
        <p:nvSpPr>
          <p:cNvPr id="24608" name="Text Box 32"/>
          <p:cNvSpPr txBox="1">
            <a:spLocks noChangeArrowheads="1"/>
          </p:cNvSpPr>
          <p:nvPr/>
        </p:nvSpPr>
        <p:spPr bwMode="auto">
          <a:xfrm>
            <a:off x="1250508" y="4893343"/>
            <a:ext cx="2323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dirty="0"/>
              <a:t>税額控除が</a:t>
            </a:r>
            <a:r>
              <a:rPr lang="en-US" altLang="ja-JP" dirty="0"/>
              <a:t>0</a:t>
            </a:r>
            <a:r>
              <a:rPr lang="ja-JP" altLang="en-US" dirty="0"/>
              <a:t>になる点</a:t>
            </a:r>
          </a:p>
        </p:txBody>
      </p:sp>
      <p:sp>
        <p:nvSpPr>
          <p:cNvPr id="24609" name="Line 33"/>
          <p:cNvSpPr>
            <a:spLocks noChangeShapeType="1"/>
          </p:cNvSpPr>
          <p:nvPr/>
        </p:nvSpPr>
        <p:spPr bwMode="auto">
          <a:xfrm flipV="1">
            <a:off x="1707474" y="3734230"/>
            <a:ext cx="576262"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 name="直線コネクタ 2"/>
          <p:cNvCxnSpPr/>
          <p:nvPr/>
        </p:nvCxnSpPr>
        <p:spPr>
          <a:xfrm flipH="1" flipV="1">
            <a:off x="1327269" y="2840985"/>
            <a:ext cx="3724276" cy="3311526"/>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9" name="Oval 26"/>
          <p:cNvSpPr>
            <a:spLocks noChangeArrowheads="1"/>
          </p:cNvSpPr>
          <p:nvPr/>
        </p:nvSpPr>
        <p:spPr bwMode="auto">
          <a:xfrm>
            <a:off x="5000180" y="6065705"/>
            <a:ext cx="144000" cy="144000"/>
          </a:xfrm>
          <a:prstGeom prst="ellipse">
            <a:avLst/>
          </a:prstGeom>
          <a:noFill/>
          <a:ln w="25400">
            <a:solidFill>
              <a:schemeClr val="tx1"/>
            </a:solidFill>
            <a:round/>
            <a:headEnd/>
            <a:tailEnd/>
          </a:ln>
          <a:effectLst/>
        </p:spPr>
        <p:txBody>
          <a:bodyPr wrap="none" anchor="ctr"/>
          <a:lstStyle/>
          <a:p>
            <a:endParaRPr lang="ja-JP" altLang="en-US"/>
          </a:p>
        </p:txBody>
      </p:sp>
      <p:cxnSp>
        <p:nvCxnSpPr>
          <p:cNvPr id="11" name="直線コネクタ 10"/>
          <p:cNvCxnSpPr>
            <a:stCxn id="39" idx="0"/>
            <a:endCxn id="24602" idx="4"/>
          </p:cNvCxnSpPr>
          <p:nvPr/>
        </p:nvCxnSpPr>
        <p:spPr>
          <a:xfrm flipV="1">
            <a:off x="5072180" y="5201643"/>
            <a:ext cx="0" cy="86406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flipV="1">
            <a:off x="2212224" y="3618343"/>
            <a:ext cx="2067794" cy="2889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flipV="1">
            <a:off x="1347904" y="2826180"/>
            <a:ext cx="864320" cy="7921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 Box 30"/>
          <p:cNvSpPr txBox="1">
            <a:spLocks noChangeArrowheads="1"/>
          </p:cNvSpPr>
          <p:nvPr/>
        </p:nvSpPr>
        <p:spPr bwMode="auto">
          <a:xfrm>
            <a:off x="5127412" y="5668830"/>
            <a:ext cx="341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A</a:t>
            </a:r>
          </a:p>
        </p:txBody>
      </p:sp>
      <p:sp>
        <p:nvSpPr>
          <p:cNvPr id="64" name="Text Box 30"/>
          <p:cNvSpPr txBox="1">
            <a:spLocks noChangeArrowheads="1"/>
          </p:cNvSpPr>
          <p:nvPr/>
        </p:nvSpPr>
        <p:spPr bwMode="auto">
          <a:xfrm>
            <a:off x="1392925" y="2426070"/>
            <a:ext cx="3417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B</a:t>
            </a:r>
          </a:p>
        </p:txBody>
      </p:sp>
      <p:sp>
        <p:nvSpPr>
          <p:cNvPr id="65" name="Text Box 31"/>
          <p:cNvSpPr txBox="1">
            <a:spLocks noChangeArrowheads="1"/>
          </p:cNvSpPr>
          <p:nvPr/>
        </p:nvSpPr>
        <p:spPr bwMode="auto">
          <a:xfrm>
            <a:off x="4237948" y="3474674"/>
            <a:ext cx="37061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D</a:t>
            </a:r>
          </a:p>
        </p:txBody>
      </p:sp>
    </p:spTree>
    <p:extLst>
      <p:ext uri="{BB962C8B-B14F-4D97-AF65-F5344CB8AC3E}">
        <p14:creationId xmlns:p14="http://schemas.microsoft.com/office/powerpoint/2010/main" val="1888415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公的年金制度</a:t>
            </a:r>
          </a:p>
        </p:txBody>
      </p:sp>
      <p:sp>
        <p:nvSpPr>
          <p:cNvPr id="9" name="コンテンツ プレースホルダー 8"/>
          <p:cNvSpPr>
            <a:spLocks noGrp="1"/>
          </p:cNvSpPr>
          <p:nvPr>
            <p:ph sz="half" idx="2"/>
          </p:nvPr>
        </p:nvSpPr>
        <p:spPr>
          <a:xfrm>
            <a:off x="611560" y="1484784"/>
            <a:ext cx="7920880" cy="4525963"/>
          </a:xfrm>
        </p:spPr>
        <p:txBody>
          <a:bodyPr/>
          <a:lstStyle/>
          <a:p>
            <a:pPr marL="0" indent="0">
              <a:buNone/>
            </a:pPr>
            <a:r>
              <a:rPr lang="ja-JP" altLang="en-US" sz="3200" dirty="0"/>
              <a:t>公的年金制度の財政方式</a:t>
            </a:r>
            <a:endParaRPr lang="en-US" altLang="ja-JP" sz="3200" dirty="0"/>
          </a:p>
          <a:p>
            <a:pPr marL="285750" indent="-285750"/>
            <a:r>
              <a:rPr lang="ja-JP" altLang="en-US" dirty="0"/>
              <a:t>賦課方式</a:t>
            </a:r>
            <a:r>
              <a:rPr lang="en-US" altLang="ja-JP" dirty="0"/>
              <a:t>(Pay as You Go system</a:t>
            </a:r>
            <a:r>
              <a:rPr lang="en-US" altLang="ja-JP" sz="2000" dirty="0"/>
              <a:t>)</a:t>
            </a:r>
          </a:p>
          <a:p>
            <a:pPr lvl="1"/>
            <a:r>
              <a:rPr lang="ja-JP" altLang="en-US" dirty="0"/>
              <a:t>若年者の拠出が直ちに高齢者の給付にまわる</a:t>
            </a:r>
            <a:endParaRPr lang="en-US" altLang="ja-JP" dirty="0"/>
          </a:p>
          <a:p>
            <a:pPr lvl="1"/>
            <a:r>
              <a:rPr lang="ja-JP" altLang="en-US" dirty="0"/>
              <a:t>世代間の所得移転</a:t>
            </a:r>
            <a:endParaRPr lang="en-US" altLang="ja-JP" dirty="0"/>
          </a:p>
          <a:p>
            <a:pPr marL="285750" indent="-285750"/>
            <a:r>
              <a:rPr lang="ja-JP" altLang="en-US" dirty="0"/>
              <a:t>積立方式</a:t>
            </a:r>
            <a:r>
              <a:rPr lang="en-US" altLang="ja-JP" dirty="0"/>
              <a:t>(Funded system)</a:t>
            </a:r>
          </a:p>
          <a:p>
            <a:pPr lvl="1"/>
            <a:r>
              <a:rPr lang="ja-JP" altLang="en-US" dirty="0"/>
              <a:t>若年時の拠出を積立て，高齢時の給付はそれを取り崩して充てる</a:t>
            </a:r>
            <a:endParaRPr lang="en-US" altLang="ja-JP" dirty="0"/>
          </a:p>
          <a:p>
            <a:pPr lvl="1"/>
            <a:r>
              <a:rPr lang="ja-JP" altLang="en-US" dirty="0"/>
              <a:t>強制貯蓄と同じ</a:t>
            </a:r>
            <a:endParaRPr lang="en-US" altLang="ja-JP" dirty="0"/>
          </a:p>
          <a:p>
            <a:endParaRPr kumimoji="1" lang="ja-JP" altLang="en-US" dirty="0"/>
          </a:p>
        </p:txBody>
      </p:sp>
    </p:spTree>
    <p:extLst>
      <p:ext uri="{BB962C8B-B14F-4D97-AF65-F5344CB8AC3E}">
        <p14:creationId xmlns:p14="http://schemas.microsoft.com/office/powerpoint/2010/main" val="190683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所得再分配政策</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所得格差の原因</a:t>
            </a:r>
            <a:endParaRPr kumimoji="1" lang="en-US" altLang="ja-JP" dirty="0"/>
          </a:p>
          <a:p>
            <a:r>
              <a:rPr lang="ja-JP" altLang="en-US" dirty="0"/>
              <a:t>所得再分配政策の評価</a:t>
            </a:r>
            <a:endParaRPr lang="en-US" altLang="ja-JP" dirty="0"/>
          </a:p>
          <a:p>
            <a:pPr lvl="1"/>
            <a:r>
              <a:rPr lang="ja-JP" altLang="en-US" dirty="0"/>
              <a:t>補助金と一括移転</a:t>
            </a:r>
            <a:endParaRPr lang="en-US" altLang="ja-JP" dirty="0"/>
          </a:p>
          <a:p>
            <a:pPr lvl="1"/>
            <a:r>
              <a:rPr kumimoji="1" lang="ja-JP" altLang="en-US" dirty="0"/>
              <a:t>累進課税</a:t>
            </a:r>
            <a:endParaRPr kumimoji="1" lang="en-US" altLang="ja-JP" dirty="0"/>
          </a:p>
          <a:p>
            <a:pPr lvl="1"/>
            <a:r>
              <a:rPr lang="ja-JP" altLang="en-US" dirty="0"/>
              <a:t>最低賃金制度</a:t>
            </a:r>
            <a:endParaRPr lang="en-US" altLang="ja-JP" dirty="0"/>
          </a:p>
          <a:p>
            <a:pPr lvl="1"/>
            <a:r>
              <a:rPr kumimoji="1" lang="ja-JP" altLang="en-US" dirty="0"/>
              <a:t>生活保護給付</a:t>
            </a:r>
            <a:endParaRPr kumimoji="1" lang="en-US" altLang="ja-JP" dirty="0"/>
          </a:p>
          <a:p>
            <a:pPr lvl="1"/>
            <a:r>
              <a:rPr lang="ja-JP" altLang="en-US" dirty="0"/>
              <a:t>負の所得税</a:t>
            </a:r>
            <a:endParaRPr lang="en-US" altLang="ja-JP" dirty="0"/>
          </a:p>
          <a:p>
            <a:pPr lvl="1"/>
            <a:r>
              <a:rPr kumimoji="1" lang="ja-JP" altLang="en-US" dirty="0"/>
              <a:t>新しい考え方</a:t>
            </a:r>
            <a:endParaRPr kumimoji="1" lang="en-US" altLang="ja-JP" dirty="0"/>
          </a:p>
          <a:p>
            <a:pPr lvl="2"/>
            <a:r>
              <a:rPr kumimoji="1" lang="ja-JP" altLang="en-US" dirty="0"/>
              <a:t>給付付き税額控除</a:t>
            </a:r>
            <a:endParaRPr kumimoji="1" lang="en-US" altLang="ja-JP" dirty="0"/>
          </a:p>
          <a:p>
            <a:r>
              <a:rPr lang="ja-JP" altLang="en-US" dirty="0"/>
              <a:t>世代間再分配</a:t>
            </a:r>
            <a:endParaRPr kumimoji="1" lang="ja-JP" altLang="en-US" dirty="0"/>
          </a:p>
        </p:txBody>
      </p:sp>
    </p:spTree>
    <p:extLst>
      <p:ext uri="{BB962C8B-B14F-4D97-AF65-F5344CB8AC3E}">
        <p14:creationId xmlns:p14="http://schemas.microsoft.com/office/powerpoint/2010/main" val="1122025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公的年金制度による世代間再分配</a:t>
            </a:r>
          </a:p>
        </p:txBody>
      </p:sp>
      <p:pic>
        <p:nvPicPr>
          <p:cNvPr id="8195"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339752" y="1484784"/>
            <a:ext cx="4464496" cy="261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コンテンツ プレースホルダー 4"/>
          <p:cNvSpPr>
            <a:spLocks noGrp="1"/>
          </p:cNvSpPr>
          <p:nvPr>
            <p:ph sz="half" idx="2"/>
          </p:nvPr>
        </p:nvSpPr>
        <p:spPr>
          <a:xfrm>
            <a:off x="611560" y="4365104"/>
            <a:ext cx="8352928" cy="2304256"/>
          </a:xfrm>
        </p:spPr>
        <p:txBody>
          <a:bodyPr>
            <a:normAutofit fontScale="92500"/>
          </a:bodyPr>
          <a:lstStyle/>
          <a:p>
            <a:r>
              <a:rPr lang="ja-JP" altLang="en-US" dirty="0"/>
              <a:t>賦課方式の年金制度</a:t>
            </a:r>
            <a:r>
              <a:rPr lang="en-US" altLang="ja-JP" dirty="0">
                <a:sym typeface="Wingdings" panose="05000000000000000000" pitchFamily="2" charset="2"/>
              </a:rPr>
              <a:t></a:t>
            </a:r>
            <a:r>
              <a:rPr lang="ja-JP" altLang="en-US" dirty="0">
                <a:sym typeface="Wingdings" panose="05000000000000000000" pitchFamily="2" charset="2"/>
              </a:rPr>
              <a:t>上</a:t>
            </a:r>
            <a:r>
              <a:rPr lang="ja-JP" altLang="en-US" dirty="0"/>
              <a:t>図のような世代間の所得移転</a:t>
            </a:r>
            <a:endParaRPr lang="en-US" altLang="ja-JP" dirty="0"/>
          </a:p>
          <a:p>
            <a:pPr lvl="1"/>
            <a:r>
              <a:rPr lang="ja-JP" altLang="en-US" dirty="0"/>
              <a:t>所得移転は</a:t>
            </a:r>
            <a:r>
              <a:rPr lang="en-US" altLang="ja-JP" dirty="0"/>
              <a:t>1</a:t>
            </a:r>
            <a:r>
              <a:rPr lang="ja-JP" altLang="en-US" dirty="0"/>
              <a:t>時点で完結しない</a:t>
            </a:r>
            <a:endParaRPr lang="en-US" altLang="ja-JP" dirty="0"/>
          </a:p>
          <a:p>
            <a:pPr lvl="1"/>
            <a:r>
              <a:rPr kumimoji="1" lang="ja-JP" altLang="en-US" dirty="0"/>
              <a:t>若年時の拠出＞</a:t>
            </a:r>
            <a:r>
              <a:rPr lang="ja-JP" altLang="en-US" dirty="0"/>
              <a:t>高齢時の給付という関係が成立</a:t>
            </a:r>
            <a:endParaRPr lang="en-US" altLang="ja-JP" dirty="0"/>
          </a:p>
          <a:p>
            <a:pPr marL="457200" lvl="1" indent="0">
              <a:buNone/>
            </a:pPr>
            <a:r>
              <a:rPr kumimoji="1" lang="ja-JP" altLang="en-US" dirty="0"/>
              <a:t>拠出が超過する原因は制度発足時の高齢者への移転にある（詳細は後で）</a:t>
            </a:r>
          </a:p>
        </p:txBody>
      </p:sp>
    </p:spTree>
    <p:extLst>
      <p:ext uri="{BB962C8B-B14F-4D97-AF65-F5344CB8AC3E}">
        <p14:creationId xmlns:p14="http://schemas.microsoft.com/office/powerpoint/2010/main" val="65921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格差の原因</a:t>
            </a:r>
          </a:p>
        </p:txBody>
      </p:sp>
      <p:sp>
        <p:nvSpPr>
          <p:cNvPr id="3" name="コンテンツ プレースホルダー 2"/>
          <p:cNvSpPr>
            <a:spLocks noGrp="1"/>
          </p:cNvSpPr>
          <p:nvPr>
            <p:ph idx="1"/>
          </p:nvPr>
        </p:nvSpPr>
        <p:spPr/>
        <p:txBody>
          <a:bodyPr/>
          <a:lstStyle/>
          <a:p>
            <a:r>
              <a:rPr kumimoji="1" lang="ja-JP" altLang="en-US" dirty="0"/>
              <a:t>産業構造の変化</a:t>
            </a:r>
            <a:endParaRPr kumimoji="1" lang="en-US" altLang="ja-JP" dirty="0"/>
          </a:p>
          <a:p>
            <a:r>
              <a:rPr lang="ja-JP" altLang="en-US" dirty="0"/>
              <a:t>参入障壁</a:t>
            </a:r>
            <a:endParaRPr lang="en-US" altLang="ja-JP" dirty="0"/>
          </a:p>
          <a:p>
            <a:r>
              <a:rPr kumimoji="1" lang="ja-JP" altLang="en-US" dirty="0"/>
              <a:t>補償格差</a:t>
            </a:r>
            <a:endParaRPr kumimoji="1" lang="en-US" altLang="ja-JP" dirty="0"/>
          </a:p>
          <a:p>
            <a:r>
              <a:rPr lang="ja-JP" altLang="en-US" dirty="0"/>
              <a:t>人的資本投資</a:t>
            </a:r>
            <a:endParaRPr lang="en-US" altLang="ja-JP" dirty="0"/>
          </a:p>
          <a:p>
            <a:r>
              <a:rPr kumimoji="1" lang="ja-JP" altLang="en-US" dirty="0"/>
              <a:t>差別</a:t>
            </a:r>
          </a:p>
        </p:txBody>
      </p:sp>
    </p:spTree>
    <p:extLst>
      <p:ext uri="{BB962C8B-B14F-4D97-AF65-F5344CB8AC3E}">
        <p14:creationId xmlns:p14="http://schemas.microsoft.com/office/powerpoint/2010/main" val="362528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2B21AB-8A12-4382-8C74-903408273A4D}"/>
              </a:ext>
            </a:extLst>
          </p:cNvPr>
          <p:cNvSpPr>
            <a:spLocks noGrp="1"/>
          </p:cNvSpPr>
          <p:nvPr>
            <p:ph type="title"/>
          </p:nvPr>
        </p:nvSpPr>
        <p:spPr/>
        <p:txBody>
          <a:bodyPr/>
          <a:lstStyle/>
          <a:p>
            <a:r>
              <a:rPr kumimoji="1" lang="ja-JP" altLang="en-US" dirty="0"/>
              <a:t>格差の指標</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96439A86-11B0-4573-A2AD-D44B2E587B94}"/>
                  </a:ext>
                </a:extLst>
              </p:cNvPr>
              <p:cNvSpPr>
                <a:spLocks noGrp="1"/>
              </p:cNvSpPr>
              <p:nvPr>
                <p:ph idx="1"/>
              </p:nvPr>
            </p:nvSpPr>
            <p:spPr/>
            <p:txBody>
              <a:bodyPr>
                <a:normAutofit lnSpcReduction="10000"/>
              </a:bodyPr>
              <a:lstStyle/>
              <a:p>
                <a:r>
                  <a:rPr lang="ja-JP" altLang="en-US" dirty="0"/>
                  <a:t>変動係数 </a:t>
                </a:r>
                <a:r>
                  <a:rPr lang="en-US" altLang="ja-JP" dirty="0"/>
                  <a:t>= </a:t>
                </a:r>
                <a:r>
                  <a:rPr lang="ja-JP" altLang="en-US" dirty="0"/>
                  <a:t>標準偏差</a:t>
                </a:r>
                <a:r>
                  <a:rPr lang="en-US" altLang="ja-JP" dirty="0"/>
                  <a:t>/</a:t>
                </a:r>
                <a:r>
                  <a:rPr lang="ja-JP" altLang="en-US" dirty="0"/>
                  <a:t>平均値</a:t>
                </a:r>
                <a:endParaRPr lang="en-US" altLang="ja-JP" dirty="0"/>
              </a:p>
              <a:p>
                <a:r>
                  <a:rPr lang="ja-JP" altLang="en-US" dirty="0"/>
                  <a:t>ジニ係数</a:t>
                </a:r>
                <a:endParaRPr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𝐺</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𝑛</m:t>
                          </m:r>
                          <m:sSup>
                            <m:sSupPr>
                              <m:ctrlPr>
                                <a:rPr kumimoji="1" lang="en-US" altLang="ja-JP" b="0" i="1" smtClean="0">
                                  <a:latin typeface="Cambria Math" panose="02040503050406030204" pitchFamily="18" charset="0"/>
                                </a:rPr>
                              </m:ctrlPr>
                            </m:sSupPr>
                            <m:e>
                              <m:r>
                                <a:rPr kumimoji="1" lang="ja-JP" altLang="en-US" b="0" i="1" smtClean="0">
                                  <a:latin typeface="Cambria Math" panose="02040503050406030204" pitchFamily="18" charset="0"/>
                                </a:rPr>
                                <m:t>𝜇</m:t>
                              </m:r>
                            </m:e>
                            <m:sup>
                              <m:r>
                                <a:rPr kumimoji="1" lang="en-US" altLang="ja-JP" b="0" i="1" smtClean="0">
                                  <a:latin typeface="Cambria Math" panose="02040503050406030204" pitchFamily="18" charset="0"/>
                                </a:rPr>
                                <m:t>2</m:t>
                              </m:r>
                            </m:sup>
                          </m:sSup>
                        </m:den>
                      </m:f>
                      <m:nary>
                        <m:naryPr>
                          <m:chr m:val="∑"/>
                          <m:limLoc m:val="subSup"/>
                          <m:supHide m:val="on"/>
                          <m:ctrlPr>
                            <a:rPr kumimoji="1" lang="en-US" altLang="ja-JP" b="0" i="1" smtClean="0">
                              <a:latin typeface="Cambria Math" panose="02040503050406030204" pitchFamily="18" charset="0"/>
                            </a:rPr>
                          </m:ctrlPr>
                        </m:naryPr>
                        <m:sub>
                          <m:r>
                            <m:rPr>
                              <m:brk m:alnAt="9"/>
                            </m:rPr>
                            <a:rPr kumimoji="1" lang="en-US" altLang="ja-JP" b="0" i="1" smtClean="0">
                              <a:latin typeface="Cambria Math" panose="02040503050406030204" pitchFamily="18" charset="0"/>
                            </a:rPr>
                            <m:t>𝑖</m:t>
                          </m:r>
                        </m:sub>
                        <m:sup/>
                        <m:e>
                          <m:nary>
                            <m:naryPr>
                              <m:chr m:val="∑"/>
                              <m:limLoc m:val="subSup"/>
                              <m:supHide m:val="on"/>
                              <m:ctrlPr>
                                <a:rPr kumimoji="1" lang="en-US" altLang="ja-JP" b="0" i="1" smtClean="0">
                                  <a:latin typeface="Cambria Math" panose="02040503050406030204" pitchFamily="18" charset="0"/>
                                </a:rPr>
                              </m:ctrlPr>
                            </m:naryPr>
                            <m:sub>
                              <m:r>
                                <m:rPr>
                                  <m:brk m:alnAt="9"/>
                                </m:rPr>
                                <a:rPr kumimoji="1" lang="en-US" altLang="ja-JP" b="0" i="1" smtClean="0">
                                  <a:latin typeface="Cambria Math" panose="02040503050406030204" pitchFamily="18" charset="0"/>
                                </a:rPr>
                                <m:t>𝑗</m:t>
                              </m:r>
                            </m:sub>
                            <m:sup/>
                            <m:e>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𝑦</m:t>
                                      </m:r>
                                    </m:e>
                                    <m:sub>
                                      <m:r>
                                        <a:rPr kumimoji="1" lang="en-US" altLang="ja-JP" b="0" i="1" smtClean="0">
                                          <a:latin typeface="Cambria Math" panose="02040503050406030204" pitchFamily="18" charset="0"/>
                                        </a:rPr>
                                        <m:t>𝑖</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𝑦</m:t>
                                      </m:r>
                                    </m:e>
                                    <m:sub>
                                      <m:r>
                                        <a:rPr kumimoji="1" lang="en-US" altLang="ja-JP" b="0" i="1" smtClean="0">
                                          <a:latin typeface="Cambria Math" panose="02040503050406030204" pitchFamily="18" charset="0"/>
                                        </a:rPr>
                                        <m:t>𝑗</m:t>
                                      </m:r>
                                    </m:sub>
                                  </m:sSub>
                                </m:e>
                              </m:d>
                            </m:e>
                          </m:nary>
                        </m:e>
                      </m:nary>
                    </m:oMath>
                  </m:oMathPara>
                </a14:m>
                <a:endParaRPr kumimoji="1" lang="en-US" altLang="ja-JP" dirty="0"/>
              </a:p>
              <a:p>
                <a:pPr marL="0" indent="0">
                  <a:buNone/>
                </a:pPr>
                <a:r>
                  <a:rPr lang="en-US" altLang="ja-JP" dirty="0"/>
                  <a:t>	</a:t>
                </a:r>
                <a14:m>
                  <m:oMath xmlns:m="http://schemas.openxmlformats.org/officeDocument/2006/math">
                    <m:nary>
                      <m:naryPr>
                        <m:chr m:val="∑"/>
                        <m:limLoc m:val="subSup"/>
                        <m:supHide m:val="on"/>
                        <m:ctrlPr>
                          <a:rPr lang="en-US" altLang="ja-JP" b="0" i="1" smtClean="0">
                            <a:latin typeface="Cambria Math" panose="02040503050406030204" pitchFamily="18" charset="0"/>
                          </a:rPr>
                        </m:ctrlPr>
                      </m:naryPr>
                      <m:sub>
                        <m:r>
                          <m:rPr>
                            <m:brk m:alnAt="9"/>
                          </m:rPr>
                          <a:rPr lang="en-US" altLang="ja-JP" b="0" i="1" smtClean="0">
                            <a:latin typeface="Cambria Math" panose="02040503050406030204" pitchFamily="18" charset="0"/>
                          </a:rPr>
                          <m:t>𝑖</m:t>
                        </m:r>
                      </m:sub>
                      <m:sup/>
                      <m:e>
                        <m:nary>
                          <m:naryPr>
                            <m:chr m:val="∑"/>
                            <m:limLoc m:val="subSup"/>
                            <m:supHide m:val="on"/>
                            <m:ctrlPr>
                              <a:rPr lang="en-US" altLang="ja-JP" b="0" i="1" smtClean="0">
                                <a:latin typeface="Cambria Math" panose="02040503050406030204" pitchFamily="18" charset="0"/>
                              </a:rPr>
                            </m:ctrlPr>
                          </m:naryPr>
                          <m:sub>
                            <m:r>
                              <m:rPr>
                                <m:brk m:alnAt="9"/>
                              </m:rPr>
                              <a:rPr lang="en-US" altLang="ja-JP" b="0" i="1" smtClean="0">
                                <a:latin typeface="Cambria Math" panose="02040503050406030204" pitchFamily="18" charset="0"/>
                              </a:rPr>
                              <m:t>𝑗</m:t>
                            </m:r>
                          </m:sub>
                          <m:sup/>
                          <m:e>
                            <m:d>
                              <m:dPr>
                                <m:ctrlPr>
                                  <a:rPr lang="en-US" altLang="ja-JP" b="0" i="1" smtClean="0">
                                    <a:latin typeface="Cambria Math" panose="02040503050406030204" pitchFamily="18" charset="0"/>
                                  </a:rPr>
                                </m:ctrlPr>
                              </m:dPr>
                              <m:e>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𝑦</m:t>
                                    </m:r>
                                  </m:e>
                                  <m:sub>
                                    <m:r>
                                      <a:rPr lang="en-US" altLang="ja-JP" b="0" i="1" smtClean="0">
                                        <a:latin typeface="Cambria Math" panose="02040503050406030204" pitchFamily="18" charset="0"/>
                                      </a:rPr>
                                      <m:t>𝑖</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𝑦</m:t>
                                    </m:r>
                                  </m:e>
                                  <m:sub>
                                    <m:r>
                                      <a:rPr lang="en-US" altLang="ja-JP" b="0" i="1" smtClean="0">
                                        <a:latin typeface="Cambria Math" panose="02040503050406030204" pitchFamily="18" charset="0"/>
                                      </a:rPr>
                                      <m:t>𝑗</m:t>
                                    </m:r>
                                  </m:sub>
                                </m:sSub>
                              </m:e>
                            </m:d>
                            <m:r>
                              <a:rPr lang="en-US" altLang="ja-JP" b="0" i="1" smtClean="0">
                                <a:latin typeface="Cambria Math" panose="02040503050406030204" pitchFamily="18" charset="0"/>
                              </a:rPr>
                              <m:t>=2</m:t>
                            </m:r>
                            <m:r>
                              <a:rPr lang="en-US" altLang="ja-JP" b="0" i="1" smtClean="0">
                                <a:latin typeface="Cambria Math" panose="02040503050406030204" pitchFamily="18" charset="0"/>
                              </a:rPr>
                              <m:t>𝑛</m:t>
                            </m:r>
                            <m:sSup>
                              <m:sSupPr>
                                <m:ctrlPr>
                                  <a:rPr lang="en-US" altLang="ja-JP" b="0" i="1" smtClean="0">
                                    <a:latin typeface="Cambria Math" panose="02040503050406030204" pitchFamily="18" charset="0"/>
                                  </a:rPr>
                                </m:ctrlPr>
                              </m:sSupPr>
                              <m:e>
                                <m:r>
                                  <a:rPr lang="ja-JP" altLang="en-US" b="0" i="1" smtClean="0">
                                    <a:latin typeface="Cambria Math" panose="02040503050406030204" pitchFamily="18" charset="0"/>
                                  </a:rPr>
                                  <m:t>𝜇</m:t>
                                </m:r>
                              </m:e>
                              <m:sup>
                                <m:r>
                                  <a:rPr lang="en-US" altLang="ja-JP" b="0" i="1" smtClean="0">
                                    <a:latin typeface="Cambria Math" panose="02040503050406030204" pitchFamily="18" charset="0"/>
                                  </a:rPr>
                                  <m:t>2</m:t>
                                </m:r>
                              </m:sup>
                            </m:sSup>
                          </m:e>
                        </m:nary>
                      </m:e>
                    </m:nary>
                  </m:oMath>
                </a14:m>
                <a:endParaRPr lang="en-US" altLang="ja-JP" dirty="0"/>
              </a:p>
              <a:p>
                <a:pPr marL="0" indent="0">
                  <a:buNone/>
                </a:pPr>
                <a:r>
                  <a:rPr lang="en-US" altLang="ja-JP" dirty="0"/>
                  <a:t>	G</a:t>
                </a:r>
                <a:r>
                  <a:rPr lang="ja-JP" altLang="en-US" dirty="0"/>
                  <a:t>は</a:t>
                </a:r>
                <a:r>
                  <a:rPr lang="en-US" altLang="ja-JP" dirty="0"/>
                  <a:t>0</a:t>
                </a:r>
                <a:r>
                  <a:rPr lang="ja-JP" altLang="en-US" dirty="0"/>
                  <a:t>から</a:t>
                </a:r>
                <a:r>
                  <a:rPr lang="en-US" altLang="ja-JP" dirty="0"/>
                  <a:t>1</a:t>
                </a:r>
                <a:r>
                  <a:rPr lang="ja-JP" altLang="en-US" dirty="0"/>
                  <a:t>の範囲の値</a:t>
                </a:r>
                <a:endParaRPr lang="en-US" altLang="ja-JP" dirty="0"/>
              </a:p>
              <a:p>
                <a:pPr marL="0" indent="0">
                  <a:buNone/>
                </a:pPr>
                <a:r>
                  <a:rPr kumimoji="1" lang="en-US" altLang="ja-JP" dirty="0"/>
                  <a:t>	</a:t>
                </a:r>
                <a:r>
                  <a:rPr lang="en-US" altLang="ja-JP" dirty="0"/>
                  <a:t>G</a:t>
                </a:r>
                <a:r>
                  <a:rPr lang="ja-JP" altLang="en-US" dirty="0"/>
                  <a:t>が大きい </a:t>
                </a:r>
                <a:r>
                  <a:rPr lang="en-US" altLang="ja-JP" dirty="0">
                    <a:sym typeface="Wingdings" panose="05000000000000000000" pitchFamily="2" charset="2"/>
                  </a:rPr>
                  <a:t> </a:t>
                </a:r>
                <a:r>
                  <a:rPr lang="ja-JP" altLang="en-US" dirty="0">
                    <a:sym typeface="Wingdings" panose="05000000000000000000" pitchFamily="2" charset="2"/>
                  </a:rPr>
                  <a:t>格差の拡大</a:t>
                </a:r>
                <a:endParaRPr lang="en-US" altLang="ja-JP" dirty="0">
                  <a:sym typeface="Wingdings" panose="05000000000000000000" pitchFamily="2" charset="2"/>
                </a:endParaRPr>
              </a:p>
              <a:p>
                <a:r>
                  <a:rPr kumimoji="1" lang="ja-JP" altLang="en-US" dirty="0">
                    <a:sym typeface="Wingdings" panose="05000000000000000000" pitchFamily="2" charset="2"/>
                  </a:rPr>
                  <a:t>アトキンソン尺度</a:t>
                </a:r>
                <a:endParaRPr kumimoji="1" lang="ja-JP" altLang="en-US" dirty="0"/>
              </a:p>
            </p:txBody>
          </p:sp>
        </mc:Choice>
        <mc:Fallback>
          <p:sp>
            <p:nvSpPr>
              <p:cNvPr id="3" name="コンテンツ プレースホルダー 2">
                <a:extLst>
                  <a:ext uri="{FF2B5EF4-FFF2-40B4-BE49-F238E27FC236}">
                    <a16:creationId xmlns:a16="http://schemas.microsoft.com/office/drawing/2014/main" id="{96439A86-11B0-4573-A2AD-D44B2E587B94}"/>
                  </a:ext>
                </a:extLst>
              </p:cNvPr>
              <p:cNvSpPr>
                <a:spLocks noGrp="1" noRot="1" noChangeAspect="1" noMove="1" noResize="1" noEditPoints="1" noAdjustHandles="1" noChangeArrowheads="1" noChangeShapeType="1" noTextEdit="1"/>
              </p:cNvSpPr>
              <p:nvPr>
                <p:ph idx="1"/>
              </p:nvPr>
            </p:nvSpPr>
            <p:spPr>
              <a:blipFill>
                <a:blip r:embed="rId2"/>
                <a:stretch>
                  <a:fillRect l="-1704" t="-350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0313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E4093D-FAA6-4693-B56F-6523362E6C48}"/>
              </a:ext>
            </a:extLst>
          </p:cNvPr>
          <p:cNvSpPr>
            <a:spLocks noGrp="1"/>
          </p:cNvSpPr>
          <p:nvPr>
            <p:ph type="title"/>
          </p:nvPr>
        </p:nvSpPr>
        <p:spPr/>
        <p:txBody>
          <a:bodyPr/>
          <a:lstStyle/>
          <a:p>
            <a:r>
              <a:rPr kumimoji="1" lang="ja-JP" altLang="en-US" dirty="0"/>
              <a:t>ローレンツ曲線とジニ係数</a:t>
            </a:r>
          </a:p>
        </p:txBody>
      </p:sp>
      <p:pic>
        <p:nvPicPr>
          <p:cNvPr id="5" name="図 4">
            <a:extLst>
              <a:ext uri="{FF2B5EF4-FFF2-40B4-BE49-F238E27FC236}">
                <a16:creationId xmlns:a16="http://schemas.microsoft.com/office/drawing/2014/main" id="{D9588FC5-AA35-436D-A50B-8ECAEE3BE87F}"/>
              </a:ext>
            </a:extLst>
          </p:cNvPr>
          <p:cNvPicPr>
            <a:picLocks noChangeAspect="1"/>
          </p:cNvPicPr>
          <p:nvPr/>
        </p:nvPicPr>
        <p:blipFill>
          <a:blip r:embed="rId2"/>
          <a:stretch>
            <a:fillRect/>
          </a:stretch>
        </p:blipFill>
        <p:spPr>
          <a:xfrm>
            <a:off x="185113" y="1556792"/>
            <a:ext cx="6710720" cy="4553702"/>
          </a:xfrm>
          <a:prstGeom prst="rect">
            <a:avLst/>
          </a:prstGeom>
        </p:spPr>
      </p:pic>
      <p:sp>
        <p:nvSpPr>
          <p:cNvPr id="6" name="テキスト ボックス 5">
            <a:extLst>
              <a:ext uri="{FF2B5EF4-FFF2-40B4-BE49-F238E27FC236}">
                <a16:creationId xmlns:a16="http://schemas.microsoft.com/office/drawing/2014/main" id="{A06A3AE8-5391-4B3E-973B-CD57EADD21AC}"/>
              </a:ext>
            </a:extLst>
          </p:cNvPr>
          <p:cNvSpPr txBox="1"/>
          <p:nvPr/>
        </p:nvSpPr>
        <p:spPr>
          <a:xfrm>
            <a:off x="5081255" y="2778688"/>
            <a:ext cx="3754760" cy="1200329"/>
          </a:xfrm>
          <a:prstGeom prst="rect">
            <a:avLst/>
          </a:prstGeom>
          <a:noFill/>
        </p:spPr>
        <p:txBody>
          <a:bodyPr wrap="square" rtlCol="0">
            <a:spAutoFit/>
          </a:bodyPr>
          <a:lstStyle/>
          <a:p>
            <a:r>
              <a:rPr kumimoji="1" lang="ja-JP" altLang="en-US" sz="2400" dirty="0"/>
              <a:t>上の式で定義される</a:t>
            </a:r>
            <a:r>
              <a:rPr kumimoji="1" lang="en-US" altLang="ja-JP" sz="2400" dirty="0"/>
              <a:t>G</a:t>
            </a:r>
            <a:r>
              <a:rPr kumimoji="1" lang="ja-JP" altLang="en-US" sz="2400" dirty="0"/>
              <a:t>は左図の</a:t>
            </a:r>
            <a:r>
              <a:rPr kumimoji="1" lang="en-US" altLang="ja-JP" sz="2400" dirty="0"/>
              <a:t>A/(A+B)</a:t>
            </a:r>
            <a:r>
              <a:rPr lang="ja-JP" altLang="en-US" sz="2400" dirty="0"/>
              <a:t>の面積に等しいことが知られている</a:t>
            </a:r>
            <a:endParaRPr kumimoji="1" lang="ja-JP" altLang="en-US" sz="2800" dirty="0"/>
          </a:p>
        </p:txBody>
      </p:sp>
      <mc:AlternateContent xmlns:mc="http://schemas.openxmlformats.org/markup-compatibility/2006">
        <mc:Choice xmlns:a14="http://schemas.microsoft.com/office/drawing/2010/main" Requires="a14">
          <p:sp>
            <p:nvSpPr>
              <p:cNvPr id="8" name="テキスト ボックス 7">
                <a:extLst>
                  <a:ext uri="{FF2B5EF4-FFF2-40B4-BE49-F238E27FC236}">
                    <a16:creationId xmlns:a16="http://schemas.microsoft.com/office/drawing/2014/main" id="{275FF40C-1E52-4DF2-9161-19F52E0C4E7B}"/>
                  </a:ext>
                </a:extLst>
              </p:cNvPr>
              <p:cNvSpPr txBox="1"/>
              <p:nvPr/>
            </p:nvSpPr>
            <p:spPr>
              <a:xfrm>
                <a:off x="5018453" y="1698476"/>
                <a:ext cx="3754760" cy="8756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𝐺</m:t>
                      </m:r>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f>
                        <m:fPr>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fPr>
                        <m:num>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num>
                        <m:den>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2</m:t>
                          </m:r>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𝑛</m:t>
                          </m:r>
                          <m:sSup>
                            <m:sSupPr>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pPr>
                            <m:e>
                              <m:r>
                                <a:rPr kumimoji="1" lang="ja-JP" altLang="en-US"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𝜇</m:t>
                              </m:r>
                            </m:e>
                            <m:sup>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2</m:t>
                              </m:r>
                            </m:sup>
                          </m:sSup>
                        </m:den>
                      </m:f>
                      <m:nary>
                        <m:naryPr>
                          <m:chr m:val="∑"/>
                          <m:limLoc m:val="subSup"/>
                          <m:supHide m:val="on"/>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naryPr>
                        <m:sub>
                          <m:r>
                            <m:rPr>
                              <m:brk m:alnAt="9"/>
                            </m:r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𝑖</m:t>
                          </m:r>
                        </m:sub>
                        <m:sup/>
                        <m:e>
                          <m:nary>
                            <m:naryPr>
                              <m:chr m:val="∑"/>
                              <m:limLoc m:val="subSup"/>
                              <m:supHide m:val="on"/>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naryPr>
                            <m:sub>
                              <m:r>
                                <m:rPr>
                                  <m:brk m:alnAt="9"/>
                                </m:r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𝑗</m:t>
                              </m:r>
                            </m:sub>
                            <m:sup/>
                            <m:e>
                              <m:d>
                                <m:dPr>
                                  <m:begChr m:val="|"/>
                                  <m:endChr m:val="|"/>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dPr>
                                <m:e>
                                  <m:sSub>
                                    <m:sSubPr>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bPr>
                                    <m:e>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𝑦</m:t>
                                      </m:r>
                                    </m:e>
                                    <m:sub>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𝑖</m:t>
                                      </m:r>
                                    </m:sub>
                                  </m:sSub>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m:t>
                                  </m:r>
                                  <m:sSub>
                                    <m:sSubPr>
                                      <m:ctrlP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ctrlPr>
                                    </m:sSubPr>
                                    <m:e>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𝑦</m:t>
                                      </m:r>
                                    </m:e>
                                    <m:sub>
                                      <m:r>
                                        <a:rPr kumimoji="1" lang="en-US" altLang="ja-JP" sz="24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𝑗</m:t>
                                      </m:r>
                                    </m:sub>
                                  </m:sSub>
                                </m:e>
                              </m:d>
                            </m:e>
                          </m:nary>
                        </m:e>
                      </m:nary>
                    </m:oMath>
                  </m:oMathPara>
                </a14:m>
                <a:endParaRPr lang="ja-JP" altLang="en-US" sz="1200" dirty="0"/>
              </a:p>
            </p:txBody>
          </p:sp>
        </mc:Choice>
        <mc:Fallback>
          <p:sp>
            <p:nvSpPr>
              <p:cNvPr id="8" name="テキスト ボックス 7">
                <a:extLst>
                  <a:ext uri="{FF2B5EF4-FFF2-40B4-BE49-F238E27FC236}">
                    <a16:creationId xmlns:a16="http://schemas.microsoft.com/office/drawing/2014/main" id="{275FF40C-1E52-4DF2-9161-19F52E0C4E7B}"/>
                  </a:ext>
                </a:extLst>
              </p:cNvPr>
              <p:cNvSpPr txBox="1">
                <a:spLocks noRot="1" noChangeAspect="1" noMove="1" noResize="1" noEditPoints="1" noAdjustHandles="1" noChangeArrowheads="1" noChangeShapeType="1" noTextEdit="1"/>
              </p:cNvSpPr>
              <p:nvPr/>
            </p:nvSpPr>
            <p:spPr>
              <a:xfrm>
                <a:off x="5018453" y="1698476"/>
                <a:ext cx="3754760" cy="875689"/>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4783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補助金の分類</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一般補助金と特定補助金</a:t>
            </a:r>
            <a:endParaRPr kumimoji="1" lang="en-US" altLang="ja-JP" dirty="0"/>
          </a:p>
          <a:p>
            <a:pPr lvl="1"/>
            <a:r>
              <a:rPr kumimoji="1" lang="ja-JP" altLang="en-US" dirty="0"/>
              <a:t>一般補助金</a:t>
            </a:r>
            <a:endParaRPr kumimoji="1" lang="en-US" altLang="ja-JP" dirty="0"/>
          </a:p>
          <a:p>
            <a:pPr lvl="2"/>
            <a:r>
              <a:rPr lang="ja-JP" altLang="en-US" dirty="0"/>
              <a:t>使途を限定しない</a:t>
            </a:r>
            <a:endParaRPr kumimoji="1" lang="en-US" altLang="ja-JP" dirty="0"/>
          </a:p>
          <a:p>
            <a:pPr lvl="1"/>
            <a:r>
              <a:rPr lang="ja-JP" altLang="en-US" dirty="0"/>
              <a:t>特定補助金</a:t>
            </a:r>
            <a:endParaRPr lang="en-US" altLang="ja-JP" dirty="0"/>
          </a:p>
          <a:p>
            <a:pPr lvl="2"/>
            <a:r>
              <a:rPr kumimoji="1" lang="ja-JP" altLang="en-US" dirty="0"/>
              <a:t>特定の支出に対する補助金</a:t>
            </a:r>
            <a:endParaRPr lang="en-US" altLang="ja-JP" dirty="0"/>
          </a:p>
          <a:p>
            <a:r>
              <a:rPr kumimoji="1" lang="ja-JP" altLang="en-US" dirty="0"/>
              <a:t>定額補助金と定率補助金</a:t>
            </a:r>
            <a:endParaRPr kumimoji="1" lang="en-US" altLang="ja-JP" dirty="0"/>
          </a:p>
          <a:p>
            <a:pPr lvl="1"/>
            <a:r>
              <a:rPr lang="ja-JP" altLang="en-US" dirty="0"/>
              <a:t>定額補助金</a:t>
            </a:r>
            <a:endParaRPr lang="en-US" altLang="ja-JP" dirty="0"/>
          </a:p>
          <a:p>
            <a:pPr lvl="2"/>
            <a:r>
              <a:rPr kumimoji="1" lang="ja-JP" altLang="en-US" dirty="0"/>
              <a:t>補助金が定額 </a:t>
            </a:r>
            <a:r>
              <a:rPr kumimoji="1" lang="en-US" altLang="ja-JP" dirty="0">
                <a:sym typeface="Wingdings" panose="05000000000000000000" pitchFamily="2" charset="2"/>
              </a:rPr>
              <a:t> </a:t>
            </a:r>
            <a:r>
              <a:rPr kumimoji="1" lang="ja-JP" altLang="en-US" dirty="0">
                <a:sym typeface="Wingdings" panose="05000000000000000000" pitchFamily="2" charset="2"/>
              </a:rPr>
              <a:t>基本的には所得効果のみ</a:t>
            </a:r>
            <a:endParaRPr kumimoji="1" lang="en-US" altLang="ja-JP" dirty="0"/>
          </a:p>
          <a:p>
            <a:pPr lvl="1"/>
            <a:r>
              <a:rPr lang="ja-JP" altLang="en-US" dirty="0"/>
              <a:t>定率補助金</a:t>
            </a:r>
            <a:endParaRPr lang="en-US" altLang="ja-JP" dirty="0"/>
          </a:p>
          <a:p>
            <a:pPr lvl="2"/>
            <a:r>
              <a:rPr kumimoji="1" lang="ja-JP" altLang="en-US" dirty="0"/>
              <a:t>その財の購入費用の一定比率を補助 </a:t>
            </a:r>
            <a:r>
              <a:rPr kumimoji="1" lang="en-US" altLang="ja-JP" dirty="0">
                <a:sym typeface="Wingdings" panose="05000000000000000000" pitchFamily="2" charset="2"/>
              </a:rPr>
              <a:t> </a:t>
            </a:r>
            <a:r>
              <a:rPr kumimoji="1" lang="ja-JP" altLang="en-US" dirty="0">
                <a:sym typeface="Wingdings" panose="05000000000000000000" pitchFamily="2" charset="2"/>
              </a:rPr>
              <a:t>その財の価格（他の財と比較した相対価格）に影響を与える</a:t>
            </a:r>
            <a:endParaRPr kumimoji="1" lang="en-US" altLang="ja-JP" dirty="0">
              <a:sym typeface="Wingdings" panose="05000000000000000000" pitchFamily="2" charset="2"/>
            </a:endParaRPr>
          </a:p>
          <a:p>
            <a:pPr lvl="2"/>
            <a:r>
              <a:rPr lang="ja-JP" altLang="en-US" dirty="0">
                <a:sym typeface="Wingdings" panose="05000000000000000000" pitchFamily="2" charset="2"/>
              </a:rPr>
              <a:t>所得効果に加え，代替効果を発生させる</a:t>
            </a:r>
            <a:endParaRPr kumimoji="1" lang="en-US" altLang="ja-JP" dirty="0"/>
          </a:p>
        </p:txBody>
      </p:sp>
    </p:spTree>
    <p:extLst>
      <p:ext uri="{BB962C8B-B14F-4D97-AF65-F5344CB8AC3E}">
        <p14:creationId xmlns:p14="http://schemas.microsoft.com/office/powerpoint/2010/main" val="162759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特定支出に対する補助金（定率）</a:t>
            </a: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3654" y="1988840"/>
            <a:ext cx="4729163" cy="3971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コンテンツ プレースホルダー 3"/>
          <p:cNvSpPr>
            <a:spLocks noGrp="1"/>
          </p:cNvSpPr>
          <p:nvPr>
            <p:ph sz="half" idx="2"/>
          </p:nvPr>
        </p:nvSpPr>
        <p:spPr>
          <a:xfrm>
            <a:off x="4211960" y="1556792"/>
            <a:ext cx="4752528" cy="5069160"/>
          </a:xfrm>
        </p:spPr>
        <p:txBody>
          <a:bodyPr>
            <a:normAutofit fontScale="85000" lnSpcReduction="20000"/>
          </a:bodyPr>
          <a:lstStyle/>
          <a:p>
            <a:r>
              <a:rPr kumimoji="1" lang="ja-JP" altLang="en-US" dirty="0"/>
              <a:t>補助金導入前</a:t>
            </a:r>
            <a:r>
              <a:rPr kumimoji="1" lang="en-US" altLang="ja-JP" dirty="0">
                <a:sym typeface="Wingdings" panose="05000000000000000000" pitchFamily="2" charset="2"/>
              </a:rPr>
              <a:t></a:t>
            </a:r>
            <a:r>
              <a:rPr kumimoji="1" lang="ja-JP" altLang="en-US" dirty="0">
                <a:sym typeface="Wingdings" panose="05000000000000000000" pitchFamily="2" charset="2"/>
              </a:rPr>
              <a:t>予算線</a:t>
            </a:r>
            <a:r>
              <a:rPr kumimoji="1" lang="en-US" altLang="ja-JP" dirty="0">
                <a:sym typeface="Wingdings" panose="05000000000000000000" pitchFamily="2" charset="2"/>
              </a:rPr>
              <a:t>AB</a:t>
            </a:r>
          </a:p>
          <a:p>
            <a:r>
              <a:rPr lang="en-US" altLang="ja-JP" dirty="0">
                <a:sym typeface="Wingdings" panose="05000000000000000000" pitchFamily="2" charset="2"/>
              </a:rPr>
              <a:t>X</a:t>
            </a:r>
            <a:r>
              <a:rPr lang="ja-JP" altLang="en-US" dirty="0">
                <a:sym typeface="Wingdings" panose="05000000000000000000" pitchFamily="2" charset="2"/>
              </a:rPr>
              <a:t>財に対する定率補助金</a:t>
            </a:r>
            <a:endParaRPr lang="en-US" altLang="ja-JP" dirty="0">
              <a:sym typeface="Wingdings" panose="05000000000000000000" pitchFamily="2" charset="2"/>
            </a:endParaRPr>
          </a:p>
          <a:p>
            <a:pPr lvl="1"/>
            <a:r>
              <a:rPr lang="en-US" altLang="ja-JP" dirty="0">
                <a:sym typeface="Wingdings" panose="05000000000000000000" pitchFamily="2" charset="2"/>
              </a:rPr>
              <a:t> </a:t>
            </a:r>
            <a:r>
              <a:rPr lang="ja-JP" altLang="en-US" dirty="0">
                <a:sym typeface="Wingdings" panose="05000000000000000000" pitchFamily="2" charset="2"/>
              </a:rPr>
              <a:t>予算線</a:t>
            </a:r>
            <a:r>
              <a:rPr lang="en-US" altLang="ja-JP" dirty="0">
                <a:sym typeface="Wingdings" panose="05000000000000000000" pitchFamily="2" charset="2"/>
              </a:rPr>
              <a:t>BC</a:t>
            </a:r>
            <a:r>
              <a:rPr lang="ja-JP" altLang="en-US" dirty="0">
                <a:sym typeface="Wingdings" panose="05000000000000000000" pitchFamily="2" charset="2"/>
              </a:rPr>
              <a:t>　（</a:t>
            </a:r>
            <a:r>
              <a:rPr lang="en-US" altLang="ja-JP" dirty="0">
                <a:sym typeface="Wingdings" panose="05000000000000000000" pitchFamily="2" charset="2"/>
              </a:rPr>
              <a:t>F</a:t>
            </a:r>
            <a:r>
              <a:rPr lang="ja-JP" altLang="en-US" dirty="0">
                <a:sym typeface="Wingdings" panose="05000000000000000000" pitchFamily="2" charset="2"/>
              </a:rPr>
              <a:t>点を選択）</a:t>
            </a:r>
            <a:endParaRPr lang="en-US" altLang="ja-JP" dirty="0">
              <a:sym typeface="Wingdings" panose="05000000000000000000" pitchFamily="2" charset="2"/>
            </a:endParaRPr>
          </a:p>
          <a:p>
            <a:r>
              <a:rPr kumimoji="1" lang="ja-JP" altLang="en-US" dirty="0">
                <a:sym typeface="Wingdings" panose="05000000000000000000" pitchFamily="2" charset="2"/>
              </a:rPr>
              <a:t>定率補助金と同等の効用を実現する一般補助金（一括移転）</a:t>
            </a:r>
            <a:r>
              <a:rPr kumimoji="1" lang="en-US" altLang="ja-JP" dirty="0">
                <a:sym typeface="Wingdings" panose="05000000000000000000" pitchFamily="2" charset="2"/>
              </a:rPr>
              <a:t>	</a:t>
            </a:r>
          </a:p>
          <a:p>
            <a:pPr lvl="1"/>
            <a:r>
              <a:rPr kumimoji="1" lang="en-US" altLang="ja-JP" dirty="0">
                <a:sym typeface="Wingdings" panose="05000000000000000000" pitchFamily="2" charset="2"/>
              </a:rPr>
              <a:t></a:t>
            </a:r>
            <a:r>
              <a:rPr kumimoji="1" lang="ja-JP" altLang="en-US" dirty="0">
                <a:sym typeface="Wingdings" panose="05000000000000000000" pitchFamily="2" charset="2"/>
              </a:rPr>
              <a:t>予算線</a:t>
            </a:r>
            <a:r>
              <a:rPr kumimoji="1" lang="en-US" altLang="ja-JP" dirty="0">
                <a:sym typeface="Wingdings" panose="05000000000000000000" pitchFamily="2" charset="2"/>
              </a:rPr>
              <a:t>A’B’</a:t>
            </a:r>
            <a:r>
              <a:rPr kumimoji="1" lang="ja-JP" altLang="en-US" dirty="0">
                <a:sym typeface="Wingdings" panose="05000000000000000000" pitchFamily="2" charset="2"/>
              </a:rPr>
              <a:t>　（</a:t>
            </a:r>
            <a:r>
              <a:rPr kumimoji="1" lang="en-US" altLang="ja-JP" dirty="0">
                <a:sym typeface="Wingdings" panose="05000000000000000000" pitchFamily="2" charset="2"/>
              </a:rPr>
              <a:t>E</a:t>
            </a:r>
            <a:r>
              <a:rPr kumimoji="1" lang="ja-JP" altLang="en-US" dirty="0">
                <a:sym typeface="Wingdings" panose="05000000000000000000" pitchFamily="2" charset="2"/>
              </a:rPr>
              <a:t>点を選択）</a:t>
            </a:r>
            <a:endParaRPr kumimoji="1" lang="en-US" altLang="ja-JP" dirty="0">
              <a:sym typeface="Wingdings" panose="05000000000000000000" pitchFamily="2" charset="2"/>
            </a:endParaRPr>
          </a:p>
          <a:p>
            <a:r>
              <a:rPr lang="en-US" altLang="ja-JP" dirty="0">
                <a:sym typeface="Wingdings" panose="05000000000000000000" pitchFamily="2" charset="2"/>
              </a:rPr>
              <a:t>E</a:t>
            </a:r>
            <a:r>
              <a:rPr lang="ja-JP" altLang="en-US" dirty="0">
                <a:sym typeface="Wingdings" panose="05000000000000000000" pitchFamily="2" charset="2"/>
              </a:rPr>
              <a:t>点，</a:t>
            </a:r>
            <a:r>
              <a:rPr lang="en-US" altLang="ja-JP" dirty="0">
                <a:sym typeface="Wingdings" panose="05000000000000000000" pitchFamily="2" charset="2"/>
              </a:rPr>
              <a:t>F</a:t>
            </a:r>
            <a:r>
              <a:rPr lang="ja-JP" altLang="en-US" dirty="0">
                <a:sym typeface="Wingdings" panose="05000000000000000000" pitchFamily="2" charset="2"/>
              </a:rPr>
              <a:t>点と元の予算線</a:t>
            </a:r>
            <a:r>
              <a:rPr lang="en-US" altLang="ja-JP" dirty="0">
                <a:sym typeface="Wingdings" panose="05000000000000000000" pitchFamily="2" charset="2"/>
              </a:rPr>
              <a:t>AB</a:t>
            </a:r>
            <a:r>
              <a:rPr lang="ja-JP" altLang="en-US" dirty="0">
                <a:sym typeface="Wingdings" panose="05000000000000000000" pitchFamily="2" charset="2"/>
              </a:rPr>
              <a:t>との垂直距離が補助金の金額（</a:t>
            </a:r>
            <a:r>
              <a:rPr lang="en-US" altLang="ja-JP" dirty="0">
                <a:sym typeface="Wingdings" panose="05000000000000000000" pitchFamily="2" charset="2"/>
              </a:rPr>
              <a:t>y</a:t>
            </a:r>
            <a:r>
              <a:rPr lang="ja-JP" altLang="en-US" dirty="0">
                <a:sym typeface="Wingdings" panose="05000000000000000000" pitchFamily="2" charset="2"/>
              </a:rPr>
              <a:t>財の量で測った大きさ）</a:t>
            </a:r>
            <a:endParaRPr lang="en-US" altLang="ja-JP" dirty="0">
              <a:sym typeface="Wingdings" panose="05000000000000000000" pitchFamily="2" charset="2"/>
            </a:endParaRPr>
          </a:p>
          <a:p>
            <a:r>
              <a:rPr kumimoji="1" lang="ja-JP" altLang="en-US" dirty="0">
                <a:sym typeface="Wingdings" panose="05000000000000000000" pitchFamily="2" charset="2"/>
              </a:rPr>
              <a:t>一括補助金の方が小さい</a:t>
            </a:r>
            <a:endParaRPr kumimoji="1" lang="en-US" altLang="ja-JP" dirty="0">
              <a:sym typeface="Wingdings" panose="05000000000000000000" pitchFamily="2" charset="2"/>
            </a:endParaRPr>
          </a:p>
          <a:p>
            <a:pPr lvl="1"/>
            <a:r>
              <a:rPr lang="ja-JP" altLang="en-US" dirty="0">
                <a:sym typeface="Wingdings" panose="05000000000000000000" pitchFamily="2" charset="2"/>
              </a:rPr>
              <a:t>同等の効用を実現するためには一括補助金の方が優れている</a:t>
            </a:r>
            <a:endParaRPr lang="en-US" altLang="ja-JP" dirty="0">
              <a:sym typeface="Wingdings" panose="05000000000000000000" pitchFamily="2" charset="2"/>
            </a:endParaRPr>
          </a:p>
          <a:p>
            <a:pPr lvl="1"/>
            <a:r>
              <a:rPr kumimoji="1" lang="ja-JP" altLang="en-US" dirty="0">
                <a:sym typeface="Wingdings" panose="05000000000000000000" pitchFamily="2" charset="2"/>
              </a:rPr>
              <a:t>定率補助金は，資源配分を歪めるから</a:t>
            </a:r>
            <a:endParaRPr kumimoji="1" lang="ja-JP" altLang="en-US" dirty="0"/>
          </a:p>
        </p:txBody>
      </p:sp>
      <p:sp>
        <p:nvSpPr>
          <p:cNvPr id="3" name="テキスト ボックス 2">
            <a:extLst>
              <a:ext uri="{FF2B5EF4-FFF2-40B4-BE49-F238E27FC236}">
                <a16:creationId xmlns:a16="http://schemas.microsoft.com/office/drawing/2014/main" id="{9A2FA37B-7882-4C7E-9B40-EE493C23756B}"/>
              </a:ext>
            </a:extLst>
          </p:cNvPr>
          <p:cNvSpPr txBox="1"/>
          <p:nvPr/>
        </p:nvSpPr>
        <p:spPr>
          <a:xfrm>
            <a:off x="457200" y="6183461"/>
            <a:ext cx="8048729" cy="646331"/>
          </a:xfrm>
          <a:prstGeom prst="rect">
            <a:avLst/>
          </a:prstGeom>
          <a:noFill/>
        </p:spPr>
        <p:txBody>
          <a:bodyPr wrap="square" rtlCol="0">
            <a:spAutoFit/>
          </a:bodyPr>
          <a:lstStyle/>
          <a:p>
            <a:r>
              <a:rPr kumimoji="1" lang="ja-JP" altLang="en-US" dirty="0"/>
              <a:t>ここでの定率補助金は消費者に帰着するという前提（実際には，生産者も利益を受ける</a:t>
            </a:r>
            <a:r>
              <a:rPr kumimoji="1" lang="en-US" altLang="ja-JP" dirty="0">
                <a:sym typeface="Wingdings" panose="05000000000000000000" pitchFamily="2" charset="2"/>
              </a:rPr>
              <a:t></a:t>
            </a:r>
            <a:r>
              <a:rPr kumimoji="1" lang="ja-JP" altLang="en-US" dirty="0">
                <a:sym typeface="Wingdings" panose="05000000000000000000" pitchFamily="2" charset="2"/>
              </a:rPr>
              <a:t>後述）</a:t>
            </a:r>
            <a:endParaRPr kumimoji="1" lang="ja-JP" altLang="en-US" dirty="0"/>
          </a:p>
        </p:txBody>
      </p:sp>
    </p:spTree>
    <p:extLst>
      <p:ext uri="{BB962C8B-B14F-4D97-AF65-F5344CB8AC3E}">
        <p14:creationId xmlns:p14="http://schemas.microsoft.com/office/powerpoint/2010/main" val="406031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a:normAutofit fontScale="90000"/>
          </a:bodyPr>
          <a:lstStyle/>
          <a:p>
            <a:r>
              <a:rPr lang="ja-JP" altLang="en-US" dirty="0"/>
              <a:t>個別物品税の帰着</a:t>
            </a:r>
            <a:br>
              <a:rPr lang="en-US" altLang="ja-JP" dirty="0"/>
            </a:br>
            <a:r>
              <a:rPr lang="en-US" altLang="ja-JP" sz="2700" i="1" dirty="0">
                <a:latin typeface="Times New Roman" panose="02020603050405020304" pitchFamily="18" charset="0"/>
                <a:cs typeface="Times New Roman" panose="02020603050405020304" pitchFamily="18" charset="0"/>
              </a:rPr>
              <a:t>p</a:t>
            </a:r>
            <a:r>
              <a:rPr lang="ja-JP" altLang="en-US" sz="2700" dirty="0">
                <a:latin typeface="Times New Roman" panose="02020603050405020304" pitchFamily="18" charset="0"/>
                <a:cs typeface="Times New Roman" panose="02020603050405020304" pitchFamily="18" charset="0"/>
              </a:rPr>
              <a:t>（消費者価格）</a:t>
            </a:r>
            <a:r>
              <a:rPr lang="en-US" altLang="ja-JP" sz="2700" dirty="0">
                <a:latin typeface="Times New Roman" panose="02020603050405020304" pitchFamily="18" charset="0"/>
                <a:cs typeface="Times New Roman" panose="02020603050405020304" pitchFamily="18" charset="0"/>
              </a:rPr>
              <a:t>=</a:t>
            </a:r>
            <a:r>
              <a:rPr lang="en-US" altLang="ja-JP" sz="2700" i="1" dirty="0">
                <a:latin typeface="Times New Roman" panose="02020603050405020304" pitchFamily="18" charset="0"/>
                <a:cs typeface="Times New Roman" panose="02020603050405020304" pitchFamily="18" charset="0"/>
              </a:rPr>
              <a:t>q</a:t>
            </a:r>
            <a:r>
              <a:rPr lang="ja-JP" altLang="en-US" sz="2700" dirty="0">
                <a:latin typeface="Times New Roman" panose="02020603050405020304" pitchFamily="18" charset="0"/>
                <a:cs typeface="Times New Roman" panose="02020603050405020304" pitchFamily="18" charset="0"/>
              </a:rPr>
              <a:t>（生産者価格）</a:t>
            </a:r>
            <a:r>
              <a:rPr lang="en-US" altLang="ja-JP" sz="3600" dirty="0">
                <a:latin typeface="Times New Roman" panose="02020603050405020304" pitchFamily="18" charset="0"/>
                <a:cs typeface="Times New Roman" panose="02020603050405020304" pitchFamily="18" charset="0"/>
              </a:rPr>
              <a:t> </a:t>
            </a:r>
            <a:r>
              <a:rPr lang="en-US" altLang="ja-JP" sz="2700" dirty="0">
                <a:latin typeface="Times New Roman" panose="02020603050405020304" pitchFamily="18" charset="0"/>
                <a:cs typeface="Times New Roman" panose="02020603050405020304" pitchFamily="18" charset="0"/>
              </a:rPr>
              <a:t>+</a:t>
            </a:r>
            <a:r>
              <a:rPr lang="en-US" altLang="ja-JP" sz="2700" i="1" dirty="0">
                <a:latin typeface="Times New Roman" panose="02020603050405020304" pitchFamily="18" charset="0"/>
                <a:cs typeface="Times New Roman" panose="02020603050405020304" pitchFamily="18" charset="0"/>
              </a:rPr>
              <a:t>t</a:t>
            </a:r>
            <a:r>
              <a:rPr lang="ja-JP" altLang="en-US" sz="2700" dirty="0">
                <a:latin typeface="Times New Roman" panose="02020603050405020304" pitchFamily="18" charset="0"/>
                <a:cs typeface="Times New Roman" panose="02020603050405020304" pitchFamily="18" charset="0"/>
              </a:rPr>
              <a:t>（物品税） </a:t>
            </a:r>
            <a:endParaRPr lang="en-US" altLang="ja-JP" dirty="0"/>
          </a:p>
        </p:txBody>
      </p:sp>
      <p:sp>
        <p:nvSpPr>
          <p:cNvPr id="36871" name="Line 7"/>
          <p:cNvSpPr>
            <a:spLocks noChangeShapeType="1"/>
          </p:cNvSpPr>
          <p:nvPr/>
        </p:nvSpPr>
        <p:spPr bwMode="auto">
          <a:xfrm>
            <a:off x="1044575" y="5229225"/>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2" name="Line 8"/>
          <p:cNvSpPr>
            <a:spLocks noChangeShapeType="1"/>
          </p:cNvSpPr>
          <p:nvPr/>
        </p:nvSpPr>
        <p:spPr bwMode="auto">
          <a:xfrm flipV="1">
            <a:off x="1042988" y="2852738"/>
            <a:ext cx="0" cy="2376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3" name="Text Box 9"/>
          <p:cNvSpPr txBox="1">
            <a:spLocks noChangeArrowheads="1"/>
          </p:cNvSpPr>
          <p:nvPr/>
        </p:nvSpPr>
        <p:spPr bwMode="auto">
          <a:xfrm>
            <a:off x="3687763" y="50355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Q</a:t>
            </a:r>
          </a:p>
        </p:txBody>
      </p:sp>
      <p:sp>
        <p:nvSpPr>
          <p:cNvPr id="36874" name="Text Box 10"/>
          <p:cNvSpPr txBox="1">
            <a:spLocks noChangeArrowheads="1"/>
          </p:cNvSpPr>
          <p:nvPr/>
        </p:nvSpPr>
        <p:spPr bwMode="auto">
          <a:xfrm>
            <a:off x="755650" y="25654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p</a:t>
            </a:r>
          </a:p>
        </p:txBody>
      </p:sp>
      <p:sp>
        <p:nvSpPr>
          <p:cNvPr id="36875" name="Line 11"/>
          <p:cNvSpPr>
            <a:spLocks noChangeShapeType="1"/>
          </p:cNvSpPr>
          <p:nvPr/>
        </p:nvSpPr>
        <p:spPr bwMode="auto">
          <a:xfrm flipV="1">
            <a:off x="1835150" y="3213100"/>
            <a:ext cx="863600" cy="1944688"/>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6" name="Line 12"/>
          <p:cNvSpPr>
            <a:spLocks noChangeShapeType="1"/>
          </p:cNvSpPr>
          <p:nvPr/>
        </p:nvSpPr>
        <p:spPr bwMode="auto">
          <a:xfrm>
            <a:off x="1116013" y="3717925"/>
            <a:ext cx="2232025" cy="1079500"/>
          </a:xfrm>
          <a:prstGeom prst="line">
            <a:avLst/>
          </a:prstGeom>
          <a:noFill/>
          <a:ln w="381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7" name="Text Box 13"/>
          <p:cNvSpPr txBox="1">
            <a:spLocks noChangeArrowheads="1"/>
          </p:cNvSpPr>
          <p:nvPr/>
        </p:nvSpPr>
        <p:spPr bwMode="auto">
          <a:xfrm>
            <a:off x="2843213" y="29972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S</a:t>
            </a:r>
          </a:p>
        </p:txBody>
      </p:sp>
      <p:sp>
        <p:nvSpPr>
          <p:cNvPr id="36878" name="Text Box 14"/>
          <p:cNvSpPr txBox="1">
            <a:spLocks noChangeArrowheads="1"/>
          </p:cNvSpPr>
          <p:nvPr/>
        </p:nvSpPr>
        <p:spPr bwMode="auto">
          <a:xfrm>
            <a:off x="3348038" y="46529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D</a:t>
            </a:r>
          </a:p>
        </p:txBody>
      </p:sp>
      <p:sp>
        <p:nvSpPr>
          <p:cNvPr id="36879" name="Line 15"/>
          <p:cNvSpPr>
            <a:spLocks noChangeShapeType="1"/>
          </p:cNvSpPr>
          <p:nvPr/>
        </p:nvSpPr>
        <p:spPr bwMode="auto">
          <a:xfrm flipH="1">
            <a:off x="1042988" y="4076700"/>
            <a:ext cx="79216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0" name="Line 16"/>
          <p:cNvSpPr>
            <a:spLocks noChangeShapeType="1"/>
          </p:cNvSpPr>
          <p:nvPr/>
        </p:nvSpPr>
        <p:spPr bwMode="auto">
          <a:xfrm flipH="1">
            <a:off x="1042988" y="4292600"/>
            <a:ext cx="1152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1" name="Text Box 17"/>
          <p:cNvSpPr txBox="1">
            <a:spLocks noChangeArrowheads="1"/>
          </p:cNvSpPr>
          <p:nvPr/>
        </p:nvSpPr>
        <p:spPr bwMode="auto">
          <a:xfrm>
            <a:off x="2339975" y="4005263"/>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E</a:t>
            </a:r>
          </a:p>
        </p:txBody>
      </p:sp>
      <p:sp>
        <p:nvSpPr>
          <p:cNvPr id="36882" name="Line 18"/>
          <p:cNvSpPr>
            <a:spLocks noChangeShapeType="1"/>
          </p:cNvSpPr>
          <p:nvPr/>
        </p:nvSpPr>
        <p:spPr bwMode="auto">
          <a:xfrm>
            <a:off x="1908175" y="4149725"/>
            <a:ext cx="0" cy="71913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3" name="Text Box 19"/>
          <p:cNvSpPr txBox="1">
            <a:spLocks noChangeArrowheads="1"/>
          </p:cNvSpPr>
          <p:nvPr/>
        </p:nvSpPr>
        <p:spPr bwMode="auto">
          <a:xfrm>
            <a:off x="1660525" y="4347043"/>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latin typeface="Times New Roman" pitchFamily="18" charset="0"/>
              </a:rPr>
              <a:t>t</a:t>
            </a:r>
          </a:p>
        </p:txBody>
      </p:sp>
      <p:sp>
        <p:nvSpPr>
          <p:cNvPr id="36884" name="Text Box 20"/>
          <p:cNvSpPr txBox="1">
            <a:spLocks noChangeArrowheads="1"/>
          </p:cNvSpPr>
          <p:nvPr/>
        </p:nvSpPr>
        <p:spPr bwMode="auto">
          <a:xfrm>
            <a:off x="611188" y="4149725"/>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p</a:t>
            </a:r>
            <a:r>
              <a:rPr lang="en-US" altLang="ja-JP" baseline="-25000">
                <a:latin typeface="Times New Roman" pitchFamily="18" charset="0"/>
              </a:rPr>
              <a:t>0</a:t>
            </a:r>
          </a:p>
        </p:txBody>
      </p:sp>
      <p:sp>
        <p:nvSpPr>
          <p:cNvPr id="36885" name="Text Box 21"/>
          <p:cNvSpPr txBox="1">
            <a:spLocks noChangeArrowheads="1"/>
          </p:cNvSpPr>
          <p:nvPr/>
        </p:nvSpPr>
        <p:spPr bwMode="auto">
          <a:xfrm>
            <a:off x="612775" y="4581525"/>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q</a:t>
            </a:r>
            <a:r>
              <a:rPr lang="en-US" altLang="ja-JP" baseline="-25000">
                <a:latin typeface="Times New Roman" pitchFamily="18" charset="0"/>
              </a:rPr>
              <a:t>1</a:t>
            </a:r>
          </a:p>
        </p:txBody>
      </p:sp>
      <p:sp>
        <p:nvSpPr>
          <p:cNvPr id="36889" name="Line 25"/>
          <p:cNvSpPr>
            <a:spLocks noChangeShapeType="1"/>
          </p:cNvSpPr>
          <p:nvPr/>
        </p:nvSpPr>
        <p:spPr bwMode="auto">
          <a:xfrm flipV="1">
            <a:off x="1692275" y="2565400"/>
            <a:ext cx="863600" cy="1944688"/>
          </a:xfrm>
          <a:prstGeom prst="line">
            <a:avLst/>
          </a:prstGeom>
          <a:noFill/>
          <a:ln w="38100">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0" name="Text Box 26"/>
          <p:cNvSpPr txBox="1">
            <a:spLocks noChangeArrowheads="1"/>
          </p:cNvSpPr>
          <p:nvPr/>
        </p:nvSpPr>
        <p:spPr bwMode="auto">
          <a:xfrm>
            <a:off x="2555875" y="2349500"/>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S’</a:t>
            </a:r>
          </a:p>
        </p:txBody>
      </p:sp>
      <p:sp>
        <p:nvSpPr>
          <p:cNvPr id="36891" name="Text Box 27"/>
          <p:cNvSpPr txBox="1">
            <a:spLocks noChangeArrowheads="1"/>
          </p:cNvSpPr>
          <p:nvPr/>
        </p:nvSpPr>
        <p:spPr bwMode="auto">
          <a:xfrm>
            <a:off x="1619250" y="36449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F</a:t>
            </a:r>
          </a:p>
        </p:txBody>
      </p:sp>
      <p:sp>
        <p:nvSpPr>
          <p:cNvPr id="36892" name="Line 28"/>
          <p:cNvSpPr>
            <a:spLocks noChangeShapeType="1"/>
          </p:cNvSpPr>
          <p:nvPr/>
        </p:nvSpPr>
        <p:spPr bwMode="auto">
          <a:xfrm flipH="1">
            <a:off x="1042988" y="4868863"/>
            <a:ext cx="865187"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3" name="Text Box 29"/>
          <p:cNvSpPr txBox="1">
            <a:spLocks noChangeArrowheads="1"/>
          </p:cNvSpPr>
          <p:nvPr/>
        </p:nvSpPr>
        <p:spPr bwMode="auto">
          <a:xfrm>
            <a:off x="611188" y="3860800"/>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p</a:t>
            </a:r>
            <a:r>
              <a:rPr lang="en-US" altLang="ja-JP" baseline="-25000">
                <a:latin typeface="Times New Roman" pitchFamily="18" charset="0"/>
              </a:rPr>
              <a:t>1</a:t>
            </a:r>
          </a:p>
        </p:txBody>
      </p:sp>
      <p:sp>
        <p:nvSpPr>
          <p:cNvPr id="36894" name="Text Box 30"/>
          <p:cNvSpPr txBox="1">
            <a:spLocks noChangeArrowheads="1"/>
          </p:cNvSpPr>
          <p:nvPr/>
        </p:nvSpPr>
        <p:spPr bwMode="auto">
          <a:xfrm>
            <a:off x="1908175" y="47974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G</a:t>
            </a:r>
          </a:p>
        </p:txBody>
      </p:sp>
      <p:sp>
        <p:nvSpPr>
          <p:cNvPr id="36897" name="Line 33"/>
          <p:cNvSpPr>
            <a:spLocks noChangeShapeType="1"/>
          </p:cNvSpPr>
          <p:nvPr/>
        </p:nvSpPr>
        <p:spPr bwMode="auto">
          <a:xfrm>
            <a:off x="5292725" y="5229225"/>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8" name="Line 34"/>
          <p:cNvSpPr>
            <a:spLocks noChangeShapeType="1"/>
          </p:cNvSpPr>
          <p:nvPr/>
        </p:nvSpPr>
        <p:spPr bwMode="auto">
          <a:xfrm flipV="1">
            <a:off x="5291138" y="2852738"/>
            <a:ext cx="0" cy="2376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9" name="Text Box 35"/>
          <p:cNvSpPr txBox="1">
            <a:spLocks noChangeArrowheads="1"/>
          </p:cNvSpPr>
          <p:nvPr/>
        </p:nvSpPr>
        <p:spPr bwMode="auto">
          <a:xfrm>
            <a:off x="7935913" y="50355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Q</a:t>
            </a:r>
          </a:p>
        </p:txBody>
      </p:sp>
      <p:sp>
        <p:nvSpPr>
          <p:cNvPr id="36900" name="Text Box 36"/>
          <p:cNvSpPr txBox="1">
            <a:spLocks noChangeArrowheads="1"/>
          </p:cNvSpPr>
          <p:nvPr/>
        </p:nvSpPr>
        <p:spPr bwMode="auto">
          <a:xfrm>
            <a:off x="5003800" y="25654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p</a:t>
            </a:r>
          </a:p>
        </p:txBody>
      </p:sp>
      <p:sp>
        <p:nvSpPr>
          <p:cNvPr id="36901" name="Line 37"/>
          <p:cNvSpPr>
            <a:spLocks noChangeShapeType="1"/>
          </p:cNvSpPr>
          <p:nvPr/>
        </p:nvSpPr>
        <p:spPr bwMode="auto">
          <a:xfrm flipV="1">
            <a:off x="5795963" y="3716338"/>
            <a:ext cx="1728787" cy="1152525"/>
          </a:xfrm>
          <a:prstGeom prst="line">
            <a:avLst/>
          </a:prstGeom>
          <a:noFill/>
          <a:ln w="381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2" name="Line 38"/>
          <p:cNvSpPr>
            <a:spLocks noChangeShapeType="1"/>
          </p:cNvSpPr>
          <p:nvPr/>
        </p:nvSpPr>
        <p:spPr bwMode="auto">
          <a:xfrm>
            <a:off x="5867400" y="2852738"/>
            <a:ext cx="1225550" cy="2160587"/>
          </a:xfrm>
          <a:prstGeom prst="line">
            <a:avLst/>
          </a:prstGeom>
          <a:noFill/>
          <a:ln w="381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3" name="Text Box 39"/>
          <p:cNvSpPr txBox="1">
            <a:spLocks noChangeArrowheads="1"/>
          </p:cNvSpPr>
          <p:nvPr/>
        </p:nvSpPr>
        <p:spPr bwMode="auto">
          <a:xfrm>
            <a:off x="7524750" y="3500438"/>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S</a:t>
            </a:r>
          </a:p>
        </p:txBody>
      </p:sp>
      <p:sp>
        <p:nvSpPr>
          <p:cNvPr id="36904" name="Text Box 40"/>
          <p:cNvSpPr txBox="1">
            <a:spLocks noChangeArrowheads="1"/>
          </p:cNvSpPr>
          <p:nvPr/>
        </p:nvSpPr>
        <p:spPr bwMode="auto">
          <a:xfrm>
            <a:off x="7164388" y="46529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D</a:t>
            </a:r>
          </a:p>
        </p:txBody>
      </p:sp>
      <p:sp>
        <p:nvSpPr>
          <p:cNvPr id="36905" name="Line 41"/>
          <p:cNvSpPr>
            <a:spLocks noChangeShapeType="1"/>
          </p:cNvSpPr>
          <p:nvPr/>
        </p:nvSpPr>
        <p:spPr bwMode="auto">
          <a:xfrm flipH="1">
            <a:off x="5292725" y="3716338"/>
            <a:ext cx="10795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6" name="Line 42"/>
          <p:cNvSpPr>
            <a:spLocks noChangeShapeType="1"/>
          </p:cNvSpPr>
          <p:nvPr/>
        </p:nvSpPr>
        <p:spPr bwMode="auto">
          <a:xfrm flipH="1">
            <a:off x="5292725" y="4292600"/>
            <a:ext cx="13684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7" name="Text Box 43"/>
          <p:cNvSpPr txBox="1">
            <a:spLocks noChangeArrowheads="1"/>
          </p:cNvSpPr>
          <p:nvPr/>
        </p:nvSpPr>
        <p:spPr bwMode="auto">
          <a:xfrm>
            <a:off x="6588125" y="38608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E</a:t>
            </a:r>
          </a:p>
        </p:txBody>
      </p:sp>
      <p:sp>
        <p:nvSpPr>
          <p:cNvPr id="36908" name="Line 44"/>
          <p:cNvSpPr>
            <a:spLocks noChangeShapeType="1"/>
          </p:cNvSpPr>
          <p:nvPr/>
        </p:nvSpPr>
        <p:spPr bwMode="auto">
          <a:xfrm>
            <a:off x="6372225" y="3716338"/>
            <a:ext cx="0" cy="7239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9" name="Text Box 45"/>
          <p:cNvSpPr txBox="1">
            <a:spLocks noChangeArrowheads="1"/>
          </p:cNvSpPr>
          <p:nvPr/>
        </p:nvSpPr>
        <p:spPr bwMode="auto">
          <a:xfrm>
            <a:off x="6084888" y="3933825"/>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t</a:t>
            </a:r>
          </a:p>
        </p:txBody>
      </p:sp>
      <p:sp>
        <p:nvSpPr>
          <p:cNvPr id="36910" name="Text Box 46"/>
          <p:cNvSpPr txBox="1">
            <a:spLocks noChangeArrowheads="1"/>
          </p:cNvSpPr>
          <p:nvPr/>
        </p:nvSpPr>
        <p:spPr bwMode="auto">
          <a:xfrm>
            <a:off x="4859338" y="400526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p</a:t>
            </a:r>
            <a:r>
              <a:rPr lang="en-US" altLang="ja-JP" baseline="-25000">
                <a:latin typeface="Times New Roman" pitchFamily="18" charset="0"/>
              </a:rPr>
              <a:t>0</a:t>
            </a:r>
          </a:p>
        </p:txBody>
      </p:sp>
      <p:sp>
        <p:nvSpPr>
          <p:cNvPr id="36911" name="Text Box 47"/>
          <p:cNvSpPr txBox="1">
            <a:spLocks noChangeArrowheads="1"/>
          </p:cNvSpPr>
          <p:nvPr/>
        </p:nvSpPr>
        <p:spPr bwMode="auto">
          <a:xfrm>
            <a:off x="4859338" y="4221163"/>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q</a:t>
            </a:r>
            <a:r>
              <a:rPr lang="en-US" altLang="ja-JP" baseline="-25000">
                <a:latin typeface="Times New Roman" pitchFamily="18" charset="0"/>
              </a:rPr>
              <a:t>1</a:t>
            </a:r>
          </a:p>
        </p:txBody>
      </p:sp>
      <p:sp>
        <p:nvSpPr>
          <p:cNvPr id="36913" name="Text Box 49"/>
          <p:cNvSpPr txBox="1">
            <a:spLocks noChangeArrowheads="1"/>
          </p:cNvSpPr>
          <p:nvPr/>
        </p:nvSpPr>
        <p:spPr bwMode="auto">
          <a:xfrm>
            <a:off x="7380288" y="2708275"/>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S’</a:t>
            </a:r>
          </a:p>
        </p:txBody>
      </p:sp>
      <p:sp>
        <p:nvSpPr>
          <p:cNvPr id="36914" name="Text Box 50"/>
          <p:cNvSpPr txBox="1">
            <a:spLocks noChangeArrowheads="1"/>
          </p:cNvSpPr>
          <p:nvPr/>
        </p:nvSpPr>
        <p:spPr bwMode="auto">
          <a:xfrm>
            <a:off x="6227763" y="3213100"/>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F</a:t>
            </a:r>
          </a:p>
        </p:txBody>
      </p:sp>
      <p:sp>
        <p:nvSpPr>
          <p:cNvPr id="36915" name="Line 51"/>
          <p:cNvSpPr>
            <a:spLocks noChangeShapeType="1"/>
          </p:cNvSpPr>
          <p:nvPr/>
        </p:nvSpPr>
        <p:spPr bwMode="auto">
          <a:xfrm flipH="1">
            <a:off x="5292725" y="4437063"/>
            <a:ext cx="10795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6" name="Text Box 52"/>
          <p:cNvSpPr txBox="1">
            <a:spLocks noChangeArrowheads="1"/>
          </p:cNvSpPr>
          <p:nvPr/>
        </p:nvSpPr>
        <p:spPr bwMode="auto">
          <a:xfrm>
            <a:off x="4859338" y="3500438"/>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p</a:t>
            </a:r>
            <a:r>
              <a:rPr lang="en-US" altLang="ja-JP" baseline="-25000">
                <a:latin typeface="Times New Roman" pitchFamily="18" charset="0"/>
              </a:rPr>
              <a:t>1</a:t>
            </a:r>
          </a:p>
        </p:txBody>
      </p:sp>
      <p:sp>
        <p:nvSpPr>
          <p:cNvPr id="36917" name="Text Box 53"/>
          <p:cNvSpPr txBox="1">
            <a:spLocks noChangeArrowheads="1"/>
          </p:cNvSpPr>
          <p:nvPr/>
        </p:nvSpPr>
        <p:spPr bwMode="auto">
          <a:xfrm>
            <a:off x="6227763" y="45085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G</a:t>
            </a:r>
          </a:p>
        </p:txBody>
      </p:sp>
      <p:sp>
        <p:nvSpPr>
          <p:cNvPr id="36918" name="Line 54"/>
          <p:cNvSpPr>
            <a:spLocks noChangeShapeType="1"/>
          </p:cNvSpPr>
          <p:nvPr/>
        </p:nvSpPr>
        <p:spPr bwMode="auto">
          <a:xfrm flipV="1">
            <a:off x="5651500" y="2997200"/>
            <a:ext cx="1728788" cy="1152525"/>
          </a:xfrm>
          <a:prstGeom prst="line">
            <a:avLst/>
          </a:prstGeom>
          <a:noFill/>
          <a:ln w="38100">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9" name="Text Box 55"/>
          <p:cNvSpPr txBox="1">
            <a:spLocks noChangeArrowheads="1"/>
          </p:cNvSpPr>
          <p:nvPr/>
        </p:nvSpPr>
        <p:spPr bwMode="auto">
          <a:xfrm>
            <a:off x="755650" y="1557338"/>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供給曲線が相対的に非弾力的</a:t>
            </a:r>
          </a:p>
        </p:txBody>
      </p:sp>
      <p:sp>
        <p:nvSpPr>
          <p:cNvPr id="36920" name="Text Box 56"/>
          <p:cNvSpPr txBox="1">
            <a:spLocks noChangeArrowheads="1"/>
          </p:cNvSpPr>
          <p:nvPr/>
        </p:nvSpPr>
        <p:spPr bwMode="auto">
          <a:xfrm>
            <a:off x="5003800" y="1557338"/>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需要曲線が相対的に非弾力的</a:t>
            </a:r>
          </a:p>
        </p:txBody>
      </p:sp>
      <p:sp>
        <p:nvSpPr>
          <p:cNvPr id="36921" name="Text Box 57"/>
          <p:cNvSpPr txBox="1">
            <a:spLocks noChangeArrowheads="1"/>
          </p:cNvSpPr>
          <p:nvPr/>
        </p:nvSpPr>
        <p:spPr bwMode="auto">
          <a:xfrm>
            <a:off x="755650" y="5661025"/>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生産者側が多く負担</a:t>
            </a:r>
          </a:p>
        </p:txBody>
      </p:sp>
      <p:sp>
        <p:nvSpPr>
          <p:cNvPr id="36922" name="Text Box 58"/>
          <p:cNvSpPr txBox="1">
            <a:spLocks noChangeArrowheads="1"/>
          </p:cNvSpPr>
          <p:nvPr/>
        </p:nvSpPr>
        <p:spPr bwMode="auto">
          <a:xfrm>
            <a:off x="5292725" y="5661025"/>
            <a:ext cx="2951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消費者側が多く負担</a:t>
            </a:r>
          </a:p>
        </p:txBody>
      </p:sp>
    </p:spTree>
    <p:extLst>
      <p:ext uri="{BB962C8B-B14F-4D97-AF65-F5344CB8AC3E}">
        <p14:creationId xmlns:p14="http://schemas.microsoft.com/office/powerpoint/2010/main" val="359453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a:xfrm>
            <a:off x="395536" y="260648"/>
            <a:ext cx="8229600" cy="1143000"/>
          </a:xfrm>
        </p:spPr>
        <p:txBody>
          <a:bodyPr>
            <a:normAutofit fontScale="90000"/>
          </a:bodyPr>
          <a:lstStyle/>
          <a:p>
            <a:r>
              <a:rPr lang="ja-JP" altLang="en-US" dirty="0"/>
              <a:t>補助金の帰着</a:t>
            </a:r>
            <a:br>
              <a:rPr lang="en-US" altLang="ja-JP" dirty="0"/>
            </a:br>
            <a:r>
              <a:rPr lang="en-US" altLang="ja-JP" sz="2700" i="1" dirty="0">
                <a:latin typeface="Times New Roman" panose="02020603050405020304" pitchFamily="18" charset="0"/>
                <a:cs typeface="Times New Roman" panose="02020603050405020304" pitchFamily="18" charset="0"/>
              </a:rPr>
              <a:t>p</a:t>
            </a:r>
            <a:r>
              <a:rPr lang="ja-JP" altLang="en-US" sz="2700" dirty="0">
                <a:latin typeface="Times New Roman" panose="02020603050405020304" pitchFamily="18" charset="0"/>
                <a:cs typeface="Times New Roman" panose="02020603050405020304" pitchFamily="18" charset="0"/>
              </a:rPr>
              <a:t>（消費者価格）</a:t>
            </a:r>
            <a:r>
              <a:rPr lang="en-US" altLang="ja-JP" sz="2700" dirty="0">
                <a:latin typeface="Times New Roman" panose="02020603050405020304" pitchFamily="18" charset="0"/>
                <a:cs typeface="Times New Roman" panose="02020603050405020304" pitchFamily="18" charset="0"/>
              </a:rPr>
              <a:t>+</a:t>
            </a:r>
            <a:r>
              <a:rPr lang="en-US" altLang="ja-JP" sz="2700" i="1" dirty="0">
                <a:latin typeface="Times New Roman" panose="02020603050405020304" pitchFamily="18" charset="0"/>
                <a:cs typeface="Times New Roman" panose="02020603050405020304" pitchFamily="18" charset="0"/>
              </a:rPr>
              <a:t>s</a:t>
            </a:r>
            <a:r>
              <a:rPr lang="ja-JP" altLang="en-US" sz="2700" dirty="0">
                <a:latin typeface="Times New Roman" panose="02020603050405020304" pitchFamily="18" charset="0"/>
                <a:cs typeface="Times New Roman" panose="02020603050405020304" pitchFamily="18" charset="0"/>
              </a:rPr>
              <a:t>（補助金） </a:t>
            </a:r>
            <a:r>
              <a:rPr lang="en-US" altLang="ja-JP" sz="2700" dirty="0">
                <a:latin typeface="Times New Roman" panose="02020603050405020304" pitchFamily="18" charset="0"/>
                <a:cs typeface="Times New Roman" panose="02020603050405020304" pitchFamily="18" charset="0"/>
              </a:rPr>
              <a:t>=</a:t>
            </a:r>
            <a:r>
              <a:rPr lang="en-US" altLang="ja-JP" sz="2700" i="1" dirty="0">
                <a:latin typeface="Times New Roman" panose="02020603050405020304" pitchFamily="18" charset="0"/>
                <a:cs typeface="Times New Roman" panose="02020603050405020304" pitchFamily="18" charset="0"/>
              </a:rPr>
              <a:t>q</a:t>
            </a:r>
            <a:r>
              <a:rPr lang="ja-JP" altLang="en-US" sz="2700" dirty="0">
                <a:latin typeface="Times New Roman" panose="02020603050405020304" pitchFamily="18" charset="0"/>
                <a:cs typeface="Times New Roman" panose="02020603050405020304" pitchFamily="18" charset="0"/>
              </a:rPr>
              <a:t>（生産者価格）</a:t>
            </a:r>
            <a:endParaRPr lang="en-US" altLang="ja-JP" sz="2700" dirty="0">
              <a:latin typeface="Times New Roman" panose="02020603050405020304" pitchFamily="18" charset="0"/>
              <a:cs typeface="Times New Roman" panose="02020603050405020304" pitchFamily="18" charset="0"/>
            </a:endParaRPr>
          </a:p>
        </p:txBody>
      </p:sp>
      <p:sp>
        <p:nvSpPr>
          <p:cNvPr id="36871" name="Line 7"/>
          <p:cNvSpPr>
            <a:spLocks noChangeShapeType="1"/>
          </p:cNvSpPr>
          <p:nvPr/>
        </p:nvSpPr>
        <p:spPr bwMode="auto">
          <a:xfrm>
            <a:off x="1044575" y="5229225"/>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2" name="Line 8"/>
          <p:cNvSpPr>
            <a:spLocks noChangeShapeType="1"/>
          </p:cNvSpPr>
          <p:nvPr/>
        </p:nvSpPr>
        <p:spPr bwMode="auto">
          <a:xfrm flipV="1">
            <a:off x="1042988" y="2852738"/>
            <a:ext cx="0" cy="2376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3" name="Text Box 9"/>
          <p:cNvSpPr txBox="1">
            <a:spLocks noChangeArrowheads="1"/>
          </p:cNvSpPr>
          <p:nvPr/>
        </p:nvSpPr>
        <p:spPr bwMode="auto">
          <a:xfrm>
            <a:off x="3687763" y="50355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Q</a:t>
            </a:r>
          </a:p>
        </p:txBody>
      </p:sp>
      <p:sp>
        <p:nvSpPr>
          <p:cNvPr id="36874" name="Text Box 10"/>
          <p:cNvSpPr txBox="1">
            <a:spLocks noChangeArrowheads="1"/>
          </p:cNvSpPr>
          <p:nvPr/>
        </p:nvSpPr>
        <p:spPr bwMode="auto">
          <a:xfrm>
            <a:off x="755650" y="25654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p</a:t>
            </a:r>
          </a:p>
        </p:txBody>
      </p:sp>
      <p:sp>
        <p:nvSpPr>
          <p:cNvPr id="36875" name="Line 11"/>
          <p:cNvSpPr>
            <a:spLocks noChangeShapeType="1"/>
          </p:cNvSpPr>
          <p:nvPr/>
        </p:nvSpPr>
        <p:spPr bwMode="auto">
          <a:xfrm flipV="1">
            <a:off x="1835150" y="3213100"/>
            <a:ext cx="863600" cy="1944688"/>
          </a:xfrm>
          <a:prstGeom prst="line">
            <a:avLst/>
          </a:prstGeom>
          <a:noFill/>
          <a:ln w="38100">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6" name="Line 12"/>
          <p:cNvSpPr>
            <a:spLocks noChangeShapeType="1"/>
          </p:cNvSpPr>
          <p:nvPr/>
        </p:nvSpPr>
        <p:spPr bwMode="auto">
          <a:xfrm>
            <a:off x="1116013" y="3717925"/>
            <a:ext cx="2232025" cy="1079500"/>
          </a:xfrm>
          <a:prstGeom prst="line">
            <a:avLst/>
          </a:prstGeom>
          <a:noFill/>
          <a:ln w="381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77" name="Text Box 13"/>
          <p:cNvSpPr txBox="1">
            <a:spLocks noChangeArrowheads="1"/>
          </p:cNvSpPr>
          <p:nvPr/>
        </p:nvSpPr>
        <p:spPr bwMode="auto">
          <a:xfrm>
            <a:off x="2555876" y="2198687"/>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S</a:t>
            </a:r>
          </a:p>
        </p:txBody>
      </p:sp>
      <p:sp>
        <p:nvSpPr>
          <p:cNvPr id="36878" name="Text Box 14"/>
          <p:cNvSpPr txBox="1">
            <a:spLocks noChangeArrowheads="1"/>
          </p:cNvSpPr>
          <p:nvPr/>
        </p:nvSpPr>
        <p:spPr bwMode="auto">
          <a:xfrm>
            <a:off x="3348038" y="46529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D</a:t>
            </a:r>
          </a:p>
        </p:txBody>
      </p:sp>
      <p:sp>
        <p:nvSpPr>
          <p:cNvPr id="36879" name="Line 15"/>
          <p:cNvSpPr>
            <a:spLocks noChangeShapeType="1"/>
          </p:cNvSpPr>
          <p:nvPr/>
        </p:nvSpPr>
        <p:spPr bwMode="auto">
          <a:xfrm flipH="1">
            <a:off x="1042988" y="3537744"/>
            <a:ext cx="1087834"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0" name="Line 16"/>
          <p:cNvSpPr>
            <a:spLocks noChangeShapeType="1"/>
          </p:cNvSpPr>
          <p:nvPr/>
        </p:nvSpPr>
        <p:spPr bwMode="auto">
          <a:xfrm flipH="1">
            <a:off x="1054100" y="4096781"/>
            <a:ext cx="819944" cy="20399"/>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1" name="Text Box 17"/>
          <p:cNvSpPr txBox="1">
            <a:spLocks noChangeArrowheads="1"/>
          </p:cNvSpPr>
          <p:nvPr/>
        </p:nvSpPr>
        <p:spPr bwMode="auto">
          <a:xfrm>
            <a:off x="1604962" y="3638551"/>
            <a:ext cx="3603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E</a:t>
            </a:r>
          </a:p>
        </p:txBody>
      </p:sp>
      <p:sp>
        <p:nvSpPr>
          <p:cNvPr id="36882" name="Line 18"/>
          <p:cNvSpPr>
            <a:spLocks noChangeShapeType="1"/>
          </p:cNvSpPr>
          <p:nvPr/>
        </p:nvSpPr>
        <p:spPr bwMode="auto">
          <a:xfrm>
            <a:off x="2197100" y="3514725"/>
            <a:ext cx="0" cy="719138"/>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83" name="Text Box 19"/>
          <p:cNvSpPr txBox="1">
            <a:spLocks noChangeArrowheads="1"/>
          </p:cNvSpPr>
          <p:nvPr/>
        </p:nvSpPr>
        <p:spPr bwMode="auto">
          <a:xfrm>
            <a:off x="2253456" y="3514725"/>
            <a:ext cx="2744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latin typeface="Times New Roman" pitchFamily="18" charset="0"/>
              </a:rPr>
              <a:t>s</a:t>
            </a:r>
          </a:p>
        </p:txBody>
      </p:sp>
      <p:sp>
        <p:nvSpPr>
          <p:cNvPr id="36884" name="Text Box 20"/>
          <p:cNvSpPr txBox="1">
            <a:spLocks noChangeArrowheads="1"/>
          </p:cNvSpPr>
          <p:nvPr/>
        </p:nvSpPr>
        <p:spPr bwMode="auto">
          <a:xfrm>
            <a:off x="611188" y="3884057"/>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p</a:t>
            </a:r>
            <a:r>
              <a:rPr lang="en-US" altLang="ja-JP" baseline="-25000" dirty="0">
                <a:latin typeface="Times New Roman" pitchFamily="18" charset="0"/>
              </a:rPr>
              <a:t>0</a:t>
            </a:r>
          </a:p>
        </p:txBody>
      </p:sp>
      <p:sp>
        <p:nvSpPr>
          <p:cNvPr id="36885" name="Text Box 21"/>
          <p:cNvSpPr txBox="1">
            <a:spLocks noChangeArrowheads="1"/>
          </p:cNvSpPr>
          <p:nvPr/>
        </p:nvSpPr>
        <p:spPr bwMode="auto">
          <a:xfrm>
            <a:off x="633413" y="4127498"/>
            <a:ext cx="43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p</a:t>
            </a:r>
            <a:r>
              <a:rPr lang="en-US" altLang="ja-JP" baseline="-25000" dirty="0">
                <a:latin typeface="Times New Roman" pitchFamily="18" charset="0"/>
              </a:rPr>
              <a:t>1</a:t>
            </a:r>
          </a:p>
        </p:txBody>
      </p:sp>
      <p:sp>
        <p:nvSpPr>
          <p:cNvPr id="36889" name="Line 25"/>
          <p:cNvSpPr>
            <a:spLocks noChangeShapeType="1"/>
          </p:cNvSpPr>
          <p:nvPr/>
        </p:nvSpPr>
        <p:spPr bwMode="auto">
          <a:xfrm flipV="1">
            <a:off x="1692275" y="2565400"/>
            <a:ext cx="863600" cy="1944688"/>
          </a:xfrm>
          <a:prstGeom prst="line">
            <a:avLst/>
          </a:prstGeom>
          <a:noFill/>
          <a:ln w="38100">
            <a:solidFill>
              <a:srgbClr val="C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0" name="Text Box 26"/>
          <p:cNvSpPr txBox="1">
            <a:spLocks noChangeArrowheads="1"/>
          </p:cNvSpPr>
          <p:nvPr/>
        </p:nvSpPr>
        <p:spPr bwMode="auto">
          <a:xfrm>
            <a:off x="2736057" y="2932113"/>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S’</a:t>
            </a:r>
          </a:p>
        </p:txBody>
      </p:sp>
      <p:sp>
        <p:nvSpPr>
          <p:cNvPr id="36891" name="Text Box 27"/>
          <p:cNvSpPr txBox="1">
            <a:spLocks noChangeArrowheads="1"/>
          </p:cNvSpPr>
          <p:nvPr/>
        </p:nvSpPr>
        <p:spPr bwMode="auto">
          <a:xfrm>
            <a:off x="1884363" y="3017043"/>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F</a:t>
            </a:r>
          </a:p>
        </p:txBody>
      </p:sp>
      <p:sp>
        <p:nvSpPr>
          <p:cNvPr id="36892" name="Line 28"/>
          <p:cNvSpPr>
            <a:spLocks noChangeShapeType="1"/>
          </p:cNvSpPr>
          <p:nvPr/>
        </p:nvSpPr>
        <p:spPr bwMode="auto">
          <a:xfrm flipH="1">
            <a:off x="1019175" y="4297363"/>
            <a:ext cx="121285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3" name="Text Box 29"/>
          <p:cNvSpPr txBox="1">
            <a:spLocks noChangeArrowheads="1"/>
          </p:cNvSpPr>
          <p:nvPr/>
        </p:nvSpPr>
        <p:spPr bwMode="auto">
          <a:xfrm>
            <a:off x="622300" y="3331368"/>
            <a:ext cx="43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q</a:t>
            </a:r>
            <a:r>
              <a:rPr lang="en-US" altLang="ja-JP" baseline="-25000" dirty="0">
                <a:latin typeface="Times New Roman" pitchFamily="18" charset="0"/>
              </a:rPr>
              <a:t>1</a:t>
            </a:r>
          </a:p>
        </p:txBody>
      </p:sp>
      <p:sp>
        <p:nvSpPr>
          <p:cNvPr id="36894" name="Text Box 30"/>
          <p:cNvSpPr txBox="1">
            <a:spLocks noChangeArrowheads="1"/>
          </p:cNvSpPr>
          <p:nvPr/>
        </p:nvSpPr>
        <p:spPr bwMode="auto">
          <a:xfrm>
            <a:off x="2420937" y="4002087"/>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G</a:t>
            </a:r>
          </a:p>
        </p:txBody>
      </p:sp>
      <p:sp>
        <p:nvSpPr>
          <p:cNvPr id="36897" name="Line 33"/>
          <p:cNvSpPr>
            <a:spLocks noChangeShapeType="1"/>
          </p:cNvSpPr>
          <p:nvPr/>
        </p:nvSpPr>
        <p:spPr bwMode="auto">
          <a:xfrm>
            <a:off x="5292725" y="5229225"/>
            <a:ext cx="2663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8" name="Line 34"/>
          <p:cNvSpPr>
            <a:spLocks noChangeShapeType="1"/>
          </p:cNvSpPr>
          <p:nvPr/>
        </p:nvSpPr>
        <p:spPr bwMode="auto">
          <a:xfrm flipV="1">
            <a:off x="5291138" y="2852738"/>
            <a:ext cx="0" cy="23764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899" name="Text Box 35"/>
          <p:cNvSpPr txBox="1">
            <a:spLocks noChangeArrowheads="1"/>
          </p:cNvSpPr>
          <p:nvPr/>
        </p:nvSpPr>
        <p:spPr bwMode="auto">
          <a:xfrm>
            <a:off x="7935913" y="50355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Q</a:t>
            </a:r>
          </a:p>
        </p:txBody>
      </p:sp>
      <p:sp>
        <p:nvSpPr>
          <p:cNvPr id="36900" name="Text Box 36"/>
          <p:cNvSpPr txBox="1">
            <a:spLocks noChangeArrowheads="1"/>
          </p:cNvSpPr>
          <p:nvPr/>
        </p:nvSpPr>
        <p:spPr bwMode="auto">
          <a:xfrm>
            <a:off x="5003800" y="2565400"/>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a:latin typeface="Times New Roman" pitchFamily="18" charset="0"/>
              </a:rPr>
              <a:t>p</a:t>
            </a:r>
          </a:p>
        </p:txBody>
      </p:sp>
      <p:sp>
        <p:nvSpPr>
          <p:cNvPr id="36901" name="Line 37"/>
          <p:cNvSpPr>
            <a:spLocks noChangeShapeType="1"/>
          </p:cNvSpPr>
          <p:nvPr/>
        </p:nvSpPr>
        <p:spPr bwMode="auto">
          <a:xfrm flipV="1">
            <a:off x="5795963" y="3716338"/>
            <a:ext cx="1728787" cy="1152525"/>
          </a:xfrm>
          <a:prstGeom prst="line">
            <a:avLst/>
          </a:prstGeom>
          <a:noFill/>
          <a:ln w="38100">
            <a:solidFill>
              <a:srgbClr val="C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2" name="Line 38"/>
          <p:cNvSpPr>
            <a:spLocks noChangeShapeType="1"/>
          </p:cNvSpPr>
          <p:nvPr/>
        </p:nvSpPr>
        <p:spPr bwMode="auto">
          <a:xfrm>
            <a:off x="5867400" y="2852738"/>
            <a:ext cx="1225550" cy="2160587"/>
          </a:xfrm>
          <a:prstGeom prst="line">
            <a:avLst/>
          </a:prstGeom>
          <a:noFill/>
          <a:ln w="381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3" name="Text Box 39"/>
          <p:cNvSpPr txBox="1">
            <a:spLocks noChangeArrowheads="1"/>
          </p:cNvSpPr>
          <p:nvPr/>
        </p:nvSpPr>
        <p:spPr bwMode="auto">
          <a:xfrm>
            <a:off x="7524750" y="3500438"/>
            <a:ext cx="43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i="1" dirty="0">
                <a:latin typeface="Times New Roman" pitchFamily="18" charset="0"/>
              </a:rPr>
              <a:t>S’</a:t>
            </a:r>
          </a:p>
        </p:txBody>
      </p:sp>
      <p:sp>
        <p:nvSpPr>
          <p:cNvPr id="36904" name="Text Box 40"/>
          <p:cNvSpPr txBox="1">
            <a:spLocks noChangeArrowheads="1"/>
          </p:cNvSpPr>
          <p:nvPr/>
        </p:nvSpPr>
        <p:spPr bwMode="auto">
          <a:xfrm>
            <a:off x="7164388" y="4652963"/>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D</a:t>
            </a:r>
          </a:p>
        </p:txBody>
      </p:sp>
      <p:sp>
        <p:nvSpPr>
          <p:cNvPr id="36905" name="Line 41"/>
          <p:cNvSpPr>
            <a:spLocks noChangeShapeType="1"/>
          </p:cNvSpPr>
          <p:nvPr/>
        </p:nvSpPr>
        <p:spPr bwMode="auto">
          <a:xfrm flipH="1">
            <a:off x="5302250" y="3500438"/>
            <a:ext cx="1322387"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6" name="Line 42"/>
          <p:cNvSpPr>
            <a:spLocks noChangeShapeType="1"/>
          </p:cNvSpPr>
          <p:nvPr/>
        </p:nvSpPr>
        <p:spPr bwMode="auto">
          <a:xfrm flipH="1">
            <a:off x="5291137" y="3698081"/>
            <a:ext cx="1081087"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7" name="Text Box 43"/>
          <p:cNvSpPr txBox="1">
            <a:spLocks noChangeArrowheads="1"/>
          </p:cNvSpPr>
          <p:nvPr/>
        </p:nvSpPr>
        <p:spPr bwMode="auto">
          <a:xfrm>
            <a:off x="6092825" y="3821907"/>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E</a:t>
            </a:r>
          </a:p>
        </p:txBody>
      </p:sp>
      <p:sp>
        <p:nvSpPr>
          <p:cNvPr id="36908" name="Line 44"/>
          <p:cNvSpPr>
            <a:spLocks noChangeShapeType="1"/>
          </p:cNvSpPr>
          <p:nvPr/>
        </p:nvSpPr>
        <p:spPr bwMode="auto">
          <a:xfrm>
            <a:off x="6683375" y="3507820"/>
            <a:ext cx="0" cy="723900"/>
          </a:xfrm>
          <a:prstGeom prst="line">
            <a:avLst/>
          </a:prstGeom>
          <a:noFill/>
          <a:ln w="9525">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09" name="Text Box 45"/>
          <p:cNvSpPr txBox="1">
            <a:spLocks noChangeArrowheads="1"/>
          </p:cNvSpPr>
          <p:nvPr/>
        </p:nvSpPr>
        <p:spPr bwMode="auto">
          <a:xfrm>
            <a:off x="6773069" y="3638551"/>
            <a:ext cx="27443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i="1" dirty="0">
                <a:latin typeface="Times New Roman" pitchFamily="18" charset="0"/>
              </a:rPr>
              <a:t>s</a:t>
            </a:r>
          </a:p>
        </p:txBody>
      </p:sp>
      <p:sp>
        <p:nvSpPr>
          <p:cNvPr id="36910" name="Text Box 46"/>
          <p:cNvSpPr txBox="1">
            <a:spLocks noChangeArrowheads="1"/>
          </p:cNvSpPr>
          <p:nvPr/>
        </p:nvSpPr>
        <p:spPr bwMode="auto">
          <a:xfrm>
            <a:off x="4884738" y="3534569"/>
            <a:ext cx="43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a:latin typeface="Times New Roman" pitchFamily="18" charset="0"/>
              </a:rPr>
              <a:t>p</a:t>
            </a:r>
            <a:r>
              <a:rPr lang="en-US" altLang="ja-JP" baseline="-25000">
                <a:latin typeface="Times New Roman" pitchFamily="18" charset="0"/>
              </a:rPr>
              <a:t>0</a:t>
            </a:r>
          </a:p>
        </p:txBody>
      </p:sp>
      <p:sp>
        <p:nvSpPr>
          <p:cNvPr id="36911" name="Text Box 47"/>
          <p:cNvSpPr txBox="1">
            <a:spLocks noChangeArrowheads="1"/>
          </p:cNvSpPr>
          <p:nvPr/>
        </p:nvSpPr>
        <p:spPr bwMode="auto">
          <a:xfrm>
            <a:off x="4859338" y="4221163"/>
            <a:ext cx="43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p</a:t>
            </a:r>
            <a:r>
              <a:rPr lang="en-US" altLang="ja-JP" baseline="-25000" dirty="0">
                <a:latin typeface="Times New Roman" pitchFamily="18" charset="0"/>
              </a:rPr>
              <a:t>1</a:t>
            </a:r>
          </a:p>
        </p:txBody>
      </p:sp>
      <p:sp>
        <p:nvSpPr>
          <p:cNvPr id="36913" name="Text Box 49"/>
          <p:cNvSpPr txBox="1">
            <a:spLocks noChangeArrowheads="1"/>
          </p:cNvSpPr>
          <p:nvPr/>
        </p:nvSpPr>
        <p:spPr bwMode="auto">
          <a:xfrm>
            <a:off x="7380288" y="2708275"/>
            <a:ext cx="43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S</a:t>
            </a:r>
          </a:p>
        </p:txBody>
      </p:sp>
      <p:sp>
        <p:nvSpPr>
          <p:cNvPr id="36914" name="Text Box 50"/>
          <p:cNvSpPr txBox="1">
            <a:spLocks noChangeArrowheads="1"/>
          </p:cNvSpPr>
          <p:nvPr/>
        </p:nvSpPr>
        <p:spPr bwMode="auto">
          <a:xfrm>
            <a:off x="6538912" y="3109912"/>
            <a:ext cx="288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F</a:t>
            </a:r>
          </a:p>
        </p:txBody>
      </p:sp>
      <p:sp>
        <p:nvSpPr>
          <p:cNvPr id="36915" name="Line 51"/>
          <p:cNvSpPr>
            <a:spLocks noChangeShapeType="1"/>
          </p:cNvSpPr>
          <p:nvPr/>
        </p:nvSpPr>
        <p:spPr bwMode="auto">
          <a:xfrm flipH="1">
            <a:off x="5327650" y="4292600"/>
            <a:ext cx="126047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6" name="Text Box 52"/>
          <p:cNvSpPr txBox="1">
            <a:spLocks noChangeArrowheads="1"/>
          </p:cNvSpPr>
          <p:nvPr/>
        </p:nvSpPr>
        <p:spPr bwMode="auto">
          <a:xfrm>
            <a:off x="4859337" y="3185320"/>
            <a:ext cx="431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q</a:t>
            </a:r>
            <a:r>
              <a:rPr lang="en-US" altLang="ja-JP" baseline="-25000" dirty="0">
                <a:latin typeface="Times New Roman" pitchFamily="18" charset="0"/>
              </a:rPr>
              <a:t>1</a:t>
            </a:r>
          </a:p>
        </p:txBody>
      </p:sp>
      <p:sp>
        <p:nvSpPr>
          <p:cNvPr id="36917" name="Text Box 53"/>
          <p:cNvSpPr txBox="1">
            <a:spLocks noChangeArrowheads="1"/>
          </p:cNvSpPr>
          <p:nvPr/>
        </p:nvSpPr>
        <p:spPr bwMode="auto">
          <a:xfrm>
            <a:off x="6867322" y="4183854"/>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i="1" dirty="0">
                <a:latin typeface="Times New Roman" pitchFamily="18" charset="0"/>
              </a:rPr>
              <a:t>G</a:t>
            </a:r>
          </a:p>
        </p:txBody>
      </p:sp>
      <p:sp>
        <p:nvSpPr>
          <p:cNvPr id="36918" name="Line 54"/>
          <p:cNvSpPr>
            <a:spLocks noChangeShapeType="1"/>
          </p:cNvSpPr>
          <p:nvPr/>
        </p:nvSpPr>
        <p:spPr bwMode="auto">
          <a:xfrm flipV="1">
            <a:off x="5651500" y="2997200"/>
            <a:ext cx="1728788" cy="1152525"/>
          </a:xfrm>
          <a:prstGeom prst="line">
            <a:avLst/>
          </a:prstGeom>
          <a:noFill/>
          <a:ln w="38100">
            <a:solidFill>
              <a:srgbClr val="C00000"/>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9" name="Text Box 55"/>
          <p:cNvSpPr txBox="1">
            <a:spLocks noChangeArrowheads="1"/>
          </p:cNvSpPr>
          <p:nvPr/>
        </p:nvSpPr>
        <p:spPr bwMode="auto">
          <a:xfrm>
            <a:off x="806348" y="1831975"/>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供給曲線が相対的に非弾力的</a:t>
            </a:r>
          </a:p>
        </p:txBody>
      </p:sp>
      <p:sp>
        <p:nvSpPr>
          <p:cNvPr id="36920" name="Text Box 56"/>
          <p:cNvSpPr txBox="1">
            <a:spLocks noChangeArrowheads="1"/>
          </p:cNvSpPr>
          <p:nvPr/>
        </p:nvSpPr>
        <p:spPr bwMode="auto">
          <a:xfrm>
            <a:off x="5116513" y="1831975"/>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需要曲線が相対的に非弾力的</a:t>
            </a:r>
          </a:p>
        </p:txBody>
      </p:sp>
      <p:sp>
        <p:nvSpPr>
          <p:cNvPr id="36921" name="Text Box 57"/>
          <p:cNvSpPr txBox="1">
            <a:spLocks noChangeArrowheads="1"/>
          </p:cNvSpPr>
          <p:nvPr/>
        </p:nvSpPr>
        <p:spPr bwMode="auto">
          <a:xfrm>
            <a:off x="755650" y="5661025"/>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生産者側により多くの利益</a:t>
            </a:r>
          </a:p>
        </p:txBody>
      </p:sp>
      <p:sp>
        <p:nvSpPr>
          <p:cNvPr id="36922" name="Text Box 58"/>
          <p:cNvSpPr txBox="1">
            <a:spLocks noChangeArrowheads="1"/>
          </p:cNvSpPr>
          <p:nvPr/>
        </p:nvSpPr>
        <p:spPr bwMode="auto">
          <a:xfrm>
            <a:off x="5292725" y="5661025"/>
            <a:ext cx="2951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消費者側により多くの利益</a:t>
            </a:r>
          </a:p>
        </p:txBody>
      </p:sp>
    </p:spTree>
    <p:extLst>
      <p:ext uri="{BB962C8B-B14F-4D97-AF65-F5344CB8AC3E}">
        <p14:creationId xmlns:p14="http://schemas.microsoft.com/office/powerpoint/2010/main" val="17898581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1564</Words>
  <Application>Microsoft Office PowerPoint</Application>
  <PresentationFormat>画面に合わせる (4:3)</PresentationFormat>
  <Paragraphs>239</Paragraphs>
  <Slides>20</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游ゴシック</vt:lpstr>
      <vt:lpstr>Arial</vt:lpstr>
      <vt:lpstr>Calibri</vt:lpstr>
      <vt:lpstr>Cambria Math</vt:lpstr>
      <vt:lpstr>Times New Roman</vt:lpstr>
      <vt:lpstr>Office ​​テーマ</vt:lpstr>
      <vt:lpstr>再分配政策(2)</vt:lpstr>
      <vt:lpstr>所得再分配政策</vt:lpstr>
      <vt:lpstr>格差の原因</vt:lpstr>
      <vt:lpstr>格差の指標</vt:lpstr>
      <vt:lpstr>ローレンツ曲線とジニ係数</vt:lpstr>
      <vt:lpstr>補助金の分類</vt:lpstr>
      <vt:lpstr>特定支出に対する補助金（定率）</vt:lpstr>
      <vt:lpstr>個別物品税の帰着 p（消費者価格）=q（生産者価格） +t（物品税） </vt:lpstr>
      <vt:lpstr>補助金の帰着 p（消費者価格）+s（補助金） =q（生産者価格）</vt:lpstr>
      <vt:lpstr>特定補助金と定額補助金</vt:lpstr>
      <vt:lpstr>累進課税</vt:lpstr>
      <vt:lpstr>累進税：資源配分上の損失</vt:lpstr>
      <vt:lpstr>最低賃金制度</vt:lpstr>
      <vt:lpstr>買手独占市場での最低賃金制度</vt:lpstr>
      <vt:lpstr>生活保護制度</vt:lpstr>
      <vt:lpstr>負の所得税</vt:lpstr>
      <vt:lpstr>新しい考え方</vt:lpstr>
      <vt:lpstr>給付付き税額控除</vt:lpstr>
      <vt:lpstr>公的年金制度</vt:lpstr>
      <vt:lpstr>公的年金制度による世代間再分配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再分配政策(2)</dc:title>
  <dc:creator>Yoshibumi Aso</dc:creator>
  <cp:lastModifiedBy>麻生 良文</cp:lastModifiedBy>
  <cp:revision>13</cp:revision>
  <dcterms:created xsi:type="dcterms:W3CDTF">2015-08-25T05:48:09Z</dcterms:created>
  <dcterms:modified xsi:type="dcterms:W3CDTF">2021-11-07T02:09:14Z</dcterms:modified>
</cp:coreProperties>
</file>