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60" r:id="rId3"/>
    <p:sldId id="257" r:id="rId4"/>
    <p:sldId id="266" r:id="rId5"/>
    <p:sldId id="265" r:id="rId6"/>
    <p:sldId id="267" r:id="rId7"/>
    <p:sldId id="261" r:id="rId8"/>
    <p:sldId id="262" r:id="rId9"/>
    <p:sldId id="268" r:id="rId10"/>
    <p:sldId id="263" r:id="rId11"/>
    <p:sldId id="258" r:id="rId12"/>
    <p:sldId id="259" r:id="rId13"/>
    <p:sldId id="270" r:id="rId14"/>
    <p:sldId id="269"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14" autoAdjust="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AB86144-8ABF-4018-875C-ACC3D3BA92F5}" type="datetimeFigureOut">
              <a:rPr kumimoji="1" lang="ja-JP" altLang="en-US" smtClean="0"/>
              <a:t>2018/9/27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EFC04E02-7C59-41A3-85A9-D2F086296FE6}" type="slidenum">
              <a:rPr kumimoji="1" lang="ja-JP" altLang="en-US" smtClean="0"/>
              <a:t>‹#›</a:t>
            </a:fld>
            <a:endParaRPr kumimoji="1" lang="ja-JP" altLang="en-US"/>
          </a:p>
        </p:txBody>
      </p:sp>
    </p:spTree>
    <p:extLst>
      <p:ext uri="{BB962C8B-B14F-4D97-AF65-F5344CB8AC3E}">
        <p14:creationId xmlns:p14="http://schemas.microsoft.com/office/powerpoint/2010/main" val="28854249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261892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40428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361893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302636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392073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334344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174594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324122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254551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408963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EABDEE5-A3AF-470D-A3E3-FF994DFBFB84}" type="datetimeFigureOut">
              <a:rPr kumimoji="1" lang="ja-JP" altLang="en-US" smtClean="0"/>
              <a:t>2018/9/27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155937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BDEE5-A3AF-470D-A3E3-FF994DFBFB84}" type="datetimeFigureOut">
              <a:rPr kumimoji="1" lang="ja-JP" altLang="en-US" smtClean="0"/>
              <a:t>2018/9/27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EFC25-2B64-41E1-876F-D4D967A8A110}" type="slidenum">
              <a:rPr kumimoji="1" lang="ja-JP" altLang="en-US" smtClean="0"/>
              <a:t>‹#›</a:t>
            </a:fld>
            <a:endParaRPr kumimoji="1" lang="ja-JP" altLang="en-US"/>
          </a:p>
        </p:txBody>
      </p:sp>
    </p:spTree>
    <p:extLst>
      <p:ext uri="{BB962C8B-B14F-4D97-AF65-F5344CB8AC3E}">
        <p14:creationId xmlns:p14="http://schemas.microsoft.com/office/powerpoint/2010/main" val="244390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基礎理論</a:t>
            </a:r>
            <a:r>
              <a:rPr lang="en-US" altLang="ja-JP" dirty="0"/>
              <a:t>(3)</a:t>
            </a:r>
            <a:br>
              <a:rPr lang="en-US" altLang="ja-JP" dirty="0"/>
            </a:br>
            <a:r>
              <a:rPr lang="ja-JP" altLang="en-US" sz="3600" dirty="0"/>
              <a:t>情報の非対称性と逆選択</a:t>
            </a:r>
            <a:endParaRPr kumimoji="1" lang="ja-JP" altLang="en-US" dirty="0"/>
          </a:p>
        </p:txBody>
      </p:sp>
      <p:sp>
        <p:nvSpPr>
          <p:cNvPr id="3" name="サブタイトル 2"/>
          <p:cNvSpPr>
            <a:spLocks noGrp="1"/>
          </p:cNvSpPr>
          <p:nvPr>
            <p:ph type="subTitle" idx="1"/>
          </p:nvPr>
        </p:nvSpPr>
        <p:spPr/>
        <p:txBody>
          <a:bodyPr/>
          <a:lstStyle/>
          <a:p>
            <a:r>
              <a:rPr kumimoji="1" lang="ja-JP" altLang="en-US" dirty="0"/>
              <a:t>公共経済論</a:t>
            </a:r>
            <a:r>
              <a:rPr kumimoji="1" lang="en-US" altLang="ja-JP" dirty="0"/>
              <a:t>II</a:t>
            </a:r>
          </a:p>
          <a:p>
            <a:r>
              <a:rPr lang="en-US" altLang="ja-JP" dirty="0"/>
              <a:t>No.3</a:t>
            </a:r>
          </a:p>
          <a:p>
            <a:r>
              <a:rPr kumimoji="1" lang="ja-JP" altLang="en-US" dirty="0"/>
              <a:t>麻生良文</a:t>
            </a:r>
          </a:p>
        </p:txBody>
      </p:sp>
    </p:spTree>
    <p:extLst>
      <p:ext uri="{BB962C8B-B14F-4D97-AF65-F5344CB8AC3E}">
        <p14:creationId xmlns:p14="http://schemas.microsoft.com/office/powerpoint/2010/main" val="38541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4"/>
          <p:cNvSpPr>
            <a:spLocks noChangeShapeType="1"/>
          </p:cNvSpPr>
          <p:nvPr/>
        </p:nvSpPr>
        <p:spPr bwMode="auto">
          <a:xfrm>
            <a:off x="1692275" y="6308725"/>
            <a:ext cx="5759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987" name="Line 5"/>
          <p:cNvSpPr>
            <a:spLocks noChangeShapeType="1"/>
          </p:cNvSpPr>
          <p:nvPr/>
        </p:nvSpPr>
        <p:spPr bwMode="auto">
          <a:xfrm flipV="1">
            <a:off x="1692275" y="692150"/>
            <a:ext cx="0" cy="5616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988" name="Line 6"/>
          <p:cNvSpPr>
            <a:spLocks noChangeShapeType="1"/>
          </p:cNvSpPr>
          <p:nvPr/>
        </p:nvSpPr>
        <p:spPr bwMode="auto">
          <a:xfrm flipV="1">
            <a:off x="3114132" y="2085975"/>
            <a:ext cx="2754012" cy="385805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989" name="Text Box 7"/>
          <p:cNvSpPr txBox="1">
            <a:spLocks noChangeArrowheads="1"/>
          </p:cNvSpPr>
          <p:nvPr/>
        </p:nvSpPr>
        <p:spPr bwMode="auto">
          <a:xfrm>
            <a:off x="7235825" y="5661025"/>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Q</a:t>
            </a:r>
          </a:p>
        </p:txBody>
      </p:sp>
      <p:sp>
        <p:nvSpPr>
          <p:cNvPr id="41990" name="Text Box 8"/>
          <p:cNvSpPr txBox="1">
            <a:spLocks noChangeArrowheads="1"/>
          </p:cNvSpPr>
          <p:nvPr/>
        </p:nvSpPr>
        <p:spPr bwMode="auto">
          <a:xfrm>
            <a:off x="1262197" y="549275"/>
            <a:ext cx="36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p</a:t>
            </a:r>
          </a:p>
        </p:txBody>
      </p:sp>
      <p:sp>
        <p:nvSpPr>
          <p:cNvPr id="41991" name="Text Box 9"/>
          <p:cNvSpPr txBox="1">
            <a:spLocks noChangeArrowheads="1"/>
          </p:cNvSpPr>
          <p:nvPr/>
        </p:nvSpPr>
        <p:spPr bwMode="auto">
          <a:xfrm>
            <a:off x="5773270" y="1603375"/>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S</a:t>
            </a:r>
          </a:p>
        </p:txBody>
      </p:sp>
      <p:sp>
        <p:nvSpPr>
          <p:cNvPr id="41992" name="Freeform 10"/>
          <p:cNvSpPr>
            <a:spLocks/>
          </p:cNvSpPr>
          <p:nvPr/>
        </p:nvSpPr>
        <p:spPr bwMode="auto">
          <a:xfrm>
            <a:off x="2519541" y="1628775"/>
            <a:ext cx="2447925" cy="4032250"/>
          </a:xfrm>
          <a:custGeom>
            <a:avLst/>
            <a:gdLst>
              <a:gd name="T0" fmla="*/ 0 w 922"/>
              <a:gd name="T1" fmla="*/ 0 h 2449"/>
              <a:gd name="T2" fmla="*/ 590 w 922"/>
              <a:gd name="T3" fmla="*/ 499 h 2449"/>
              <a:gd name="T4" fmla="*/ 862 w 922"/>
              <a:gd name="T5" fmla="*/ 952 h 2449"/>
              <a:gd name="T6" fmla="*/ 907 w 922"/>
              <a:gd name="T7" fmla="*/ 1360 h 2449"/>
              <a:gd name="T8" fmla="*/ 771 w 922"/>
              <a:gd name="T9" fmla="*/ 1769 h 2449"/>
              <a:gd name="T10" fmla="*/ 227 w 922"/>
              <a:gd name="T11" fmla="*/ 2449 h 2449"/>
              <a:gd name="T12" fmla="*/ 0 60000 65536"/>
              <a:gd name="T13" fmla="*/ 0 60000 65536"/>
              <a:gd name="T14" fmla="*/ 0 60000 65536"/>
              <a:gd name="T15" fmla="*/ 0 60000 65536"/>
              <a:gd name="T16" fmla="*/ 0 60000 65536"/>
              <a:gd name="T17" fmla="*/ 0 60000 65536"/>
              <a:gd name="T18" fmla="*/ 0 w 922"/>
              <a:gd name="T19" fmla="*/ 0 h 2449"/>
              <a:gd name="T20" fmla="*/ 922 w 922"/>
              <a:gd name="T21" fmla="*/ 2449 h 2449"/>
            </a:gdLst>
            <a:ahLst/>
            <a:cxnLst>
              <a:cxn ang="T12">
                <a:pos x="T0" y="T1"/>
              </a:cxn>
              <a:cxn ang="T13">
                <a:pos x="T2" y="T3"/>
              </a:cxn>
              <a:cxn ang="T14">
                <a:pos x="T4" y="T5"/>
              </a:cxn>
              <a:cxn ang="T15">
                <a:pos x="T6" y="T7"/>
              </a:cxn>
              <a:cxn ang="T16">
                <a:pos x="T8" y="T9"/>
              </a:cxn>
              <a:cxn ang="T17">
                <a:pos x="T10" y="T11"/>
              </a:cxn>
            </a:cxnLst>
            <a:rect l="T18" t="T19" r="T20" b="T21"/>
            <a:pathLst>
              <a:path w="922" h="2449">
                <a:moveTo>
                  <a:pt x="0" y="0"/>
                </a:moveTo>
                <a:cubicBezTo>
                  <a:pt x="223" y="170"/>
                  <a:pt x="446" y="340"/>
                  <a:pt x="590" y="499"/>
                </a:cubicBezTo>
                <a:cubicBezTo>
                  <a:pt x="734" y="658"/>
                  <a:pt x="809" y="809"/>
                  <a:pt x="862" y="952"/>
                </a:cubicBezTo>
                <a:cubicBezTo>
                  <a:pt x="915" y="1095"/>
                  <a:pt x="922" y="1224"/>
                  <a:pt x="907" y="1360"/>
                </a:cubicBezTo>
                <a:cubicBezTo>
                  <a:pt x="892" y="1496"/>
                  <a:pt x="884" y="1587"/>
                  <a:pt x="771" y="1769"/>
                </a:cubicBezTo>
                <a:cubicBezTo>
                  <a:pt x="658" y="1951"/>
                  <a:pt x="442" y="2200"/>
                  <a:pt x="227" y="2449"/>
                </a:cubicBezTo>
              </a:path>
            </a:pathLst>
          </a:custGeom>
          <a:noFill/>
          <a:ln w="57150"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993" name="Text Box 11"/>
          <p:cNvSpPr txBox="1">
            <a:spLocks noChangeArrowheads="1"/>
          </p:cNvSpPr>
          <p:nvPr/>
        </p:nvSpPr>
        <p:spPr bwMode="auto">
          <a:xfrm>
            <a:off x="2233976" y="1167110"/>
            <a:ext cx="4320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D</a:t>
            </a:r>
            <a:endParaRPr lang="en-US" altLang="ja-JP" sz="2400" dirty="0">
              <a:latin typeface="Times New Roman" pitchFamily="18" charset="0"/>
            </a:endParaRPr>
          </a:p>
        </p:txBody>
      </p:sp>
      <p:sp>
        <p:nvSpPr>
          <p:cNvPr id="41994" name="Freeform 12"/>
          <p:cNvSpPr>
            <a:spLocks/>
          </p:cNvSpPr>
          <p:nvPr/>
        </p:nvSpPr>
        <p:spPr bwMode="auto">
          <a:xfrm>
            <a:off x="1835744" y="2248668"/>
            <a:ext cx="2016125" cy="3527425"/>
          </a:xfrm>
          <a:custGeom>
            <a:avLst/>
            <a:gdLst>
              <a:gd name="T0" fmla="*/ 0 w 922"/>
              <a:gd name="T1" fmla="*/ 0 h 2449"/>
              <a:gd name="T2" fmla="*/ 590 w 922"/>
              <a:gd name="T3" fmla="*/ 499 h 2449"/>
              <a:gd name="T4" fmla="*/ 862 w 922"/>
              <a:gd name="T5" fmla="*/ 952 h 2449"/>
              <a:gd name="T6" fmla="*/ 907 w 922"/>
              <a:gd name="T7" fmla="*/ 1360 h 2449"/>
              <a:gd name="T8" fmla="*/ 771 w 922"/>
              <a:gd name="T9" fmla="*/ 1769 h 2449"/>
              <a:gd name="T10" fmla="*/ 227 w 922"/>
              <a:gd name="T11" fmla="*/ 2449 h 2449"/>
              <a:gd name="T12" fmla="*/ 0 60000 65536"/>
              <a:gd name="T13" fmla="*/ 0 60000 65536"/>
              <a:gd name="T14" fmla="*/ 0 60000 65536"/>
              <a:gd name="T15" fmla="*/ 0 60000 65536"/>
              <a:gd name="T16" fmla="*/ 0 60000 65536"/>
              <a:gd name="T17" fmla="*/ 0 60000 65536"/>
              <a:gd name="T18" fmla="*/ 0 w 922"/>
              <a:gd name="T19" fmla="*/ 0 h 2449"/>
              <a:gd name="T20" fmla="*/ 922 w 922"/>
              <a:gd name="T21" fmla="*/ 2449 h 2449"/>
            </a:gdLst>
            <a:ahLst/>
            <a:cxnLst>
              <a:cxn ang="T12">
                <a:pos x="T0" y="T1"/>
              </a:cxn>
              <a:cxn ang="T13">
                <a:pos x="T2" y="T3"/>
              </a:cxn>
              <a:cxn ang="T14">
                <a:pos x="T4" y="T5"/>
              </a:cxn>
              <a:cxn ang="T15">
                <a:pos x="T6" y="T7"/>
              </a:cxn>
              <a:cxn ang="T16">
                <a:pos x="T8" y="T9"/>
              </a:cxn>
              <a:cxn ang="T17">
                <a:pos x="T10" y="T11"/>
              </a:cxn>
            </a:cxnLst>
            <a:rect l="T18" t="T19" r="T20" b="T21"/>
            <a:pathLst>
              <a:path w="922" h="2449">
                <a:moveTo>
                  <a:pt x="0" y="0"/>
                </a:moveTo>
                <a:cubicBezTo>
                  <a:pt x="223" y="170"/>
                  <a:pt x="446" y="340"/>
                  <a:pt x="590" y="499"/>
                </a:cubicBezTo>
                <a:cubicBezTo>
                  <a:pt x="734" y="658"/>
                  <a:pt x="809" y="809"/>
                  <a:pt x="862" y="952"/>
                </a:cubicBezTo>
                <a:cubicBezTo>
                  <a:pt x="915" y="1095"/>
                  <a:pt x="922" y="1224"/>
                  <a:pt x="907" y="1360"/>
                </a:cubicBezTo>
                <a:cubicBezTo>
                  <a:pt x="892" y="1496"/>
                  <a:pt x="884" y="1587"/>
                  <a:pt x="771" y="1769"/>
                </a:cubicBezTo>
                <a:cubicBezTo>
                  <a:pt x="658" y="1951"/>
                  <a:pt x="442" y="2200"/>
                  <a:pt x="227" y="2449"/>
                </a:cubicBezTo>
              </a:path>
            </a:pathLst>
          </a:custGeom>
          <a:noFill/>
          <a:ln w="57150" cap="flat" cmpd="sng">
            <a:solidFill>
              <a:srgbClr val="000099"/>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995" name="Text Box 13"/>
          <p:cNvSpPr txBox="1">
            <a:spLocks noChangeArrowheads="1"/>
          </p:cNvSpPr>
          <p:nvPr/>
        </p:nvSpPr>
        <p:spPr bwMode="auto">
          <a:xfrm>
            <a:off x="1729275" y="1857375"/>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D’</a:t>
            </a:r>
          </a:p>
        </p:txBody>
      </p:sp>
      <p:sp>
        <p:nvSpPr>
          <p:cNvPr id="41996" name="Text Box 14"/>
          <p:cNvSpPr txBox="1">
            <a:spLocks noChangeArrowheads="1"/>
          </p:cNvSpPr>
          <p:nvPr/>
        </p:nvSpPr>
        <p:spPr bwMode="auto">
          <a:xfrm>
            <a:off x="5775002" y="2405494"/>
            <a:ext cx="3189486"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000" dirty="0"/>
              <a:t>p</a:t>
            </a:r>
            <a:r>
              <a:rPr lang="ja-JP" altLang="en-US" sz="2000" dirty="0"/>
              <a:t>の低下</a:t>
            </a:r>
            <a:r>
              <a:rPr lang="ja-JP" altLang="en-US" sz="2000" dirty="0">
                <a:sym typeface="Wingdings" pitchFamily="2" charset="2"/>
              </a:rPr>
              <a:t>平均品質</a:t>
            </a:r>
            <a:r>
              <a:rPr lang="en-US" altLang="ja-JP" sz="2000" dirty="0">
                <a:sym typeface="Wingdings" pitchFamily="2" charset="2"/>
              </a:rPr>
              <a:t>q</a:t>
            </a:r>
            <a:r>
              <a:rPr lang="ja-JP" altLang="en-US" sz="2000" dirty="0">
                <a:sym typeface="Wingdings" pitchFamily="2" charset="2"/>
              </a:rPr>
              <a:t>の低下</a:t>
            </a:r>
            <a:r>
              <a:rPr lang="en-US" altLang="ja-JP" sz="2000" dirty="0">
                <a:sym typeface="Wingdings" panose="05000000000000000000" pitchFamily="2" charset="2"/>
              </a:rPr>
              <a:t></a:t>
            </a:r>
            <a:r>
              <a:rPr lang="ja-JP" altLang="en-US" sz="2000" dirty="0">
                <a:sym typeface="Wingdings" panose="05000000000000000000" pitchFamily="2" charset="2"/>
              </a:rPr>
              <a:t>消費者の限界便益の減少（需要曲線の下方もしくは左方へのシフト）</a:t>
            </a:r>
            <a:endParaRPr lang="en-US" altLang="ja-JP" sz="2000" dirty="0">
              <a:sym typeface="Wingdings" panose="05000000000000000000" pitchFamily="2" charset="2"/>
            </a:endParaRPr>
          </a:p>
          <a:p>
            <a:pPr eaLnBrk="1" hangingPunct="1">
              <a:spcBef>
                <a:spcPct val="50000"/>
              </a:spcBef>
            </a:pPr>
            <a:r>
              <a:rPr lang="ja-JP" altLang="en-US" sz="2000" dirty="0">
                <a:sym typeface="Wingdings" panose="05000000000000000000" pitchFamily="2" charset="2"/>
              </a:rPr>
              <a:t>需要曲線　</a:t>
            </a:r>
            <a:r>
              <a:rPr lang="en-US" altLang="ja-JP" sz="2000" dirty="0">
                <a:sym typeface="Wingdings" panose="05000000000000000000" pitchFamily="2" charset="2"/>
              </a:rPr>
              <a:t>D(</a:t>
            </a:r>
            <a:r>
              <a:rPr lang="en-US" altLang="ja-JP" sz="2000" dirty="0" err="1">
                <a:sym typeface="Wingdings" panose="05000000000000000000" pitchFamily="2" charset="2"/>
              </a:rPr>
              <a:t>p,q</a:t>
            </a:r>
            <a:r>
              <a:rPr lang="en-US" altLang="ja-JP" sz="2000" dirty="0">
                <a:sym typeface="Wingdings" panose="05000000000000000000" pitchFamily="2" charset="2"/>
              </a:rPr>
              <a:t>)</a:t>
            </a:r>
          </a:p>
          <a:p>
            <a:pPr eaLnBrk="1" hangingPunct="1">
              <a:spcBef>
                <a:spcPct val="50000"/>
              </a:spcBef>
            </a:pPr>
            <a:r>
              <a:rPr lang="en-US" altLang="ja-JP" sz="2000" dirty="0">
                <a:sym typeface="Wingdings" pitchFamily="2" charset="2"/>
              </a:rPr>
              <a:t>q</a:t>
            </a:r>
            <a:r>
              <a:rPr lang="ja-JP" altLang="en-US" sz="2000" dirty="0">
                <a:sym typeface="Wingdings" pitchFamily="2" charset="2"/>
              </a:rPr>
              <a:t>は</a:t>
            </a:r>
            <a:r>
              <a:rPr lang="en-US" altLang="ja-JP" sz="2000" dirty="0">
                <a:sym typeface="Wingdings" pitchFamily="2" charset="2"/>
              </a:rPr>
              <a:t>p</a:t>
            </a:r>
            <a:r>
              <a:rPr lang="ja-JP" altLang="en-US" sz="2000" dirty="0">
                <a:sym typeface="Wingdings" pitchFamily="2" charset="2"/>
              </a:rPr>
              <a:t>の関数</a:t>
            </a:r>
            <a:endParaRPr lang="en-US" altLang="ja-JP" sz="2000" dirty="0">
              <a:sym typeface="Wingdings" pitchFamily="2" charset="2"/>
            </a:endParaRPr>
          </a:p>
          <a:p>
            <a:pPr eaLnBrk="1" hangingPunct="1">
              <a:spcBef>
                <a:spcPct val="50000"/>
              </a:spcBef>
            </a:pPr>
            <a:r>
              <a:rPr lang="en-US" altLang="ja-JP" sz="2000" dirty="0">
                <a:sym typeface="Wingdings" pitchFamily="2" charset="2"/>
              </a:rPr>
              <a:t>p</a:t>
            </a:r>
            <a:r>
              <a:rPr lang="ja-JP" altLang="en-US" sz="2000" dirty="0">
                <a:sym typeface="Wingdings" pitchFamily="2" charset="2"/>
              </a:rPr>
              <a:t>の低下による</a:t>
            </a:r>
            <a:r>
              <a:rPr lang="en-US" altLang="ja-JP" sz="2000" dirty="0">
                <a:sym typeface="Wingdings" pitchFamily="2" charset="2"/>
              </a:rPr>
              <a:t>q</a:t>
            </a:r>
            <a:r>
              <a:rPr lang="ja-JP" altLang="en-US" sz="2000" dirty="0">
                <a:sym typeface="Wingdings" pitchFamily="2" charset="2"/>
              </a:rPr>
              <a:t>の低下を考慮すると需要曲線は左のように屈折するかもしれない</a:t>
            </a:r>
            <a:endParaRPr lang="ja-JP" altLang="en-US" sz="2400" dirty="0"/>
          </a:p>
        </p:txBody>
      </p:sp>
      <p:sp>
        <p:nvSpPr>
          <p:cNvPr id="41997" name="Text Box 15"/>
          <p:cNvSpPr txBox="1">
            <a:spLocks noChangeArrowheads="1"/>
          </p:cNvSpPr>
          <p:nvPr/>
        </p:nvSpPr>
        <p:spPr bwMode="auto">
          <a:xfrm>
            <a:off x="2689321" y="208488"/>
            <a:ext cx="5689103"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3200" dirty="0"/>
              <a:t>逆選択</a:t>
            </a:r>
            <a:endParaRPr lang="en-US" altLang="ja-JP" sz="3200" dirty="0"/>
          </a:p>
          <a:p>
            <a:pPr algn="ctr" eaLnBrk="1" hangingPunct="1">
              <a:spcBef>
                <a:spcPct val="50000"/>
              </a:spcBef>
            </a:pPr>
            <a:r>
              <a:rPr lang="ja-JP" altLang="en-US" sz="2400" dirty="0"/>
              <a:t>需要曲線が価格</a:t>
            </a:r>
            <a:r>
              <a:rPr lang="en-US" altLang="ja-JP" sz="2400" dirty="0"/>
              <a:t>(p)</a:t>
            </a:r>
            <a:r>
              <a:rPr lang="ja-JP" altLang="en-US" sz="2400" dirty="0"/>
              <a:t>と平均品質</a:t>
            </a:r>
            <a:r>
              <a:rPr lang="en-US" altLang="ja-JP" sz="2400" dirty="0"/>
              <a:t>(q)</a:t>
            </a:r>
            <a:r>
              <a:rPr lang="ja-JP" altLang="en-US" sz="2400" dirty="0"/>
              <a:t>に依存</a:t>
            </a:r>
            <a:endParaRPr lang="en-US" altLang="ja-JP" sz="2400" dirty="0"/>
          </a:p>
        </p:txBody>
      </p:sp>
      <p:sp>
        <p:nvSpPr>
          <p:cNvPr id="2" name="テキスト ボックス 1"/>
          <p:cNvSpPr txBox="1"/>
          <p:nvPr/>
        </p:nvSpPr>
        <p:spPr>
          <a:xfrm>
            <a:off x="1835744" y="3356992"/>
            <a:ext cx="1584128" cy="1477328"/>
          </a:xfrm>
          <a:prstGeom prst="rect">
            <a:avLst/>
          </a:prstGeom>
          <a:noFill/>
        </p:spPr>
        <p:txBody>
          <a:bodyPr wrap="square" rtlCol="0">
            <a:spAutoFit/>
          </a:bodyPr>
          <a:lstStyle/>
          <a:p>
            <a:r>
              <a:rPr kumimoji="1" lang="ja-JP" altLang="en-US" dirty="0"/>
              <a:t>需要曲線が</a:t>
            </a:r>
            <a:r>
              <a:rPr kumimoji="1" lang="en-US" altLang="ja-JP" dirty="0"/>
              <a:t>D’</a:t>
            </a:r>
            <a:r>
              <a:rPr kumimoji="1" lang="ja-JP" altLang="en-US" dirty="0" err="1"/>
              <a:t>のような</a:t>
            </a:r>
            <a:r>
              <a:rPr kumimoji="1" lang="ja-JP" altLang="en-US" dirty="0"/>
              <a:t>位置にある場合，この財は供給されない</a:t>
            </a:r>
            <a:endParaRPr kumimoji="1" lang="en-US" altLang="ja-JP" dirty="0"/>
          </a:p>
        </p:txBody>
      </p:sp>
    </p:spTree>
    <p:extLst>
      <p:ext uri="{BB962C8B-B14F-4D97-AF65-F5344CB8AC3E}">
        <p14:creationId xmlns:p14="http://schemas.microsoft.com/office/powerpoint/2010/main" val="2045468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資金市場における逆選択</a:t>
            </a:r>
            <a:endParaRPr kumimoji="1" lang="ja-JP" altLang="en-US" dirty="0"/>
          </a:p>
        </p:txBody>
      </p:sp>
      <p:sp>
        <p:nvSpPr>
          <p:cNvPr id="3" name="コンテンツ プレースホルダー 2"/>
          <p:cNvSpPr>
            <a:spLocks noGrp="1"/>
          </p:cNvSpPr>
          <p:nvPr>
            <p:ph idx="1"/>
          </p:nvPr>
        </p:nvSpPr>
        <p:spPr>
          <a:xfrm>
            <a:off x="457200" y="1268760"/>
            <a:ext cx="8291264" cy="5256584"/>
          </a:xfrm>
        </p:spPr>
        <p:txBody>
          <a:bodyPr>
            <a:normAutofit fontScale="77500" lnSpcReduction="20000"/>
          </a:bodyPr>
          <a:lstStyle/>
          <a:p>
            <a:r>
              <a:rPr kumimoji="1" lang="ja-JP" altLang="en-US" dirty="0"/>
              <a:t>貸手と借手の間の情報の非対称性</a:t>
            </a:r>
            <a:endParaRPr kumimoji="1" lang="en-US" altLang="ja-JP" dirty="0"/>
          </a:p>
          <a:p>
            <a:pPr lvl="2"/>
            <a:r>
              <a:rPr lang="ja-JP" altLang="en-US" dirty="0"/>
              <a:t>良い借手 </a:t>
            </a:r>
            <a:r>
              <a:rPr lang="en-US" altLang="ja-JP" dirty="0">
                <a:sym typeface="Wingdings" panose="05000000000000000000" pitchFamily="2" charset="2"/>
              </a:rPr>
              <a:t> </a:t>
            </a:r>
            <a:r>
              <a:rPr lang="ja-JP" altLang="en-US" dirty="0"/>
              <a:t>返済の意志のある借手</a:t>
            </a:r>
            <a:endParaRPr lang="en-US" altLang="ja-JP" dirty="0"/>
          </a:p>
          <a:p>
            <a:pPr lvl="2"/>
            <a:r>
              <a:rPr lang="ja-JP" altLang="en-US" dirty="0"/>
              <a:t>悪い借手 </a:t>
            </a:r>
            <a:r>
              <a:rPr lang="en-US" altLang="ja-JP" dirty="0">
                <a:sym typeface="Wingdings" panose="05000000000000000000" pitchFamily="2" charset="2"/>
              </a:rPr>
              <a:t> </a:t>
            </a:r>
            <a:r>
              <a:rPr lang="ja-JP" altLang="en-US" dirty="0"/>
              <a:t>返済の意志の無い借手</a:t>
            </a:r>
            <a:endParaRPr lang="en-US" altLang="ja-JP" dirty="0"/>
          </a:p>
          <a:p>
            <a:pPr lvl="1"/>
            <a:r>
              <a:rPr lang="ja-JP" altLang="en-US" dirty="0"/>
              <a:t>貸手は，借手が良い借手か悪い借手かわからない（統計的にしか判断できない）</a:t>
            </a:r>
            <a:endParaRPr lang="en-US" altLang="ja-JP" dirty="0"/>
          </a:p>
          <a:p>
            <a:pPr lvl="1"/>
            <a:r>
              <a:rPr kumimoji="1" lang="ja-JP" altLang="en-US" dirty="0"/>
              <a:t>借手は，もちろん，自分が良い借手か，悪い借手かはわかっている</a:t>
            </a:r>
            <a:endParaRPr kumimoji="1" lang="en-US" altLang="ja-JP" dirty="0"/>
          </a:p>
          <a:p>
            <a:r>
              <a:rPr lang="ja-JP" altLang="en-US" dirty="0"/>
              <a:t>情報の非対称性の無い資金市場における金利</a:t>
            </a:r>
            <a:endParaRPr lang="en-US" altLang="ja-JP" dirty="0"/>
          </a:p>
          <a:p>
            <a:pPr lvl="1"/>
            <a:r>
              <a:rPr kumimoji="1" lang="ja-JP" altLang="en-US" dirty="0"/>
              <a:t>事業の収益率の高い借手に優先的に資金が配分される</a:t>
            </a:r>
            <a:endParaRPr kumimoji="1" lang="en-US" altLang="ja-JP" dirty="0"/>
          </a:p>
          <a:p>
            <a:pPr lvl="1"/>
            <a:r>
              <a:rPr lang="ja-JP" altLang="en-US" dirty="0"/>
              <a:t>資金市場の逼迫</a:t>
            </a:r>
            <a:r>
              <a:rPr lang="en-US" altLang="ja-JP" dirty="0">
                <a:sym typeface="Wingdings" panose="05000000000000000000" pitchFamily="2" charset="2"/>
              </a:rPr>
              <a:t></a:t>
            </a:r>
            <a:r>
              <a:rPr lang="ja-JP" altLang="en-US" dirty="0">
                <a:sym typeface="Wingdings" panose="05000000000000000000" pitchFamily="2" charset="2"/>
              </a:rPr>
              <a:t>金利の上昇</a:t>
            </a:r>
            <a:r>
              <a:rPr lang="en-US" altLang="ja-JP" dirty="0">
                <a:sym typeface="Wingdings" panose="05000000000000000000" pitchFamily="2" charset="2"/>
              </a:rPr>
              <a:t></a:t>
            </a:r>
            <a:r>
              <a:rPr lang="ja-JP" altLang="en-US" dirty="0">
                <a:sym typeface="Wingdings" panose="05000000000000000000" pitchFamily="2" charset="2"/>
              </a:rPr>
              <a:t>収益率の低い借手は締め出される</a:t>
            </a:r>
            <a:endParaRPr kumimoji="1" lang="en-US" altLang="ja-JP" dirty="0"/>
          </a:p>
          <a:p>
            <a:r>
              <a:rPr lang="ja-JP" altLang="en-US" dirty="0"/>
              <a:t>情報の非対称性の存在</a:t>
            </a:r>
            <a:endParaRPr lang="en-US" altLang="ja-JP" dirty="0"/>
          </a:p>
          <a:p>
            <a:pPr lvl="1"/>
            <a:r>
              <a:rPr kumimoji="1" lang="ja-JP" altLang="en-US" dirty="0"/>
              <a:t>資金の超過需要 </a:t>
            </a:r>
            <a:r>
              <a:rPr kumimoji="1" lang="en-US" altLang="ja-JP" dirty="0">
                <a:sym typeface="Wingdings" panose="05000000000000000000" pitchFamily="2" charset="2"/>
              </a:rPr>
              <a:t> </a:t>
            </a:r>
            <a:r>
              <a:rPr kumimoji="1" lang="ja-JP" altLang="en-US" dirty="0">
                <a:sym typeface="Wingdings" panose="05000000000000000000" pitchFamily="2" charset="2"/>
              </a:rPr>
              <a:t>金利の上昇 </a:t>
            </a:r>
            <a:r>
              <a:rPr lang="en-US" altLang="ja-JP" dirty="0">
                <a:sym typeface="Wingdings" panose="05000000000000000000" pitchFamily="2" charset="2"/>
              </a:rPr>
              <a:t> </a:t>
            </a:r>
            <a:r>
              <a:rPr lang="ja-JP" altLang="en-US" dirty="0">
                <a:sym typeface="Wingdings" panose="05000000000000000000" pitchFamily="2" charset="2"/>
              </a:rPr>
              <a:t>良い借手を締め出し，悪い借手を市場に残す </a:t>
            </a:r>
            <a:r>
              <a:rPr lang="en-US" altLang="ja-JP" dirty="0">
                <a:sym typeface="Wingdings" panose="05000000000000000000" pitchFamily="2" charset="2"/>
              </a:rPr>
              <a:t> </a:t>
            </a:r>
            <a:r>
              <a:rPr lang="ja-JP" altLang="en-US" dirty="0">
                <a:sym typeface="Wingdings" panose="05000000000000000000" pitchFamily="2" charset="2"/>
              </a:rPr>
              <a:t>デフォールトのリスク上昇 </a:t>
            </a:r>
            <a:r>
              <a:rPr lang="en-US" altLang="ja-JP" dirty="0">
                <a:sym typeface="Wingdings" panose="05000000000000000000" pitchFamily="2" charset="2"/>
              </a:rPr>
              <a:t> </a:t>
            </a:r>
            <a:r>
              <a:rPr lang="ja-JP" altLang="en-US" dirty="0">
                <a:sym typeface="Wingdings" panose="05000000000000000000" pitchFamily="2" charset="2"/>
              </a:rPr>
              <a:t>金利の上昇 </a:t>
            </a:r>
            <a:r>
              <a:rPr lang="en-US" altLang="ja-JP" dirty="0">
                <a:sym typeface="Wingdings" panose="05000000000000000000" pitchFamily="2" charset="2"/>
              </a:rPr>
              <a:t> </a:t>
            </a:r>
            <a:r>
              <a:rPr lang="ja-JP" altLang="en-US" dirty="0">
                <a:sym typeface="Wingdings" panose="05000000000000000000" pitchFamily="2" charset="2"/>
              </a:rPr>
              <a:t>さらに良い借手を締め出し，悪い借手の割合の上昇</a:t>
            </a:r>
            <a:endParaRPr lang="en-US" altLang="ja-JP" dirty="0">
              <a:sym typeface="Wingdings" panose="05000000000000000000" pitchFamily="2" charset="2"/>
            </a:endParaRPr>
          </a:p>
          <a:p>
            <a:pPr lvl="1"/>
            <a:r>
              <a:rPr kumimoji="1" lang="ja-JP" altLang="en-US" dirty="0">
                <a:sym typeface="Wingdings" panose="05000000000000000000" pitchFamily="2" charset="2"/>
              </a:rPr>
              <a:t>逆選択が発生する可能性</a:t>
            </a:r>
            <a:endParaRPr kumimoji="1" lang="en-US" altLang="ja-JP" dirty="0"/>
          </a:p>
        </p:txBody>
      </p:sp>
    </p:spTree>
    <p:extLst>
      <p:ext uri="{BB962C8B-B14F-4D97-AF65-F5344CB8AC3E}">
        <p14:creationId xmlns:p14="http://schemas.microsoft.com/office/powerpoint/2010/main" val="400805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保険市場における逆選択</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a:t>事故確率に関する保険加入者と保険会社の間の情報の非対称性</a:t>
            </a:r>
            <a:endParaRPr kumimoji="1" lang="en-US" altLang="ja-JP" dirty="0"/>
          </a:p>
          <a:p>
            <a:pPr lvl="1"/>
            <a:r>
              <a:rPr lang="ja-JP" altLang="en-US" dirty="0"/>
              <a:t>一般的には，加入者が情報上優位</a:t>
            </a:r>
            <a:endParaRPr lang="en-US" altLang="ja-JP" dirty="0"/>
          </a:p>
          <a:p>
            <a:pPr lvl="1"/>
            <a:r>
              <a:rPr kumimoji="1" lang="ja-JP" altLang="en-US" dirty="0"/>
              <a:t>医療保険，年金保険，失業保険</a:t>
            </a:r>
            <a:endParaRPr kumimoji="1" lang="en-US" altLang="ja-JP" dirty="0"/>
          </a:p>
          <a:p>
            <a:r>
              <a:rPr lang="ja-JP" altLang="en-US" dirty="0"/>
              <a:t>保険会社が加入者の平均的な事故確率をもとに保険料を設定</a:t>
            </a:r>
            <a:endParaRPr lang="en-US" altLang="ja-JP" dirty="0"/>
          </a:p>
          <a:p>
            <a:pPr lvl="1"/>
            <a:r>
              <a:rPr kumimoji="1" lang="ja-JP" altLang="en-US" dirty="0"/>
              <a:t>保険加入者のうち，最も事故確率の低い加入者は保険料が割高だと思い，保険から脱退するかもしれない</a:t>
            </a:r>
            <a:endParaRPr kumimoji="1" lang="en-US" altLang="ja-JP" dirty="0"/>
          </a:p>
          <a:p>
            <a:pPr lvl="1"/>
            <a:r>
              <a:rPr lang="en-US" altLang="ja-JP" dirty="0">
                <a:sym typeface="Wingdings" panose="05000000000000000000" pitchFamily="2" charset="2"/>
              </a:rPr>
              <a:t></a:t>
            </a:r>
            <a:r>
              <a:rPr lang="ja-JP" altLang="en-US" dirty="0"/>
              <a:t>加入者の事故確率の上昇</a:t>
            </a:r>
            <a:endParaRPr lang="en-US" altLang="ja-JP" dirty="0"/>
          </a:p>
          <a:p>
            <a:pPr lvl="1"/>
            <a:r>
              <a:rPr kumimoji="1" lang="en-US" altLang="ja-JP" dirty="0">
                <a:sym typeface="Wingdings" panose="05000000000000000000" pitchFamily="2" charset="2"/>
              </a:rPr>
              <a:t></a:t>
            </a:r>
            <a:r>
              <a:rPr kumimoji="1" lang="ja-JP" altLang="en-US" dirty="0">
                <a:sym typeface="Wingdings" panose="05000000000000000000" pitchFamily="2" charset="2"/>
              </a:rPr>
              <a:t>次に事故確率の低い保険加入者の脱退 </a:t>
            </a:r>
            <a:r>
              <a:rPr lang="en-US" altLang="ja-JP" dirty="0">
                <a:sym typeface="Wingdings" panose="05000000000000000000" pitchFamily="2" charset="2"/>
              </a:rPr>
              <a:t> </a:t>
            </a:r>
            <a:r>
              <a:rPr lang="ja-JP" altLang="en-US" dirty="0">
                <a:sym typeface="Wingdings" panose="05000000000000000000" pitchFamily="2" charset="2"/>
              </a:rPr>
              <a:t>保険料の上昇　</a:t>
            </a:r>
            <a:r>
              <a:rPr lang="en-US" altLang="ja-JP" dirty="0">
                <a:sym typeface="Wingdings" panose="05000000000000000000" pitchFamily="2" charset="2"/>
              </a:rPr>
              <a:t> </a:t>
            </a:r>
            <a:r>
              <a:rPr lang="ja-JP" altLang="en-US" dirty="0">
                <a:sym typeface="Wingdings" panose="05000000000000000000" pitchFamily="2" charset="2"/>
              </a:rPr>
              <a:t>その次に事故確率の低い加入者の脱退</a:t>
            </a:r>
            <a:endParaRPr lang="en-US" altLang="ja-JP" dirty="0">
              <a:sym typeface="Wingdings" panose="05000000000000000000" pitchFamily="2" charset="2"/>
            </a:endParaRPr>
          </a:p>
          <a:p>
            <a:pPr lvl="1"/>
            <a:r>
              <a:rPr kumimoji="1" lang="ja-JP" altLang="en-US" dirty="0">
                <a:sym typeface="Wingdings" panose="05000000000000000000" pitchFamily="2" charset="2"/>
              </a:rPr>
              <a:t>このような悪循環が続く</a:t>
            </a:r>
            <a:r>
              <a:rPr lang="ja-JP" altLang="en-US" dirty="0">
                <a:sym typeface="Wingdings" panose="05000000000000000000" pitchFamily="2" charset="2"/>
              </a:rPr>
              <a:t>と，保険市場そのものが機能しなくなってしまうかもしれない</a:t>
            </a:r>
            <a:endParaRPr kumimoji="1" lang="ja-JP" altLang="en-US" dirty="0"/>
          </a:p>
        </p:txBody>
      </p:sp>
    </p:spTree>
    <p:extLst>
      <p:ext uri="{BB962C8B-B14F-4D97-AF65-F5344CB8AC3E}">
        <p14:creationId xmlns:p14="http://schemas.microsoft.com/office/powerpoint/2010/main" val="827992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逆選択</a:t>
            </a:r>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一種の外部性</a:t>
            </a:r>
            <a:endParaRPr kumimoji="1" lang="en-US" altLang="ja-JP" dirty="0"/>
          </a:p>
          <a:p>
            <a:r>
              <a:rPr lang="ja-JP" altLang="en-US" dirty="0"/>
              <a:t>中古車市場の例</a:t>
            </a:r>
            <a:endParaRPr lang="en-US" altLang="ja-JP" dirty="0"/>
          </a:p>
          <a:p>
            <a:pPr lvl="1"/>
            <a:r>
              <a:rPr lang="ja-JP" altLang="en-US" dirty="0"/>
              <a:t>不良品の存在が良品に負の外部性を与える</a:t>
            </a:r>
            <a:endParaRPr lang="en-US" altLang="ja-JP" dirty="0"/>
          </a:p>
          <a:p>
            <a:pPr lvl="1"/>
            <a:r>
              <a:rPr kumimoji="1" lang="ja-JP" altLang="en-US" dirty="0"/>
              <a:t>不良品である可能性があるため，良品本来の価格で売ることができない</a:t>
            </a:r>
            <a:endParaRPr kumimoji="1" lang="en-US" altLang="ja-JP" dirty="0"/>
          </a:p>
          <a:p>
            <a:r>
              <a:rPr lang="ja-JP" altLang="en-US" dirty="0"/>
              <a:t>保険市場</a:t>
            </a:r>
            <a:endParaRPr lang="en-US" altLang="ja-JP" dirty="0"/>
          </a:p>
          <a:p>
            <a:pPr lvl="1"/>
            <a:r>
              <a:rPr lang="ja-JP" altLang="en-US" dirty="0"/>
              <a:t>事故確率の高い加入者が低い加入者に悪影響</a:t>
            </a:r>
            <a:endParaRPr lang="en-US" altLang="ja-JP" dirty="0"/>
          </a:p>
          <a:p>
            <a:pPr lvl="1"/>
            <a:r>
              <a:rPr kumimoji="1" lang="ja-JP" altLang="en-US" dirty="0"/>
              <a:t>事故確率の低い加入者は高い保険料（もしくは低い給付）を押し付けられる</a:t>
            </a:r>
            <a:endParaRPr kumimoji="1" lang="en-US" altLang="ja-JP" dirty="0"/>
          </a:p>
          <a:p>
            <a:pPr lvl="1"/>
            <a:r>
              <a:rPr lang="ja-JP" altLang="en-US" dirty="0"/>
              <a:t>一方，事故確率の高い加入者は，（保険が供給されれば）低い事故確率の加入者の存在によって，低い保険料（もしくは高い給付）という恩恵を得る</a:t>
            </a:r>
            <a:endParaRPr kumimoji="1" lang="en-US" altLang="ja-JP" dirty="0"/>
          </a:p>
          <a:p>
            <a:endParaRPr kumimoji="1" lang="ja-JP" altLang="en-US" dirty="0"/>
          </a:p>
        </p:txBody>
      </p:sp>
    </p:spTree>
    <p:extLst>
      <p:ext uri="{BB962C8B-B14F-4D97-AF65-F5344CB8AC3E}">
        <p14:creationId xmlns:p14="http://schemas.microsoft.com/office/powerpoint/2010/main" val="2781585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逆選択の解消方法</a:t>
            </a:r>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シグナリング</a:t>
            </a:r>
            <a:endParaRPr kumimoji="1" lang="en-US" altLang="ja-JP" dirty="0"/>
          </a:p>
          <a:p>
            <a:pPr lvl="1"/>
            <a:r>
              <a:rPr lang="ja-JP" altLang="en-US" dirty="0"/>
              <a:t>売手が情報上優位，買手が情報上劣位の場合</a:t>
            </a:r>
            <a:endParaRPr lang="en-US" altLang="ja-JP" dirty="0"/>
          </a:p>
          <a:p>
            <a:pPr lvl="2"/>
            <a:r>
              <a:rPr lang="ja-JP" altLang="en-US" dirty="0"/>
              <a:t>売り手が良品に品質保証を付ける</a:t>
            </a:r>
            <a:endParaRPr lang="en-US" altLang="ja-JP" dirty="0"/>
          </a:p>
          <a:p>
            <a:pPr lvl="2"/>
            <a:r>
              <a:rPr lang="en-US" altLang="ja-JP" dirty="0">
                <a:sym typeface="Wingdings" panose="05000000000000000000" pitchFamily="2" charset="2"/>
              </a:rPr>
              <a:t></a:t>
            </a:r>
            <a:r>
              <a:rPr lang="ja-JP" altLang="en-US" dirty="0"/>
              <a:t>買手に良品であるとのシグナルを送る</a:t>
            </a:r>
            <a:endParaRPr lang="en-US" altLang="ja-JP" dirty="0"/>
          </a:p>
          <a:p>
            <a:pPr lvl="2"/>
            <a:r>
              <a:rPr lang="ja-JP" altLang="en-US" dirty="0"/>
              <a:t>シグナリングにも，もちろんコストがかかる</a:t>
            </a:r>
            <a:endParaRPr lang="en-US" altLang="ja-JP" dirty="0"/>
          </a:p>
          <a:p>
            <a:pPr lvl="3"/>
            <a:r>
              <a:rPr lang="ja-JP" altLang="en-US" dirty="0"/>
              <a:t>労働市場で労働者本人の能力に関する情報の非対称性が重要であるかもしれない　</a:t>
            </a:r>
            <a:r>
              <a:rPr lang="en-US" altLang="ja-JP" dirty="0">
                <a:sym typeface="Wingdings" panose="05000000000000000000" pitchFamily="2" charset="2"/>
              </a:rPr>
              <a:t> </a:t>
            </a:r>
            <a:r>
              <a:rPr lang="ja-JP" altLang="en-US" dirty="0">
                <a:sym typeface="Wingdings" panose="05000000000000000000" pitchFamily="2" charset="2"/>
              </a:rPr>
              <a:t>学歴は（本人の能力向上に貢献しなくとも）シグナルとなる</a:t>
            </a:r>
            <a:endParaRPr lang="en-US" altLang="ja-JP" dirty="0"/>
          </a:p>
          <a:p>
            <a:r>
              <a:rPr lang="ja-JP" altLang="en-US" dirty="0"/>
              <a:t>公的介入</a:t>
            </a:r>
            <a:endParaRPr lang="en-US" altLang="ja-JP" dirty="0"/>
          </a:p>
          <a:p>
            <a:pPr lvl="1"/>
            <a:r>
              <a:rPr lang="ja-JP" altLang="en-US" dirty="0"/>
              <a:t>保険の場合 </a:t>
            </a:r>
            <a:r>
              <a:rPr lang="en-US" altLang="ja-JP" dirty="0">
                <a:sym typeface="Wingdings" panose="05000000000000000000" pitchFamily="2" charset="2"/>
              </a:rPr>
              <a:t> </a:t>
            </a:r>
            <a:r>
              <a:rPr lang="ja-JP" altLang="en-US" dirty="0">
                <a:sym typeface="Wingdings" panose="05000000000000000000" pitchFamily="2" charset="2"/>
              </a:rPr>
              <a:t>強制加入（公的年金，医療保険）</a:t>
            </a:r>
            <a:endParaRPr lang="en-US" altLang="ja-JP" dirty="0">
              <a:sym typeface="Wingdings" panose="05000000000000000000" pitchFamily="2" charset="2"/>
            </a:endParaRPr>
          </a:p>
          <a:p>
            <a:pPr lvl="1"/>
            <a:r>
              <a:rPr lang="ja-JP" altLang="en-US" dirty="0">
                <a:sym typeface="Wingdings" panose="05000000000000000000" pitchFamily="2" charset="2"/>
              </a:rPr>
              <a:t>資金市場　</a:t>
            </a:r>
            <a:r>
              <a:rPr lang="en-US" altLang="ja-JP" dirty="0">
                <a:sym typeface="Wingdings" panose="05000000000000000000" pitchFamily="2" charset="2"/>
              </a:rPr>
              <a:t> </a:t>
            </a:r>
            <a:r>
              <a:rPr lang="ja-JP" altLang="en-US" dirty="0">
                <a:sym typeface="Wingdings" panose="05000000000000000000" pitchFamily="2" charset="2"/>
              </a:rPr>
              <a:t>デフォルト・リスクの一部を政府が負担（政府による保証，公的金融機関による融資）</a:t>
            </a:r>
            <a:endParaRPr lang="en-US" altLang="ja-JP" dirty="0">
              <a:sym typeface="Wingdings" panose="05000000000000000000" pitchFamily="2" charset="2"/>
            </a:endParaRPr>
          </a:p>
          <a:p>
            <a:pPr lvl="2"/>
            <a:r>
              <a:rPr lang="ja-JP" altLang="en-US" dirty="0">
                <a:sym typeface="Wingdings" panose="05000000000000000000" pitchFamily="2" charset="2"/>
              </a:rPr>
              <a:t>中小企業，住宅ローン，教育ローン</a:t>
            </a:r>
            <a:endParaRPr lang="en-US" altLang="ja-JP" dirty="0">
              <a:sym typeface="Wingdings" panose="05000000000000000000" pitchFamily="2" charset="2"/>
            </a:endParaRPr>
          </a:p>
          <a:p>
            <a:pPr lvl="1"/>
            <a:endParaRPr lang="en-US" altLang="ja-JP" dirty="0">
              <a:sym typeface="Wingdings" panose="05000000000000000000" pitchFamily="2" charset="2"/>
            </a:endParaRPr>
          </a:p>
          <a:p>
            <a:pPr lvl="1"/>
            <a:endParaRPr lang="en-US" altLang="ja-JP" dirty="0"/>
          </a:p>
          <a:p>
            <a:pPr lvl="2"/>
            <a:endParaRPr lang="en-US" altLang="ja-JP" dirty="0"/>
          </a:p>
          <a:p>
            <a:pPr lvl="1"/>
            <a:endParaRPr kumimoji="1" lang="ja-JP" altLang="en-US" dirty="0"/>
          </a:p>
        </p:txBody>
      </p:sp>
    </p:spTree>
    <p:extLst>
      <p:ext uri="{BB962C8B-B14F-4D97-AF65-F5344CB8AC3E}">
        <p14:creationId xmlns:p14="http://schemas.microsoft.com/office/powerpoint/2010/main" val="229545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内容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情報の非対称と逆選択：概要</a:t>
            </a:r>
            <a:endParaRPr kumimoji="1" lang="en-US" altLang="ja-JP" dirty="0"/>
          </a:p>
          <a:p>
            <a:r>
              <a:rPr lang="ja-JP" altLang="en-US" dirty="0"/>
              <a:t>逆選択のモデル分析</a:t>
            </a:r>
            <a:endParaRPr lang="en-US" altLang="ja-JP" dirty="0"/>
          </a:p>
          <a:p>
            <a:r>
              <a:rPr kumimoji="1" lang="ja-JP" altLang="en-US" dirty="0"/>
              <a:t>逆選択</a:t>
            </a:r>
            <a:r>
              <a:rPr lang="ja-JP" altLang="en-US" dirty="0"/>
              <a:t>の事例</a:t>
            </a:r>
            <a:endParaRPr lang="en-US" altLang="ja-JP" dirty="0"/>
          </a:p>
          <a:p>
            <a:r>
              <a:rPr lang="ja-JP" altLang="en-US" dirty="0"/>
              <a:t>政府介入のあり方</a:t>
            </a:r>
            <a:endParaRPr lang="en-US" altLang="ja-JP" dirty="0"/>
          </a:p>
          <a:p>
            <a:r>
              <a:rPr kumimoji="1" lang="ja-JP" altLang="en-US"/>
              <a:t>シグナリング</a:t>
            </a:r>
            <a:endParaRPr kumimoji="1" lang="en-US" altLang="ja-JP"/>
          </a:p>
        </p:txBody>
      </p:sp>
    </p:spTree>
    <p:extLst>
      <p:ext uri="{BB962C8B-B14F-4D97-AF65-F5344CB8AC3E}">
        <p14:creationId xmlns:p14="http://schemas.microsoft.com/office/powerpoint/2010/main" val="158089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レモン（不良品）の市場</a:t>
            </a:r>
          </a:p>
        </p:txBody>
      </p:sp>
      <p:sp>
        <p:nvSpPr>
          <p:cNvPr id="3" name="コンテンツ プレースホルダー 2"/>
          <p:cNvSpPr>
            <a:spLocks noGrp="1"/>
          </p:cNvSpPr>
          <p:nvPr>
            <p:ph idx="1"/>
          </p:nvPr>
        </p:nvSpPr>
        <p:spPr/>
        <p:txBody>
          <a:bodyPr>
            <a:normAutofit fontScale="92500" lnSpcReduction="20000"/>
          </a:bodyPr>
          <a:lstStyle/>
          <a:p>
            <a:r>
              <a:rPr lang="ja-JP" altLang="en-US" dirty="0"/>
              <a:t>取引される中古車の品質についての情報</a:t>
            </a:r>
            <a:endParaRPr lang="en-US" altLang="ja-JP" dirty="0"/>
          </a:p>
          <a:p>
            <a:pPr lvl="1"/>
            <a:r>
              <a:rPr lang="ja-JP" altLang="en-US" dirty="0"/>
              <a:t>売り手は良品か不良品を知っている</a:t>
            </a:r>
            <a:endParaRPr lang="en-US" altLang="ja-JP" dirty="0"/>
          </a:p>
          <a:p>
            <a:pPr lvl="1"/>
            <a:r>
              <a:rPr kumimoji="1" lang="ja-JP" altLang="en-US" dirty="0"/>
              <a:t>買手は良品か不良品かの見分けがつかない</a:t>
            </a:r>
            <a:endParaRPr kumimoji="1" lang="en-US" altLang="ja-JP" dirty="0"/>
          </a:p>
          <a:p>
            <a:r>
              <a:rPr lang="ja-JP" altLang="en-US" dirty="0"/>
              <a:t>買手は価格をもとに中古車の品質を推測</a:t>
            </a:r>
            <a:endParaRPr lang="en-US" altLang="ja-JP" dirty="0"/>
          </a:p>
          <a:p>
            <a:pPr lvl="1"/>
            <a:r>
              <a:rPr kumimoji="1" lang="ja-JP" altLang="en-US" dirty="0"/>
              <a:t>価格が本来の機能（効率的な生産者，緊急度の高い消費者を選別）を失ってしまう。</a:t>
            </a:r>
            <a:endParaRPr kumimoji="1" lang="en-US" altLang="ja-JP" dirty="0"/>
          </a:p>
          <a:p>
            <a:r>
              <a:rPr lang="ja-JP" altLang="en-US" dirty="0"/>
              <a:t>逆選択</a:t>
            </a:r>
            <a:r>
              <a:rPr lang="en-US" altLang="ja-JP" dirty="0"/>
              <a:t>(adverse selection)</a:t>
            </a:r>
          </a:p>
          <a:p>
            <a:pPr lvl="1"/>
            <a:r>
              <a:rPr lang="ja-JP" altLang="en-US" dirty="0"/>
              <a:t>超過供給</a:t>
            </a:r>
            <a:r>
              <a:rPr lang="en-US" altLang="ja-JP" dirty="0">
                <a:sym typeface="Wingdings" panose="05000000000000000000" pitchFamily="2" charset="2"/>
              </a:rPr>
              <a:t></a:t>
            </a:r>
            <a:r>
              <a:rPr lang="ja-JP" altLang="en-US" dirty="0">
                <a:sym typeface="Wingdings" panose="05000000000000000000" pitchFamily="2" charset="2"/>
              </a:rPr>
              <a:t>価格の下落 </a:t>
            </a:r>
            <a:r>
              <a:rPr lang="en-US" altLang="ja-JP" dirty="0">
                <a:sym typeface="Wingdings" panose="05000000000000000000" pitchFamily="2" charset="2"/>
              </a:rPr>
              <a:t> </a:t>
            </a:r>
            <a:r>
              <a:rPr lang="ja-JP" altLang="en-US" dirty="0">
                <a:sym typeface="Wingdings" panose="05000000000000000000" pitchFamily="2" charset="2"/>
              </a:rPr>
              <a:t>流通する財の品質の低下 </a:t>
            </a:r>
            <a:r>
              <a:rPr lang="en-US" altLang="ja-JP" dirty="0">
                <a:sym typeface="Wingdings" panose="05000000000000000000" pitchFamily="2" charset="2"/>
              </a:rPr>
              <a:t> </a:t>
            </a:r>
            <a:r>
              <a:rPr lang="ja-JP" altLang="en-US" dirty="0">
                <a:sym typeface="Wingdings" panose="05000000000000000000" pitchFamily="2" charset="2"/>
              </a:rPr>
              <a:t>消費者の予想の変化</a:t>
            </a:r>
            <a:r>
              <a:rPr lang="en-US" altLang="ja-JP" dirty="0">
                <a:sym typeface="Wingdings" panose="05000000000000000000" pitchFamily="2" charset="2"/>
              </a:rPr>
              <a:t></a:t>
            </a:r>
            <a:r>
              <a:rPr lang="ja-JP" altLang="en-US" dirty="0">
                <a:sym typeface="Wingdings" panose="05000000000000000000" pitchFamily="2" charset="2"/>
              </a:rPr>
              <a:t>価格の下落</a:t>
            </a:r>
            <a:r>
              <a:rPr lang="en-US" altLang="ja-JP" dirty="0">
                <a:sym typeface="Wingdings" panose="05000000000000000000" pitchFamily="2" charset="2"/>
              </a:rPr>
              <a:t></a:t>
            </a:r>
            <a:r>
              <a:rPr lang="ja-JP" altLang="en-US" dirty="0">
                <a:sym typeface="Wingdings" panose="05000000000000000000" pitchFamily="2" charset="2"/>
              </a:rPr>
              <a:t>一層の品質の低下</a:t>
            </a:r>
            <a:endParaRPr lang="en-US" altLang="ja-JP" dirty="0">
              <a:sym typeface="Wingdings" panose="05000000000000000000" pitchFamily="2" charset="2"/>
            </a:endParaRPr>
          </a:p>
          <a:p>
            <a:pPr lvl="1"/>
            <a:r>
              <a:rPr kumimoji="1" lang="ja-JP" altLang="en-US" dirty="0">
                <a:sym typeface="Wingdings" panose="05000000000000000000" pitchFamily="2" charset="2"/>
              </a:rPr>
              <a:t>最悪の場合，市場取引が行われない事態</a:t>
            </a:r>
            <a:endParaRPr kumimoji="1" lang="en-US" altLang="ja-JP" dirty="0"/>
          </a:p>
          <a:p>
            <a:pPr lvl="1"/>
            <a:endParaRPr kumimoji="1" lang="en-US" altLang="ja-JP" dirty="0"/>
          </a:p>
        </p:txBody>
      </p:sp>
    </p:spTree>
    <p:extLst>
      <p:ext uri="{BB962C8B-B14F-4D97-AF65-F5344CB8AC3E}">
        <p14:creationId xmlns:p14="http://schemas.microsoft.com/office/powerpoint/2010/main" val="497684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ja-JP" altLang="en-US" dirty="0"/>
              <a:t>逆選択　</a:t>
            </a:r>
            <a:r>
              <a:rPr lang="en-US" altLang="ja-JP" dirty="0"/>
              <a:t>adverse selection</a:t>
            </a:r>
          </a:p>
        </p:txBody>
      </p:sp>
      <p:sp>
        <p:nvSpPr>
          <p:cNvPr id="43011" name="Rectangle 3"/>
          <p:cNvSpPr>
            <a:spLocks noGrp="1" noChangeArrowheads="1"/>
          </p:cNvSpPr>
          <p:nvPr>
            <p:ph idx="1"/>
          </p:nvPr>
        </p:nvSpPr>
        <p:spPr>
          <a:xfrm>
            <a:off x="457200" y="1600200"/>
            <a:ext cx="8219256" cy="4781128"/>
          </a:xfrm>
        </p:spPr>
        <p:txBody>
          <a:bodyPr>
            <a:normAutofit fontScale="92500" lnSpcReduction="10000"/>
          </a:bodyPr>
          <a:lstStyle/>
          <a:p>
            <a:pPr eaLnBrk="1" hangingPunct="1">
              <a:lnSpc>
                <a:spcPct val="90000"/>
              </a:lnSpc>
            </a:pPr>
            <a:r>
              <a:rPr lang="ja-JP" altLang="en-US" sz="2800" dirty="0"/>
              <a:t>保険市場</a:t>
            </a:r>
            <a:endParaRPr lang="en-US" altLang="ja-JP" sz="2800" dirty="0"/>
          </a:p>
          <a:p>
            <a:pPr lvl="1">
              <a:lnSpc>
                <a:spcPct val="90000"/>
              </a:lnSpc>
            </a:pPr>
            <a:r>
              <a:rPr lang="ja-JP" altLang="en-US" sz="2400" dirty="0"/>
              <a:t>医療保険，年金保険，自動車保険（自動車事故に対する賠償），失業保険</a:t>
            </a:r>
          </a:p>
          <a:p>
            <a:pPr eaLnBrk="1" hangingPunct="1">
              <a:lnSpc>
                <a:spcPct val="90000"/>
              </a:lnSpc>
            </a:pPr>
            <a:r>
              <a:rPr lang="ja-JP" altLang="en-US" sz="2800" dirty="0"/>
              <a:t>金融市場</a:t>
            </a:r>
            <a:endParaRPr lang="en-US" altLang="ja-JP" sz="2800" dirty="0"/>
          </a:p>
          <a:p>
            <a:pPr lvl="1">
              <a:lnSpc>
                <a:spcPct val="90000"/>
              </a:lnSpc>
            </a:pPr>
            <a:r>
              <a:rPr lang="ja-JP" altLang="en-US" sz="2400" dirty="0"/>
              <a:t>高い金利</a:t>
            </a:r>
            <a:r>
              <a:rPr lang="ja-JP" altLang="en-US" sz="2400" dirty="0">
                <a:sym typeface="Wingdings" pitchFamily="2" charset="2"/>
              </a:rPr>
              <a:t>不良な借り手をより多く残す</a:t>
            </a:r>
          </a:p>
          <a:p>
            <a:pPr eaLnBrk="1" hangingPunct="1">
              <a:lnSpc>
                <a:spcPct val="90000"/>
              </a:lnSpc>
            </a:pPr>
            <a:r>
              <a:rPr lang="ja-JP" altLang="en-US" sz="2800" dirty="0">
                <a:sym typeface="Wingdings" pitchFamily="2" charset="2"/>
              </a:rPr>
              <a:t>逆選択に対する対応</a:t>
            </a:r>
          </a:p>
          <a:p>
            <a:pPr lvl="1" eaLnBrk="1" hangingPunct="1">
              <a:lnSpc>
                <a:spcPct val="90000"/>
              </a:lnSpc>
            </a:pPr>
            <a:r>
              <a:rPr lang="ja-JP" altLang="en-US" sz="2400" dirty="0">
                <a:sym typeface="Wingdings" pitchFamily="2" charset="2"/>
              </a:rPr>
              <a:t>シグナル</a:t>
            </a:r>
            <a:endParaRPr lang="en-US" altLang="ja-JP" sz="2400" dirty="0">
              <a:sym typeface="Wingdings" pitchFamily="2" charset="2"/>
            </a:endParaRPr>
          </a:p>
          <a:p>
            <a:pPr lvl="2">
              <a:lnSpc>
                <a:spcPct val="90000"/>
              </a:lnSpc>
            </a:pPr>
            <a:r>
              <a:rPr lang="ja-JP" altLang="en-US" sz="2000" dirty="0">
                <a:sym typeface="Wingdings" pitchFamily="2" charset="2"/>
              </a:rPr>
              <a:t>品質保証，鑑定書，優良な取引相手であることを相手にわからせる</a:t>
            </a:r>
          </a:p>
          <a:p>
            <a:pPr lvl="1" eaLnBrk="1" hangingPunct="1">
              <a:lnSpc>
                <a:spcPct val="90000"/>
              </a:lnSpc>
            </a:pPr>
            <a:r>
              <a:rPr lang="ja-JP" altLang="en-US" sz="2400" dirty="0">
                <a:sym typeface="Wingdings" pitchFamily="2" charset="2"/>
              </a:rPr>
              <a:t>保険加入者の行動が繰り返し観察できる場合は過去の履歴から顧客のリスクに応じたグループ分けができるかもしれない</a:t>
            </a:r>
          </a:p>
          <a:p>
            <a:pPr>
              <a:lnSpc>
                <a:spcPct val="90000"/>
              </a:lnSpc>
            </a:pPr>
            <a:r>
              <a:rPr lang="ja-JP" altLang="en-US" sz="3000" dirty="0">
                <a:sym typeface="Wingdings" pitchFamily="2" charset="2"/>
              </a:rPr>
              <a:t>公的介入の根拠</a:t>
            </a:r>
          </a:p>
          <a:p>
            <a:pPr lvl="1">
              <a:lnSpc>
                <a:spcPct val="90000"/>
              </a:lnSpc>
            </a:pPr>
            <a:r>
              <a:rPr lang="ja-JP" altLang="en-US" sz="2600" dirty="0">
                <a:sym typeface="Wingdings" pitchFamily="2" charset="2"/>
              </a:rPr>
              <a:t>公的医療保険，公的年金保険，失業保険</a:t>
            </a:r>
          </a:p>
          <a:p>
            <a:pPr lvl="1">
              <a:lnSpc>
                <a:spcPct val="90000"/>
              </a:lnSpc>
            </a:pPr>
            <a:r>
              <a:rPr lang="ja-JP" altLang="en-US" sz="2600" dirty="0">
                <a:sym typeface="Wingdings" pitchFamily="2" charset="2"/>
              </a:rPr>
              <a:t>公的金融　中小企業，住宅ローン，奨学金・教育ローン</a:t>
            </a:r>
          </a:p>
          <a:p>
            <a:pPr lvl="1" eaLnBrk="1" hangingPunct="1">
              <a:lnSpc>
                <a:spcPct val="90000"/>
              </a:lnSpc>
            </a:pPr>
            <a:endParaRPr lang="ja-JP" altLang="en-US" sz="2000" dirty="0"/>
          </a:p>
          <a:p>
            <a:pPr eaLnBrk="1" hangingPunct="1">
              <a:lnSpc>
                <a:spcPct val="90000"/>
              </a:lnSpc>
            </a:pPr>
            <a:endParaRPr lang="en-US" altLang="ja-JP" sz="2400" dirty="0"/>
          </a:p>
        </p:txBody>
      </p:sp>
    </p:spTree>
    <p:extLst>
      <p:ext uri="{BB962C8B-B14F-4D97-AF65-F5344CB8AC3E}">
        <p14:creationId xmlns:p14="http://schemas.microsoft.com/office/powerpoint/2010/main" val="414966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ja-JP" altLang="en-US"/>
              <a:t>モラル・ハザード </a:t>
            </a:r>
            <a:r>
              <a:rPr lang="en-US" altLang="ja-JP"/>
              <a:t>moral hazard</a:t>
            </a:r>
          </a:p>
        </p:txBody>
      </p:sp>
      <p:sp>
        <p:nvSpPr>
          <p:cNvPr id="44035" name="Rectangle 3"/>
          <p:cNvSpPr>
            <a:spLocks noGrp="1" noChangeArrowheads="1"/>
          </p:cNvSpPr>
          <p:nvPr>
            <p:ph idx="1"/>
          </p:nvPr>
        </p:nvSpPr>
        <p:spPr>
          <a:xfrm>
            <a:off x="457200" y="1600200"/>
            <a:ext cx="8291264" cy="4925144"/>
          </a:xfrm>
        </p:spPr>
        <p:txBody>
          <a:bodyPr>
            <a:normAutofit fontScale="92500" lnSpcReduction="10000"/>
          </a:bodyPr>
          <a:lstStyle/>
          <a:p>
            <a:pPr eaLnBrk="1" hangingPunct="1">
              <a:lnSpc>
                <a:spcPct val="90000"/>
              </a:lnSpc>
            </a:pPr>
            <a:r>
              <a:rPr lang="ja-JP" altLang="en-US" sz="2800" dirty="0"/>
              <a:t>保険の存在が，経済主体の行動を変えてしまう</a:t>
            </a:r>
          </a:p>
          <a:p>
            <a:pPr eaLnBrk="1" hangingPunct="1">
              <a:lnSpc>
                <a:spcPct val="90000"/>
              </a:lnSpc>
            </a:pPr>
            <a:r>
              <a:rPr lang="ja-JP" altLang="en-US" sz="2800" dirty="0"/>
              <a:t>火災保険</a:t>
            </a:r>
            <a:r>
              <a:rPr lang="ja-JP" altLang="en-US" sz="2800" dirty="0">
                <a:sym typeface="Wingdings" pitchFamily="2" charset="2"/>
              </a:rPr>
              <a:t>火災防止のための注意</a:t>
            </a:r>
          </a:p>
          <a:p>
            <a:pPr eaLnBrk="1" hangingPunct="1">
              <a:lnSpc>
                <a:spcPct val="90000"/>
              </a:lnSpc>
            </a:pPr>
            <a:r>
              <a:rPr lang="ja-JP" altLang="en-US" sz="2800" dirty="0">
                <a:sym typeface="Wingdings" pitchFamily="2" charset="2"/>
              </a:rPr>
              <a:t>医療保険健康に対する注意</a:t>
            </a:r>
          </a:p>
          <a:p>
            <a:pPr eaLnBrk="1" hangingPunct="1">
              <a:lnSpc>
                <a:spcPct val="90000"/>
              </a:lnSpc>
            </a:pPr>
            <a:r>
              <a:rPr lang="ja-JP" altLang="en-US" sz="2800" dirty="0">
                <a:sym typeface="Wingdings" pitchFamily="2" charset="2"/>
              </a:rPr>
              <a:t>年金保険老後に長生きするように健康に十分注意を払うこと？</a:t>
            </a:r>
            <a:endParaRPr lang="en-US" altLang="ja-JP" sz="2800" dirty="0">
              <a:sym typeface="Wingdings" pitchFamily="2" charset="2"/>
            </a:endParaRPr>
          </a:p>
          <a:p>
            <a:pPr lvl="1">
              <a:lnSpc>
                <a:spcPct val="90000"/>
              </a:lnSpc>
            </a:pPr>
            <a:r>
              <a:rPr lang="ja-JP" altLang="en-US" sz="2400" dirty="0">
                <a:sym typeface="Wingdings" pitchFamily="2" charset="2"/>
              </a:rPr>
              <a:t>保険会社にとってはハイ・リスクの加入者の増加</a:t>
            </a:r>
          </a:p>
          <a:p>
            <a:pPr eaLnBrk="1" hangingPunct="1">
              <a:lnSpc>
                <a:spcPct val="90000"/>
              </a:lnSpc>
            </a:pPr>
            <a:r>
              <a:rPr lang="ja-JP" altLang="en-US" sz="2800" dirty="0">
                <a:sym typeface="Wingdings" pitchFamily="2" charset="2"/>
              </a:rPr>
              <a:t>失業保険職業能力の開発・訓練を怠る</a:t>
            </a:r>
          </a:p>
          <a:p>
            <a:pPr eaLnBrk="1" hangingPunct="1">
              <a:lnSpc>
                <a:spcPct val="90000"/>
              </a:lnSpc>
            </a:pPr>
            <a:r>
              <a:rPr lang="ja-JP" altLang="en-US" sz="2800" dirty="0">
                <a:sym typeface="Wingdings" pitchFamily="2" charset="2"/>
              </a:rPr>
              <a:t>保険会社が保険加入者の行動を完全には把握できないことに原因がある</a:t>
            </a:r>
            <a:endParaRPr lang="en-US" altLang="ja-JP" sz="2800" dirty="0">
              <a:sym typeface="Wingdings" pitchFamily="2" charset="2"/>
            </a:endParaRPr>
          </a:p>
          <a:p>
            <a:pPr lvl="1">
              <a:lnSpc>
                <a:spcPct val="90000"/>
              </a:lnSpc>
            </a:pPr>
            <a:r>
              <a:rPr lang="ja-JP" altLang="en-US" sz="2400" dirty="0">
                <a:sym typeface="Wingdings" pitchFamily="2" charset="2"/>
              </a:rPr>
              <a:t>隠された行動</a:t>
            </a:r>
            <a:r>
              <a:rPr lang="en-US" altLang="ja-JP" sz="2400" dirty="0">
                <a:sym typeface="Wingdings" pitchFamily="2" charset="2"/>
              </a:rPr>
              <a:t>(hidden action)</a:t>
            </a:r>
            <a:r>
              <a:rPr lang="ja-JP" altLang="en-US" sz="2400" dirty="0">
                <a:sym typeface="Wingdings" pitchFamily="2" charset="2"/>
              </a:rPr>
              <a:t> の問題</a:t>
            </a:r>
            <a:endParaRPr lang="en-US" altLang="ja-JP" sz="2400" dirty="0">
              <a:sym typeface="Wingdings" pitchFamily="2" charset="2"/>
            </a:endParaRPr>
          </a:p>
          <a:p>
            <a:pPr lvl="1">
              <a:lnSpc>
                <a:spcPct val="90000"/>
              </a:lnSpc>
            </a:pPr>
            <a:r>
              <a:rPr lang="ja-JP" altLang="en-US" sz="2400" dirty="0">
                <a:sym typeface="Wingdings" pitchFamily="2" charset="2"/>
              </a:rPr>
              <a:t>対処方法：不完全な保険を提供</a:t>
            </a:r>
            <a:endParaRPr lang="en-US" altLang="ja-JP" sz="2400" dirty="0">
              <a:sym typeface="Wingdings" pitchFamily="2" charset="2"/>
            </a:endParaRPr>
          </a:p>
          <a:p>
            <a:pPr lvl="1">
              <a:lnSpc>
                <a:spcPct val="90000"/>
              </a:lnSpc>
            </a:pPr>
            <a:r>
              <a:rPr lang="ja-JP" altLang="en-US" sz="2400" dirty="0">
                <a:sym typeface="Wingdings" pitchFamily="2" charset="2"/>
              </a:rPr>
              <a:t>加入者の履歴に応じた保険料（および給付）の改訂</a:t>
            </a:r>
            <a:endParaRPr lang="en-US" altLang="ja-JP" sz="2400" dirty="0">
              <a:sym typeface="Wingdings" pitchFamily="2" charset="2"/>
            </a:endParaRPr>
          </a:p>
          <a:p>
            <a:pPr lvl="2">
              <a:lnSpc>
                <a:spcPct val="90000"/>
              </a:lnSpc>
            </a:pPr>
            <a:r>
              <a:rPr lang="ja-JP" altLang="en-US" sz="2000" dirty="0">
                <a:sym typeface="Wingdings" pitchFamily="2" charset="2"/>
              </a:rPr>
              <a:t>自賠責保険，火災保険など</a:t>
            </a:r>
            <a:endParaRPr lang="ja-JP" altLang="en-US" sz="2000" dirty="0"/>
          </a:p>
        </p:txBody>
      </p:sp>
    </p:spTree>
    <p:extLst>
      <p:ext uri="{BB962C8B-B14F-4D97-AF65-F5344CB8AC3E}">
        <p14:creationId xmlns:p14="http://schemas.microsoft.com/office/powerpoint/2010/main" val="3675990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逆選択のモデル分析</a:t>
            </a:r>
          </a:p>
        </p:txBody>
      </p:sp>
      <p:sp>
        <p:nvSpPr>
          <p:cNvPr id="3" name="コンテンツ プレースホルダー 2"/>
          <p:cNvSpPr>
            <a:spLocks noGrp="1"/>
          </p:cNvSpPr>
          <p:nvPr>
            <p:ph idx="1"/>
          </p:nvPr>
        </p:nvSpPr>
        <p:spPr>
          <a:xfrm>
            <a:off x="457200" y="1600200"/>
            <a:ext cx="8363272" cy="4997152"/>
          </a:xfrm>
        </p:spPr>
        <p:txBody>
          <a:bodyPr>
            <a:normAutofit fontScale="85000" lnSpcReduction="20000"/>
          </a:bodyPr>
          <a:lstStyle/>
          <a:p>
            <a:r>
              <a:rPr lang="ja-JP" altLang="en-US" dirty="0"/>
              <a:t>中古車市場</a:t>
            </a:r>
            <a:endParaRPr lang="en-US" altLang="ja-JP" dirty="0"/>
          </a:p>
          <a:p>
            <a:pPr lvl="1"/>
            <a:r>
              <a:rPr lang="ja-JP" altLang="en-US" dirty="0"/>
              <a:t>良品と不良品の</a:t>
            </a:r>
            <a:r>
              <a:rPr lang="en-US" altLang="ja-JP" dirty="0"/>
              <a:t>2</a:t>
            </a:r>
            <a:r>
              <a:rPr lang="ja-JP" altLang="en-US" dirty="0"/>
              <a:t>種類の中古車が存在</a:t>
            </a:r>
            <a:endParaRPr lang="en-US" altLang="ja-JP" dirty="0"/>
          </a:p>
          <a:p>
            <a:r>
              <a:rPr lang="ja-JP" altLang="en-US" dirty="0"/>
              <a:t>売り手</a:t>
            </a:r>
            <a:endParaRPr lang="en-US" altLang="ja-JP" dirty="0"/>
          </a:p>
          <a:p>
            <a:pPr lvl="1"/>
            <a:r>
              <a:rPr lang="ja-JP" altLang="en-US" dirty="0"/>
              <a:t>中古車の品質を区別できる</a:t>
            </a:r>
            <a:endParaRPr lang="en-US" altLang="ja-JP" dirty="0"/>
          </a:p>
          <a:p>
            <a:pPr lvl="1"/>
            <a:r>
              <a:rPr lang="ja-JP" altLang="en-US" dirty="0"/>
              <a:t>不良品の仕入れ価格 </a:t>
            </a:r>
            <a:r>
              <a:rPr lang="en-US" altLang="ja-JP" dirty="0"/>
              <a:t>&lt; </a:t>
            </a:r>
            <a:r>
              <a:rPr lang="ja-JP" altLang="en-US" dirty="0"/>
              <a:t>良品の仕入れ価格</a:t>
            </a:r>
            <a:endParaRPr lang="en-US" altLang="ja-JP" dirty="0"/>
          </a:p>
          <a:p>
            <a:pPr lvl="1"/>
            <a:r>
              <a:rPr lang="ja-JP" altLang="en-US" dirty="0"/>
              <a:t>不良品，良品の総供給量は一定</a:t>
            </a:r>
            <a:endParaRPr lang="en-US" altLang="ja-JP" dirty="0"/>
          </a:p>
          <a:p>
            <a:r>
              <a:rPr lang="ja-JP" altLang="en-US" dirty="0"/>
              <a:t>買い手</a:t>
            </a:r>
            <a:endParaRPr lang="en-US" altLang="ja-JP" dirty="0"/>
          </a:p>
          <a:p>
            <a:pPr lvl="1"/>
            <a:r>
              <a:rPr lang="ja-JP" altLang="en-US" dirty="0"/>
              <a:t>良品の場合に買ってもいいと思う価格 </a:t>
            </a:r>
            <a:r>
              <a:rPr lang="en-US" altLang="ja-JP" dirty="0"/>
              <a:t>&gt; </a:t>
            </a:r>
            <a:r>
              <a:rPr lang="ja-JP" altLang="en-US" dirty="0"/>
              <a:t>不良品の場合に買ってもいいと思う価格</a:t>
            </a:r>
            <a:r>
              <a:rPr lang="en-US" altLang="ja-JP" dirty="0"/>
              <a:t> </a:t>
            </a:r>
          </a:p>
          <a:p>
            <a:pPr lvl="1"/>
            <a:r>
              <a:rPr lang="ja-JP" altLang="en-US" dirty="0"/>
              <a:t>良品と不良品の区別ができない</a:t>
            </a:r>
            <a:endParaRPr lang="en-US" altLang="ja-JP" dirty="0"/>
          </a:p>
          <a:p>
            <a:pPr lvl="1"/>
            <a:r>
              <a:rPr lang="ja-JP" altLang="en-US" dirty="0"/>
              <a:t>しかし，市場に出回っている中古車の平均品質は観察できる</a:t>
            </a:r>
            <a:endParaRPr lang="en-US" altLang="ja-JP" dirty="0"/>
          </a:p>
          <a:p>
            <a:pPr lvl="1"/>
            <a:r>
              <a:rPr lang="ja-JP" altLang="en-US" dirty="0"/>
              <a:t>市場価格と平均品質をもとに買うか買わないかを判断する</a:t>
            </a:r>
            <a:endParaRPr lang="en-US" altLang="ja-JP" dirty="0"/>
          </a:p>
          <a:p>
            <a:pPr lvl="1"/>
            <a:endParaRPr lang="en-US" altLang="ja-JP" dirty="0"/>
          </a:p>
          <a:p>
            <a:endParaRPr kumimoji="1" lang="ja-JP" altLang="en-US" dirty="0"/>
          </a:p>
        </p:txBody>
      </p:sp>
    </p:spTree>
    <p:extLst>
      <p:ext uri="{BB962C8B-B14F-4D97-AF65-F5344CB8AC3E}">
        <p14:creationId xmlns:p14="http://schemas.microsoft.com/office/powerpoint/2010/main" val="1744025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4"/>
          <p:cNvSpPr>
            <a:spLocks noChangeShapeType="1"/>
          </p:cNvSpPr>
          <p:nvPr/>
        </p:nvSpPr>
        <p:spPr bwMode="auto">
          <a:xfrm>
            <a:off x="1476375" y="6021388"/>
            <a:ext cx="5975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9939" name="Line 5"/>
          <p:cNvSpPr>
            <a:spLocks noChangeShapeType="1"/>
          </p:cNvSpPr>
          <p:nvPr/>
        </p:nvSpPr>
        <p:spPr bwMode="auto">
          <a:xfrm flipV="1">
            <a:off x="1476375" y="765175"/>
            <a:ext cx="0" cy="5256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9940" name="Text Box 6"/>
          <p:cNvSpPr txBox="1">
            <a:spLocks noChangeArrowheads="1"/>
          </p:cNvSpPr>
          <p:nvPr/>
        </p:nvSpPr>
        <p:spPr bwMode="auto">
          <a:xfrm>
            <a:off x="971550" y="692150"/>
            <a:ext cx="35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p</a:t>
            </a:r>
          </a:p>
        </p:txBody>
      </p:sp>
      <p:sp>
        <p:nvSpPr>
          <p:cNvPr id="39941" name="Text Box 7"/>
          <p:cNvSpPr txBox="1">
            <a:spLocks noChangeArrowheads="1"/>
          </p:cNvSpPr>
          <p:nvPr/>
        </p:nvSpPr>
        <p:spPr bwMode="auto">
          <a:xfrm>
            <a:off x="7667625" y="5805488"/>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Q</a:t>
            </a:r>
          </a:p>
        </p:txBody>
      </p:sp>
      <p:sp>
        <p:nvSpPr>
          <p:cNvPr id="39942" name="Line 8"/>
          <p:cNvSpPr>
            <a:spLocks noChangeShapeType="1"/>
          </p:cNvSpPr>
          <p:nvPr/>
        </p:nvSpPr>
        <p:spPr bwMode="auto">
          <a:xfrm>
            <a:off x="1476375" y="4941888"/>
            <a:ext cx="2879725"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943" name="Line 9"/>
          <p:cNvSpPr>
            <a:spLocks noChangeShapeType="1"/>
          </p:cNvSpPr>
          <p:nvPr/>
        </p:nvSpPr>
        <p:spPr bwMode="auto">
          <a:xfrm flipV="1">
            <a:off x="4356100" y="1628775"/>
            <a:ext cx="0" cy="331311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944" name="Text Box 10"/>
          <p:cNvSpPr txBox="1">
            <a:spLocks noChangeArrowheads="1"/>
          </p:cNvSpPr>
          <p:nvPr/>
        </p:nvSpPr>
        <p:spPr bwMode="auto">
          <a:xfrm>
            <a:off x="4033044" y="1190625"/>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S</a:t>
            </a:r>
            <a:r>
              <a:rPr lang="en-US" altLang="ja-JP" sz="2400" i="1" baseline="-25000">
                <a:latin typeface="Times New Roman" pitchFamily="18" charset="0"/>
              </a:rPr>
              <a:t>L</a:t>
            </a:r>
          </a:p>
        </p:txBody>
      </p:sp>
      <p:sp>
        <p:nvSpPr>
          <p:cNvPr id="39945" name="Line 12"/>
          <p:cNvSpPr>
            <a:spLocks noChangeShapeType="1"/>
          </p:cNvSpPr>
          <p:nvPr/>
        </p:nvSpPr>
        <p:spPr bwMode="auto">
          <a:xfrm>
            <a:off x="1476375" y="2852738"/>
            <a:ext cx="3600450" cy="0"/>
          </a:xfrm>
          <a:prstGeom prst="line">
            <a:avLst/>
          </a:prstGeom>
          <a:noFill/>
          <a:ln w="57150">
            <a:solidFill>
              <a:srgbClr val="C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946" name="Line 13"/>
          <p:cNvSpPr>
            <a:spLocks noChangeShapeType="1"/>
          </p:cNvSpPr>
          <p:nvPr/>
        </p:nvSpPr>
        <p:spPr bwMode="auto">
          <a:xfrm flipV="1">
            <a:off x="5076825" y="1196975"/>
            <a:ext cx="0" cy="1655763"/>
          </a:xfrm>
          <a:prstGeom prst="line">
            <a:avLst/>
          </a:prstGeom>
          <a:noFill/>
          <a:ln w="57150">
            <a:solidFill>
              <a:srgbClr val="C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947" name="Text Box 14"/>
          <p:cNvSpPr txBox="1">
            <a:spLocks noChangeArrowheads="1"/>
          </p:cNvSpPr>
          <p:nvPr/>
        </p:nvSpPr>
        <p:spPr bwMode="auto">
          <a:xfrm>
            <a:off x="5153818" y="1027113"/>
            <a:ext cx="503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S</a:t>
            </a:r>
            <a:r>
              <a:rPr lang="en-US" altLang="ja-JP" sz="2400" i="1" baseline="-25000" dirty="0">
                <a:latin typeface="Times New Roman" pitchFamily="18" charset="0"/>
              </a:rPr>
              <a:t>H</a:t>
            </a:r>
          </a:p>
        </p:txBody>
      </p:sp>
      <p:sp>
        <p:nvSpPr>
          <p:cNvPr id="39948" name="Line 15"/>
          <p:cNvSpPr>
            <a:spLocks noChangeShapeType="1"/>
          </p:cNvSpPr>
          <p:nvPr/>
        </p:nvSpPr>
        <p:spPr bwMode="auto">
          <a:xfrm>
            <a:off x="1474787" y="4497172"/>
            <a:ext cx="5218907" cy="0"/>
          </a:xfrm>
          <a:prstGeom prst="line">
            <a:avLst/>
          </a:prstGeom>
          <a:noFill/>
          <a:ln w="50800">
            <a:solidFill>
              <a:schemeClr val="tx2">
                <a:lumMod val="75000"/>
              </a:schemeClr>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949" name="Line 16"/>
          <p:cNvSpPr>
            <a:spLocks noChangeShapeType="1"/>
          </p:cNvSpPr>
          <p:nvPr/>
        </p:nvSpPr>
        <p:spPr bwMode="auto">
          <a:xfrm>
            <a:off x="1476374" y="2348880"/>
            <a:ext cx="5183981" cy="0"/>
          </a:xfrm>
          <a:prstGeom prst="line">
            <a:avLst/>
          </a:prstGeom>
          <a:noFill/>
          <a:ln w="50800">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950" name="Text Box 17"/>
          <p:cNvSpPr txBox="1">
            <a:spLocks noChangeArrowheads="1"/>
          </p:cNvSpPr>
          <p:nvPr/>
        </p:nvSpPr>
        <p:spPr bwMode="auto">
          <a:xfrm>
            <a:off x="6762750" y="4127428"/>
            <a:ext cx="576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D</a:t>
            </a:r>
            <a:r>
              <a:rPr lang="en-US" altLang="ja-JP" sz="2400" i="1" baseline="-25000" dirty="0">
                <a:latin typeface="Times New Roman" pitchFamily="18" charset="0"/>
              </a:rPr>
              <a:t>L</a:t>
            </a:r>
          </a:p>
        </p:txBody>
      </p:sp>
      <p:sp>
        <p:nvSpPr>
          <p:cNvPr id="39951" name="Text Box 18"/>
          <p:cNvSpPr txBox="1">
            <a:spLocks noChangeArrowheads="1"/>
          </p:cNvSpPr>
          <p:nvPr/>
        </p:nvSpPr>
        <p:spPr bwMode="auto">
          <a:xfrm>
            <a:off x="6693694" y="2120280"/>
            <a:ext cx="792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D</a:t>
            </a:r>
            <a:r>
              <a:rPr lang="en-US" altLang="ja-JP" sz="2400" i="1" baseline="-25000" dirty="0">
                <a:latin typeface="Times New Roman" pitchFamily="18" charset="0"/>
              </a:rPr>
              <a:t>H</a:t>
            </a:r>
          </a:p>
        </p:txBody>
      </p:sp>
      <p:sp>
        <p:nvSpPr>
          <p:cNvPr id="39952" name="Text Box 19"/>
          <p:cNvSpPr txBox="1">
            <a:spLocks noChangeArrowheads="1"/>
          </p:cNvSpPr>
          <p:nvPr/>
        </p:nvSpPr>
        <p:spPr bwMode="auto">
          <a:xfrm>
            <a:off x="1835150" y="333375"/>
            <a:ext cx="6913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800"/>
              <a:t>良品と不良品が区別できる場合の市場均衡</a:t>
            </a:r>
          </a:p>
        </p:txBody>
      </p:sp>
      <p:sp>
        <p:nvSpPr>
          <p:cNvPr id="39953" name="Text Box 20"/>
          <p:cNvSpPr txBox="1">
            <a:spLocks noChangeArrowheads="1"/>
          </p:cNvSpPr>
          <p:nvPr/>
        </p:nvSpPr>
        <p:spPr bwMode="auto">
          <a:xfrm>
            <a:off x="1002506" y="2624138"/>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c</a:t>
            </a:r>
            <a:r>
              <a:rPr lang="en-US" altLang="ja-JP" sz="2400" i="1" baseline="-25000" dirty="0" err="1">
                <a:latin typeface="Times New Roman" pitchFamily="18" charset="0"/>
              </a:rPr>
              <a:t>H</a:t>
            </a:r>
            <a:endParaRPr lang="en-US" altLang="ja-JP" sz="2400" i="1" baseline="-25000" dirty="0">
              <a:latin typeface="Times New Roman" pitchFamily="18" charset="0"/>
            </a:endParaRPr>
          </a:p>
        </p:txBody>
      </p:sp>
      <p:sp>
        <p:nvSpPr>
          <p:cNvPr id="39954" name="Text Box 21"/>
          <p:cNvSpPr txBox="1">
            <a:spLocks noChangeArrowheads="1"/>
          </p:cNvSpPr>
          <p:nvPr/>
        </p:nvSpPr>
        <p:spPr bwMode="auto">
          <a:xfrm>
            <a:off x="1002506" y="4713288"/>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c</a:t>
            </a:r>
            <a:r>
              <a:rPr lang="en-US" altLang="ja-JP" sz="2400" i="1" baseline="-25000" dirty="0" err="1">
                <a:latin typeface="Times New Roman" pitchFamily="18" charset="0"/>
              </a:rPr>
              <a:t>L</a:t>
            </a:r>
            <a:endParaRPr lang="en-US" altLang="ja-JP" sz="2400" i="1" baseline="-25000" dirty="0">
              <a:latin typeface="Times New Roman" pitchFamily="18" charset="0"/>
            </a:endParaRPr>
          </a:p>
        </p:txBody>
      </p:sp>
      <p:sp>
        <p:nvSpPr>
          <p:cNvPr id="39955" name="Text Box 22"/>
          <p:cNvSpPr txBox="1">
            <a:spLocks noChangeArrowheads="1"/>
          </p:cNvSpPr>
          <p:nvPr/>
        </p:nvSpPr>
        <p:spPr bwMode="auto">
          <a:xfrm>
            <a:off x="6223000" y="2528889"/>
            <a:ext cx="2232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良品に対する需要</a:t>
            </a:r>
          </a:p>
        </p:txBody>
      </p:sp>
      <p:sp>
        <p:nvSpPr>
          <p:cNvPr id="39956" name="Text Box 23"/>
          <p:cNvSpPr txBox="1">
            <a:spLocks noChangeArrowheads="1"/>
          </p:cNvSpPr>
          <p:nvPr/>
        </p:nvSpPr>
        <p:spPr bwMode="auto">
          <a:xfrm>
            <a:off x="5902325" y="4509223"/>
            <a:ext cx="2374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不良品に対する需要</a:t>
            </a:r>
          </a:p>
        </p:txBody>
      </p:sp>
      <p:sp>
        <p:nvSpPr>
          <p:cNvPr id="39957" name="Text Box 24"/>
          <p:cNvSpPr txBox="1">
            <a:spLocks noChangeArrowheads="1"/>
          </p:cNvSpPr>
          <p:nvPr/>
        </p:nvSpPr>
        <p:spPr bwMode="auto">
          <a:xfrm>
            <a:off x="5179218" y="1419225"/>
            <a:ext cx="1871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良品の供給</a:t>
            </a:r>
          </a:p>
        </p:txBody>
      </p:sp>
      <p:sp>
        <p:nvSpPr>
          <p:cNvPr id="39958" name="Text Box 25"/>
          <p:cNvSpPr txBox="1">
            <a:spLocks noChangeArrowheads="1"/>
          </p:cNvSpPr>
          <p:nvPr/>
        </p:nvSpPr>
        <p:spPr bwMode="auto">
          <a:xfrm>
            <a:off x="2771775" y="1484313"/>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不良品の供給</a:t>
            </a:r>
          </a:p>
        </p:txBody>
      </p:sp>
      <p:sp>
        <p:nvSpPr>
          <p:cNvPr id="23" name="Text Box 20"/>
          <p:cNvSpPr txBox="1">
            <a:spLocks noChangeArrowheads="1"/>
          </p:cNvSpPr>
          <p:nvPr/>
        </p:nvSpPr>
        <p:spPr bwMode="auto">
          <a:xfrm>
            <a:off x="971550" y="1891680"/>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b</a:t>
            </a:r>
            <a:r>
              <a:rPr lang="en-US" altLang="ja-JP" sz="2400" i="1" baseline="-25000" dirty="0" err="1">
                <a:latin typeface="Times New Roman" pitchFamily="18" charset="0"/>
              </a:rPr>
              <a:t>H</a:t>
            </a:r>
            <a:endParaRPr lang="en-US" altLang="ja-JP" sz="2400" i="1" baseline="-25000" dirty="0">
              <a:latin typeface="Times New Roman" pitchFamily="18" charset="0"/>
            </a:endParaRPr>
          </a:p>
        </p:txBody>
      </p:sp>
      <p:sp>
        <p:nvSpPr>
          <p:cNvPr id="24" name="Text Box 21"/>
          <p:cNvSpPr txBox="1">
            <a:spLocks noChangeArrowheads="1"/>
          </p:cNvSpPr>
          <p:nvPr/>
        </p:nvSpPr>
        <p:spPr bwMode="auto">
          <a:xfrm>
            <a:off x="1002505" y="4127500"/>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b</a:t>
            </a:r>
            <a:r>
              <a:rPr lang="en-US" altLang="ja-JP" sz="2400" i="1" baseline="-25000" dirty="0" err="1">
                <a:latin typeface="Times New Roman" pitchFamily="18" charset="0"/>
              </a:rPr>
              <a:t>L</a:t>
            </a:r>
            <a:endParaRPr lang="en-US" altLang="ja-JP" sz="2400" i="1" baseline="-25000" dirty="0">
              <a:latin typeface="Times New Roman" pitchFamily="18" charset="0"/>
            </a:endParaRPr>
          </a:p>
        </p:txBody>
      </p:sp>
      <p:sp>
        <p:nvSpPr>
          <p:cNvPr id="2" name="円/楕円 1"/>
          <p:cNvSpPr/>
          <p:nvPr/>
        </p:nvSpPr>
        <p:spPr>
          <a:xfrm>
            <a:off x="5032374" y="2231405"/>
            <a:ext cx="146844" cy="1468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4304506" y="4403978"/>
            <a:ext cx="146844" cy="1468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153818" y="1904717"/>
            <a:ext cx="36512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H</a:t>
            </a:r>
            <a:endParaRPr kumimoji="1" lang="ja-JP" altLang="en-US" sz="2000" i="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4410868" y="3916630"/>
            <a:ext cx="365125"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L</a:t>
            </a:r>
            <a:endParaRPr kumimoji="1" lang="ja-JP" altLang="en-US" sz="2000" i="1" dirty="0">
              <a:latin typeface="Times New Roman" panose="02020603050405020304" pitchFamily="18" charset="0"/>
              <a:cs typeface="Times New Roman" panose="02020603050405020304" pitchFamily="18" charset="0"/>
            </a:endParaRPr>
          </a:p>
        </p:txBody>
      </p:sp>
      <p:sp>
        <p:nvSpPr>
          <p:cNvPr id="4" name="テキスト ボックス 3"/>
          <p:cNvSpPr txBox="1"/>
          <p:nvPr/>
        </p:nvSpPr>
        <p:spPr>
          <a:xfrm>
            <a:off x="1696145" y="5266074"/>
            <a:ext cx="4418904" cy="646331"/>
          </a:xfrm>
          <a:prstGeom prst="rect">
            <a:avLst/>
          </a:prstGeom>
          <a:noFill/>
        </p:spPr>
        <p:txBody>
          <a:bodyPr wrap="square" rtlCol="0">
            <a:spAutoFit/>
          </a:bodyPr>
          <a:lstStyle/>
          <a:p>
            <a:r>
              <a:rPr lang="ja-JP" altLang="en-US" dirty="0"/>
              <a:t>単純化のため，水平な需要曲線を仮定</a:t>
            </a:r>
            <a:endParaRPr lang="en-US" altLang="ja-JP" dirty="0"/>
          </a:p>
          <a:p>
            <a:r>
              <a:rPr kumimoji="1" lang="en-US" altLang="ja-JP" dirty="0"/>
              <a:t>H</a:t>
            </a:r>
            <a:r>
              <a:rPr kumimoji="1" lang="ja-JP" altLang="en-US" dirty="0"/>
              <a:t>点，</a:t>
            </a:r>
            <a:r>
              <a:rPr kumimoji="1" lang="en-US" altLang="ja-JP" dirty="0"/>
              <a:t>L</a:t>
            </a:r>
            <a:r>
              <a:rPr kumimoji="1" lang="ja-JP" altLang="en-US" dirty="0"/>
              <a:t>点で社会的余剰は最大化される</a:t>
            </a:r>
          </a:p>
        </p:txBody>
      </p:sp>
    </p:spTree>
    <p:extLst>
      <p:ext uri="{BB962C8B-B14F-4D97-AF65-F5344CB8AC3E}">
        <p14:creationId xmlns:p14="http://schemas.microsoft.com/office/powerpoint/2010/main" val="3300323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2"/>
          <p:cNvSpPr>
            <a:spLocks noChangeShapeType="1"/>
          </p:cNvSpPr>
          <p:nvPr/>
        </p:nvSpPr>
        <p:spPr bwMode="auto">
          <a:xfrm>
            <a:off x="1476375" y="6021388"/>
            <a:ext cx="5975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0963" name="Line 3"/>
          <p:cNvSpPr>
            <a:spLocks noChangeShapeType="1"/>
          </p:cNvSpPr>
          <p:nvPr/>
        </p:nvSpPr>
        <p:spPr bwMode="auto">
          <a:xfrm flipV="1">
            <a:off x="1476375" y="765175"/>
            <a:ext cx="0" cy="5256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0964" name="Text Box 4"/>
          <p:cNvSpPr txBox="1">
            <a:spLocks noChangeArrowheads="1"/>
          </p:cNvSpPr>
          <p:nvPr/>
        </p:nvSpPr>
        <p:spPr bwMode="auto">
          <a:xfrm>
            <a:off x="971550" y="692150"/>
            <a:ext cx="358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p</a:t>
            </a:r>
          </a:p>
        </p:txBody>
      </p:sp>
      <p:sp>
        <p:nvSpPr>
          <p:cNvPr id="40965" name="Text Box 5"/>
          <p:cNvSpPr txBox="1">
            <a:spLocks noChangeArrowheads="1"/>
          </p:cNvSpPr>
          <p:nvPr/>
        </p:nvSpPr>
        <p:spPr bwMode="auto">
          <a:xfrm>
            <a:off x="7667625" y="5805488"/>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Q</a:t>
            </a:r>
          </a:p>
        </p:txBody>
      </p:sp>
      <p:sp>
        <p:nvSpPr>
          <p:cNvPr id="40966" name="Line 6"/>
          <p:cNvSpPr>
            <a:spLocks noChangeShapeType="1"/>
          </p:cNvSpPr>
          <p:nvPr/>
        </p:nvSpPr>
        <p:spPr bwMode="auto">
          <a:xfrm>
            <a:off x="1476375" y="4941888"/>
            <a:ext cx="2519363"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67" name="Line 7"/>
          <p:cNvSpPr>
            <a:spLocks noChangeShapeType="1"/>
          </p:cNvSpPr>
          <p:nvPr/>
        </p:nvSpPr>
        <p:spPr bwMode="auto">
          <a:xfrm flipV="1">
            <a:off x="3995738" y="2924175"/>
            <a:ext cx="0" cy="201771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68" name="Line 9"/>
          <p:cNvSpPr>
            <a:spLocks noChangeShapeType="1"/>
          </p:cNvSpPr>
          <p:nvPr/>
        </p:nvSpPr>
        <p:spPr bwMode="auto">
          <a:xfrm>
            <a:off x="3995738" y="2924175"/>
            <a:ext cx="2663825"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69" name="Line 10"/>
          <p:cNvSpPr>
            <a:spLocks noChangeShapeType="1"/>
          </p:cNvSpPr>
          <p:nvPr/>
        </p:nvSpPr>
        <p:spPr bwMode="auto">
          <a:xfrm flipV="1">
            <a:off x="6659563" y="1341438"/>
            <a:ext cx="0" cy="158273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70" name="Text Box 11"/>
          <p:cNvSpPr txBox="1">
            <a:spLocks noChangeArrowheads="1"/>
          </p:cNvSpPr>
          <p:nvPr/>
        </p:nvSpPr>
        <p:spPr bwMode="auto">
          <a:xfrm>
            <a:off x="6659563" y="1052513"/>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S</a:t>
            </a:r>
            <a:endParaRPr lang="en-US" altLang="ja-JP" sz="2400" i="1" baseline="-25000">
              <a:latin typeface="Times New Roman" pitchFamily="18" charset="0"/>
            </a:endParaRPr>
          </a:p>
        </p:txBody>
      </p:sp>
      <p:sp>
        <p:nvSpPr>
          <p:cNvPr id="40971" name="Line 12"/>
          <p:cNvSpPr>
            <a:spLocks noChangeShapeType="1"/>
          </p:cNvSpPr>
          <p:nvPr/>
        </p:nvSpPr>
        <p:spPr bwMode="auto">
          <a:xfrm>
            <a:off x="1476375" y="4664075"/>
            <a:ext cx="6119812" cy="65088"/>
          </a:xfrm>
          <a:prstGeom prst="line">
            <a:avLst/>
          </a:prstGeom>
          <a:noFill/>
          <a:ln w="50800">
            <a:solidFill>
              <a:schemeClr val="tx2">
                <a:lumMod val="50000"/>
              </a:schemeClr>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72" name="Line 13"/>
          <p:cNvSpPr>
            <a:spLocks noChangeShapeType="1"/>
          </p:cNvSpPr>
          <p:nvPr/>
        </p:nvSpPr>
        <p:spPr bwMode="auto">
          <a:xfrm>
            <a:off x="1476375" y="3284539"/>
            <a:ext cx="6084093" cy="0"/>
          </a:xfrm>
          <a:prstGeom prst="line">
            <a:avLst/>
          </a:prstGeom>
          <a:noFill/>
          <a:ln w="50800">
            <a:solidFill>
              <a:schemeClr val="tx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73" name="Text Box 14"/>
          <p:cNvSpPr txBox="1">
            <a:spLocks noChangeArrowheads="1"/>
          </p:cNvSpPr>
          <p:nvPr/>
        </p:nvSpPr>
        <p:spPr bwMode="auto">
          <a:xfrm>
            <a:off x="7685881" y="4500563"/>
            <a:ext cx="576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D</a:t>
            </a:r>
            <a:r>
              <a:rPr lang="en-US" altLang="ja-JP" sz="2400" i="1" baseline="-25000">
                <a:latin typeface="Times New Roman" pitchFamily="18" charset="0"/>
              </a:rPr>
              <a:t>L</a:t>
            </a:r>
          </a:p>
        </p:txBody>
      </p:sp>
      <p:sp>
        <p:nvSpPr>
          <p:cNvPr id="40974" name="Text Box 15"/>
          <p:cNvSpPr txBox="1">
            <a:spLocks noChangeArrowheads="1"/>
          </p:cNvSpPr>
          <p:nvPr/>
        </p:nvSpPr>
        <p:spPr bwMode="auto">
          <a:xfrm>
            <a:off x="7608887" y="2989263"/>
            <a:ext cx="13684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D</a:t>
            </a:r>
          </a:p>
        </p:txBody>
      </p:sp>
      <p:sp>
        <p:nvSpPr>
          <p:cNvPr id="40975" name="Text Box 16"/>
          <p:cNvSpPr txBox="1">
            <a:spLocks noChangeArrowheads="1"/>
          </p:cNvSpPr>
          <p:nvPr/>
        </p:nvSpPr>
        <p:spPr bwMode="auto">
          <a:xfrm>
            <a:off x="1835150" y="333375"/>
            <a:ext cx="69135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800" dirty="0"/>
              <a:t>良品と不良品が区別できない場合</a:t>
            </a:r>
            <a:r>
              <a:rPr lang="en-US" altLang="ja-JP" sz="2800" dirty="0">
                <a:sym typeface="Wingdings" panose="05000000000000000000" pitchFamily="2" charset="2"/>
              </a:rPr>
              <a:t> </a:t>
            </a:r>
            <a:r>
              <a:rPr lang="ja-JP" altLang="en-US" sz="2800" dirty="0">
                <a:sym typeface="Wingdings" panose="05000000000000000000" pitchFamily="2" charset="2"/>
              </a:rPr>
              <a:t>逆選択</a:t>
            </a:r>
            <a:endParaRPr lang="ja-JP" altLang="en-US" sz="2800" dirty="0"/>
          </a:p>
        </p:txBody>
      </p:sp>
      <p:sp>
        <p:nvSpPr>
          <p:cNvPr id="40976" name="Text Box 17"/>
          <p:cNvSpPr txBox="1">
            <a:spLocks noChangeArrowheads="1"/>
          </p:cNvSpPr>
          <p:nvPr/>
        </p:nvSpPr>
        <p:spPr bwMode="auto">
          <a:xfrm>
            <a:off x="956468" y="2695575"/>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c</a:t>
            </a:r>
            <a:r>
              <a:rPr lang="en-US" altLang="ja-JP" sz="2400" i="1" baseline="-25000" dirty="0" err="1">
                <a:latin typeface="Times New Roman" pitchFamily="18" charset="0"/>
              </a:rPr>
              <a:t>H</a:t>
            </a:r>
            <a:endParaRPr lang="en-US" altLang="ja-JP" sz="2400" i="1" baseline="-25000" dirty="0">
              <a:latin typeface="Times New Roman" pitchFamily="18" charset="0"/>
            </a:endParaRPr>
          </a:p>
        </p:txBody>
      </p:sp>
      <p:sp>
        <p:nvSpPr>
          <p:cNvPr id="40977" name="Text Box 18"/>
          <p:cNvSpPr txBox="1">
            <a:spLocks noChangeArrowheads="1"/>
          </p:cNvSpPr>
          <p:nvPr/>
        </p:nvSpPr>
        <p:spPr bwMode="auto">
          <a:xfrm>
            <a:off x="971549" y="4713288"/>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c</a:t>
            </a:r>
            <a:r>
              <a:rPr lang="en-US" altLang="ja-JP" sz="2400" i="1" baseline="-25000" dirty="0" err="1">
                <a:latin typeface="Times New Roman" pitchFamily="18" charset="0"/>
              </a:rPr>
              <a:t>L</a:t>
            </a:r>
            <a:endParaRPr lang="en-US" altLang="ja-JP" sz="2400" i="1" baseline="-25000" dirty="0">
              <a:latin typeface="Times New Roman" pitchFamily="18" charset="0"/>
            </a:endParaRPr>
          </a:p>
        </p:txBody>
      </p:sp>
      <p:sp>
        <p:nvSpPr>
          <p:cNvPr id="40978" name="Line 23"/>
          <p:cNvSpPr>
            <a:spLocks noChangeShapeType="1"/>
          </p:cNvSpPr>
          <p:nvPr/>
        </p:nvSpPr>
        <p:spPr bwMode="auto">
          <a:xfrm>
            <a:off x="1476375" y="2924175"/>
            <a:ext cx="2519363"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79" name="Line 24"/>
          <p:cNvSpPr>
            <a:spLocks noChangeShapeType="1"/>
          </p:cNvSpPr>
          <p:nvPr/>
        </p:nvSpPr>
        <p:spPr bwMode="auto">
          <a:xfrm>
            <a:off x="1512094" y="2565400"/>
            <a:ext cx="6048374" cy="0"/>
          </a:xfrm>
          <a:prstGeom prst="line">
            <a:avLst/>
          </a:prstGeom>
          <a:noFill/>
          <a:ln w="50800">
            <a:solidFill>
              <a:schemeClr val="tx2"/>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980" name="Text Box 25"/>
          <p:cNvSpPr txBox="1">
            <a:spLocks noChangeArrowheads="1"/>
          </p:cNvSpPr>
          <p:nvPr/>
        </p:nvSpPr>
        <p:spPr bwMode="auto">
          <a:xfrm>
            <a:off x="5399882" y="3330575"/>
            <a:ext cx="33805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不良品と良品が一定割合で混じっている場合の需要曲線</a:t>
            </a:r>
          </a:p>
        </p:txBody>
      </p:sp>
      <p:sp>
        <p:nvSpPr>
          <p:cNvPr id="40981" name="Oval 26"/>
          <p:cNvSpPr>
            <a:spLocks noChangeArrowheads="1"/>
          </p:cNvSpPr>
          <p:nvPr/>
        </p:nvSpPr>
        <p:spPr bwMode="auto">
          <a:xfrm>
            <a:off x="3851275" y="4556125"/>
            <a:ext cx="215900" cy="215900"/>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0983" name="Oval 28"/>
          <p:cNvSpPr>
            <a:spLocks noChangeArrowheads="1"/>
          </p:cNvSpPr>
          <p:nvPr/>
        </p:nvSpPr>
        <p:spPr bwMode="auto">
          <a:xfrm>
            <a:off x="3887788" y="3185319"/>
            <a:ext cx="215900" cy="215900"/>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0984" name="Text Box 29"/>
          <p:cNvSpPr txBox="1">
            <a:spLocks noChangeArrowheads="1"/>
          </p:cNvSpPr>
          <p:nvPr/>
        </p:nvSpPr>
        <p:spPr bwMode="auto">
          <a:xfrm>
            <a:off x="4103688" y="4133850"/>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E</a:t>
            </a:r>
          </a:p>
        </p:txBody>
      </p:sp>
      <p:sp>
        <p:nvSpPr>
          <p:cNvPr id="40985" name="Text Box 30"/>
          <p:cNvSpPr txBox="1">
            <a:spLocks noChangeArrowheads="1"/>
          </p:cNvSpPr>
          <p:nvPr/>
        </p:nvSpPr>
        <p:spPr bwMode="auto">
          <a:xfrm>
            <a:off x="4067175" y="3284538"/>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a:latin typeface="Times New Roman" pitchFamily="18" charset="0"/>
              </a:rPr>
              <a:t>F</a:t>
            </a:r>
          </a:p>
        </p:txBody>
      </p:sp>
      <p:sp>
        <p:nvSpPr>
          <p:cNvPr id="40988" name="Text Box 33"/>
          <p:cNvSpPr txBox="1">
            <a:spLocks noChangeArrowheads="1"/>
          </p:cNvSpPr>
          <p:nvPr/>
        </p:nvSpPr>
        <p:spPr bwMode="auto">
          <a:xfrm>
            <a:off x="5327650" y="4075564"/>
            <a:ext cx="32767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不良品しか供給されない場合，需要曲線は</a:t>
            </a:r>
            <a:r>
              <a:rPr lang="en-US" altLang="ja-JP" i="1" dirty="0">
                <a:latin typeface="Times New Roman" panose="02020603050405020304" pitchFamily="18" charset="0"/>
                <a:cs typeface="Times New Roman" panose="02020603050405020304" pitchFamily="18" charset="0"/>
              </a:rPr>
              <a:t>D</a:t>
            </a:r>
            <a:r>
              <a:rPr lang="en-US" altLang="ja-JP" i="1" baseline="-25000" dirty="0">
                <a:latin typeface="Times New Roman" panose="02020603050405020304" pitchFamily="18" charset="0"/>
                <a:cs typeface="Times New Roman" panose="02020603050405020304" pitchFamily="18" charset="0"/>
              </a:rPr>
              <a:t>L</a:t>
            </a:r>
            <a:r>
              <a:rPr lang="ja-JP" altLang="en-US" dirty="0"/>
              <a:t>に</a:t>
            </a:r>
          </a:p>
        </p:txBody>
      </p:sp>
      <p:sp>
        <p:nvSpPr>
          <p:cNvPr id="40989" name="Text Box 34"/>
          <p:cNvSpPr txBox="1">
            <a:spLocks noChangeArrowheads="1"/>
          </p:cNvSpPr>
          <p:nvPr/>
        </p:nvSpPr>
        <p:spPr bwMode="auto">
          <a:xfrm>
            <a:off x="3725640" y="4957763"/>
            <a:ext cx="45365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dirty="0"/>
              <a:t>結局</a:t>
            </a:r>
            <a:r>
              <a:rPr lang="en-US" altLang="ja-JP" dirty="0"/>
              <a:t>E</a:t>
            </a:r>
            <a:r>
              <a:rPr lang="ja-JP" altLang="en-US" dirty="0"/>
              <a:t>点が均衡，不良品のみが取引される</a:t>
            </a:r>
          </a:p>
        </p:txBody>
      </p:sp>
      <p:sp>
        <p:nvSpPr>
          <p:cNvPr id="30" name="Text Box 20"/>
          <p:cNvSpPr txBox="1">
            <a:spLocks noChangeArrowheads="1"/>
          </p:cNvSpPr>
          <p:nvPr/>
        </p:nvSpPr>
        <p:spPr bwMode="auto">
          <a:xfrm>
            <a:off x="899318" y="2275855"/>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b</a:t>
            </a:r>
            <a:r>
              <a:rPr lang="en-US" altLang="ja-JP" sz="2400" i="1" baseline="-25000" dirty="0" err="1">
                <a:latin typeface="Times New Roman" pitchFamily="18" charset="0"/>
              </a:rPr>
              <a:t>H</a:t>
            </a:r>
            <a:endParaRPr lang="en-US" altLang="ja-JP" sz="2400" i="1" baseline="-25000" dirty="0">
              <a:latin typeface="Times New Roman" pitchFamily="18" charset="0"/>
            </a:endParaRPr>
          </a:p>
        </p:txBody>
      </p:sp>
      <p:sp>
        <p:nvSpPr>
          <p:cNvPr id="31" name="Text Box 15"/>
          <p:cNvSpPr txBox="1">
            <a:spLocks noChangeArrowheads="1"/>
          </p:cNvSpPr>
          <p:nvPr/>
        </p:nvSpPr>
        <p:spPr bwMode="auto">
          <a:xfrm>
            <a:off x="7667625" y="2276475"/>
            <a:ext cx="61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a:latin typeface="Times New Roman" pitchFamily="18" charset="0"/>
              </a:rPr>
              <a:t>D</a:t>
            </a:r>
            <a:r>
              <a:rPr lang="en-US" altLang="ja-JP" sz="2400" i="1" baseline="-25000" dirty="0">
                <a:latin typeface="Times New Roman" pitchFamily="18" charset="0"/>
              </a:rPr>
              <a:t>H</a:t>
            </a:r>
          </a:p>
        </p:txBody>
      </p:sp>
      <p:sp>
        <p:nvSpPr>
          <p:cNvPr id="2" name="テキスト ボックス 1"/>
          <p:cNvSpPr txBox="1"/>
          <p:nvPr/>
        </p:nvSpPr>
        <p:spPr>
          <a:xfrm>
            <a:off x="1880518" y="1341438"/>
            <a:ext cx="3599930" cy="646331"/>
          </a:xfrm>
          <a:prstGeom prst="rect">
            <a:avLst/>
          </a:prstGeom>
          <a:noFill/>
        </p:spPr>
        <p:txBody>
          <a:bodyPr wrap="square" rtlCol="0">
            <a:spAutoFit/>
          </a:bodyPr>
          <a:lstStyle/>
          <a:p>
            <a:r>
              <a:rPr lang="en-US" altLang="ja-JP" dirty="0"/>
              <a:t>F</a:t>
            </a:r>
            <a:r>
              <a:rPr lang="ja-JP" altLang="en-US" dirty="0"/>
              <a:t>点では不良品しか供給されない</a:t>
            </a:r>
            <a:endParaRPr lang="en-US" altLang="ja-JP" dirty="0"/>
          </a:p>
          <a:p>
            <a:r>
              <a:rPr lang="en-US" altLang="ja-JP" dirty="0">
                <a:sym typeface="Wingdings" panose="05000000000000000000" pitchFamily="2" charset="2"/>
              </a:rPr>
              <a:t> F</a:t>
            </a:r>
            <a:r>
              <a:rPr lang="ja-JP" altLang="en-US" dirty="0">
                <a:sym typeface="Wingdings" panose="05000000000000000000" pitchFamily="2" charset="2"/>
              </a:rPr>
              <a:t>点は均衡ではない</a:t>
            </a:r>
            <a:endParaRPr lang="ja-JP" altLang="en-US" dirty="0"/>
          </a:p>
        </p:txBody>
      </p:sp>
      <p:cxnSp>
        <p:nvCxnSpPr>
          <p:cNvPr id="4" name="直線矢印コネクタ 3"/>
          <p:cNvCxnSpPr/>
          <p:nvPr/>
        </p:nvCxnSpPr>
        <p:spPr>
          <a:xfrm>
            <a:off x="3491880" y="2082006"/>
            <a:ext cx="359395" cy="10525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下矢印 6"/>
          <p:cNvSpPr/>
          <p:nvPr/>
        </p:nvSpPr>
        <p:spPr>
          <a:xfrm>
            <a:off x="4932040" y="3653740"/>
            <a:ext cx="143197" cy="8468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Text Box 20"/>
          <p:cNvSpPr txBox="1">
            <a:spLocks noChangeArrowheads="1"/>
          </p:cNvSpPr>
          <p:nvPr/>
        </p:nvSpPr>
        <p:spPr bwMode="auto">
          <a:xfrm>
            <a:off x="971550" y="4239419"/>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i="1" dirty="0" err="1">
                <a:latin typeface="Times New Roman" pitchFamily="18" charset="0"/>
              </a:rPr>
              <a:t>b</a:t>
            </a:r>
            <a:r>
              <a:rPr lang="en-US" altLang="ja-JP" sz="2400" i="1" baseline="-25000" dirty="0" err="1">
                <a:latin typeface="Times New Roman" pitchFamily="18" charset="0"/>
              </a:rPr>
              <a:t>L</a:t>
            </a:r>
            <a:endParaRPr lang="en-US" altLang="ja-JP" sz="2400" i="1" baseline="-25000" dirty="0">
              <a:latin typeface="Times New Roman" pitchFamily="18" charset="0"/>
            </a:endParaRPr>
          </a:p>
        </p:txBody>
      </p:sp>
      <p:sp>
        <p:nvSpPr>
          <p:cNvPr id="40" name="Text Box 20"/>
          <p:cNvSpPr txBox="1">
            <a:spLocks noChangeArrowheads="1"/>
          </p:cNvSpPr>
          <p:nvPr/>
        </p:nvSpPr>
        <p:spPr bwMode="auto">
          <a:xfrm>
            <a:off x="456919" y="3293269"/>
            <a:ext cx="18912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2400" dirty="0" err="1">
                <a:latin typeface="Symbol" panose="05050102010706020507" pitchFamily="18" charset="2"/>
              </a:rPr>
              <a:t>q</a:t>
            </a:r>
            <a:r>
              <a:rPr lang="en-US" altLang="ja-JP" sz="2400" i="1" dirty="0" err="1">
                <a:latin typeface="Times New Roman" pitchFamily="18" charset="0"/>
              </a:rPr>
              <a:t>b</a:t>
            </a:r>
            <a:r>
              <a:rPr lang="en-US" altLang="ja-JP" sz="2400" i="1" baseline="-25000" dirty="0" err="1">
                <a:latin typeface="Times New Roman" pitchFamily="18" charset="0"/>
              </a:rPr>
              <a:t>H</a:t>
            </a:r>
            <a:r>
              <a:rPr lang="en-US" altLang="ja-JP" sz="2400" dirty="0">
                <a:latin typeface="Times New Roman" pitchFamily="18" charset="0"/>
              </a:rPr>
              <a:t>+(1-</a:t>
            </a:r>
            <a:r>
              <a:rPr lang="en-US" altLang="ja-JP" sz="2400" dirty="0">
                <a:latin typeface="Symbol" panose="05050102010706020507" pitchFamily="18" charset="2"/>
              </a:rPr>
              <a:t>q</a:t>
            </a:r>
            <a:r>
              <a:rPr lang="en-US" altLang="ja-JP" sz="2400" dirty="0">
                <a:latin typeface="Times New Roman" pitchFamily="18" charset="0"/>
              </a:rPr>
              <a:t>)</a:t>
            </a:r>
            <a:r>
              <a:rPr lang="en-US" altLang="ja-JP" sz="2400" i="1" dirty="0" err="1">
                <a:latin typeface="Times New Roman" pitchFamily="18" charset="0"/>
              </a:rPr>
              <a:t>b</a:t>
            </a:r>
            <a:r>
              <a:rPr lang="en-US" altLang="ja-JP" sz="2400" i="1" baseline="-25000" dirty="0" err="1">
                <a:latin typeface="Times New Roman" pitchFamily="18" charset="0"/>
              </a:rPr>
              <a:t>L</a:t>
            </a:r>
            <a:endParaRPr lang="en-US" altLang="ja-JP" sz="2400" i="1" baseline="-25000" dirty="0">
              <a:latin typeface="Times New Roman" pitchFamily="18" charset="0"/>
            </a:endParaRPr>
          </a:p>
        </p:txBody>
      </p:sp>
      <p:sp>
        <p:nvSpPr>
          <p:cNvPr id="9" name="テキスト ボックス 8"/>
          <p:cNvSpPr txBox="1"/>
          <p:nvPr/>
        </p:nvSpPr>
        <p:spPr>
          <a:xfrm>
            <a:off x="1231104" y="6218754"/>
            <a:ext cx="6077200" cy="369332"/>
          </a:xfrm>
          <a:prstGeom prst="rect">
            <a:avLst/>
          </a:prstGeom>
          <a:noFill/>
        </p:spPr>
        <p:txBody>
          <a:bodyPr wrap="square" rtlCol="0">
            <a:spAutoFit/>
          </a:bodyPr>
          <a:lstStyle/>
          <a:p>
            <a:r>
              <a:rPr kumimoji="1" lang="ja-JP" altLang="en-US" dirty="0"/>
              <a:t>注意：常に逆選択が生じるわけではない（</a:t>
            </a:r>
            <a:r>
              <a:rPr kumimoji="1" lang="en-US" altLang="ja-JP" dirty="0"/>
              <a:t>D</a:t>
            </a:r>
            <a:r>
              <a:rPr kumimoji="1" lang="ja-JP" altLang="en-US" dirty="0"/>
              <a:t>の位置に依存）</a:t>
            </a:r>
          </a:p>
        </p:txBody>
      </p:sp>
    </p:spTree>
    <p:extLst>
      <p:ext uri="{BB962C8B-B14F-4D97-AF65-F5344CB8AC3E}">
        <p14:creationId xmlns:p14="http://schemas.microsoft.com/office/powerpoint/2010/main" val="2627707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逆選択のモデル分析</a:t>
            </a:r>
            <a:r>
              <a:rPr kumimoji="1" lang="en-US" altLang="ja-JP" dirty="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fontScale="85000" lnSpcReduction="20000"/>
              </a:bodyPr>
              <a:lstStyle/>
              <a:p>
                <a:r>
                  <a:rPr lang="ja-JP" altLang="en-US" dirty="0"/>
                  <a:t>もう少し一般的なケース</a:t>
                </a:r>
                <a:endParaRPr lang="en-US" altLang="ja-JP" dirty="0"/>
              </a:p>
              <a:p>
                <a:pPr lvl="1"/>
                <a:r>
                  <a:rPr kumimoji="1" lang="ja-JP" altLang="en-US" dirty="0"/>
                  <a:t>消費の増加</a:t>
                </a:r>
                <a:r>
                  <a:rPr kumimoji="1" lang="en-US" altLang="ja-JP" dirty="0">
                    <a:sym typeface="Wingdings" panose="05000000000000000000" pitchFamily="2" charset="2"/>
                  </a:rPr>
                  <a:t> </a:t>
                </a:r>
                <a:r>
                  <a:rPr kumimoji="1" lang="ja-JP" altLang="en-US" dirty="0">
                    <a:sym typeface="Wingdings" panose="05000000000000000000" pitchFamily="2" charset="2"/>
                  </a:rPr>
                  <a:t>限界便益逓減 のケース</a:t>
                </a:r>
                <a:endParaRPr kumimoji="1" lang="en-US" altLang="ja-JP" dirty="0"/>
              </a:p>
              <a:p>
                <a:r>
                  <a:rPr kumimoji="1" lang="ja-JP" altLang="en-US" dirty="0"/>
                  <a:t>買い手</a:t>
                </a:r>
                <a:endParaRPr kumimoji="1" lang="en-US" altLang="ja-JP" dirty="0"/>
              </a:p>
              <a:p>
                <a:pPr lvl="1"/>
                <a:r>
                  <a:rPr lang="ja-JP" altLang="en-US" dirty="0"/>
                  <a:t>需要関数　財の価格</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p</a:t>
                </a:r>
                <a:r>
                  <a:rPr lang="en-US" altLang="ja-JP" dirty="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と財の平均品質</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q</a:t>
                </a:r>
                <a:r>
                  <a:rPr lang="en-US" altLang="ja-JP" dirty="0">
                    <a:latin typeface="Times New Roman" panose="02020603050405020304" pitchFamily="18" charset="0"/>
                    <a:cs typeface="Times New Roman" panose="02020603050405020304" pitchFamily="18" charset="0"/>
                  </a:rPr>
                  <a:t>)</a:t>
                </a:r>
                <a:r>
                  <a:rPr lang="ja-JP" altLang="en-US" dirty="0" err="1">
                    <a:latin typeface="Times New Roman" panose="02020603050405020304" pitchFamily="18" charset="0"/>
                    <a:cs typeface="Times New Roman" panose="02020603050405020304" pitchFamily="18" charset="0"/>
                  </a:rPr>
                  <a:t>に依</a:t>
                </a:r>
                <a:r>
                  <a:rPr lang="ja-JP" altLang="en-US" dirty="0">
                    <a:latin typeface="Times New Roman" panose="02020603050405020304" pitchFamily="18" charset="0"/>
                    <a:cs typeface="Times New Roman" panose="02020603050405020304" pitchFamily="18" charset="0"/>
                  </a:rPr>
                  <a:t>存する</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altLang="ja-JP" i="1" smtClean="0">
                            <a:latin typeface="Cambria Math" panose="02040503050406030204" pitchFamily="18" charset="0"/>
                          </a:rPr>
                        </m:ctrlPr>
                      </m:sSupPr>
                      <m:e>
                        <m:r>
                          <a:rPr lang="en-US" altLang="ja-JP" b="0" i="1" smtClean="0">
                            <a:latin typeface="Cambria Math"/>
                          </a:rPr>
                          <m:t>𝑄</m:t>
                        </m:r>
                      </m:e>
                      <m:sup>
                        <m:r>
                          <a:rPr lang="en-US" altLang="ja-JP" b="0" i="1" smtClean="0">
                            <a:latin typeface="Cambria Math"/>
                          </a:rPr>
                          <m:t>𝑑</m:t>
                        </m:r>
                      </m:sup>
                    </m:sSup>
                    <m:r>
                      <a:rPr lang="en-US" altLang="ja-JP" b="0" i="1" smtClean="0">
                        <a:latin typeface="Cambria Math"/>
                      </a:rPr>
                      <m:t>=</m:t>
                    </m:r>
                    <m:r>
                      <a:rPr lang="en-US" altLang="ja-JP" b="0" i="1" smtClean="0">
                        <a:latin typeface="Cambria Math"/>
                      </a:rPr>
                      <m:t>𝐷</m:t>
                    </m:r>
                    <m:d>
                      <m:dPr>
                        <m:ctrlPr>
                          <a:rPr lang="en-US" altLang="ja-JP" b="0" i="1" smtClean="0">
                            <a:latin typeface="Cambria Math" panose="02040503050406030204" pitchFamily="18" charset="0"/>
                          </a:rPr>
                        </m:ctrlPr>
                      </m:dPr>
                      <m:e>
                        <m:r>
                          <a:rPr lang="en-US" altLang="ja-JP" b="0" i="1" smtClean="0">
                            <a:latin typeface="Cambria Math"/>
                          </a:rPr>
                          <m:t>𝑝</m:t>
                        </m:r>
                        <m:r>
                          <a:rPr lang="en-US" altLang="ja-JP" b="0" i="1" smtClean="0">
                            <a:latin typeface="Cambria Math"/>
                          </a:rPr>
                          <m:t>,</m:t>
                        </m:r>
                        <m:r>
                          <a:rPr lang="en-US" altLang="ja-JP" b="0" i="1" smtClean="0">
                            <a:latin typeface="Cambria Math"/>
                          </a:rPr>
                          <m:t>𝑞</m:t>
                        </m:r>
                      </m:e>
                    </m:d>
                  </m:oMath>
                </a14:m>
                <a:endParaRPr lang="en-US" altLang="ja-JP" dirty="0">
                  <a:latin typeface="Times New Roman" panose="02020603050405020304" pitchFamily="18" charset="0"/>
                  <a:cs typeface="Times New Roman" panose="02020603050405020304" pitchFamily="18" charset="0"/>
                </a:endParaRPr>
              </a:p>
              <a:p>
                <a:pPr lvl="1"/>
                <a:r>
                  <a:rPr lang="en-US" altLang="ja-JP" i="1" dirty="0">
                    <a:latin typeface="Times New Roman" panose="02020603050405020304" pitchFamily="18" charset="0"/>
                    <a:cs typeface="Times New Roman" panose="02020603050405020304" pitchFamily="18" charset="0"/>
                  </a:rPr>
                  <a:t>q</a:t>
                </a:r>
                <a:r>
                  <a:rPr lang="ja-JP" altLang="en-US" dirty="0">
                    <a:latin typeface="Times New Roman" panose="02020603050405020304" pitchFamily="18" charset="0"/>
                    <a:cs typeface="Times New Roman" panose="02020603050405020304" pitchFamily="18" charset="0"/>
                  </a:rPr>
                  <a:t>が一定なら，</a:t>
                </a:r>
                <a:r>
                  <a:rPr lang="en-US" altLang="ja-JP" i="1" dirty="0">
                    <a:latin typeface="Times New Roman" panose="02020603050405020304" pitchFamily="18" charset="0"/>
                    <a:cs typeface="Times New Roman" panose="02020603050405020304" pitchFamily="18" charset="0"/>
                  </a:rPr>
                  <a:t>p</a:t>
                </a:r>
                <a:r>
                  <a:rPr lang="ja-JP" altLang="en-US" dirty="0">
                    <a:latin typeface="Times New Roman" panose="02020603050405020304" pitchFamily="18" charset="0"/>
                    <a:cs typeface="Times New Roman" panose="02020603050405020304" pitchFamily="18" charset="0"/>
                  </a:rPr>
                  <a:t>の低下は需要量を増加させる</a:t>
                </a:r>
                <a:endParaRPr lang="en-US" altLang="ja-JP" dirty="0">
                  <a:latin typeface="Times New Roman" panose="02020603050405020304" pitchFamily="18" charset="0"/>
                  <a:cs typeface="Times New Roman" panose="02020603050405020304" pitchFamily="18" charset="0"/>
                </a:endParaRPr>
              </a:p>
              <a:p>
                <a:pPr lvl="1"/>
                <a:r>
                  <a:rPr kumimoji="1" lang="en-US" altLang="ja-JP" i="1" dirty="0">
                    <a:latin typeface="Times New Roman" panose="02020603050405020304" pitchFamily="18" charset="0"/>
                    <a:cs typeface="Times New Roman" panose="02020603050405020304" pitchFamily="18" charset="0"/>
                  </a:rPr>
                  <a:t>p</a:t>
                </a:r>
                <a:r>
                  <a:rPr kumimoji="1" lang="ja-JP" altLang="en-US" dirty="0">
                    <a:latin typeface="Times New Roman" panose="02020603050405020304" pitchFamily="18" charset="0"/>
                    <a:cs typeface="Times New Roman" panose="02020603050405020304" pitchFamily="18" charset="0"/>
                  </a:rPr>
                  <a:t>が一定の場合，</a:t>
                </a:r>
                <a:r>
                  <a:rPr kumimoji="1" lang="en-US" altLang="ja-JP" i="1" dirty="0">
                    <a:latin typeface="Times New Roman" panose="02020603050405020304" pitchFamily="18" charset="0"/>
                    <a:cs typeface="Times New Roman" panose="02020603050405020304" pitchFamily="18" charset="0"/>
                  </a:rPr>
                  <a:t>q</a:t>
                </a:r>
                <a:r>
                  <a:rPr kumimoji="1" lang="ja-JP" altLang="en-US" dirty="0">
                    <a:latin typeface="Times New Roman" panose="02020603050405020304" pitchFamily="18" charset="0"/>
                    <a:cs typeface="Times New Roman" panose="02020603050405020304" pitchFamily="18" charset="0"/>
                  </a:rPr>
                  <a:t>の</a:t>
                </a:r>
                <a:r>
                  <a:rPr lang="ja-JP" altLang="en-US" dirty="0">
                    <a:latin typeface="Times New Roman" panose="02020603050405020304" pitchFamily="18" charset="0"/>
                    <a:cs typeface="Times New Roman" panose="02020603050405020304" pitchFamily="18" charset="0"/>
                  </a:rPr>
                  <a:t>低下は消費者の限界便益を低下させる </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 </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需要曲線の下方（または左方</a:t>
                </a:r>
                <a:r>
                  <a:rPr lang="ja-JP" altLang="en-US" dirty="0">
                    <a:sym typeface="Wingdings" panose="05000000000000000000" pitchFamily="2" charset="2"/>
                  </a:rPr>
                  <a:t>）へのシフト</a:t>
                </a:r>
                <a:endParaRPr lang="en-US" altLang="ja-JP" dirty="0">
                  <a:sym typeface="Wingdings" panose="05000000000000000000" pitchFamily="2" charset="2"/>
                </a:endParaRPr>
              </a:p>
              <a:p>
                <a:r>
                  <a:rPr kumimoji="1" lang="ja-JP" altLang="en-US" dirty="0">
                    <a:sym typeface="Wingdings" panose="05000000000000000000" pitchFamily="2" charset="2"/>
                  </a:rPr>
                  <a:t>売り手</a:t>
                </a:r>
                <a:endParaRPr kumimoji="1" lang="en-US" altLang="ja-JP" dirty="0">
                  <a:sym typeface="Wingdings" panose="05000000000000000000" pitchFamily="2" charset="2"/>
                </a:endParaRPr>
              </a:p>
              <a:p>
                <a:pPr lvl="1"/>
                <a:r>
                  <a:rPr lang="ja-JP" altLang="en-US" dirty="0">
                    <a:sym typeface="Wingdings" panose="05000000000000000000" pitchFamily="2" charset="2"/>
                  </a:rPr>
                  <a:t>高品質の財の供給には高い限界費用がかかる</a:t>
                </a:r>
                <a:endParaRPr lang="en-US" altLang="ja-JP" dirty="0">
                  <a:sym typeface="Wingdings" panose="05000000000000000000" pitchFamily="2" charset="2"/>
                </a:endParaRPr>
              </a:p>
              <a:p>
                <a:pPr lvl="2"/>
                <a:r>
                  <a:rPr kumimoji="1" lang="ja-JP" altLang="en-US" dirty="0">
                    <a:sym typeface="Wingdings" panose="05000000000000000000" pitchFamily="2" charset="2"/>
                  </a:rPr>
                  <a:t>財の価格が低いと高品質の財は供給できない</a:t>
                </a:r>
                <a:endParaRPr kumimoji="1" lang="en-US" altLang="ja-JP" dirty="0">
                  <a:sym typeface="Wingdings" panose="05000000000000000000" pitchFamily="2" charset="2"/>
                </a:endParaRPr>
              </a:p>
              <a:p>
                <a:pPr lvl="2"/>
                <a:r>
                  <a:rPr lang="ja-JP" altLang="en-US" dirty="0">
                    <a:sym typeface="Wingdings" panose="05000000000000000000" pitchFamily="2" charset="2"/>
                  </a:rPr>
                  <a:t>財の価格の上昇（下落） </a:t>
                </a:r>
                <a:r>
                  <a:rPr lang="en-US" altLang="ja-JP" dirty="0">
                    <a:sym typeface="Wingdings" panose="05000000000000000000" pitchFamily="2" charset="2"/>
                  </a:rPr>
                  <a:t> </a:t>
                </a:r>
                <a:r>
                  <a:rPr lang="ja-JP" altLang="en-US" dirty="0">
                    <a:sym typeface="Wingdings" panose="05000000000000000000" pitchFamily="2" charset="2"/>
                  </a:rPr>
                  <a:t>供給される財の品質の上昇（下落）</a:t>
                </a:r>
                <a:endParaRPr kumimoji="1" lang="en-US" altLang="ja-JP" dirty="0">
                  <a:sym typeface="Wingdings" panose="05000000000000000000" pitchFamily="2" charset="2"/>
                </a:endParaRPr>
              </a:p>
              <a:p>
                <a:pPr lvl="1"/>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185" t="-336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850799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1121</Words>
  <Application>Microsoft Office PowerPoint</Application>
  <PresentationFormat>画面に合わせる (4:3)</PresentationFormat>
  <Paragraphs>160</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ＭＳ Ｐゴシック</vt:lpstr>
      <vt:lpstr>Arial</vt:lpstr>
      <vt:lpstr>Calibri</vt:lpstr>
      <vt:lpstr>Cambria Math</vt:lpstr>
      <vt:lpstr>Symbol</vt:lpstr>
      <vt:lpstr>Times New Roman</vt:lpstr>
      <vt:lpstr>Wingdings</vt:lpstr>
      <vt:lpstr>Office ​​テーマ</vt:lpstr>
      <vt:lpstr>基礎理論(3) 情報の非対称性と逆選択</vt:lpstr>
      <vt:lpstr>内容</vt:lpstr>
      <vt:lpstr>レモン（不良品）の市場</vt:lpstr>
      <vt:lpstr>逆選択　adverse selection</vt:lpstr>
      <vt:lpstr>モラル・ハザード moral hazard</vt:lpstr>
      <vt:lpstr>逆選択のモデル分析</vt:lpstr>
      <vt:lpstr>PowerPoint プレゼンテーション</vt:lpstr>
      <vt:lpstr>PowerPoint プレゼンテーション</vt:lpstr>
      <vt:lpstr>逆選択のモデル分析(2)</vt:lpstr>
      <vt:lpstr>PowerPoint プレゼンテーション</vt:lpstr>
      <vt:lpstr>資金市場における逆選択</vt:lpstr>
      <vt:lpstr>保険市場における逆選択</vt:lpstr>
      <vt:lpstr>逆選択</vt:lpstr>
      <vt:lpstr>逆選択の解消方法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基礎理論(3) 情報の非対称性と逆選択</dc:title>
  <dc:creator>Yoshibumi Aso</dc:creator>
  <cp:lastModifiedBy>aso</cp:lastModifiedBy>
  <cp:revision>15</cp:revision>
  <cp:lastPrinted>2015-08-24T05:06:18Z</cp:lastPrinted>
  <dcterms:created xsi:type="dcterms:W3CDTF">2015-04-28T04:44:13Z</dcterms:created>
  <dcterms:modified xsi:type="dcterms:W3CDTF">2018-09-27T02:06:37Z</dcterms:modified>
</cp:coreProperties>
</file>