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83" r:id="rId4"/>
    <p:sldId id="303" r:id="rId5"/>
    <p:sldId id="279" r:id="rId6"/>
    <p:sldId id="280" r:id="rId7"/>
    <p:sldId id="277" r:id="rId8"/>
    <p:sldId id="296" r:id="rId9"/>
    <p:sldId id="300" r:id="rId10"/>
    <p:sldId id="301" r:id="rId11"/>
    <p:sldId id="297" r:id="rId12"/>
    <p:sldId id="287" r:id="rId13"/>
    <p:sldId id="288" r:id="rId14"/>
    <p:sldId id="289" r:id="rId15"/>
    <p:sldId id="290" r:id="rId16"/>
    <p:sldId id="291" r:id="rId17"/>
    <p:sldId id="294" r:id="rId18"/>
    <p:sldId id="295" r:id="rId19"/>
    <p:sldId id="292" r:id="rId20"/>
    <p:sldId id="282" r:id="rId21"/>
    <p:sldId id="284" r:id="rId22"/>
    <p:sldId id="304" r:id="rId23"/>
    <p:sldId id="285" r:id="rId24"/>
    <p:sldId id="299"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94660"/>
  </p:normalViewPr>
  <p:slideViewPr>
    <p:cSldViewPr>
      <p:cViewPr varScale="1">
        <p:scale>
          <a:sx n="108" d="100"/>
          <a:sy n="108" d="100"/>
        </p:scale>
        <p:origin x="17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26BC2D12-7742-4932-A23C-9FC68F12F335}" type="datetimeFigureOut">
              <a:rPr kumimoji="1" lang="ja-JP" altLang="en-US" smtClean="0"/>
              <a:t>2018/9/27</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4D2D356-7427-46DD-8F54-22639C6F75E3}" type="slidenum">
              <a:rPr kumimoji="1" lang="ja-JP" altLang="en-US" smtClean="0"/>
              <a:t>‹#›</a:t>
            </a:fld>
            <a:endParaRPr kumimoji="1" lang="ja-JP" altLang="en-US"/>
          </a:p>
        </p:txBody>
      </p:sp>
    </p:spTree>
    <p:extLst>
      <p:ext uri="{BB962C8B-B14F-4D97-AF65-F5344CB8AC3E}">
        <p14:creationId xmlns:p14="http://schemas.microsoft.com/office/powerpoint/2010/main" val="42166665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321207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84204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166434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287758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398991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151377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239844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227914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388547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336182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02C494-F98B-4255-8107-39B93DA3B445}" type="datetimeFigureOut">
              <a:rPr kumimoji="1" lang="ja-JP" altLang="en-US" smtClean="0"/>
              <a:t>2018/9/27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161987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2C494-F98B-4255-8107-39B93DA3B445}" type="datetimeFigureOut">
              <a:rPr kumimoji="1" lang="ja-JP" altLang="en-US" smtClean="0"/>
              <a:t>2018/9/27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CB52A-2F25-4D35-BA2F-1D20C99956A6}" type="slidenum">
              <a:rPr kumimoji="1" lang="ja-JP" altLang="en-US" smtClean="0"/>
              <a:t>‹#›</a:t>
            </a:fld>
            <a:endParaRPr kumimoji="1" lang="ja-JP" altLang="en-US"/>
          </a:p>
        </p:txBody>
      </p:sp>
    </p:spTree>
    <p:extLst>
      <p:ext uri="{BB962C8B-B14F-4D97-AF65-F5344CB8AC3E}">
        <p14:creationId xmlns:p14="http://schemas.microsoft.com/office/powerpoint/2010/main" val="71759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高齢化と日本の財政</a:t>
            </a:r>
          </a:p>
        </p:txBody>
      </p:sp>
      <p:sp>
        <p:nvSpPr>
          <p:cNvPr id="3" name="サブタイトル 2"/>
          <p:cNvSpPr>
            <a:spLocks noGrp="1"/>
          </p:cNvSpPr>
          <p:nvPr>
            <p:ph type="subTitle" idx="1"/>
          </p:nvPr>
        </p:nvSpPr>
        <p:spPr/>
        <p:txBody>
          <a:bodyPr/>
          <a:lstStyle/>
          <a:p>
            <a:r>
              <a:rPr lang="ja-JP" altLang="en-US" dirty="0"/>
              <a:t>公共経済論</a:t>
            </a:r>
            <a:r>
              <a:rPr lang="en-US" altLang="ja-JP" dirty="0"/>
              <a:t>II</a:t>
            </a:r>
          </a:p>
          <a:p>
            <a:r>
              <a:rPr lang="en-US" altLang="ja-JP" dirty="0"/>
              <a:t>No.11</a:t>
            </a:r>
          </a:p>
          <a:p>
            <a:r>
              <a:rPr kumimoji="1" lang="ja-JP" altLang="en-US" dirty="0"/>
              <a:t>麻生良文</a:t>
            </a:r>
          </a:p>
        </p:txBody>
      </p:sp>
    </p:spTree>
    <p:extLst>
      <p:ext uri="{BB962C8B-B14F-4D97-AF65-F5344CB8AC3E}">
        <p14:creationId xmlns:p14="http://schemas.microsoft.com/office/powerpoint/2010/main" val="15012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6841621" cy="546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851920" y="6201013"/>
            <a:ext cx="4716016" cy="369332"/>
          </a:xfrm>
          <a:prstGeom prst="rect">
            <a:avLst/>
          </a:prstGeom>
          <a:noFill/>
        </p:spPr>
        <p:txBody>
          <a:bodyPr wrap="square" rtlCol="0">
            <a:spAutoFit/>
          </a:bodyPr>
          <a:lstStyle/>
          <a:p>
            <a:r>
              <a:rPr kumimoji="1" lang="ja-JP" altLang="en-US" dirty="0"/>
              <a:t>財務省「日本の財政関係資料」平成</a:t>
            </a:r>
            <a:r>
              <a:rPr kumimoji="1" lang="en-US" altLang="ja-JP" dirty="0"/>
              <a:t>27</a:t>
            </a:r>
            <a:r>
              <a:rPr kumimoji="1" lang="ja-JP" altLang="en-US" dirty="0"/>
              <a:t>年</a:t>
            </a:r>
            <a:r>
              <a:rPr kumimoji="1" lang="en-US" altLang="ja-JP" dirty="0"/>
              <a:t>3</a:t>
            </a:r>
            <a:r>
              <a:rPr kumimoji="1" lang="ja-JP" altLang="en-US" dirty="0"/>
              <a:t>月</a:t>
            </a:r>
          </a:p>
        </p:txBody>
      </p:sp>
    </p:spTree>
    <p:extLst>
      <p:ext uri="{BB962C8B-B14F-4D97-AF65-F5344CB8AC3E}">
        <p14:creationId xmlns:p14="http://schemas.microsoft.com/office/powerpoint/2010/main" val="37605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世代会計</a:t>
            </a:r>
          </a:p>
        </p:txBody>
      </p:sp>
      <p:sp>
        <p:nvSpPr>
          <p:cNvPr id="3" name="コンテンツ プレースホルダー 2"/>
          <p:cNvSpPr>
            <a:spLocks noGrp="1"/>
          </p:cNvSpPr>
          <p:nvPr>
            <p:ph idx="1"/>
          </p:nvPr>
        </p:nvSpPr>
        <p:spPr/>
        <p:txBody>
          <a:bodyPr/>
          <a:lstStyle/>
          <a:p>
            <a:r>
              <a:rPr kumimoji="1" lang="ja-JP" altLang="en-US" dirty="0"/>
              <a:t>政府の予算制約</a:t>
            </a:r>
            <a:endParaRPr kumimoji="1" lang="en-US" altLang="ja-JP" dirty="0"/>
          </a:p>
          <a:p>
            <a:r>
              <a:rPr lang="ja-JP" altLang="en-US" dirty="0"/>
              <a:t>家計の行動</a:t>
            </a:r>
            <a:endParaRPr lang="en-US" altLang="ja-JP" dirty="0"/>
          </a:p>
          <a:p>
            <a:pPr lvl="1"/>
            <a:r>
              <a:rPr kumimoji="1" lang="ja-JP" altLang="en-US" dirty="0"/>
              <a:t>ライフサイクル・モデル　</a:t>
            </a:r>
            <a:r>
              <a:rPr kumimoji="1" lang="en-US" altLang="ja-JP" dirty="0"/>
              <a:t>vs.   </a:t>
            </a:r>
            <a:r>
              <a:rPr kumimoji="1" lang="ja-JP" altLang="en-US" dirty="0"/>
              <a:t>王朝モデル</a:t>
            </a:r>
            <a:endParaRPr kumimoji="1" lang="en-US" altLang="ja-JP" dirty="0"/>
          </a:p>
          <a:p>
            <a:r>
              <a:rPr lang="ja-JP" altLang="en-US" dirty="0"/>
              <a:t>世代会計</a:t>
            </a:r>
            <a:endParaRPr lang="en-US" altLang="ja-JP" dirty="0"/>
          </a:p>
          <a:p>
            <a:pPr lvl="1"/>
            <a:r>
              <a:rPr kumimoji="1" lang="ja-JP" altLang="en-US" dirty="0"/>
              <a:t>考え方</a:t>
            </a:r>
            <a:endParaRPr kumimoji="1" lang="en-US" altLang="ja-JP" dirty="0"/>
          </a:p>
          <a:p>
            <a:pPr lvl="1"/>
            <a:r>
              <a:rPr lang="ja-JP" altLang="en-US" dirty="0"/>
              <a:t>我が国における世代会計</a:t>
            </a:r>
            <a:endParaRPr lang="en-US" altLang="ja-JP" dirty="0"/>
          </a:p>
          <a:p>
            <a:pPr lvl="1"/>
            <a:r>
              <a:rPr kumimoji="1" lang="ja-JP" altLang="en-US" dirty="0"/>
              <a:t>世代会計の国際比較</a:t>
            </a:r>
            <a:endParaRPr kumimoji="1" lang="en-US" altLang="ja-JP" dirty="0"/>
          </a:p>
          <a:p>
            <a:endParaRPr kumimoji="1" lang="ja-JP" altLang="en-US" dirty="0"/>
          </a:p>
        </p:txBody>
      </p:sp>
    </p:spTree>
    <p:extLst>
      <p:ext uri="{BB962C8B-B14F-4D97-AF65-F5344CB8AC3E}">
        <p14:creationId xmlns:p14="http://schemas.microsoft.com/office/powerpoint/2010/main" val="165070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ja-JP" altLang="en-US"/>
              <a:t>政府の予算制約</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a:xfrm>
                <a:off x="468313" y="1700213"/>
                <a:ext cx="8229600" cy="4752975"/>
              </a:xfrm>
            </p:spPr>
            <p:txBody>
              <a:bodyPr rtlCol="0">
                <a:normAutofit/>
              </a:bodyPr>
              <a:lstStyle/>
              <a:p>
                <a:pPr fontAlgn="auto">
                  <a:lnSpc>
                    <a:spcPct val="90000"/>
                  </a:lnSpc>
                  <a:spcAft>
                    <a:spcPts val="0"/>
                  </a:spcAft>
                  <a:buFont typeface="Arial" pitchFamily="34" charset="0"/>
                  <a:buChar char="•"/>
                  <a:defRPr/>
                </a:pPr>
                <a:r>
                  <a:rPr lang="ja-JP" altLang="en-US" sz="2800" dirty="0"/>
                  <a:t>政府の予算制約</a:t>
                </a:r>
              </a:p>
              <a:p>
                <a:pPr fontAlgn="auto">
                  <a:lnSpc>
                    <a:spcPct val="90000"/>
                  </a:lnSpc>
                  <a:spcAft>
                    <a:spcPts val="0"/>
                  </a:spcAft>
                  <a:buFont typeface="Wingdings" pitchFamily="2" charset="2"/>
                  <a:buNone/>
                  <a:defRPr/>
                </a:pPr>
                <a:r>
                  <a:rPr lang="ja-JP" altLang="en-US" sz="2800" dirty="0"/>
                  <a:t>	</a:t>
                </a:r>
                <a14:m>
                  <m:oMath xmlns:m="http://schemas.openxmlformats.org/officeDocument/2006/math">
                    <m:sSub>
                      <m:sSubPr>
                        <m:ctrlPr>
                          <a:rPr lang="en-US" altLang="ja-JP" sz="3600" i="1" dirty="0" smtClean="0">
                            <a:latin typeface="Cambria Math" panose="02040503050406030204" pitchFamily="18" charset="0"/>
                            <a:cs typeface="Arial" charset="0"/>
                          </a:rPr>
                        </m:ctrlPr>
                      </m:sSubPr>
                      <m:e>
                        <m:r>
                          <a:rPr lang="en-US" altLang="ja-JP" sz="3600" b="0" i="1" dirty="0" smtClean="0">
                            <a:latin typeface="Cambria Math"/>
                            <a:cs typeface="Arial" charset="0"/>
                          </a:rPr>
                          <m:t>𝐷</m:t>
                        </m:r>
                      </m:e>
                      <m:sub>
                        <m:r>
                          <a:rPr lang="en-US" altLang="ja-JP" sz="3600" b="0" i="1" dirty="0" smtClean="0">
                            <a:latin typeface="Cambria Math"/>
                            <a:cs typeface="Arial" charset="0"/>
                          </a:rPr>
                          <m:t>𝑡</m:t>
                        </m:r>
                        <m:r>
                          <a:rPr lang="en-US" altLang="ja-JP" sz="3600" b="0" i="1" dirty="0" smtClean="0">
                            <a:latin typeface="Cambria Math"/>
                            <a:cs typeface="Arial" charset="0"/>
                          </a:rPr>
                          <m:t>+1</m:t>
                        </m:r>
                      </m:sub>
                    </m:sSub>
                    <m:r>
                      <a:rPr lang="en-US" altLang="ja-JP" sz="3600" i="1" dirty="0" smtClean="0">
                        <a:latin typeface="Cambria Math"/>
                        <a:cs typeface="Arial" charset="0"/>
                      </a:rPr>
                      <m:t>=</m:t>
                    </m:r>
                    <m:d>
                      <m:dPr>
                        <m:ctrlPr>
                          <a:rPr lang="en-US" altLang="ja-JP" sz="3600" i="1" dirty="0" smtClean="0">
                            <a:latin typeface="Cambria Math" panose="02040503050406030204" pitchFamily="18" charset="0"/>
                            <a:cs typeface="Arial" charset="0"/>
                          </a:rPr>
                        </m:ctrlPr>
                      </m:dPr>
                      <m:e>
                        <m:r>
                          <a:rPr lang="en-US" altLang="ja-JP" sz="3600" i="1" dirty="0" smtClean="0">
                            <a:latin typeface="Cambria Math"/>
                            <a:cs typeface="Arial" charset="0"/>
                          </a:rPr>
                          <m:t>1+</m:t>
                        </m:r>
                        <m:r>
                          <a:rPr lang="en-US" altLang="ja-JP" sz="3600" i="1" dirty="0" smtClean="0">
                            <a:latin typeface="Cambria Math"/>
                            <a:cs typeface="Arial" charset="0"/>
                          </a:rPr>
                          <m:t>𝑟</m:t>
                        </m:r>
                      </m:e>
                    </m:d>
                    <m:sSub>
                      <m:sSubPr>
                        <m:ctrlPr>
                          <a:rPr lang="en-US" altLang="ja-JP" sz="3600" i="1" dirty="0" smtClean="0">
                            <a:latin typeface="Cambria Math" panose="02040503050406030204" pitchFamily="18" charset="0"/>
                            <a:cs typeface="Arial" charset="0"/>
                          </a:rPr>
                        </m:ctrlPr>
                      </m:sSubPr>
                      <m:e>
                        <m:r>
                          <a:rPr lang="en-US" altLang="ja-JP" sz="3600" b="0" i="1" dirty="0" smtClean="0">
                            <a:latin typeface="Cambria Math"/>
                            <a:cs typeface="Arial" charset="0"/>
                          </a:rPr>
                          <m:t>𝐷</m:t>
                        </m:r>
                      </m:e>
                      <m:sub>
                        <m:r>
                          <a:rPr lang="en-US" altLang="ja-JP" sz="3600" b="0" i="1" dirty="0" smtClean="0">
                            <a:latin typeface="Cambria Math"/>
                            <a:cs typeface="Arial" charset="0"/>
                          </a:rPr>
                          <m:t>𝑡</m:t>
                        </m:r>
                      </m:sub>
                    </m:sSub>
                    <m:r>
                      <a:rPr lang="en-US" altLang="ja-JP" sz="3600" b="0" i="1" dirty="0" smtClean="0">
                        <a:latin typeface="Cambria Math"/>
                        <a:cs typeface="Arial" charset="0"/>
                      </a:rPr>
                      <m:t>+</m:t>
                    </m:r>
                    <m:sSub>
                      <m:sSubPr>
                        <m:ctrlPr>
                          <a:rPr lang="en-US" altLang="ja-JP" sz="3600" b="0" i="1" dirty="0" smtClean="0">
                            <a:latin typeface="Cambria Math" panose="02040503050406030204" pitchFamily="18" charset="0"/>
                            <a:cs typeface="Arial" charset="0"/>
                          </a:rPr>
                        </m:ctrlPr>
                      </m:sSubPr>
                      <m:e>
                        <m:r>
                          <a:rPr lang="en-US" altLang="ja-JP" sz="3600" b="0" i="1" dirty="0" smtClean="0">
                            <a:latin typeface="Cambria Math"/>
                            <a:cs typeface="Arial" charset="0"/>
                          </a:rPr>
                          <m:t>𝐺</m:t>
                        </m:r>
                      </m:e>
                      <m:sub>
                        <m:r>
                          <a:rPr lang="en-US" altLang="ja-JP" sz="3600" b="0" i="1" dirty="0" smtClean="0">
                            <a:latin typeface="Cambria Math"/>
                            <a:cs typeface="Arial" charset="0"/>
                          </a:rPr>
                          <m:t>𝑡</m:t>
                        </m:r>
                      </m:sub>
                    </m:sSub>
                    <m:r>
                      <a:rPr lang="en-US" altLang="ja-JP" sz="3600" b="0" i="1" dirty="0" smtClean="0">
                        <a:latin typeface="Cambria Math"/>
                        <a:cs typeface="Arial" charset="0"/>
                      </a:rPr>
                      <m:t>−</m:t>
                    </m:r>
                    <m:sSub>
                      <m:sSubPr>
                        <m:ctrlPr>
                          <a:rPr lang="en-US" altLang="ja-JP" sz="3600" b="0" i="1" dirty="0" smtClean="0">
                            <a:latin typeface="Cambria Math" panose="02040503050406030204" pitchFamily="18" charset="0"/>
                            <a:cs typeface="Arial" charset="0"/>
                          </a:rPr>
                        </m:ctrlPr>
                      </m:sSubPr>
                      <m:e>
                        <m:r>
                          <a:rPr lang="en-US" altLang="ja-JP" sz="3600" b="0" i="1" dirty="0" smtClean="0">
                            <a:latin typeface="Cambria Math"/>
                            <a:cs typeface="Arial" charset="0"/>
                          </a:rPr>
                          <m:t>𝑇</m:t>
                        </m:r>
                      </m:e>
                      <m:sub>
                        <m:r>
                          <a:rPr lang="en-US" altLang="ja-JP" sz="3600" b="0" i="1" dirty="0" smtClean="0">
                            <a:latin typeface="Cambria Math"/>
                            <a:cs typeface="Arial" charset="0"/>
                          </a:rPr>
                          <m:t>𝑡</m:t>
                        </m:r>
                      </m:sub>
                    </m:sSub>
                  </m:oMath>
                </a14:m>
                <a:r>
                  <a:rPr lang="en-US" altLang="ja-JP" sz="2800" baseline="-25000" dirty="0"/>
                  <a:t>		</a:t>
                </a:r>
                <a:r>
                  <a:rPr lang="en-US" altLang="ja-JP" sz="2800" dirty="0"/>
                  <a:t>(1)</a:t>
                </a:r>
              </a:p>
              <a:p>
                <a:pPr fontAlgn="auto">
                  <a:lnSpc>
                    <a:spcPct val="90000"/>
                  </a:lnSpc>
                  <a:spcAft>
                    <a:spcPts val="0"/>
                  </a:spcAft>
                  <a:buFont typeface="Wingdings" pitchFamily="2" charset="2"/>
                  <a:buNone/>
                  <a:defRPr/>
                </a:pPr>
                <a:endParaRPr lang="en-US" altLang="ja-JP" sz="2800" dirty="0"/>
              </a:p>
              <a:p>
                <a:pPr fontAlgn="auto">
                  <a:lnSpc>
                    <a:spcPct val="90000"/>
                  </a:lnSpc>
                  <a:spcAft>
                    <a:spcPts val="0"/>
                  </a:spcAft>
                  <a:buFont typeface="Wingdings" pitchFamily="2" charset="2"/>
                  <a:buNone/>
                  <a:defRPr/>
                </a:pPr>
                <a:r>
                  <a:rPr lang="en-US" altLang="ja-JP" sz="2800" dirty="0"/>
                  <a:t>	</a:t>
                </a:r>
                <a:r>
                  <a:rPr lang="en-US" altLang="ja-JP" sz="2400" i="1" dirty="0">
                    <a:latin typeface="Times New Roman" pitchFamily="18" charset="0"/>
                    <a:cs typeface="Arial" charset="0"/>
                  </a:rPr>
                  <a:t>D</a:t>
                </a:r>
                <a:r>
                  <a:rPr lang="en-US" altLang="ja-JP" sz="2400" i="1" baseline="-25000" dirty="0">
                    <a:latin typeface="Times New Roman" pitchFamily="18" charset="0"/>
                    <a:cs typeface="Arial" charset="0"/>
                  </a:rPr>
                  <a:t>t</a:t>
                </a:r>
                <a:r>
                  <a:rPr lang="en-US" altLang="ja-JP" sz="2000" dirty="0"/>
                  <a:t>: </a:t>
                </a:r>
                <a:r>
                  <a:rPr lang="ja-JP" altLang="en-US" sz="2000" dirty="0"/>
                  <a:t>時点</a:t>
                </a:r>
                <a:r>
                  <a:rPr lang="en-US" altLang="ja-JP" sz="2000" i="1" dirty="0">
                    <a:latin typeface="Times New Roman" panose="02020603050405020304" pitchFamily="18" charset="0"/>
                    <a:cs typeface="Times New Roman" panose="02020603050405020304" pitchFamily="18" charset="0"/>
                  </a:rPr>
                  <a:t>t</a:t>
                </a:r>
                <a:r>
                  <a:rPr lang="ja-JP" altLang="en-US" sz="2000" dirty="0"/>
                  <a:t>の期首の国債残高（利子発生前），</a:t>
                </a:r>
                <a:r>
                  <a:rPr lang="en-US" altLang="ja-JP" sz="2400" i="1" dirty="0">
                    <a:latin typeface="Times New Roman" pitchFamily="18" charset="0"/>
                  </a:rPr>
                  <a:t>G</a:t>
                </a:r>
                <a:r>
                  <a:rPr lang="en-US" altLang="ja-JP" sz="2400" i="1" baseline="-25000" dirty="0">
                    <a:latin typeface="Times New Roman" pitchFamily="18" charset="0"/>
                  </a:rPr>
                  <a:t>t</a:t>
                </a:r>
                <a:r>
                  <a:rPr lang="ja-JP" altLang="en-US" sz="2000" dirty="0"/>
                  <a:t>： 政府支出（利払い費を含まない），</a:t>
                </a:r>
                <a:r>
                  <a:rPr lang="en-US" altLang="ja-JP" sz="2400" i="1" dirty="0" err="1">
                    <a:latin typeface="Times New Roman" pitchFamily="18" charset="0"/>
                  </a:rPr>
                  <a:t>T</a:t>
                </a:r>
                <a:r>
                  <a:rPr lang="en-US" altLang="ja-JP" sz="2400" i="1" baseline="-25000" dirty="0" err="1">
                    <a:latin typeface="Times New Roman" pitchFamily="18" charset="0"/>
                  </a:rPr>
                  <a:t>t</a:t>
                </a:r>
                <a:r>
                  <a:rPr lang="ja-JP" altLang="en-US" sz="2000" dirty="0"/>
                  <a:t>： 税収，</a:t>
                </a:r>
                <a:r>
                  <a:rPr lang="en-US" altLang="ja-JP" sz="2000" i="1" dirty="0">
                    <a:latin typeface="Times New Roman" panose="02020603050405020304" pitchFamily="18" charset="0"/>
                    <a:cs typeface="Times New Roman" panose="02020603050405020304" pitchFamily="18" charset="0"/>
                  </a:rPr>
                  <a:t>r</a:t>
                </a:r>
                <a:r>
                  <a:rPr lang="ja-JP" altLang="en-US" sz="2000" i="1"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a:t>
                </a:r>
                <a:r>
                  <a:rPr lang="ja-JP" altLang="en-US" sz="2000" dirty="0"/>
                  <a:t>利子率</a:t>
                </a:r>
                <a:endParaRPr lang="en-US" altLang="ja-JP" sz="2000" dirty="0"/>
              </a:p>
              <a:p>
                <a:pPr fontAlgn="auto">
                  <a:lnSpc>
                    <a:spcPct val="90000"/>
                  </a:lnSpc>
                  <a:spcAft>
                    <a:spcPts val="0"/>
                  </a:spcAft>
                  <a:buFont typeface="Wingdings" pitchFamily="2" charset="2"/>
                  <a:buNone/>
                  <a:defRPr/>
                </a:pPr>
                <a:endParaRPr lang="ja-JP" altLang="en-US" sz="2000" i="1" dirty="0"/>
              </a:p>
              <a:p>
                <a:pPr fontAlgn="auto">
                  <a:lnSpc>
                    <a:spcPct val="90000"/>
                  </a:lnSpc>
                  <a:spcAft>
                    <a:spcPts val="0"/>
                  </a:spcAft>
                  <a:buFont typeface="Wingdings" pitchFamily="2" charset="2"/>
                  <a:buNone/>
                  <a:defRPr/>
                </a:pPr>
                <a:r>
                  <a:rPr lang="ja-JP" altLang="en-US" sz="2800" dirty="0"/>
                  <a:t>	</a:t>
                </a:r>
                <a:r>
                  <a:rPr lang="ja-JP" altLang="en-US" sz="2400" dirty="0"/>
                  <a:t>プライマリー収支</a:t>
                </a:r>
                <a:r>
                  <a:rPr lang="en-US" altLang="ja-JP" sz="2400" dirty="0">
                    <a:latin typeface="Times New Roman" pitchFamily="18" charset="0"/>
                  </a:rPr>
                  <a:t>=</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a:rPr>
                          <m:t>𝑇</m:t>
                        </m:r>
                      </m:e>
                      <m:sub>
                        <m:r>
                          <a:rPr lang="en-US" altLang="ja-JP" sz="2400" b="0" i="1" smtClean="0">
                            <a:latin typeface="Cambria Math"/>
                          </a:rPr>
                          <m:t>𝑡</m:t>
                        </m:r>
                      </m:sub>
                    </m:sSub>
                    <m:r>
                      <a:rPr lang="en-US" altLang="ja-JP" sz="2400" b="0" i="1" smtClean="0">
                        <a:latin typeface="Cambria Math"/>
                      </a:rPr>
                      <m:t>−</m:t>
                    </m:r>
                    <m:sSub>
                      <m:sSubPr>
                        <m:ctrlPr>
                          <a:rPr lang="en-US" altLang="ja-JP" sz="2400" b="0" i="1" smtClean="0">
                            <a:latin typeface="Cambria Math" panose="02040503050406030204" pitchFamily="18" charset="0"/>
                          </a:rPr>
                        </m:ctrlPr>
                      </m:sSubPr>
                      <m:e>
                        <m:r>
                          <a:rPr lang="en-US" altLang="ja-JP" sz="2400" b="0" i="1" smtClean="0">
                            <a:latin typeface="Cambria Math"/>
                          </a:rPr>
                          <m:t>𝐺</m:t>
                        </m:r>
                      </m:e>
                      <m:sub>
                        <m:r>
                          <a:rPr lang="en-US" altLang="ja-JP" sz="2400" b="0" i="1" smtClean="0">
                            <a:latin typeface="Cambria Math"/>
                          </a:rPr>
                          <m:t>𝑡</m:t>
                        </m:r>
                      </m:sub>
                    </m:sSub>
                  </m:oMath>
                </a14:m>
                <a:endParaRPr lang="en-US" altLang="ja-JP" sz="2400" i="1" baseline="-25000" dirty="0">
                  <a:latin typeface="Times New Roman" pitchFamily="18" charset="0"/>
                </a:endParaRPr>
              </a:p>
              <a:p>
                <a:pPr fontAlgn="auto">
                  <a:lnSpc>
                    <a:spcPct val="90000"/>
                  </a:lnSpc>
                  <a:spcAft>
                    <a:spcPts val="0"/>
                  </a:spcAft>
                  <a:buFont typeface="Wingdings" pitchFamily="2" charset="2"/>
                  <a:buNone/>
                  <a:defRPr/>
                </a:pPr>
                <a:r>
                  <a:rPr lang="en-US" altLang="ja-JP" sz="2400" dirty="0"/>
                  <a:t>	</a:t>
                </a:r>
                <a:r>
                  <a:rPr lang="ja-JP" altLang="en-US" sz="2400" dirty="0"/>
                  <a:t>通常の財政収支</a:t>
                </a:r>
                <a:r>
                  <a:rPr lang="en-US" altLang="ja-JP" sz="24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ja-JP" sz="2400" i="1" smtClean="0">
                            <a:latin typeface="Cambria Math" panose="02040503050406030204" pitchFamily="18" charset="0"/>
                            <a:cs typeface="Times New Roman" panose="02020603050405020304" pitchFamily="18" charset="0"/>
                          </a:rPr>
                        </m:ctrlPr>
                      </m:sSubPr>
                      <m:e>
                        <m:r>
                          <a:rPr lang="en-US" altLang="ja-JP" sz="2400" b="0" i="1" smtClean="0">
                            <a:latin typeface="Cambria Math"/>
                            <a:cs typeface="Times New Roman" panose="02020603050405020304" pitchFamily="18" charset="0"/>
                          </a:rPr>
                          <m:t>𝑇</m:t>
                        </m:r>
                      </m:e>
                      <m:sub>
                        <m:r>
                          <a:rPr lang="en-US" altLang="ja-JP" sz="2400" b="0" i="1" smtClean="0">
                            <a:latin typeface="Cambria Math"/>
                            <a:cs typeface="Times New Roman" panose="02020603050405020304" pitchFamily="18" charset="0"/>
                          </a:rPr>
                          <m:t>𝑡</m:t>
                        </m:r>
                      </m:sub>
                    </m:sSub>
                    <m:r>
                      <a:rPr lang="en-US" altLang="ja-JP" sz="2400" b="0" i="1" smtClean="0">
                        <a:latin typeface="Cambria Math"/>
                        <a:cs typeface="Times New Roman" panose="02020603050405020304" pitchFamily="18" charset="0"/>
                      </a:rPr>
                      <m:t>−</m:t>
                    </m:r>
                    <m:d>
                      <m:dPr>
                        <m:ctrlPr>
                          <a:rPr lang="en-US" altLang="ja-JP" sz="2400" b="0" i="1" smtClean="0">
                            <a:latin typeface="Cambria Math" panose="02040503050406030204" pitchFamily="18" charset="0"/>
                            <a:cs typeface="Times New Roman" panose="02020603050405020304" pitchFamily="18" charset="0"/>
                          </a:rPr>
                        </m:ctrlPr>
                      </m:dPr>
                      <m:e>
                        <m:sSub>
                          <m:sSubPr>
                            <m:ctrlPr>
                              <a:rPr lang="en-US" altLang="ja-JP" sz="2400" b="0" i="1" smtClean="0">
                                <a:latin typeface="Cambria Math" panose="02040503050406030204" pitchFamily="18" charset="0"/>
                                <a:cs typeface="Times New Roman" panose="02020603050405020304" pitchFamily="18" charset="0"/>
                              </a:rPr>
                            </m:ctrlPr>
                          </m:sSubPr>
                          <m:e>
                            <m:r>
                              <a:rPr lang="en-US" altLang="ja-JP" sz="2400" b="0" i="1" smtClean="0">
                                <a:latin typeface="Cambria Math"/>
                                <a:cs typeface="Times New Roman" panose="02020603050405020304" pitchFamily="18" charset="0"/>
                              </a:rPr>
                              <m:t>𝐺</m:t>
                            </m:r>
                          </m:e>
                          <m:sub>
                            <m:r>
                              <a:rPr lang="en-US" altLang="ja-JP" sz="2400" b="0" i="1" smtClean="0">
                                <a:latin typeface="Cambria Math"/>
                                <a:cs typeface="Times New Roman" panose="02020603050405020304" pitchFamily="18" charset="0"/>
                              </a:rPr>
                              <m:t>𝑡</m:t>
                            </m:r>
                          </m:sub>
                        </m:sSub>
                        <m:r>
                          <a:rPr lang="en-US" altLang="ja-JP" sz="2400" b="0" i="1" smtClean="0">
                            <a:latin typeface="Cambria Math"/>
                            <a:cs typeface="Times New Roman" panose="02020603050405020304" pitchFamily="18" charset="0"/>
                          </a:rPr>
                          <m:t>+</m:t>
                        </m:r>
                        <m:r>
                          <a:rPr lang="en-US" altLang="ja-JP" sz="2400" b="0" i="1" smtClean="0">
                            <a:latin typeface="Cambria Math"/>
                            <a:cs typeface="Times New Roman" panose="02020603050405020304" pitchFamily="18" charset="0"/>
                          </a:rPr>
                          <m:t>𝑟</m:t>
                        </m:r>
                        <m:sSub>
                          <m:sSubPr>
                            <m:ctrlPr>
                              <a:rPr lang="en-US" altLang="ja-JP" sz="2400" b="0" i="1" smtClean="0">
                                <a:latin typeface="Cambria Math" panose="02040503050406030204" pitchFamily="18" charset="0"/>
                                <a:cs typeface="Times New Roman" panose="02020603050405020304" pitchFamily="18" charset="0"/>
                              </a:rPr>
                            </m:ctrlPr>
                          </m:sSubPr>
                          <m:e>
                            <m:r>
                              <a:rPr lang="en-US" altLang="ja-JP" sz="2400" b="0" i="1" smtClean="0">
                                <a:latin typeface="Cambria Math"/>
                                <a:cs typeface="Times New Roman" panose="02020603050405020304" pitchFamily="18" charset="0"/>
                              </a:rPr>
                              <m:t>𝐷</m:t>
                            </m:r>
                          </m:e>
                          <m:sub>
                            <m:r>
                              <a:rPr lang="en-US" altLang="ja-JP" sz="2400" b="0" i="1" smtClean="0">
                                <a:latin typeface="Cambria Math"/>
                                <a:cs typeface="Times New Roman" panose="02020603050405020304" pitchFamily="18" charset="0"/>
                              </a:rPr>
                              <m:t>𝑡</m:t>
                            </m:r>
                          </m:sub>
                        </m:sSub>
                      </m:e>
                    </m:d>
                  </m:oMath>
                </a14:m>
                <a:endParaRPr lang="en-US" altLang="ja-JP" sz="2400" dirty="0">
                  <a:latin typeface="Times New Roman" pitchFamily="18" charset="0"/>
                </a:endParaRPr>
              </a:p>
              <a:p>
                <a:pPr fontAlgn="auto">
                  <a:lnSpc>
                    <a:spcPct val="90000"/>
                  </a:lnSpc>
                  <a:spcAft>
                    <a:spcPts val="0"/>
                  </a:spcAft>
                  <a:buFont typeface="Wingdings" pitchFamily="2" charset="2"/>
                  <a:buNone/>
                  <a:defRPr/>
                </a:pPr>
                <a:r>
                  <a:rPr lang="en-US" altLang="ja-JP" sz="2400" dirty="0">
                    <a:latin typeface="Times New Roman" pitchFamily="18" charset="0"/>
                  </a:rPr>
                  <a:t>	</a:t>
                </a:r>
                <a:r>
                  <a:rPr lang="ja-JP" altLang="en-US" sz="2400" dirty="0">
                    <a:latin typeface="Times New Roman" pitchFamily="18" charset="0"/>
                  </a:rPr>
                  <a:t>　</a:t>
                </a:r>
                <a:r>
                  <a:rPr lang="en-US" altLang="ja-JP" sz="2400" dirty="0">
                    <a:latin typeface="Times New Roman" pitchFamily="18" charset="0"/>
                  </a:rPr>
                  <a:t>= </a:t>
                </a:r>
                <a:r>
                  <a:rPr lang="ja-JP" altLang="en-US" sz="2400" dirty="0"/>
                  <a:t>政府資産の純増（国債残高の純減）</a:t>
                </a:r>
                <a:r>
                  <a:rPr lang="en-US" altLang="ja-JP" sz="2400" dirty="0">
                    <a:latin typeface="Times New Roman" panose="02020603050405020304" pitchFamily="18" charset="0"/>
                    <a:cs typeface="Times New Roman" panose="02020603050405020304" pitchFamily="18" charset="0"/>
                  </a:rPr>
                  <a:t>=</a:t>
                </a:r>
                <a:r>
                  <a:rPr lang="en-US" altLang="ja-JP" sz="2400" dirty="0"/>
                  <a:t> </a:t>
                </a:r>
                <a14:m>
                  <m:oMath xmlns:m="http://schemas.openxmlformats.org/officeDocument/2006/math">
                    <m:r>
                      <a:rPr lang="en-US" altLang="ja-JP" sz="2400" b="0" i="1" smtClean="0">
                        <a:latin typeface="Cambria Math"/>
                      </a:rPr>
                      <m:t>−</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a:rPr>
                              <m:t>𝐷</m:t>
                            </m:r>
                          </m:e>
                          <m:sub>
                            <m:r>
                              <a:rPr lang="en-US" altLang="ja-JP" sz="2400" b="0" i="1" smtClean="0">
                                <a:latin typeface="Cambria Math"/>
                              </a:rPr>
                              <m:t>𝑡</m:t>
                            </m:r>
                            <m:r>
                              <a:rPr lang="en-US" altLang="ja-JP" sz="2400" b="0" i="1" smtClean="0">
                                <a:latin typeface="Cambria Math"/>
                              </a:rPr>
                              <m:t>+1</m:t>
                            </m:r>
                          </m:sub>
                        </m:sSub>
                        <m:r>
                          <a:rPr lang="en-US" altLang="ja-JP" sz="2400" b="0" i="1" smtClean="0">
                            <a:latin typeface="Cambria Math"/>
                          </a:rPr>
                          <m:t>−</m:t>
                        </m:r>
                        <m:sSub>
                          <m:sSubPr>
                            <m:ctrlPr>
                              <a:rPr lang="en-US" altLang="ja-JP" sz="2400" b="0" i="1" smtClean="0">
                                <a:latin typeface="Cambria Math" panose="02040503050406030204" pitchFamily="18" charset="0"/>
                              </a:rPr>
                            </m:ctrlPr>
                          </m:sSubPr>
                          <m:e>
                            <m:r>
                              <a:rPr lang="en-US" altLang="ja-JP" sz="2400" b="0" i="1" smtClean="0">
                                <a:latin typeface="Cambria Math"/>
                              </a:rPr>
                              <m:t>𝐷</m:t>
                            </m:r>
                          </m:e>
                          <m:sub>
                            <m:r>
                              <a:rPr lang="en-US" altLang="ja-JP" sz="2400" b="0" i="1" smtClean="0">
                                <a:latin typeface="Cambria Math"/>
                              </a:rPr>
                              <m:t>𝑡</m:t>
                            </m:r>
                          </m:sub>
                        </m:sSub>
                      </m:e>
                    </m:d>
                  </m:oMath>
                </a14:m>
                <a:endParaRPr lang="en-US" altLang="ja-JP" sz="2400" dirty="0"/>
              </a:p>
              <a:p>
                <a:pPr fontAlgn="auto">
                  <a:lnSpc>
                    <a:spcPct val="90000"/>
                  </a:lnSpc>
                  <a:spcAft>
                    <a:spcPts val="0"/>
                  </a:spcAft>
                  <a:buFont typeface="Wingdings" pitchFamily="2" charset="2"/>
                  <a:buNone/>
                  <a:defRPr/>
                </a:pPr>
                <a:r>
                  <a:rPr lang="en-US" altLang="ja-JP" sz="2400" dirty="0"/>
                  <a:t>    </a:t>
                </a:r>
                <a:r>
                  <a:rPr lang="ja-JP" altLang="en-US" sz="2400" dirty="0"/>
                  <a:t>通常の財政赤字は，国債残高の純増に等しい</a:t>
                </a:r>
                <a:endParaRPr lang="en-US" altLang="ja-JP" sz="2400" dirty="0"/>
              </a:p>
              <a:p>
                <a:pPr fontAlgn="auto">
                  <a:lnSpc>
                    <a:spcPct val="90000"/>
                  </a:lnSpc>
                  <a:spcAft>
                    <a:spcPts val="0"/>
                  </a:spcAft>
                  <a:buFont typeface="Wingdings" pitchFamily="2" charset="2"/>
                  <a:buNone/>
                  <a:defRPr/>
                </a:pPr>
                <a:endParaRPr lang="en-US" altLang="ja-JP" sz="2400" dirty="0"/>
              </a:p>
            </p:txBody>
          </p:sp>
        </mc:Choice>
        <mc:Fallback xmlns="">
          <p:sp>
            <p:nvSpPr>
              <p:cNvPr id="10243" name="Rectangle 3"/>
              <p:cNvSpPr>
                <a:spLocks noGrp="1" noRot="1" noChangeAspect="1" noMove="1" noResize="1" noEditPoints="1" noAdjustHandles="1" noChangeArrowheads="1" noChangeShapeType="1" noTextEdit="1"/>
              </p:cNvSpPr>
              <p:nvPr>
                <p:ph idx="1"/>
              </p:nvPr>
            </p:nvSpPr>
            <p:spPr>
              <a:xfrm>
                <a:off x="468313" y="1700213"/>
                <a:ext cx="8229600" cy="4752975"/>
              </a:xfrm>
              <a:blipFill rotWithShape="1">
                <a:blip r:embed="rId2"/>
                <a:stretch>
                  <a:fillRect l="-1333" t="-26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0778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dirty="0"/>
              <a:t>政府の予算制約</a:t>
            </a:r>
            <a:r>
              <a:rPr lang="en-US" altLang="ja-JP" dirty="0"/>
              <a:t>(2)</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468312" y="1412776"/>
                <a:ext cx="8280151" cy="5112568"/>
              </a:xfrm>
            </p:spPr>
            <p:txBody>
              <a:bodyPr>
                <a:normAutofit fontScale="62500" lnSpcReduction="20000"/>
              </a:bodyPr>
              <a:lstStyle/>
              <a:p>
                <a:pPr marL="0" indent="0">
                  <a:buFont typeface="Wingdings" pitchFamily="2" charset="2"/>
                  <a:buNone/>
                </a:pPr>
                <a:r>
                  <a:rPr lang="ja-JP" altLang="en-US" dirty="0">
                    <a:latin typeface="Cambria Math"/>
                    <a:cs typeface="Arial" charset="0"/>
                  </a:rPr>
                  <a:t>各期の予算制約式</a:t>
                </a:r>
                <a:endParaRPr lang="en-US" altLang="ja-JP" dirty="0">
                  <a:latin typeface="Cambria Math"/>
                  <a:cs typeface="Arial" charset="0"/>
                </a:endParaRPr>
              </a:p>
              <a:p>
                <a:pPr marL="0" indent="0">
                  <a:buFont typeface="Wingdings" pitchFamily="2" charset="2"/>
                  <a:buNone/>
                </a:pPr>
                <a14:m>
                  <m:oMathPara xmlns:m="http://schemas.openxmlformats.org/officeDocument/2006/math">
                    <m:oMathParaPr>
                      <m:jc m:val="centerGroup"/>
                    </m:oMathParaPr>
                    <m:oMath xmlns:m="http://schemas.openxmlformats.org/officeDocument/2006/math">
                      <m:sSub>
                        <m:sSubPr>
                          <m:ctrlPr>
                            <a:rPr lang="en-US" altLang="ja-JP" sz="3800" i="1" dirty="0" smtClean="0">
                              <a:latin typeface="Cambria Math" panose="02040503050406030204" pitchFamily="18" charset="0"/>
                              <a:cs typeface="Arial" charset="0"/>
                            </a:rPr>
                          </m:ctrlPr>
                        </m:sSubPr>
                        <m:e>
                          <m:r>
                            <a:rPr lang="en-US" altLang="ja-JP" sz="3800" b="0" i="1" dirty="0" smtClean="0">
                              <a:latin typeface="Cambria Math"/>
                              <a:cs typeface="Arial" charset="0"/>
                            </a:rPr>
                            <m:t>𝐷</m:t>
                          </m:r>
                        </m:e>
                        <m:sub>
                          <m:r>
                            <a:rPr lang="en-US" altLang="ja-JP" sz="3800" b="0" i="1" dirty="0" smtClean="0">
                              <a:latin typeface="Cambria Math"/>
                              <a:cs typeface="Arial" charset="0"/>
                            </a:rPr>
                            <m:t>𝑡</m:t>
                          </m:r>
                          <m:r>
                            <a:rPr lang="en-US" altLang="ja-JP" sz="3800" b="0" i="1" dirty="0" smtClean="0">
                              <a:latin typeface="Cambria Math"/>
                              <a:cs typeface="Arial" charset="0"/>
                            </a:rPr>
                            <m:t>+1</m:t>
                          </m:r>
                        </m:sub>
                      </m:sSub>
                      <m:r>
                        <a:rPr lang="en-US" altLang="ja-JP" sz="3800" i="1" dirty="0" smtClean="0">
                          <a:latin typeface="Cambria Math"/>
                          <a:cs typeface="Arial" charset="0"/>
                        </a:rPr>
                        <m:t>=</m:t>
                      </m:r>
                      <m:d>
                        <m:dPr>
                          <m:ctrlPr>
                            <a:rPr lang="en-US" altLang="ja-JP" sz="3800" i="1" dirty="0" smtClean="0">
                              <a:latin typeface="Cambria Math" panose="02040503050406030204" pitchFamily="18" charset="0"/>
                              <a:cs typeface="Arial" charset="0"/>
                            </a:rPr>
                          </m:ctrlPr>
                        </m:dPr>
                        <m:e>
                          <m:r>
                            <a:rPr lang="en-US" altLang="ja-JP" sz="3800" i="1" dirty="0" smtClean="0">
                              <a:latin typeface="Cambria Math"/>
                              <a:cs typeface="Arial" charset="0"/>
                            </a:rPr>
                            <m:t>1+</m:t>
                          </m:r>
                          <m:r>
                            <a:rPr lang="en-US" altLang="ja-JP" sz="3800" i="1" dirty="0" smtClean="0">
                              <a:latin typeface="Cambria Math"/>
                              <a:cs typeface="Arial" charset="0"/>
                            </a:rPr>
                            <m:t>𝑟</m:t>
                          </m:r>
                        </m:e>
                      </m:d>
                      <m:sSub>
                        <m:sSubPr>
                          <m:ctrlPr>
                            <a:rPr lang="en-US" altLang="ja-JP" sz="3800" i="1" dirty="0" smtClean="0">
                              <a:latin typeface="Cambria Math" panose="02040503050406030204" pitchFamily="18" charset="0"/>
                              <a:cs typeface="Arial" charset="0"/>
                            </a:rPr>
                          </m:ctrlPr>
                        </m:sSubPr>
                        <m:e>
                          <m:r>
                            <a:rPr lang="en-US" altLang="ja-JP" sz="3800" b="0" i="1" dirty="0" smtClean="0">
                              <a:latin typeface="Cambria Math"/>
                              <a:cs typeface="Arial" charset="0"/>
                            </a:rPr>
                            <m:t>𝐷</m:t>
                          </m:r>
                        </m:e>
                        <m:sub>
                          <m:r>
                            <a:rPr lang="en-US" altLang="ja-JP" sz="3800" b="0" i="1" dirty="0" smtClean="0">
                              <a:latin typeface="Cambria Math"/>
                              <a:cs typeface="Arial" charset="0"/>
                            </a:rPr>
                            <m:t>𝑡</m:t>
                          </m:r>
                        </m:sub>
                      </m:sSub>
                      <m:r>
                        <a:rPr lang="en-US" altLang="ja-JP" sz="3800" b="0" i="1" dirty="0" smtClean="0">
                          <a:latin typeface="Cambria Math"/>
                          <a:cs typeface="Arial" charset="0"/>
                        </a:rPr>
                        <m:t>+</m:t>
                      </m:r>
                      <m:sSub>
                        <m:sSubPr>
                          <m:ctrlPr>
                            <a:rPr lang="en-US" altLang="ja-JP" sz="3800" b="0" i="1" dirty="0" smtClean="0">
                              <a:latin typeface="Cambria Math" panose="02040503050406030204" pitchFamily="18" charset="0"/>
                              <a:cs typeface="Arial" charset="0"/>
                            </a:rPr>
                          </m:ctrlPr>
                        </m:sSubPr>
                        <m:e>
                          <m:r>
                            <a:rPr lang="en-US" altLang="ja-JP" sz="3800" b="0" i="1" dirty="0" smtClean="0">
                              <a:latin typeface="Cambria Math"/>
                              <a:cs typeface="Arial" charset="0"/>
                            </a:rPr>
                            <m:t>𝐺</m:t>
                          </m:r>
                        </m:e>
                        <m:sub>
                          <m:r>
                            <a:rPr lang="en-US" altLang="ja-JP" sz="3800" b="0" i="1" dirty="0" smtClean="0">
                              <a:latin typeface="Cambria Math"/>
                              <a:cs typeface="Arial" charset="0"/>
                            </a:rPr>
                            <m:t>𝑡</m:t>
                          </m:r>
                        </m:sub>
                      </m:sSub>
                      <m:r>
                        <a:rPr lang="en-US" altLang="ja-JP" sz="3800" b="0" i="1" dirty="0" smtClean="0">
                          <a:latin typeface="Cambria Math"/>
                          <a:cs typeface="Arial" charset="0"/>
                        </a:rPr>
                        <m:t>−</m:t>
                      </m:r>
                      <m:sSub>
                        <m:sSubPr>
                          <m:ctrlPr>
                            <a:rPr lang="en-US" altLang="ja-JP" sz="3800" b="0" i="1" dirty="0" smtClean="0">
                              <a:latin typeface="Cambria Math" panose="02040503050406030204" pitchFamily="18" charset="0"/>
                              <a:cs typeface="Arial" charset="0"/>
                            </a:rPr>
                          </m:ctrlPr>
                        </m:sSubPr>
                        <m:e>
                          <m:r>
                            <a:rPr lang="en-US" altLang="ja-JP" sz="3800" b="0" i="1" dirty="0" smtClean="0">
                              <a:latin typeface="Cambria Math"/>
                              <a:cs typeface="Arial" charset="0"/>
                            </a:rPr>
                            <m:t>𝑇</m:t>
                          </m:r>
                        </m:e>
                        <m:sub>
                          <m:r>
                            <a:rPr lang="en-US" altLang="ja-JP" sz="3800" b="0" i="1" dirty="0" smtClean="0">
                              <a:latin typeface="Cambria Math"/>
                              <a:cs typeface="Arial" charset="0"/>
                            </a:rPr>
                            <m:t>𝑡</m:t>
                          </m:r>
                        </m:sub>
                      </m:sSub>
                    </m:oMath>
                  </m:oMathPara>
                </a14:m>
                <a:endParaRPr lang="en-US" altLang="ja-JP" sz="2600" baseline="-25000" dirty="0"/>
              </a:p>
              <a:p>
                <a:pPr marL="0" indent="0">
                  <a:buNone/>
                </a:pPr>
                <a14:m>
                  <m:oMathPara xmlns:m="http://schemas.openxmlformats.org/officeDocument/2006/math">
                    <m:oMathParaPr>
                      <m:jc m:val="centerGroup"/>
                    </m:oMathParaPr>
                    <m:oMath xmlns:m="http://schemas.openxmlformats.org/officeDocument/2006/math">
                      <m:sSub>
                        <m:sSubPr>
                          <m:ctrlPr>
                            <a:rPr lang="en-US" altLang="ja-JP" sz="3800" i="1" dirty="0" smtClean="0">
                              <a:latin typeface="Cambria Math" panose="02040503050406030204" pitchFamily="18" charset="0"/>
                              <a:cs typeface="Arial" charset="0"/>
                            </a:rPr>
                          </m:ctrlPr>
                        </m:sSubPr>
                        <m:e>
                          <m:r>
                            <a:rPr lang="en-US" altLang="ja-JP" sz="3800" b="0" i="1" dirty="0" smtClean="0">
                              <a:latin typeface="Cambria Math"/>
                              <a:cs typeface="Arial" charset="0"/>
                            </a:rPr>
                            <m:t>𝐷</m:t>
                          </m:r>
                        </m:e>
                        <m:sub>
                          <m:r>
                            <a:rPr lang="en-US" altLang="ja-JP" sz="3800" b="0" i="1" dirty="0" smtClean="0">
                              <a:latin typeface="Cambria Math"/>
                              <a:cs typeface="Arial" charset="0"/>
                            </a:rPr>
                            <m:t>𝑡</m:t>
                          </m:r>
                          <m:r>
                            <a:rPr lang="en-US" altLang="ja-JP" sz="3800" b="0" i="1" dirty="0" smtClean="0">
                              <a:latin typeface="Cambria Math"/>
                              <a:cs typeface="Arial" charset="0"/>
                            </a:rPr>
                            <m:t>+2</m:t>
                          </m:r>
                        </m:sub>
                      </m:sSub>
                      <m:r>
                        <a:rPr lang="en-US" altLang="ja-JP" sz="3800" i="1" dirty="0" smtClean="0">
                          <a:latin typeface="Cambria Math"/>
                          <a:cs typeface="Arial" charset="0"/>
                        </a:rPr>
                        <m:t>=</m:t>
                      </m:r>
                      <m:d>
                        <m:dPr>
                          <m:ctrlPr>
                            <a:rPr lang="en-US" altLang="ja-JP" sz="3800" i="1" dirty="0" smtClean="0">
                              <a:latin typeface="Cambria Math" panose="02040503050406030204" pitchFamily="18" charset="0"/>
                              <a:cs typeface="Arial" charset="0"/>
                            </a:rPr>
                          </m:ctrlPr>
                        </m:dPr>
                        <m:e>
                          <m:r>
                            <a:rPr lang="en-US" altLang="ja-JP" sz="3800" i="1" dirty="0" smtClean="0">
                              <a:latin typeface="Cambria Math"/>
                              <a:cs typeface="Arial" charset="0"/>
                            </a:rPr>
                            <m:t>1+</m:t>
                          </m:r>
                          <m:r>
                            <a:rPr lang="en-US" altLang="ja-JP" sz="3800" i="1" dirty="0" smtClean="0">
                              <a:latin typeface="Cambria Math"/>
                              <a:cs typeface="Arial" charset="0"/>
                            </a:rPr>
                            <m:t>𝑟</m:t>
                          </m:r>
                        </m:e>
                      </m:d>
                      <m:sSub>
                        <m:sSubPr>
                          <m:ctrlPr>
                            <a:rPr lang="en-US" altLang="ja-JP" sz="3800" i="1" dirty="0" smtClean="0">
                              <a:latin typeface="Cambria Math" panose="02040503050406030204" pitchFamily="18" charset="0"/>
                              <a:cs typeface="Arial" charset="0"/>
                            </a:rPr>
                          </m:ctrlPr>
                        </m:sSubPr>
                        <m:e>
                          <m:r>
                            <a:rPr lang="en-US" altLang="ja-JP" sz="3800" b="0" i="1" dirty="0" smtClean="0">
                              <a:latin typeface="Cambria Math"/>
                              <a:cs typeface="Arial" charset="0"/>
                            </a:rPr>
                            <m:t>𝐷</m:t>
                          </m:r>
                        </m:e>
                        <m:sub>
                          <m:r>
                            <a:rPr lang="en-US" altLang="ja-JP" sz="3800" b="0" i="1" dirty="0" smtClean="0">
                              <a:latin typeface="Cambria Math"/>
                              <a:cs typeface="Arial" charset="0"/>
                            </a:rPr>
                            <m:t>𝑡</m:t>
                          </m:r>
                          <m:r>
                            <a:rPr lang="en-US" altLang="ja-JP" sz="3800" b="0" i="1" dirty="0" smtClean="0">
                              <a:latin typeface="Cambria Math"/>
                              <a:cs typeface="Arial" charset="0"/>
                            </a:rPr>
                            <m:t>+1</m:t>
                          </m:r>
                        </m:sub>
                      </m:sSub>
                      <m:r>
                        <a:rPr lang="en-US" altLang="ja-JP" sz="3800" b="0" i="1" dirty="0" smtClean="0">
                          <a:latin typeface="Cambria Math"/>
                          <a:cs typeface="Arial" charset="0"/>
                        </a:rPr>
                        <m:t>+</m:t>
                      </m:r>
                      <m:sSub>
                        <m:sSubPr>
                          <m:ctrlPr>
                            <a:rPr lang="en-US" altLang="ja-JP" sz="3800" b="0" i="1" dirty="0" smtClean="0">
                              <a:latin typeface="Cambria Math" panose="02040503050406030204" pitchFamily="18" charset="0"/>
                              <a:cs typeface="Arial" charset="0"/>
                            </a:rPr>
                          </m:ctrlPr>
                        </m:sSubPr>
                        <m:e>
                          <m:r>
                            <a:rPr lang="en-US" altLang="ja-JP" sz="3800" b="0" i="1" dirty="0" smtClean="0">
                              <a:latin typeface="Cambria Math"/>
                              <a:cs typeface="Arial" charset="0"/>
                            </a:rPr>
                            <m:t>𝐺</m:t>
                          </m:r>
                        </m:e>
                        <m:sub>
                          <m:r>
                            <a:rPr lang="en-US" altLang="ja-JP" sz="3800" b="0" i="1" dirty="0" smtClean="0">
                              <a:latin typeface="Cambria Math"/>
                              <a:cs typeface="Arial" charset="0"/>
                            </a:rPr>
                            <m:t>𝑡</m:t>
                          </m:r>
                          <m:r>
                            <a:rPr lang="en-US" altLang="ja-JP" sz="3800" b="0" i="1" dirty="0" smtClean="0">
                              <a:latin typeface="Cambria Math"/>
                              <a:cs typeface="Arial" charset="0"/>
                            </a:rPr>
                            <m:t>+1</m:t>
                          </m:r>
                        </m:sub>
                      </m:sSub>
                      <m:r>
                        <a:rPr lang="en-US" altLang="ja-JP" sz="3800" b="0" i="1" dirty="0" smtClean="0">
                          <a:latin typeface="Cambria Math"/>
                          <a:cs typeface="Arial" charset="0"/>
                        </a:rPr>
                        <m:t>−</m:t>
                      </m:r>
                      <m:sSub>
                        <m:sSubPr>
                          <m:ctrlPr>
                            <a:rPr lang="en-US" altLang="ja-JP" sz="3800" b="0" i="1" dirty="0" smtClean="0">
                              <a:latin typeface="Cambria Math" panose="02040503050406030204" pitchFamily="18" charset="0"/>
                              <a:cs typeface="Arial" charset="0"/>
                            </a:rPr>
                          </m:ctrlPr>
                        </m:sSubPr>
                        <m:e>
                          <m:r>
                            <a:rPr lang="en-US" altLang="ja-JP" sz="3800" b="0" i="1" dirty="0" smtClean="0">
                              <a:latin typeface="Cambria Math"/>
                              <a:cs typeface="Arial" charset="0"/>
                            </a:rPr>
                            <m:t>𝑇</m:t>
                          </m:r>
                        </m:e>
                        <m:sub>
                          <m:r>
                            <a:rPr lang="en-US" altLang="ja-JP" sz="3800" b="0" i="1" dirty="0" smtClean="0">
                              <a:latin typeface="Cambria Math"/>
                              <a:cs typeface="Arial" charset="0"/>
                            </a:rPr>
                            <m:t>𝑡</m:t>
                          </m:r>
                          <m:r>
                            <a:rPr lang="en-US" altLang="ja-JP" sz="3800" b="0" i="1" dirty="0" smtClean="0">
                              <a:latin typeface="Cambria Math"/>
                              <a:cs typeface="Arial" charset="0"/>
                            </a:rPr>
                            <m:t>+1</m:t>
                          </m:r>
                        </m:sub>
                      </m:sSub>
                    </m:oMath>
                  </m:oMathPara>
                </a14:m>
                <a:endParaRPr lang="en-US" altLang="ja-JP" sz="2400" baseline="-25000" dirty="0"/>
              </a:p>
              <a:p>
                <a:pPr marL="0" indent="0">
                  <a:buFont typeface="Wingdings" pitchFamily="2" charset="2"/>
                  <a:buNone/>
                </a:pPr>
                <a:r>
                  <a:rPr lang="en-US" altLang="ja-JP" i="1" dirty="0">
                    <a:latin typeface="Times New Roman" panose="02020603050405020304" pitchFamily="18" charset="0"/>
                    <a:cs typeface="Times New Roman" panose="02020603050405020304" pitchFamily="18" charset="0"/>
                  </a:rPr>
                  <a:t>D</a:t>
                </a:r>
                <a:r>
                  <a:rPr lang="en-US" altLang="ja-JP" i="1" baseline="-25000" dirty="0">
                    <a:latin typeface="Times New Roman" panose="02020603050405020304" pitchFamily="18" charset="0"/>
                    <a:cs typeface="Times New Roman" panose="02020603050405020304" pitchFamily="18" charset="0"/>
                  </a:rPr>
                  <a:t>t</a:t>
                </a:r>
                <a:r>
                  <a:rPr lang="en-US" altLang="ja-JP" baseline="-25000" dirty="0">
                    <a:latin typeface="Times New Roman" panose="02020603050405020304" pitchFamily="18" charset="0"/>
                    <a:cs typeface="Times New Roman" panose="02020603050405020304" pitchFamily="18" charset="0"/>
                  </a:rPr>
                  <a:t>+1</a:t>
                </a:r>
                <a:r>
                  <a:rPr lang="ja-JP" altLang="en-US" dirty="0">
                    <a:cs typeface="Arial" charset="0"/>
                  </a:rPr>
                  <a:t>を消去して，整理すると</a:t>
                </a:r>
                <a:endParaRPr lang="en-US" altLang="ja-JP" dirty="0">
                  <a:cs typeface="Arial" charset="0"/>
                </a:endParaRPr>
              </a:p>
              <a:p>
                <a:pPr marL="0" indent="0">
                  <a:buFont typeface="Wingdings" pitchFamily="2" charset="2"/>
                  <a:buNone/>
                </a:pPr>
                <a14:m>
                  <m:oMathPara xmlns:m="http://schemas.openxmlformats.org/officeDocument/2006/math">
                    <m:oMathParaPr>
                      <m:jc m:val="centerGroup"/>
                    </m:oMathParaPr>
                    <m:oMath xmlns:m="http://schemas.openxmlformats.org/officeDocument/2006/math">
                      <m:sSub>
                        <m:sSubPr>
                          <m:ctrlPr>
                            <a:rPr lang="en-US" altLang="ja-JP" sz="3800" i="1" smtClean="0">
                              <a:latin typeface="Cambria Math" panose="02040503050406030204" pitchFamily="18" charset="0"/>
                              <a:cs typeface="Arial" charset="0"/>
                            </a:rPr>
                          </m:ctrlPr>
                        </m:sSubPr>
                        <m:e>
                          <m:r>
                            <a:rPr lang="en-US" altLang="ja-JP" sz="3800" b="0" i="1" smtClean="0">
                              <a:latin typeface="Cambria Math"/>
                              <a:cs typeface="Arial" charset="0"/>
                            </a:rPr>
                            <m:t>𝑇</m:t>
                          </m:r>
                        </m:e>
                        <m:sub>
                          <m:r>
                            <a:rPr lang="en-US" altLang="ja-JP" sz="3800" b="0" i="1" smtClean="0">
                              <a:latin typeface="Cambria Math"/>
                              <a:cs typeface="Arial" charset="0"/>
                            </a:rPr>
                            <m:t>𝑡</m:t>
                          </m:r>
                        </m:sub>
                      </m:sSub>
                      <m:r>
                        <a:rPr lang="en-US" altLang="ja-JP" sz="3800" b="0" i="1" smtClean="0">
                          <a:latin typeface="Cambria Math"/>
                          <a:cs typeface="Arial" charset="0"/>
                        </a:rPr>
                        <m:t>+</m:t>
                      </m:r>
                      <m:f>
                        <m:fPr>
                          <m:ctrlPr>
                            <a:rPr lang="en-US" altLang="ja-JP" sz="3800" b="0" i="1" smtClean="0">
                              <a:latin typeface="Cambria Math" panose="02040503050406030204" pitchFamily="18" charset="0"/>
                              <a:cs typeface="Arial" charset="0"/>
                            </a:rPr>
                          </m:ctrlPr>
                        </m:fPr>
                        <m:num>
                          <m:sSub>
                            <m:sSubPr>
                              <m:ctrlPr>
                                <a:rPr lang="en-US" altLang="ja-JP" sz="3800" b="0" i="1" smtClean="0">
                                  <a:latin typeface="Cambria Math" panose="02040503050406030204" pitchFamily="18" charset="0"/>
                                  <a:cs typeface="Arial" charset="0"/>
                                </a:rPr>
                              </m:ctrlPr>
                            </m:sSubPr>
                            <m:e>
                              <m:r>
                                <a:rPr lang="en-US" altLang="ja-JP" sz="3800" b="0" i="1" smtClean="0">
                                  <a:latin typeface="Cambria Math"/>
                                  <a:cs typeface="Arial" charset="0"/>
                                </a:rPr>
                                <m:t>𝑇</m:t>
                              </m:r>
                            </m:e>
                            <m:sub>
                              <m:r>
                                <a:rPr lang="en-US" altLang="ja-JP" sz="3800" b="0" i="1" smtClean="0">
                                  <a:latin typeface="Cambria Math"/>
                                  <a:cs typeface="Arial" charset="0"/>
                                </a:rPr>
                                <m:t>𝑡</m:t>
                              </m:r>
                              <m:r>
                                <a:rPr lang="en-US" altLang="ja-JP" sz="3800" b="0" i="1" smtClean="0">
                                  <a:latin typeface="Cambria Math"/>
                                  <a:cs typeface="Arial" charset="0"/>
                                </a:rPr>
                                <m:t>+1</m:t>
                              </m:r>
                            </m:sub>
                          </m:sSub>
                        </m:num>
                        <m:den>
                          <m:r>
                            <a:rPr lang="en-US" altLang="ja-JP" sz="3800" b="0" i="1" smtClean="0">
                              <a:latin typeface="Cambria Math"/>
                              <a:cs typeface="Arial" charset="0"/>
                            </a:rPr>
                            <m:t>1+</m:t>
                          </m:r>
                          <m:r>
                            <a:rPr lang="en-US" altLang="ja-JP" sz="3800" b="0" i="1" smtClean="0">
                              <a:latin typeface="Cambria Math"/>
                              <a:cs typeface="Arial" charset="0"/>
                            </a:rPr>
                            <m:t>𝑟</m:t>
                          </m:r>
                        </m:den>
                      </m:f>
                      <m:r>
                        <a:rPr lang="en-US" altLang="ja-JP" sz="3800" b="0" i="1" smtClean="0">
                          <a:latin typeface="Cambria Math"/>
                          <a:cs typeface="Arial" charset="0"/>
                        </a:rPr>
                        <m:t>+</m:t>
                      </m:r>
                      <m:f>
                        <m:fPr>
                          <m:ctrlPr>
                            <a:rPr lang="en-US" altLang="ja-JP" sz="3800" b="0" i="1" smtClean="0">
                              <a:latin typeface="Cambria Math" panose="02040503050406030204" pitchFamily="18" charset="0"/>
                              <a:cs typeface="Arial" charset="0"/>
                            </a:rPr>
                          </m:ctrlPr>
                        </m:fPr>
                        <m:num>
                          <m:sSub>
                            <m:sSubPr>
                              <m:ctrlPr>
                                <a:rPr lang="en-US" altLang="ja-JP" sz="3800" b="0" i="1" smtClean="0">
                                  <a:latin typeface="Cambria Math" panose="02040503050406030204" pitchFamily="18" charset="0"/>
                                  <a:cs typeface="Arial" charset="0"/>
                                </a:rPr>
                              </m:ctrlPr>
                            </m:sSubPr>
                            <m:e>
                              <m:r>
                                <a:rPr lang="en-US" altLang="ja-JP" sz="3800" b="0" i="1" smtClean="0">
                                  <a:latin typeface="Cambria Math"/>
                                  <a:cs typeface="Arial" charset="0"/>
                                </a:rPr>
                                <m:t>𝐷</m:t>
                              </m:r>
                            </m:e>
                            <m:sub>
                              <m:r>
                                <a:rPr lang="en-US" altLang="ja-JP" sz="3800" b="0" i="1" smtClean="0">
                                  <a:latin typeface="Cambria Math"/>
                                  <a:cs typeface="Arial" charset="0"/>
                                </a:rPr>
                                <m:t>𝑡</m:t>
                              </m:r>
                              <m:r>
                                <a:rPr lang="en-US" altLang="ja-JP" sz="3800" b="0" i="1" smtClean="0">
                                  <a:latin typeface="Cambria Math"/>
                                  <a:cs typeface="Arial" charset="0"/>
                                </a:rPr>
                                <m:t>+2</m:t>
                              </m:r>
                            </m:sub>
                          </m:sSub>
                        </m:num>
                        <m:den>
                          <m:r>
                            <a:rPr lang="en-US" altLang="ja-JP" sz="3800" b="0" i="1" smtClean="0">
                              <a:latin typeface="Cambria Math"/>
                              <a:cs typeface="Arial" charset="0"/>
                            </a:rPr>
                            <m:t>1+</m:t>
                          </m:r>
                          <m:r>
                            <a:rPr lang="en-US" altLang="ja-JP" sz="3800" b="0" i="1" smtClean="0">
                              <a:latin typeface="Cambria Math"/>
                              <a:cs typeface="Arial" charset="0"/>
                            </a:rPr>
                            <m:t>𝑟</m:t>
                          </m:r>
                        </m:den>
                      </m:f>
                      <m:r>
                        <a:rPr lang="en-US" altLang="ja-JP" sz="3800" b="0" i="1" smtClean="0">
                          <a:latin typeface="Cambria Math"/>
                          <a:cs typeface="Arial" charset="0"/>
                        </a:rPr>
                        <m:t>=</m:t>
                      </m:r>
                      <m:sSub>
                        <m:sSubPr>
                          <m:ctrlPr>
                            <a:rPr lang="en-US" altLang="ja-JP" sz="3800" i="1" smtClean="0">
                              <a:latin typeface="Cambria Math" panose="02040503050406030204" pitchFamily="18" charset="0"/>
                              <a:cs typeface="Arial" charset="0"/>
                            </a:rPr>
                          </m:ctrlPr>
                        </m:sSubPr>
                        <m:e>
                          <m:d>
                            <m:dPr>
                              <m:ctrlPr>
                                <a:rPr lang="en-US" altLang="ja-JP" sz="3800" b="0" i="1" smtClean="0">
                                  <a:latin typeface="Cambria Math" panose="02040503050406030204" pitchFamily="18" charset="0"/>
                                  <a:cs typeface="Arial" charset="0"/>
                                </a:rPr>
                              </m:ctrlPr>
                            </m:dPr>
                            <m:e>
                              <m:r>
                                <a:rPr lang="en-US" altLang="ja-JP" sz="3800" b="0" i="1" smtClean="0">
                                  <a:latin typeface="Cambria Math"/>
                                  <a:cs typeface="Arial" charset="0"/>
                                </a:rPr>
                                <m:t>1+</m:t>
                              </m:r>
                              <m:r>
                                <a:rPr lang="en-US" altLang="ja-JP" sz="3800" b="0" i="1" smtClean="0">
                                  <a:latin typeface="Cambria Math"/>
                                  <a:cs typeface="Arial" charset="0"/>
                                </a:rPr>
                                <m:t>𝑟</m:t>
                              </m:r>
                            </m:e>
                          </m:d>
                          <m:sSub>
                            <m:sSubPr>
                              <m:ctrlPr>
                                <a:rPr lang="en-US" altLang="ja-JP" sz="3800" b="0" i="1" smtClean="0">
                                  <a:latin typeface="Cambria Math" panose="02040503050406030204" pitchFamily="18" charset="0"/>
                                  <a:cs typeface="Arial" charset="0"/>
                                </a:rPr>
                              </m:ctrlPr>
                            </m:sSubPr>
                            <m:e>
                              <m:r>
                                <a:rPr lang="en-US" altLang="ja-JP" sz="3800" b="0" i="1" smtClean="0">
                                  <a:latin typeface="Cambria Math"/>
                                  <a:cs typeface="Arial" charset="0"/>
                                </a:rPr>
                                <m:t>𝐷</m:t>
                              </m:r>
                            </m:e>
                            <m:sub>
                              <m:r>
                                <a:rPr lang="en-US" altLang="ja-JP" sz="3800" b="0" i="1" smtClean="0">
                                  <a:latin typeface="Cambria Math"/>
                                  <a:cs typeface="Arial" charset="0"/>
                                </a:rPr>
                                <m:t>𝑡</m:t>
                              </m:r>
                            </m:sub>
                          </m:sSub>
                          <m:r>
                            <a:rPr lang="en-US" altLang="ja-JP" sz="3800" b="0" i="1" smtClean="0">
                              <a:latin typeface="Cambria Math"/>
                              <a:cs typeface="Arial" charset="0"/>
                            </a:rPr>
                            <m:t>+</m:t>
                          </m:r>
                          <m:r>
                            <a:rPr lang="en-US" altLang="ja-JP" sz="3800" b="0" i="1" smtClean="0">
                              <a:latin typeface="Cambria Math"/>
                              <a:cs typeface="Arial" charset="0"/>
                            </a:rPr>
                            <m:t>𝑇</m:t>
                          </m:r>
                        </m:e>
                        <m:sub>
                          <m:r>
                            <a:rPr lang="en-US" altLang="ja-JP" sz="3800" b="0" i="1" smtClean="0">
                              <a:latin typeface="Cambria Math"/>
                              <a:cs typeface="Arial" charset="0"/>
                            </a:rPr>
                            <m:t>𝑡</m:t>
                          </m:r>
                        </m:sub>
                      </m:sSub>
                      <m:r>
                        <a:rPr lang="en-US" altLang="ja-JP" sz="3800" b="0" i="1" smtClean="0">
                          <a:latin typeface="Cambria Math"/>
                          <a:cs typeface="Arial" charset="0"/>
                        </a:rPr>
                        <m:t>+</m:t>
                      </m:r>
                      <m:f>
                        <m:fPr>
                          <m:ctrlPr>
                            <a:rPr lang="en-US" altLang="ja-JP" sz="3800" b="0" i="1" smtClean="0">
                              <a:latin typeface="Cambria Math" panose="02040503050406030204" pitchFamily="18" charset="0"/>
                              <a:cs typeface="Arial" charset="0"/>
                            </a:rPr>
                          </m:ctrlPr>
                        </m:fPr>
                        <m:num>
                          <m:sSub>
                            <m:sSubPr>
                              <m:ctrlPr>
                                <a:rPr lang="en-US" altLang="ja-JP" sz="3800" b="0" i="1" smtClean="0">
                                  <a:latin typeface="Cambria Math" panose="02040503050406030204" pitchFamily="18" charset="0"/>
                                  <a:cs typeface="Arial" charset="0"/>
                                </a:rPr>
                              </m:ctrlPr>
                            </m:sSubPr>
                            <m:e>
                              <m:r>
                                <a:rPr lang="en-US" altLang="ja-JP" sz="3800" b="0" i="1" smtClean="0">
                                  <a:latin typeface="Cambria Math"/>
                                  <a:cs typeface="Arial" charset="0"/>
                                </a:rPr>
                                <m:t>𝑇</m:t>
                              </m:r>
                            </m:e>
                            <m:sub>
                              <m:r>
                                <a:rPr lang="en-US" altLang="ja-JP" sz="3800" b="0" i="1" smtClean="0">
                                  <a:latin typeface="Cambria Math"/>
                                  <a:cs typeface="Arial" charset="0"/>
                                </a:rPr>
                                <m:t>𝑡</m:t>
                              </m:r>
                              <m:r>
                                <a:rPr lang="en-US" altLang="ja-JP" sz="3800" b="0" i="1" smtClean="0">
                                  <a:latin typeface="Cambria Math"/>
                                  <a:cs typeface="Arial" charset="0"/>
                                </a:rPr>
                                <m:t>+1</m:t>
                              </m:r>
                            </m:sub>
                          </m:sSub>
                        </m:num>
                        <m:den>
                          <m:r>
                            <a:rPr lang="en-US" altLang="ja-JP" sz="3800" b="0" i="1" smtClean="0">
                              <a:latin typeface="Cambria Math"/>
                              <a:cs typeface="Arial" charset="0"/>
                            </a:rPr>
                            <m:t>1+</m:t>
                          </m:r>
                          <m:r>
                            <a:rPr lang="en-US" altLang="ja-JP" sz="3800" b="0" i="1" smtClean="0">
                              <a:latin typeface="Cambria Math"/>
                              <a:cs typeface="Arial" charset="0"/>
                            </a:rPr>
                            <m:t>𝑟</m:t>
                          </m:r>
                        </m:den>
                      </m:f>
                    </m:oMath>
                  </m:oMathPara>
                </a14:m>
                <a:endParaRPr lang="en-US" altLang="ja-JP" dirty="0">
                  <a:cs typeface="Arial" charset="0"/>
                </a:endParaRPr>
              </a:p>
              <a:p>
                <a:pPr marL="0" indent="0">
                  <a:buFont typeface="Wingdings" pitchFamily="2" charset="2"/>
                  <a:buNone/>
                </a:pPr>
                <a:endParaRPr lang="ja-JP" altLang="en-US" dirty="0">
                  <a:cs typeface="Arial" charset="0"/>
                </a:endParaRPr>
              </a:p>
              <a:p>
                <a:pPr marL="0" indent="0">
                  <a:buFont typeface="Wingdings" pitchFamily="2" charset="2"/>
                  <a:buNone/>
                </a:pPr>
                <a:r>
                  <a:rPr lang="en-US" altLang="ja-JP" i="1" dirty="0">
                    <a:latin typeface="Times New Roman" panose="02020603050405020304" pitchFamily="18" charset="0"/>
                    <a:cs typeface="Times New Roman" panose="02020603050405020304" pitchFamily="18" charset="0"/>
                  </a:rPr>
                  <a:t>s</a:t>
                </a:r>
                <a:r>
                  <a:rPr lang="ja-JP" altLang="en-US" dirty="0">
                    <a:cs typeface="Arial" charset="0"/>
                  </a:rPr>
                  <a:t>時点先まで考えると</a:t>
                </a:r>
                <a:endParaRPr lang="en-US" altLang="ja-JP" dirty="0">
                  <a:cs typeface="Arial" charset="0"/>
                </a:endParaRPr>
              </a:p>
              <a:p>
                <a:pPr marL="0" indent="0">
                  <a:buFont typeface="Wingdings" pitchFamily="2" charset="2"/>
                  <a:buNone/>
                </a:pPr>
                <a14:m>
                  <m:oMathPara xmlns:m="http://schemas.openxmlformats.org/officeDocument/2006/math">
                    <m:oMathParaPr>
                      <m:jc m:val="centerGroup"/>
                    </m:oMathParaPr>
                    <m:oMath xmlns:m="http://schemas.openxmlformats.org/officeDocument/2006/math">
                      <m:nary>
                        <m:naryPr>
                          <m:chr m:val="∑"/>
                          <m:limLoc m:val="subSup"/>
                          <m:ctrlPr>
                            <a:rPr lang="en-US" altLang="ja-JP" sz="3800" b="0" i="1" smtClean="0">
                              <a:latin typeface="Cambria Math" panose="02040503050406030204" pitchFamily="18" charset="0"/>
                              <a:cs typeface="Arial" charset="0"/>
                            </a:rPr>
                          </m:ctrlPr>
                        </m:naryPr>
                        <m:sub>
                          <m:r>
                            <m:rPr>
                              <m:brk m:alnAt="25"/>
                            </m:rPr>
                            <a:rPr lang="en-US" altLang="ja-JP" sz="3800" b="0" i="1" smtClean="0">
                              <a:latin typeface="Cambria Math"/>
                              <a:cs typeface="Arial" charset="0"/>
                            </a:rPr>
                            <m:t>𝑖</m:t>
                          </m:r>
                          <m:r>
                            <a:rPr lang="en-US" altLang="ja-JP" sz="3800" b="0" i="1" smtClean="0">
                              <a:latin typeface="Cambria Math"/>
                              <a:cs typeface="Arial" charset="0"/>
                            </a:rPr>
                            <m:t>=0</m:t>
                          </m:r>
                        </m:sub>
                        <m:sup>
                          <m:r>
                            <a:rPr lang="en-US" altLang="ja-JP" sz="3800" b="0" i="1" smtClean="0">
                              <a:latin typeface="Cambria Math"/>
                              <a:cs typeface="Arial" charset="0"/>
                            </a:rPr>
                            <m:t>𝑠</m:t>
                          </m:r>
                        </m:sup>
                        <m:e>
                          <m:f>
                            <m:fPr>
                              <m:ctrlPr>
                                <a:rPr lang="en-US" altLang="ja-JP" sz="3800" b="0" i="1" smtClean="0">
                                  <a:latin typeface="Cambria Math" panose="02040503050406030204" pitchFamily="18" charset="0"/>
                                  <a:cs typeface="Arial" charset="0"/>
                                </a:rPr>
                              </m:ctrlPr>
                            </m:fPr>
                            <m:num>
                              <m:sSub>
                                <m:sSubPr>
                                  <m:ctrlPr>
                                    <a:rPr lang="en-US" altLang="ja-JP" sz="3800" b="0" i="1" smtClean="0">
                                      <a:latin typeface="Cambria Math" panose="02040503050406030204" pitchFamily="18" charset="0"/>
                                      <a:cs typeface="Arial" charset="0"/>
                                    </a:rPr>
                                  </m:ctrlPr>
                                </m:sSubPr>
                                <m:e>
                                  <m:r>
                                    <a:rPr lang="en-US" altLang="ja-JP" sz="3800" b="0" i="1" smtClean="0">
                                      <a:latin typeface="Cambria Math"/>
                                      <a:cs typeface="Arial" charset="0"/>
                                    </a:rPr>
                                    <m:t>𝑇</m:t>
                                  </m:r>
                                </m:e>
                                <m:sub>
                                  <m:r>
                                    <a:rPr lang="en-US" altLang="ja-JP" sz="3800" b="0" i="1" smtClean="0">
                                      <a:latin typeface="Cambria Math"/>
                                      <a:cs typeface="Arial" charset="0"/>
                                    </a:rPr>
                                    <m:t>𝑡</m:t>
                                  </m:r>
                                  <m:r>
                                    <a:rPr lang="en-US" altLang="ja-JP" sz="3800" b="0" i="1" smtClean="0">
                                      <a:latin typeface="Cambria Math"/>
                                      <a:cs typeface="Arial" charset="0"/>
                                    </a:rPr>
                                    <m:t>+</m:t>
                                  </m:r>
                                  <m:r>
                                    <a:rPr lang="en-US" altLang="ja-JP" sz="3800" b="0" i="1" smtClean="0">
                                      <a:latin typeface="Cambria Math"/>
                                      <a:cs typeface="Arial" charset="0"/>
                                    </a:rPr>
                                    <m:t>𝑖</m:t>
                                  </m:r>
                                </m:sub>
                              </m:sSub>
                            </m:num>
                            <m:den>
                              <m:sSup>
                                <m:sSupPr>
                                  <m:ctrlPr>
                                    <a:rPr lang="en-US" altLang="ja-JP" sz="3800" b="0" i="1" smtClean="0">
                                      <a:latin typeface="Cambria Math" panose="02040503050406030204" pitchFamily="18" charset="0"/>
                                      <a:cs typeface="Arial" charset="0"/>
                                    </a:rPr>
                                  </m:ctrlPr>
                                </m:sSupPr>
                                <m:e>
                                  <m:d>
                                    <m:dPr>
                                      <m:ctrlPr>
                                        <a:rPr lang="en-US" altLang="ja-JP" sz="3800" b="0" i="1" smtClean="0">
                                          <a:latin typeface="Cambria Math" panose="02040503050406030204" pitchFamily="18" charset="0"/>
                                          <a:cs typeface="Arial" charset="0"/>
                                        </a:rPr>
                                      </m:ctrlPr>
                                    </m:dPr>
                                    <m:e>
                                      <m:r>
                                        <a:rPr lang="en-US" altLang="ja-JP" sz="3800" b="0" i="1" smtClean="0">
                                          <a:latin typeface="Cambria Math"/>
                                          <a:cs typeface="Arial" charset="0"/>
                                        </a:rPr>
                                        <m:t>1+</m:t>
                                      </m:r>
                                      <m:r>
                                        <a:rPr lang="en-US" altLang="ja-JP" sz="3800" b="0" i="1" smtClean="0">
                                          <a:latin typeface="Cambria Math"/>
                                          <a:cs typeface="Arial" charset="0"/>
                                        </a:rPr>
                                        <m:t>𝑟</m:t>
                                      </m:r>
                                    </m:e>
                                  </m:d>
                                </m:e>
                                <m:sup>
                                  <m:r>
                                    <a:rPr lang="en-US" altLang="ja-JP" sz="3800" b="0" i="1" smtClean="0">
                                      <a:latin typeface="Cambria Math"/>
                                      <a:cs typeface="Arial" charset="0"/>
                                    </a:rPr>
                                    <m:t>𝑖</m:t>
                                  </m:r>
                                </m:sup>
                              </m:sSup>
                            </m:den>
                          </m:f>
                          <m:r>
                            <a:rPr lang="en-US" altLang="ja-JP" sz="3800" b="0" i="1" smtClean="0">
                              <a:latin typeface="Cambria Math"/>
                              <a:cs typeface="Arial" charset="0"/>
                            </a:rPr>
                            <m:t>+</m:t>
                          </m:r>
                        </m:e>
                      </m:nary>
                      <m:f>
                        <m:fPr>
                          <m:ctrlPr>
                            <a:rPr lang="en-US" altLang="ja-JP" sz="3800" b="0" i="1" smtClean="0">
                              <a:latin typeface="Cambria Math" panose="02040503050406030204" pitchFamily="18" charset="0"/>
                              <a:cs typeface="Arial" charset="0"/>
                            </a:rPr>
                          </m:ctrlPr>
                        </m:fPr>
                        <m:num>
                          <m:sSub>
                            <m:sSubPr>
                              <m:ctrlPr>
                                <a:rPr lang="en-US" altLang="ja-JP" sz="3800" b="0" i="1" smtClean="0">
                                  <a:latin typeface="Cambria Math" panose="02040503050406030204" pitchFamily="18" charset="0"/>
                                  <a:cs typeface="Arial" charset="0"/>
                                </a:rPr>
                              </m:ctrlPr>
                            </m:sSubPr>
                            <m:e>
                              <m:r>
                                <a:rPr lang="en-US" altLang="ja-JP" sz="3800" b="0" i="1" smtClean="0">
                                  <a:latin typeface="Cambria Math"/>
                                  <a:cs typeface="Arial" charset="0"/>
                                </a:rPr>
                                <m:t>𝐷</m:t>
                              </m:r>
                            </m:e>
                            <m:sub>
                              <m:r>
                                <a:rPr lang="en-US" altLang="ja-JP" sz="3800" b="0" i="1" smtClean="0">
                                  <a:latin typeface="Cambria Math"/>
                                  <a:cs typeface="Arial" charset="0"/>
                                </a:rPr>
                                <m:t>𝑡</m:t>
                              </m:r>
                              <m:r>
                                <a:rPr lang="en-US" altLang="ja-JP" sz="3800" b="0" i="1" smtClean="0">
                                  <a:latin typeface="Cambria Math"/>
                                  <a:cs typeface="Arial" charset="0"/>
                                </a:rPr>
                                <m:t>+</m:t>
                              </m:r>
                              <m:r>
                                <a:rPr lang="en-US" altLang="ja-JP" sz="3800" b="0" i="1" smtClean="0">
                                  <a:latin typeface="Cambria Math"/>
                                  <a:cs typeface="Arial" charset="0"/>
                                </a:rPr>
                                <m:t>𝑠</m:t>
                              </m:r>
                              <m:r>
                                <a:rPr lang="en-US" altLang="ja-JP" sz="3800" b="0" i="1" smtClean="0">
                                  <a:latin typeface="Cambria Math"/>
                                  <a:cs typeface="Arial" charset="0"/>
                                </a:rPr>
                                <m:t>+1</m:t>
                              </m:r>
                            </m:sub>
                          </m:sSub>
                        </m:num>
                        <m:den>
                          <m:sSup>
                            <m:sSupPr>
                              <m:ctrlPr>
                                <a:rPr lang="en-US" altLang="ja-JP" sz="3800" b="0" i="1" smtClean="0">
                                  <a:latin typeface="Cambria Math" panose="02040503050406030204" pitchFamily="18" charset="0"/>
                                  <a:cs typeface="Arial" charset="0"/>
                                </a:rPr>
                              </m:ctrlPr>
                            </m:sSupPr>
                            <m:e>
                              <m:d>
                                <m:dPr>
                                  <m:ctrlPr>
                                    <a:rPr lang="en-US" altLang="ja-JP" sz="3800" b="0" i="1" smtClean="0">
                                      <a:latin typeface="Cambria Math" panose="02040503050406030204" pitchFamily="18" charset="0"/>
                                      <a:cs typeface="Arial" charset="0"/>
                                    </a:rPr>
                                  </m:ctrlPr>
                                </m:dPr>
                                <m:e>
                                  <m:r>
                                    <a:rPr lang="en-US" altLang="ja-JP" sz="3800" b="0" i="1" smtClean="0">
                                      <a:latin typeface="Cambria Math"/>
                                      <a:cs typeface="Arial" charset="0"/>
                                    </a:rPr>
                                    <m:t>1+</m:t>
                                  </m:r>
                                  <m:r>
                                    <a:rPr lang="en-US" altLang="ja-JP" sz="3800" b="0" i="1" smtClean="0">
                                      <a:latin typeface="Cambria Math"/>
                                      <a:cs typeface="Arial" charset="0"/>
                                    </a:rPr>
                                    <m:t>𝑟</m:t>
                                  </m:r>
                                </m:e>
                              </m:d>
                            </m:e>
                            <m:sup>
                              <m:r>
                                <a:rPr lang="en-US" altLang="ja-JP" sz="3800" b="0" i="1" smtClean="0">
                                  <a:latin typeface="Cambria Math"/>
                                  <a:cs typeface="Arial" charset="0"/>
                                </a:rPr>
                                <m:t>𝑠</m:t>
                              </m:r>
                            </m:sup>
                          </m:sSup>
                        </m:den>
                      </m:f>
                      <m:r>
                        <a:rPr lang="en-US" altLang="ja-JP" sz="3800" b="0" i="1" smtClean="0">
                          <a:latin typeface="Cambria Math"/>
                          <a:cs typeface="Arial" charset="0"/>
                        </a:rPr>
                        <m:t>=</m:t>
                      </m:r>
                      <m:d>
                        <m:dPr>
                          <m:ctrlPr>
                            <a:rPr lang="en-US" altLang="ja-JP" sz="3800" b="0" i="1" smtClean="0">
                              <a:latin typeface="Cambria Math" panose="02040503050406030204" pitchFamily="18" charset="0"/>
                              <a:cs typeface="Arial" charset="0"/>
                            </a:rPr>
                          </m:ctrlPr>
                        </m:dPr>
                        <m:e>
                          <m:r>
                            <a:rPr lang="en-US" altLang="ja-JP" sz="3800" b="0" i="1" smtClean="0">
                              <a:latin typeface="Cambria Math"/>
                              <a:cs typeface="Arial" charset="0"/>
                            </a:rPr>
                            <m:t>1+</m:t>
                          </m:r>
                          <m:r>
                            <a:rPr lang="en-US" altLang="ja-JP" sz="3800" b="0" i="1" smtClean="0">
                              <a:latin typeface="Cambria Math"/>
                              <a:cs typeface="Arial" charset="0"/>
                            </a:rPr>
                            <m:t>𝑟</m:t>
                          </m:r>
                        </m:e>
                      </m:d>
                      <m:sSub>
                        <m:sSubPr>
                          <m:ctrlPr>
                            <a:rPr lang="en-US" altLang="ja-JP" sz="3800" b="0" i="1" smtClean="0">
                              <a:latin typeface="Cambria Math" panose="02040503050406030204" pitchFamily="18" charset="0"/>
                              <a:cs typeface="Arial" charset="0"/>
                            </a:rPr>
                          </m:ctrlPr>
                        </m:sSubPr>
                        <m:e>
                          <m:r>
                            <a:rPr lang="en-US" altLang="ja-JP" sz="3800" b="0" i="1" smtClean="0">
                              <a:latin typeface="Cambria Math"/>
                              <a:cs typeface="Arial" charset="0"/>
                            </a:rPr>
                            <m:t>𝐷</m:t>
                          </m:r>
                        </m:e>
                        <m:sub>
                          <m:r>
                            <a:rPr lang="en-US" altLang="ja-JP" sz="3800" b="0" i="1" smtClean="0">
                              <a:latin typeface="Cambria Math"/>
                              <a:cs typeface="Arial" charset="0"/>
                            </a:rPr>
                            <m:t>𝑡</m:t>
                          </m:r>
                        </m:sub>
                      </m:sSub>
                      <m:r>
                        <a:rPr lang="en-US" altLang="ja-JP" sz="3800" b="0" i="1" smtClean="0">
                          <a:latin typeface="Cambria Math"/>
                          <a:cs typeface="Arial" charset="0"/>
                        </a:rPr>
                        <m:t>+</m:t>
                      </m:r>
                      <m:nary>
                        <m:naryPr>
                          <m:chr m:val="∑"/>
                          <m:limLoc m:val="subSup"/>
                          <m:ctrlPr>
                            <a:rPr lang="en-US" altLang="ja-JP" sz="3800" b="0" i="1" smtClean="0">
                              <a:latin typeface="Cambria Math" panose="02040503050406030204" pitchFamily="18" charset="0"/>
                              <a:cs typeface="Arial" charset="0"/>
                            </a:rPr>
                          </m:ctrlPr>
                        </m:naryPr>
                        <m:sub>
                          <m:r>
                            <m:rPr>
                              <m:brk m:alnAt="25"/>
                            </m:rPr>
                            <a:rPr lang="en-US" altLang="ja-JP" sz="3800" b="0" i="1" smtClean="0">
                              <a:latin typeface="Cambria Math"/>
                              <a:cs typeface="Arial" charset="0"/>
                            </a:rPr>
                            <m:t>𝑖</m:t>
                          </m:r>
                          <m:r>
                            <a:rPr lang="en-US" altLang="ja-JP" sz="3800" b="0" i="1" smtClean="0">
                              <a:latin typeface="Cambria Math"/>
                              <a:cs typeface="Arial" charset="0"/>
                            </a:rPr>
                            <m:t>=0</m:t>
                          </m:r>
                        </m:sub>
                        <m:sup>
                          <m:r>
                            <a:rPr lang="en-US" altLang="ja-JP" sz="3800" b="0" i="1" smtClean="0">
                              <a:latin typeface="Cambria Math"/>
                              <a:cs typeface="Arial" charset="0"/>
                            </a:rPr>
                            <m:t>𝑠</m:t>
                          </m:r>
                        </m:sup>
                        <m:e>
                          <m:f>
                            <m:fPr>
                              <m:ctrlPr>
                                <a:rPr lang="en-US" altLang="ja-JP" sz="3800" b="0" i="1" smtClean="0">
                                  <a:latin typeface="Cambria Math" panose="02040503050406030204" pitchFamily="18" charset="0"/>
                                  <a:cs typeface="Arial" charset="0"/>
                                </a:rPr>
                              </m:ctrlPr>
                            </m:fPr>
                            <m:num>
                              <m:sSub>
                                <m:sSubPr>
                                  <m:ctrlPr>
                                    <a:rPr lang="en-US" altLang="ja-JP" sz="3800" b="0" i="1" smtClean="0">
                                      <a:latin typeface="Cambria Math" panose="02040503050406030204" pitchFamily="18" charset="0"/>
                                      <a:cs typeface="Arial" charset="0"/>
                                    </a:rPr>
                                  </m:ctrlPr>
                                </m:sSubPr>
                                <m:e>
                                  <m:r>
                                    <a:rPr lang="en-US" altLang="ja-JP" sz="3800" b="0" i="1" smtClean="0">
                                      <a:latin typeface="Cambria Math"/>
                                      <a:cs typeface="Arial" charset="0"/>
                                    </a:rPr>
                                    <m:t>𝐺</m:t>
                                  </m:r>
                                </m:e>
                                <m:sub>
                                  <m:r>
                                    <a:rPr lang="en-US" altLang="ja-JP" sz="3800" b="0" i="1" smtClean="0">
                                      <a:latin typeface="Cambria Math"/>
                                      <a:cs typeface="Arial" charset="0"/>
                                    </a:rPr>
                                    <m:t>𝑡</m:t>
                                  </m:r>
                                  <m:r>
                                    <a:rPr lang="en-US" altLang="ja-JP" sz="3800" b="0" i="1" smtClean="0">
                                      <a:latin typeface="Cambria Math"/>
                                      <a:cs typeface="Arial" charset="0"/>
                                    </a:rPr>
                                    <m:t>+</m:t>
                                  </m:r>
                                  <m:r>
                                    <a:rPr lang="en-US" altLang="ja-JP" sz="3800" b="0" i="1" smtClean="0">
                                      <a:latin typeface="Cambria Math"/>
                                      <a:cs typeface="Arial" charset="0"/>
                                    </a:rPr>
                                    <m:t>𝑖</m:t>
                                  </m:r>
                                </m:sub>
                              </m:sSub>
                            </m:num>
                            <m:den>
                              <m:sSup>
                                <m:sSupPr>
                                  <m:ctrlPr>
                                    <a:rPr lang="en-US" altLang="ja-JP" sz="3800" b="0" i="1" smtClean="0">
                                      <a:latin typeface="Cambria Math" panose="02040503050406030204" pitchFamily="18" charset="0"/>
                                      <a:cs typeface="Arial" charset="0"/>
                                    </a:rPr>
                                  </m:ctrlPr>
                                </m:sSupPr>
                                <m:e>
                                  <m:d>
                                    <m:dPr>
                                      <m:ctrlPr>
                                        <a:rPr lang="en-US" altLang="ja-JP" sz="3800" b="0" i="1" smtClean="0">
                                          <a:latin typeface="Cambria Math" panose="02040503050406030204" pitchFamily="18" charset="0"/>
                                          <a:cs typeface="Arial" charset="0"/>
                                        </a:rPr>
                                      </m:ctrlPr>
                                    </m:dPr>
                                    <m:e>
                                      <m:r>
                                        <a:rPr lang="en-US" altLang="ja-JP" sz="3800" b="0" i="1" smtClean="0">
                                          <a:latin typeface="Cambria Math"/>
                                          <a:cs typeface="Arial" charset="0"/>
                                        </a:rPr>
                                        <m:t>1+</m:t>
                                      </m:r>
                                      <m:r>
                                        <a:rPr lang="en-US" altLang="ja-JP" sz="3800" b="0" i="1" smtClean="0">
                                          <a:latin typeface="Cambria Math"/>
                                          <a:cs typeface="Arial" charset="0"/>
                                        </a:rPr>
                                        <m:t>𝑟</m:t>
                                      </m:r>
                                    </m:e>
                                  </m:d>
                                </m:e>
                                <m:sup>
                                  <m:r>
                                    <a:rPr lang="en-US" altLang="ja-JP" sz="3800" b="0" i="1" smtClean="0">
                                      <a:latin typeface="Cambria Math"/>
                                      <a:cs typeface="Arial" charset="0"/>
                                    </a:rPr>
                                    <m:t>𝑖</m:t>
                                  </m:r>
                                </m:sup>
                              </m:sSup>
                            </m:den>
                          </m:f>
                        </m:e>
                      </m:nary>
                    </m:oMath>
                  </m:oMathPara>
                </a14:m>
                <a:endParaRPr lang="en-US" altLang="ja-JP" sz="3800" dirty="0">
                  <a:cs typeface="Arial" charset="0"/>
                </a:endParaRPr>
              </a:p>
              <a:p>
                <a:pPr marL="0" indent="0">
                  <a:buFont typeface="Wingdings" pitchFamily="2" charset="2"/>
                  <a:buNone/>
                </a:pPr>
                <a:endParaRPr lang="en-US" altLang="ja-JP" dirty="0">
                  <a:cs typeface="Arial" charset="0"/>
                </a:endParaRPr>
              </a:p>
              <a:p>
                <a:pPr marL="0" indent="0">
                  <a:buFont typeface="Wingdings" pitchFamily="2" charset="2"/>
                  <a:buNone/>
                </a:pPr>
                <a:r>
                  <a:rPr lang="ja-JP" altLang="en-US" dirty="0">
                    <a:cs typeface="Arial" charset="0"/>
                  </a:rPr>
                  <a:t>財政が破綻しない条件 </a:t>
                </a:r>
                <a:r>
                  <a:rPr lang="en-US" altLang="ja-JP" dirty="0">
                    <a:cs typeface="Arial" charset="0"/>
                  </a:rPr>
                  <a:t>(Non Ponzi Game Condition)</a:t>
                </a:r>
              </a:p>
              <a:p>
                <a:pPr marL="0" indent="0">
                  <a:buFont typeface="Wingdings" pitchFamily="2" charset="2"/>
                  <a:buNone/>
                </a:pPr>
                <a14:m>
                  <m:oMathPara xmlns:m="http://schemas.openxmlformats.org/officeDocument/2006/math">
                    <m:oMathParaPr>
                      <m:jc m:val="centerGroup"/>
                    </m:oMathParaPr>
                    <m:oMath xmlns:m="http://schemas.openxmlformats.org/officeDocument/2006/math">
                      <m:func>
                        <m:funcPr>
                          <m:ctrlPr>
                            <a:rPr lang="en-US" altLang="ja-JP" sz="3800" i="1" smtClean="0">
                              <a:latin typeface="Cambria Math" panose="02040503050406030204" pitchFamily="18" charset="0"/>
                              <a:cs typeface="Arial" charset="0"/>
                            </a:rPr>
                          </m:ctrlPr>
                        </m:funcPr>
                        <m:fName>
                          <m:limLow>
                            <m:limLowPr>
                              <m:ctrlPr>
                                <a:rPr lang="en-US" altLang="ja-JP" sz="3800" i="1" smtClean="0">
                                  <a:latin typeface="Cambria Math" panose="02040503050406030204" pitchFamily="18" charset="0"/>
                                  <a:cs typeface="Arial" charset="0"/>
                                </a:rPr>
                              </m:ctrlPr>
                            </m:limLowPr>
                            <m:e>
                              <m:r>
                                <m:rPr>
                                  <m:sty m:val="p"/>
                                </m:rPr>
                                <a:rPr lang="en-US" altLang="ja-JP" sz="3800" i="0" smtClean="0">
                                  <a:latin typeface="Cambria Math"/>
                                  <a:cs typeface="Arial" charset="0"/>
                                </a:rPr>
                                <m:t>lim</m:t>
                              </m:r>
                            </m:e>
                            <m:lim>
                              <m:r>
                                <a:rPr lang="en-US" altLang="ja-JP" sz="3800" b="0" i="1" smtClean="0">
                                  <a:latin typeface="Cambria Math"/>
                                  <a:cs typeface="Arial" charset="0"/>
                                </a:rPr>
                                <m:t>𝑠</m:t>
                              </m:r>
                              <m:r>
                                <a:rPr lang="en-US" altLang="ja-JP" sz="3800" b="0" i="1" smtClean="0">
                                  <a:latin typeface="Cambria Math"/>
                                  <a:ea typeface="Cambria Math"/>
                                  <a:cs typeface="Arial" charset="0"/>
                                </a:rPr>
                                <m:t>→∞</m:t>
                              </m:r>
                            </m:lim>
                          </m:limLow>
                        </m:fName>
                        <m:e>
                          <m:f>
                            <m:fPr>
                              <m:ctrlPr>
                                <a:rPr lang="en-US" altLang="ja-JP" sz="3800" i="1" smtClean="0">
                                  <a:latin typeface="Cambria Math" panose="02040503050406030204" pitchFamily="18" charset="0"/>
                                  <a:cs typeface="Arial" charset="0"/>
                                </a:rPr>
                              </m:ctrlPr>
                            </m:fPr>
                            <m:num>
                              <m:sSub>
                                <m:sSubPr>
                                  <m:ctrlPr>
                                    <a:rPr lang="en-US" altLang="ja-JP" sz="3800" i="1" smtClean="0">
                                      <a:latin typeface="Cambria Math" panose="02040503050406030204" pitchFamily="18" charset="0"/>
                                      <a:cs typeface="Arial" charset="0"/>
                                    </a:rPr>
                                  </m:ctrlPr>
                                </m:sSubPr>
                                <m:e>
                                  <m:r>
                                    <a:rPr lang="en-US" altLang="ja-JP" sz="3800" b="0" i="1" smtClean="0">
                                      <a:latin typeface="Cambria Math"/>
                                      <a:cs typeface="Arial" charset="0"/>
                                    </a:rPr>
                                    <m:t>𝐷</m:t>
                                  </m:r>
                                </m:e>
                                <m:sub>
                                  <m:r>
                                    <a:rPr lang="en-US" altLang="ja-JP" sz="3800" b="0" i="1" smtClean="0">
                                      <a:latin typeface="Cambria Math"/>
                                      <a:cs typeface="Arial" charset="0"/>
                                    </a:rPr>
                                    <m:t>𝑡</m:t>
                                  </m:r>
                                  <m:r>
                                    <a:rPr lang="en-US" altLang="ja-JP" sz="3800" b="0" i="1" smtClean="0">
                                      <a:latin typeface="Cambria Math"/>
                                      <a:cs typeface="Arial" charset="0"/>
                                    </a:rPr>
                                    <m:t>+</m:t>
                                  </m:r>
                                  <m:r>
                                    <a:rPr lang="en-US" altLang="ja-JP" sz="3800" b="0" i="1" smtClean="0">
                                      <a:latin typeface="Cambria Math"/>
                                      <a:cs typeface="Arial" charset="0"/>
                                    </a:rPr>
                                    <m:t>𝑠</m:t>
                                  </m:r>
                                  <m:r>
                                    <a:rPr lang="en-US" altLang="ja-JP" sz="3800" b="0" i="1" smtClean="0">
                                      <a:latin typeface="Cambria Math"/>
                                      <a:cs typeface="Arial" charset="0"/>
                                    </a:rPr>
                                    <m:t>+1</m:t>
                                  </m:r>
                                </m:sub>
                              </m:sSub>
                            </m:num>
                            <m:den>
                              <m:sSup>
                                <m:sSupPr>
                                  <m:ctrlPr>
                                    <a:rPr lang="en-US" altLang="ja-JP" sz="3800" i="1" smtClean="0">
                                      <a:latin typeface="Cambria Math" panose="02040503050406030204" pitchFamily="18" charset="0"/>
                                      <a:cs typeface="Arial" charset="0"/>
                                    </a:rPr>
                                  </m:ctrlPr>
                                </m:sSupPr>
                                <m:e>
                                  <m:d>
                                    <m:dPr>
                                      <m:ctrlPr>
                                        <a:rPr lang="en-US" altLang="ja-JP" sz="3800" i="1" smtClean="0">
                                          <a:latin typeface="Cambria Math" panose="02040503050406030204" pitchFamily="18" charset="0"/>
                                          <a:cs typeface="Arial" charset="0"/>
                                        </a:rPr>
                                      </m:ctrlPr>
                                    </m:dPr>
                                    <m:e>
                                      <m:r>
                                        <a:rPr lang="en-US" altLang="ja-JP" sz="3800" b="0" i="1" smtClean="0">
                                          <a:latin typeface="Cambria Math"/>
                                          <a:cs typeface="Arial" charset="0"/>
                                        </a:rPr>
                                        <m:t>1+</m:t>
                                      </m:r>
                                      <m:r>
                                        <a:rPr lang="en-US" altLang="ja-JP" sz="3800" b="0" i="1" smtClean="0">
                                          <a:latin typeface="Cambria Math"/>
                                          <a:cs typeface="Arial" charset="0"/>
                                        </a:rPr>
                                        <m:t>𝑟</m:t>
                                      </m:r>
                                    </m:e>
                                  </m:d>
                                </m:e>
                                <m:sup>
                                  <m:r>
                                    <a:rPr lang="en-US" altLang="ja-JP" sz="3800" b="0" i="1" smtClean="0">
                                      <a:latin typeface="Cambria Math"/>
                                      <a:cs typeface="Arial" charset="0"/>
                                    </a:rPr>
                                    <m:t>𝑠</m:t>
                                  </m:r>
                                </m:sup>
                              </m:sSup>
                            </m:den>
                          </m:f>
                          <m:r>
                            <a:rPr lang="en-US" altLang="ja-JP" sz="3800" b="0" i="1" smtClean="0">
                              <a:latin typeface="Cambria Math"/>
                              <a:cs typeface="Arial" charset="0"/>
                            </a:rPr>
                            <m:t>=0</m:t>
                          </m:r>
                        </m:e>
                      </m:func>
                    </m:oMath>
                  </m:oMathPara>
                </a14:m>
                <a:endParaRPr lang="en-US" altLang="ja-JP" dirty="0">
                  <a:cs typeface="Arial" charset="0"/>
                </a:endParaRPr>
              </a:p>
              <a:p>
                <a:pPr marL="0" indent="0">
                  <a:buFont typeface="Wingdings" pitchFamily="2" charset="2"/>
                  <a:buNone/>
                </a:pPr>
                <a:r>
                  <a:rPr lang="en-US" altLang="ja-JP" dirty="0">
                    <a:cs typeface="Arial" charset="0"/>
                  </a:rPr>
                  <a:t>	</a:t>
                </a:r>
                <a:r>
                  <a:rPr lang="ja-JP" altLang="en-US" dirty="0">
                    <a:cs typeface="Arial" charset="0"/>
                  </a:rPr>
                  <a:t>国債残高が利子率より速いスピードで増加しない</a:t>
                </a:r>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468312" y="1412776"/>
                <a:ext cx="8280151" cy="5112568"/>
              </a:xfrm>
              <a:blipFill rotWithShape="1">
                <a:blip r:embed="rId2"/>
                <a:stretch>
                  <a:fillRect l="-810" t="-2029" b="-59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13997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政府の予算制約式</a:t>
            </a:r>
            <a:r>
              <a:rPr kumimoji="1" lang="en-US" altLang="ja-JP" dirty="0"/>
              <a:t>(3)</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lang="en-US" altLang="ja-JP" sz="3000" b="0" dirty="0">
                    <a:latin typeface="Cambria Math"/>
                    <a:cs typeface="Arial" charset="0"/>
                  </a:rPr>
                  <a:t>NPG</a:t>
                </a:r>
                <a:r>
                  <a:rPr lang="ja-JP" altLang="en-US" sz="3000" b="0" dirty="0">
                    <a:latin typeface="Cambria Math"/>
                    <a:cs typeface="Arial" charset="0"/>
                  </a:rPr>
                  <a:t>条件が成り立つ場合</a:t>
                </a:r>
                <a:endParaRPr lang="en-US" altLang="ja-JP" sz="3000" b="0" dirty="0">
                  <a:latin typeface="Cambria Math"/>
                  <a:cs typeface="Arial" charset="0"/>
                </a:endParaRPr>
              </a:p>
              <a:p>
                <a:pPr marL="0" indent="0">
                  <a:buNone/>
                </a:pPr>
                <a:r>
                  <a:rPr lang="en-US" altLang="ja-JP" sz="3000" b="0" dirty="0">
                    <a:cs typeface="Arial" charset="0"/>
                  </a:rPr>
                  <a:t>	</a:t>
                </a:r>
                <a14:m>
                  <m:oMath xmlns:m="http://schemas.openxmlformats.org/officeDocument/2006/math">
                    <m:nary>
                      <m:naryPr>
                        <m:chr m:val="∑"/>
                        <m:limLoc m:val="subSup"/>
                        <m:ctrlPr>
                          <a:rPr lang="en-US" altLang="ja-JP" sz="3000" b="0" i="1" smtClean="0">
                            <a:latin typeface="Cambria Math" panose="02040503050406030204" pitchFamily="18" charset="0"/>
                            <a:cs typeface="Arial" charset="0"/>
                          </a:rPr>
                        </m:ctrlPr>
                      </m:naryPr>
                      <m:sub>
                        <m:r>
                          <m:rPr>
                            <m:brk m:alnAt="25"/>
                          </m:rPr>
                          <a:rPr lang="en-US" altLang="ja-JP" sz="3000" b="0" i="1" smtClean="0">
                            <a:latin typeface="Cambria Math"/>
                            <a:cs typeface="Arial" charset="0"/>
                          </a:rPr>
                          <m:t>𝑖</m:t>
                        </m:r>
                        <m:r>
                          <a:rPr lang="en-US" altLang="ja-JP" sz="3000" b="0" i="1" smtClean="0">
                            <a:latin typeface="Cambria Math"/>
                            <a:cs typeface="Arial" charset="0"/>
                          </a:rPr>
                          <m:t>=0</m:t>
                        </m:r>
                      </m:sub>
                      <m:sup>
                        <m:r>
                          <a:rPr lang="en-US" altLang="ja-JP" sz="3000" b="0" i="1" smtClean="0">
                            <a:latin typeface="Cambria Math"/>
                            <a:ea typeface="Cambria Math"/>
                            <a:cs typeface="Arial" charset="0"/>
                          </a:rPr>
                          <m:t>∞</m:t>
                        </m:r>
                      </m:sup>
                      <m:e>
                        <m:f>
                          <m:fPr>
                            <m:ctrlPr>
                              <a:rPr lang="en-US" altLang="ja-JP" sz="3000" b="0" i="1" smtClean="0">
                                <a:latin typeface="Cambria Math" panose="02040503050406030204" pitchFamily="18" charset="0"/>
                                <a:cs typeface="Arial" charset="0"/>
                              </a:rPr>
                            </m:ctrlPr>
                          </m:fPr>
                          <m:num>
                            <m:sSub>
                              <m:sSubPr>
                                <m:ctrlPr>
                                  <a:rPr lang="en-US" altLang="ja-JP" sz="3000" b="0" i="1" smtClean="0">
                                    <a:latin typeface="Cambria Math" panose="02040503050406030204" pitchFamily="18" charset="0"/>
                                    <a:cs typeface="Arial" charset="0"/>
                                  </a:rPr>
                                </m:ctrlPr>
                              </m:sSubPr>
                              <m:e>
                                <m:r>
                                  <a:rPr lang="en-US" altLang="ja-JP" sz="3000" b="0" i="1" smtClean="0">
                                    <a:latin typeface="Cambria Math"/>
                                    <a:cs typeface="Arial" charset="0"/>
                                  </a:rPr>
                                  <m:t>𝑇</m:t>
                                </m:r>
                              </m:e>
                              <m:sub>
                                <m:r>
                                  <a:rPr lang="en-US" altLang="ja-JP" sz="3000" b="0" i="1" smtClean="0">
                                    <a:latin typeface="Cambria Math"/>
                                    <a:cs typeface="Arial" charset="0"/>
                                  </a:rPr>
                                  <m:t>𝑡</m:t>
                                </m:r>
                                <m:r>
                                  <a:rPr lang="en-US" altLang="ja-JP" sz="3000" b="0" i="1" smtClean="0">
                                    <a:latin typeface="Cambria Math"/>
                                    <a:cs typeface="Arial" charset="0"/>
                                  </a:rPr>
                                  <m:t>+</m:t>
                                </m:r>
                                <m:r>
                                  <a:rPr lang="en-US" altLang="ja-JP" sz="3000" b="0" i="1" smtClean="0">
                                    <a:latin typeface="Cambria Math"/>
                                    <a:cs typeface="Arial" charset="0"/>
                                  </a:rPr>
                                  <m:t>𝑖</m:t>
                                </m:r>
                              </m:sub>
                            </m:sSub>
                          </m:num>
                          <m:den>
                            <m:sSup>
                              <m:sSupPr>
                                <m:ctrlPr>
                                  <a:rPr lang="en-US" altLang="ja-JP" sz="3000" b="0" i="1" smtClean="0">
                                    <a:latin typeface="Cambria Math" panose="02040503050406030204" pitchFamily="18" charset="0"/>
                                    <a:cs typeface="Arial" charset="0"/>
                                  </a:rPr>
                                </m:ctrlPr>
                              </m:sSupPr>
                              <m:e>
                                <m:d>
                                  <m:dPr>
                                    <m:ctrlPr>
                                      <a:rPr lang="en-US" altLang="ja-JP" sz="3000" b="0" i="1" smtClean="0">
                                        <a:latin typeface="Cambria Math" panose="02040503050406030204" pitchFamily="18" charset="0"/>
                                        <a:cs typeface="Arial" charset="0"/>
                                      </a:rPr>
                                    </m:ctrlPr>
                                  </m:dPr>
                                  <m:e>
                                    <m:r>
                                      <a:rPr lang="en-US" altLang="ja-JP" sz="3000" b="0" i="1" smtClean="0">
                                        <a:latin typeface="Cambria Math"/>
                                        <a:cs typeface="Arial" charset="0"/>
                                      </a:rPr>
                                      <m:t>1+</m:t>
                                    </m:r>
                                    <m:r>
                                      <a:rPr lang="en-US" altLang="ja-JP" sz="3000" b="0" i="1" smtClean="0">
                                        <a:latin typeface="Cambria Math"/>
                                        <a:cs typeface="Arial" charset="0"/>
                                      </a:rPr>
                                      <m:t>𝑟</m:t>
                                    </m:r>
                                  </m:e>
                                </m:d>
                              </m:e>
                              <m:sup>
                                <m:r>
                                  <a:rPr lang="en-US" altLang="ja-JP" sz="3000" b="0" i="1" smtClean="0">
                                    <a:latin typeface="Cambria Math"/>
                                    <a:cs typeface="Arial" charset="0"/>
                                  </a:rPr>
                                  <m:t>𝑖</m:t>
                                </m:r>
                              </m:sup>
                            </m:sSup>
                          </m:den>
                        </m:f>
                      </m:e>
                    </m:nary>
                    <m:r>
                      <a:rPr lang="en-US" altLang="ja-JP" sz="3000" b="0" i="1" smtClean="0">
                        <a:latin typeface="Cambria Math"/>
                        <a:cs typeface="Arial" charset="0"/>
                      </a:rPr>
                      <m:t>=</m:t>
                    </m:r>
                    <m:d>
                      <m:dPr>
                        <m:ctrlPr>
                          <a:rPr lang="en-US" altLang="ja-JP" sz="3000" b="0" i="1" smtClean="0">
                            <a:latin typeface="Cambria Math" panose="02040503050406030204" pitchFamily="18" charset="0"/>
                            <a:cs typeface="Arial" charset="0"/>
                          </a:rPr>
                        </m:ctrlPr>
                      </m:dPr>
                      <m:e>
                        <m:r>
                          <a:rPr lang="en-US" altLang="ja-JP" sz="3000" b="0" i="1" smtClean="0">
                            <a:latin typeface="Cambria Math"/>
                            <a:cs typeface="Arial" charset="0"/>
                          </a:rPr>
                          <m:t>1+</m:t>
                        </m:r>
                        <m:r>
                          <a:rPr lang="en-US" altLang="ja-JP" sz="3000" b="0" i="1" smtClean="0">
                            <a:latin typeface="Cambria Math"/>
                            <a:cs typeface="Arial" charset="0"/>
                          </a:rPr>
                          <m:t>𝑟</m:t>
                        </m:r>
                      </m:e>
                    </m:d>
                    <m:sSub>
                      <m:sSubPr>
                        <m:ctrlPr>
                          <a:rPr lang="en-US" altLang="ja-JP" sz="3000" b="0" i="1" smtClean="0">
                            <a:latin typeface="Cambria Math" panose="02040503050406030204" pitchFamily="18" charset="0"/>
                            <a:cs typeface="Arial" charset="0"/>
                          </a:rPr>
                        </m:ctrlPr>
                      </m:sSubPr>
                      <m:e>
                        <m:r>
                          <a:rPr lang="en-US" altLang="ja-JP" sz="3000" b="0" i="1" smtClean="0">
                            <a:latin typeface="Cambria Math"/>
                            <a:cs typeface="Arial" charset="0"/>
                          </a:rPr>
                          <m:t>𝐷</m:t>
                        </m:r>
                      </m:e>
                      <m:sub>
                        <m:r>
                          <a:rPr lang="en-US" altLang="ja-JP" sz="3000" b="0" i="1" smtClean="0">
                            <a:latin typeface="Cambria Math"/>
                            <a:cs typeface="Arial" charset="0"/>
                          </a:rPr>
                          <m:t>𝑡</m:t>
                        </m:r>
                      </m:sub>
                    </m:sSub>
                    <m:r>
                      <a:rPr lang="en-US" altLang="ja-JP" sz="3000" b="0" i="1" smtClean="0">
                        <a:latin typeface="Cambria Math"/>
                        <a:cs typeface="Arial" charset="0"/>
                      </a:rPr>
                      <m:t>+</m:t>
                    </m:r>
                    <m:nary>
                      <m:naryPr>
                        <m:chr m:val="∑"/>
                        <m:limLoc m:val="subSup"/>
                        <m:ctrlPr>
                          <a:rPr lang="en-US" altLang="ja-JP" sz="3000" b="0" i="1" smtClean="0">
                            <a:latin typeface="Cambria Math" panose="02040503050406030204" pitchFamily="18" charset="0"/>
                            <a:cs typeface="Arial" charset="0"/>
                          </a:rPr>
                        </m:ctrlPr>
                      </m:naryPr>
                      <m:sub>
                        <m:r>
                          <m:rPr>
                            <m:brk m:alnAt="25"/>
                          </m:rPr>
                          <a:rPr lang="en-US" altLang="ja-JP" sz="3000" b="0" i="1" smtClean="0">
                            <a:latin typeface="Cambria Math"/>
                            <a:cs typeface="Arial" charset="0"/>
                          </a:rPr>
                          <m:t>𝑖</m:t>
                        </m:r>
                        <m:r>
                          <a:rPr lang="en-US" altLang="ja-JP" sz="3000" b="0" i="1" smtClean="0">
                            <a:latin typeface="Cambria Math"/>
                            <a:cs typeface="Arial" charset="0"/>
                          </a:rPr>
                          <m:t>=0</m:t>
                        </m:r>
                      </m:sub>
                      <m:sup>
                        <m:r>
                          <a:rPr lang="en-US" altLang="ja-JP" sz="3000" b="0" i="1" smtClean="0">
                            <a:latin typeface="Cambria Math"/>
                            <a:ea typeface="Cambria Math"/>
                            <a:cs typeface="Arial" charset="0"/>
                          </a:rPr>
                          <m:t>∞</m:t>
                        </m:r>
                      </m:sup>
                      <m:e>
                        <m:f>
                          <m:fPr>
                            <m:ctrlPr>
                              <a:rPr lang="en-US" altLang="ja-JP" sz="3000" b="0" i="1" smtClean="0">
                                <a:latin typeface="Cambria Math" panose="02040503050406030204" pitchFamily="18" charset="0"/>
                                <a:cs typeface="Arial" charset="0"/>
                              </a:rPr>
                            </m:ctrlPr>
                          </m:fPr>
                          <m:num>
                            <m:sSub>
                              <m:sSubPr>
                                <m:ctrlPr>
                                  <a:rPr lang="en-US" altLang="ja-JP" sz="3000" b="0" i="1" smtClean="0">
                                    <a:latin typeface="Cambria Math" panose="02040503050406030204" pitchFamily="18" charset="0"/>
                                    <a:cs typeface="Arial" charset="0"/>
                                  </a:rPr>
                                </m:ctrlPr>
                              </m:sSubPr>
                              <m:e>
                                <m:r>
                                  <a:rPr lang="en-US" altLang="ja-JP" sz="3000" b="0" i="1" smtClean="0">
                                    <a:latin typeface="Cambria Math"/>
                                    <a:cs typeface="Arial" charset="0"/>
                                  </a:rPr>
                                  <m:t>𝐺</m:t>
                                </m:r>
                              </m:e>
                              <m:sub>
                                <m:r>
                                  <a:rPr lang="en-US" altLang="ja-JP" sz="3000" b="0" i="1" smtClean="0">
                                    <a:latin typeface="Cambria Math"/>
                                    <a:cs typeface="Arial" charset="0"/>
                                  </a:rPr>
                                  <m:t>𝑡</m:t>
                                </m:r>
                                <m:r>
                                  <a:rPr lang="en-US" altLang="ja-JP" sz="3000" b="0" i="1" smtClean="0">
                                    <a:latin typeface="Cambria Math"/>
                                    <a:cs typeface="Arial" charset="0"/>
                                  </a:rPr>
                                  <m:t>+</m:t>
                                </m:r>
                                <m:r>
                                  <a:rPr lang="en-US" altLang="ja-JP" sz="3000" b="0" i="1" smtClean="0">
                                    <a:latin typeface="Cambria Math"/>
                                    <a:cs typeface="Arial" charset="0"/>
                                  </a:rPr>
                                  <m:t>𝑖</m:t>
                                </m:r>
                              </m:sub>
                            </m:sSub>
                          </m:num>
                          <m:den>
                            <m:sSup>
                              <m:sSupPr>
                                <m:ctrlPr>
                                  <a:rPr lang="en-US" altLang="ja-JP" sz="3000" b="0" i="1" smtClean="0">
                                    <a:latin typeface="Cambria Math" panose="02040503050406030204" pitchFamily="18" charset="0"/>
                                    <a:cs typeface="Arial" charset="0"/>
                                  </a:rPr>
                                </m:ctrlPr>
                              </m:sSupPr>
                              <m:e>
                                <m:d>
                                  <m:dPr>
                                    <m:ctrlPr>
                                      <a:rPr lang="en-US" altLang="ja-JP" sz="3000" b="0" i="1" smtClean="0">
                                        <a:latin typeface="Cambria Math" panose="02040503050406030204" pitchFamily="18" charset="0"/>
                                        <a:cs typeface="Arial" charset="0"/>
                                      </a:rPr>
                                    </m:ctrlPr>
                                  </m:dPr>
                                  <m:e>
                                    <m:r>
                                      <a:rPr lang="en-US" altLang="ja-JP" sz="3000" b="0" i="1" smtClean="0">
                                        <a:latin typeface="Cambria Math"/>
                                        <a:cs typeface="Arial" charset="0"/>
                                      </a:rPr>
                                      <m:t>1+</m:t>
                                    </m:r>
                                    <m:r>
                                      <a:rPr lang="en-US" altLang="ja-JP" sz="3000" b="0" i="1" smtClean="0">
                                        <a:latin typeface="Cambria Math"/>
                                        <a:cs typeface="Arial" charset="0"/>
                                      </a:rPr>
                                      <m:t>𝑟</m:t>
                                    </m:r>
                                  </m:e>
                                </m:d>
                              </m:e>
                              <m:sup>
                                <m:r>
                                  <a:rPr lang="en-US" altLang="ja-JP" sz="3000" b="0" i="1" smtClean="0">
                                    <a:latin typeface="Cambria Math"/>
                                    <a:cs typeface="Arial" charset="0"/>
                                  </a:rPr>
                                  <m:t>𝑖</m:t>
                                </m:r>
                              </m:sup>
                            </m:sSup>
                          </m:den>
                        </m:f>
                      </m:e>
                    </m:nary>
                  </m:oMath>
                </a14:m>
                <a:endParaRPr lang="en-US" altLang="ja-JP" sz="3000" dirty="0">
                  <a:cs typeface="Arial" charset="0"/>
                </a:endParaRPr>
              </a:p>
              <a:p>
                <a:r>
                  <a:rPr lang="ja-JP" altLang="en-US" sz="3000" dirty="0">
                    <a:cs typeface="Arial" charset="0"/>
                  </a:rPr>
                  <a:t>初期債務および政府支出の経路（</a:t>
                </a:r>
                <a:r>
                  <a:rPr lang="en-US" altLang="ja-JP" sz="3000" i="1" dirty="0" err="1">
                    <a:latin typeface="Times New Roman" panose="02020603050405020304" pitchFamily="18" charset="0"/>
                    <a:cs typeface="Times New Roman" panose="02020603050405020304" pitchFamily="18" charset="0"/>
                  </a:rPr>
                  <a:t>G</a:t>
                </a:r>
                <a:r>
                  <a:rPr lang="en-US" altLang="ja-JP" sz="3000" i="1" baseline="-25000" dirty="0" err="1">
                    <a:latin typeface="Times New Roman" panose="02020603050405020304" pitchFamily="18" charset="0"/>
                    <a:cs typeface="Times New Roman" panose="02020603050405020304" pitchFamily="18" charset="0"/>
                  </a:rPr>
                  <a:t>t</a:t>
                </a:r>
                <a:r>
                  <a:rPr lang="en-US" altLang="ja-JP" sz="3000" baseline="-25000" dirty="0" err="1">
                    <a:latin typeface="Times New Roman" panose="02020603050405020304" pitchFamily="18" charset="0"/>
                    <a:cs typeface="Times New Roman" panose="02020603050405020304" pitchFamily="18" charset="0"/>
                  </a:rPr>
                  <a:t>+</a:t>
                </a:r>
                <a:r>
                  <a:rPr lang="en-US" altLang="ja-JP" sz="3000" i="1" baseline="-25000" dirty="0" err="1">
                    <a:latin typeface="Times New Roman" panose="02020603050405020304" pitchFamily="18" charset="0"/>
                    <a:cs typeface="Times New Roman" panose="02020603050405020304" pitchFamily="18" charset="0"/>
                  </a:rPr>
                  <a:t>i</a:t>
                </a:r>
                <a:r>
                  <a:rPr lang="ja-JP" altLang="en-US" sz="3000" dirty="0">
                    <a:cs typeface="Arial" charset="0"/>
                  </a:rPr>
                  <a:t>）が所与なら</a:t>
                </a:r>
                <a:endParaRPr lang="en-US" altLang="ja-JP" sz="3000" dirty="0">
                  <a:cs typeface="Arial" charset="0"/>
                </a:endParaRPr>
              </a:p>
              <a:p>
                <a:pPr lvl="1"/>
                <a:r>
                  <a:rPr lang="ja-JP" altLang="en-US" sz="2600" dirty="0">
                    <a:cs typeface="Arial" charset="0"/>
                  </a:rPr>
                  <a:t>ある時点の減税は，将来のいずれかの時点で割引価値でみて同額の増税が必要</a:t>
                </a:r>
                <a:endParaRPr lang="en-US" altLang="ja-JP" sz="2600" dirty="0">
                  <a:cs typeface="Arial" charset="0"/>
                </a:endParaRPr>
              </a:p>
              <a:p>
                <a:pPr lvl="1"/>
                <a:r>
                  <a:rPr lang="ja-JP" altLang="en-US" sz="2600" dirty="0">
                    <a:cs typeface="Arial" charset="0"/>
                  </a:rPr>
                  <a:t>公債発行による資金調達は，課税のタイミングを変化させるだけ</a:t>
                </a:r>
                <a:endParaRPr lang="en-US" altLang="ja-JP" sz="2600" dirty="0">
                  <a:cs typeface="Arial" charset="0"/>
                </a:endParaRPr>
              </a:p>
              <a:p>
                <a:pPr marL="457200" lvl="1" indent="0">
                  <a:buNone/>
                </a:pPr>
                <a:r>
                  <a:rPr lang="en-US" altLang="ja-JP" sz="2600" dirty="0">
                    <a:cs typeface="Arial" charset="0"/>
                  </a:rPr>
                  <a:t>---------------------------------------------------------</a:t>
                </a:r>
              </a:p>
              <a:p>
                <a:r>
                  <a:rPr lang="ja-JP" altLang="en-US" sz="3000" dirty="0">
                    <a:cs typeface="Arial" charset="0"/>
                  </a:rPr>
                  <a:t>世代交代を考えないと</a:t>
                </a:r>
                <a:r>
                  <a:rPr lang="en-US" altLang="ja-JP" sz="3000" dirty="0">
                    <a:cs typeface="Arial" charset="0"/>
                    <a:sym typeface="Wingdings" panose="05000000000000000000" pitchFamily="2" charset="2"/>
                  </a:rPr>
                  <a:t></a:t>
                </a:r>
                <a:r>
                  <a:rPr lang="ja-JP" altLang="en-US" sz="3000" dirty="0">
                    <a:cs typeface="Arial" charset="0"/>
                    <a:sym typeface="Wingdings" panose="05000000000000000000" pitchFamily="2" charset="2"/>
                  </a:rPr>
                  <a:t>リカードの等価定理</a:t>
                </a:r>
                <a:endParaRPr lang="en-US" altLang="ja-JP" sz="3000" dirty="0">
                  <a:cs typeface="Arial" charset="0"/>
                  <a:sym typeface="Wingdings" panose="05000000000000000000" pitchFamily="2" charset="2"/>
                </a:endParaRPr>
              </a:p>
              <a:p>
                <a:r>
                  <a:rPr lang="ja-JP" altLang="en-US" sz="3000" dirty="0">
                    <a:cs typeface="Arial" charset="0"/>
                    <a:sym typeface="Wingdings" panose="05000000000000000000" pitchFamily="2" charset="2"/>
                  </a:rPr>
                  <a:t>世代交代の存在 </a:t>
                </a:r>
                <a:r>
                  <a:rPr lang="en-US" altLang="ja-JP" sz="3000" dirty="0">
                    <a:cs typeface="Arial" charset="0"/>
                    <a:sym typeface="Wingdings" panose="05000000000000000000" pitchFamily="2" charset="2"/>
                  </a:rPr>
                  <a:t>&amp; </a:t>
                </a:r>
                <a:r>
                  <a:rPr lang="ja-JP" altLang="en-US" sz="3000" dirty="0">
                    <a:cs typeface="Arial" charset="0"/>
                    <a:sym typeface="Wingdings" panose="05000000000000000000" pitchFamily="2" charset="2"/>
                  </a:rPr>
                  <a:t>ライフサイクル仮説</a:t>
                </a:r>
                <a:r>
                  <a:rPr lang="en-US" altLang="ja-JP" sz="3000" dirty="0">
                    <a:cs typeface="Arial" charset="0"/>
                    <a:sym typeface="Wingdings" panose="05000000000000000000" pitchFamily="2" charset="2"/>
                  </a:rPr>
                  <a:t></a:t>
                </a:r>
                <a:r>
                  <a:rPr lang="ja-JP" altLang="en-US" sz="3000" dirty="0">
                    <a:cs typeface="Arial" charset="0"/>
                    <a:sym typeface="Wingdings" panose="05000000000000000000" pitchFamily="2" charset="2"/>
                  </a:rPr>
                  <a:t>世代会計</a:t>
                </a:r>
                <a:endParaRPr lang="en-US" altLang="ja-JP" sz="3000" dirty="0">
                  <a:cs typeface="Arial" charset="0"/>
                </a:endParaRPr>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259" t="-2695" b="-256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4787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400" dirty="0"/>
              <a:t>（参考）財政破綻を招かないために必要なプライマリー黒字</a:t>
            </a:r>
            <a:endParaRPr kumimoji="1" lang="ja-JP" altLang="en-US" sz="32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91264" cy="4781128"/>
              </a:xfrm>
            </p:spPr>
            <p:txBody>
              <a:bodyPr>
                <a:normAutofit fontScale="77500" lnSpcReduction="20000"/>
              </a:bodyPr>
              <a:lstStyle/>
              <a:p>
                <a:r>
                  <a:rPr lang="ja-JP" altLang="en-US" dirty="0">
                    <a:latin typeface="Cambria Math"/>
                    <a:cs typeface="Arial" charset="0"/>
                  </a:rPr>
                  <a:t>政府の予算制約式</a:t>
                </a:r>
                <a:endParaRPr lang="en-US" altLang="ja-JP" b="0" dirty="0">
                  <a:latin typeface="Cambria Math"/>
                  <a:cs typeface="Arial"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Arial" charset="0"/>
                            </a:rPr>
                          </m:ctrlPr>
                        </m:sSubPr>
                        <m:e>
                          <m:r>
                            <a:rPr lang="en-US" altLang="ja-JP" b="0" i="1" smtClean="0">
                              <a:latin typeface="Cambria Math"/>
                              <a:cs typeface="Arial" charset="0"/>
                            </a:rPr>
                            <m:t>𝑑</m:t>
                          </m:r>
                        </m:e>
                        <m:sub>
                          <m:r>
                            <a:rPr lang="en-US" altLang="ja-JP" b="0" i="1" smtClean="0">
                              <a:latin typeface="Cambria Math"/>
                              <a:cs typeface="Arial" charset="0"/>
                            </a:rPr>
                            <m:t>𝑡</m:t>
                          </m:r>
                          <m:r>
                            <a:rPr lang="en-US" altLang="ja-JP" b="0" i="1" smtClean="0">
                              <a:latin typeface="Cambria Math"/>
                              <a:cs typeface="Arial" charset="0"/>
                            </a:rPr>
                            <m:t>+1</m:t>
                          </m:r>
                        </m:sub>
                      </m:sSub>
                      <m:r>
                        <a:rPr lang="en-US" altLang="ja-JP" b="0" i="1" smtClean="0">
                          <a:latin typeface="Cambria Math"/>
                          <a:cs typeface="Arial" charset="0"/>
                        </a:rPr>
                        <m:t>=</m:t>
                      </m:r>
                      <m:f>
                        <m:fPr>
                          <m:ctrlPr>
                            <a:rPr lang="en-US" altLang="ja-JP" b="0" i="1" smtClean="0">
                              <a:latin typeface="Cambria Math" panose="02040503050406030204" pitchFamily="18" charset="0"/>
                              <a:cs typeface="Arial" charset="0"/>
                            </a:rPr>
                          </m:ctrlPr>
                        </m:fPr>
                        <m:num>
                          <m:r>
                            <a:rPr lang="en-US" altLang="ja-JP" b="0" i="1" smtClean="0">
                              <a:latin typeface="Cambria Math"/>
                              <a:cs typeface="Arial" charset="0"/>
                            </a:rPr>
                            <m:t>1</m:t>
                          </m:r>
                        </m:num>
                        <m:den>
                          <m:r>
                            <a:rPr lang="en-US" altLang="ja-JP" b="0" i="1" smtClean="0">
                              <a:latin typeface="Cambria Math"/>
                              <a:cs typeface="Arial" charset="0"/>
                            </a:rPr>
                            <m:t>1+</m:t>
                          </m:r>
                          <m:r>
                            <a:rPr lang="en-US" altLang="ja-JP" b="0" i="1" smtClean="0">
                              <a:latin typeface="Cambria Math"/>
                              <a:cs typeface="Arial" charset="0"/>
                            </a:rPr>
                            <m:t>𝑛</m:t>
                          </m:r>
                        </m:den>
                      </m:f>
                      <m:d>
                        <m:dPr>
                          <m:begChr m:val="["/>
                          <m:endChr m:val="]"/>
                          <m:ctrlPr>
                            <a:rPr lang="en-US" altLang="ja-JP" b="0" i="1" smtClean="0">
                              <a:latin typeface="Cambria Math" panose="02040503050406030204" pitchFamily="18" charset="0"/>
                              <a:cs typeface="Arial" charset="0"/>
                            </a:rPr>
                          </m:ctrlPr>
                        </m:dPr>
                        <m:e>
                          <m:d>
                            <m:dPr>
                              <m:ctrlPr>
                                <a:rPr lang="en-US" altLang="ja-JP" b="0" i="1" smtClean="0">
                                  <a:latin typeface="Cambria Math" panose="02040503050406030204" pitchFamily="18" charset="0"/>
                                  <a:cs typeface="Arial" charset="0"/>
                                </a:rPr>
                              </m:ctrlPr>
                            </m:dPr>
                            <m:e>
                              <m:r>
                                <a:rPr lang="en-US" altLang="ja-JP" b="0" i="1" smtClean="0">
                                  <a:latin typeface="Cambria Math"/>
                                  <a:cs typeface="Arial" charset="0"/>
                                </a:rPr>
                                <m:t>1+</m:t>
                              </m:r>
                              <m:r>
                                <a:rPr lang="en-US" altLang="ja-JP" b="0" i="1" smtClean="0">
                                  <a:latin typeface="Cambria Math"/>
                                  <a:cs typeface="Arial" charset="0"/>
                                </a:rPr>
                                <m:t>𝑟</m:t>
                              </m:r>
                            </m:e>
                          </m:d>
                          <m:sSub>
                            <m:sSubPr>
                              <m:ctrlPr>
                                <a:rPr lang="en-US" altLang="ja-JP" b="0" i="1" smtClean="0">
                                  <a:latin typeface="Cambria Math" panose="02040503050406030204" pitchFamily="18" charset="0"/>
                                  <a:cs typeface="Arial" charset="0"/>
                                </a:rPr>
                              </m:ctrlPr>
                            </m:sSubPr>
                            <m:e>
                              <m:r>
                                <a:rPr lang="en-US" altLang="ja-JP" b="0" i="1" smtClean="0">
                                  <a:latin typeface="Cambria Math"/>
                                  <a:cs typeface="Arial" charset="0"/>
                                </a:rPr>
                                <m:t>𝑑</m:t>
                              </m:r>
                            </m:e>
                            <m:sub>
                              <m:r>
                                <a:rPr lang="en-US" altLang="ja-JP" b="0" i="1" smtClean="0">
                                  <a:latin typeface="Cambria Math"/>
                                  <a:cs typeface="Arial" charset="0"/>
                                </a:rPr>
                                <m:t>𝑡</m:t>
                              </m:r>
                            </m:sub>
                          </m:sSub>
                          <m:r>
                            <a:rPr lang="en-US" altLang="ja-JP" b="0" i="1" smtClean="0">
                              <a:latin typeface="Cambria Math"/>
                              <a:cs typeface="Arial" charset="0"/>
                            </a:rPr>
                            <m:t>+</m:t>
                          </m:r>
                          <m:sSub>
                            <m:sSubPr>
                              <m:ctrlPr>
                                <a:rPr lang="en-US" altLang="ja-JP" b="0" i="1" smtClean="0">
                                  <a:latin typeface="Cambria Math" panose="02040503050406030204" pitchFamily="18" charset="0"/>
                                  <a:cs typeface="Arial" charset="0"/>
                                </a:rPr>
                              </m:ctrlPr>
                            </m:sSubPr>
                            <m:e>
                              <m:r>
                                <a:rPr lang="en-US" altLang="ja-JP" b="0" i="1" smtClean="0">
                                  <a:latin typeface="Cambria Math"/>
                                  <a:cs typeface="Arial" charset="0"/>
                                </a:rPr>
                                <m:t>𝑔</m:t>
                              </m:r>
                            </m:e>
                            <m:sub>
                              <m:r>
                                <a:rPr lang="en-US" altLang="ja-JP" b="0" i="1" smtClean="0">
                                  <a:latin typeface="Cambria Math"/>
                                  <a:cs typeface="Arial" charset="0"/>
                                </a:rPr>
                                <m:t>𝑡</m:t>
                              </m:r>
                            </m:sub>
                          </m:sSub>
                          <m:r>
                            <a:rPr lang="en-US" altLang="ja-JP" b="0" i="1" smtClean="0">
                              <a:latin typeface="Cambria Math"/>
                              <a:cs typeface="Arial" charset="0"/>
                            </a:rPr>
                            <m:t>−</m:t>
                          </m:r>
                          <m:sSub>
                            <m:sSubPr>
                              <m:ctrlPr>
                                <a:rPr lang="en-US" altLang="ja-JP" b="0" i="1" smtClean="0">
                                  <a:latin typeface="Cambria Math" panose="02040503050406030204" pitchFamily="18" charset="0"/>
                                  <a:cs typeface="Arial" charset="0"/>
                                </a:rPr>
                              </m:ctrlPr>
                            </m:sSubPr>
                            <m:e>
                              <m:r>
                                <a:rPr lang="ja-JP" altLang="en-US" b="0" i="1" smtClean="0">
                                  <a:latin typeface="Cambria Math"/>
                                  <a:cs typeface="Arial" charset="0"/>
                                </a:rPr>
                                <m:t>𝜏</m:t>
                              </m:r>
                            </m:e>
                            <m:sub>
                              <m:r>
                                <a:rPr lang="en-US" altLang="ja-JP" b="0" i="1" smtClean="0">
                                  <a:latin typeface="Cambria Math"/>
                                  <a:cs typeface="Arial" charset="0"/>
                                </a:rPr>
                                <m:t>𝑡</m:t>
                              </m:r>
                            </m:sub>
                          </m:sSub>
                        </m:e>
                      </m:d>
                    </m:oMath>
                  </m:oMathPara>
                </a14:m>
                <a:endParaRPr kumimoji="1" lang="en-US" altLang="ja-JP" dirty="0"/>
              </a:p>
              <a:p>
                <a:r>
                  <a:rPr lang="ja-JP" altLang="en-US" dirty="0"/>
                  <a:t>上の式で</a:t>
                </a:r>
                <a:r>
                  <a:rPr lang="en-US" altLang="ja-JP" i="1" dirty="0" err="1">
                    <a:latin typeface="Times New Roman" panose="02020603050405020304" pitchFamily="18" charset="0"/>
                    <a:cs typeface="Times New Roman" panose="02020603050405020304" pitchFamily="18" charset="0"/>
                  </a:rPr>
                  <a:t>d</a:t>
                </a:r>
                <a:r>
                  <a:rPr lang="en-US" altLang="ja-JP" i="1" baseline="-25000" dirty="0" err="1">
                    <a:latin typeface="Times New Roman" panose="02020603050405020304" pitchFamily="18" charset="0"/>
                    <a:cs typeface="Times New Roman" panose="02020603050405020304" pitchFamily="18" charset="0"/>
                  </a:rPr>
                  <a:t>t</a:t>
                </a:r>
                <a:r>
                  <a:rPr lang="ja-JP" altLang="en-US" dirty="0"/>
                  <a:t>を一定に保つことを考える</a:t>
                </a:r>
                <a:endParaRPr lang="en-US" altLang="ja-JP" dirty="0"/>
              </a:p>
              <a:p>
                <a:pPr marL="0" indent="0">
                  <a:buNone/>
                </a:pPr>
                <a14:m>
                  <m:oMathPara xmlns:m="http://schemas.openxmlformats.org/officeDocument/2006/math">
                    <m:oMathParaPr>
                      <m:jc m:val="centerGroup"/>
                    </m:oMathParaPr>
                    <m:oMath xmlns:m="http://schemas.openxmlformats.org/officeDocument/2006/math">
                      <m:r>
                        <a:rPr lang="en-US" altLang="ja-JP" b="0" i="1" dirty="0">
                          <a:latin typeface="Cambria Math"/>
                          <a:cs typeface="Arial" charset="0"/>
                        </a:rPr>
                        <m:t>𝑑</m:t>
                      </m:r>
                      <m:r>
                        <a:rPr lang="en-US" altLang="ja-JP" b="0" i="1" smtClean="0">
                          <a:latin typeface="Cambria Math"/>
                          <a:cs typeface="Arial" charset="0"/>
                        </a:rPr>
                        <m:t>=</m:t>
                      </m:r>
                      <m:f>
                        <m:fPr>
                          <m:ctrlPr>
                            <a:rPr lang="en-US" altLang="ja-JP" b="0" i="1" smtClean="0">
                              <a:latin typeface="Cambria Math" panose="02040503050406030204" pitchFamily="18" charset="0"/>
                              <a:cs typeface="Arial" charset="0"/>
                            </a:rPr>
                          </m:ctrlPr>
                        </m:fPr>
                        <m:num>
                          <m:r>
                            <a:rPr lang="en-US" altLang="ja-JP" b="0" i="1" smtClean="0">
                              <a:latin typeface="Cambria Math"/>
                              <a:cs typeface="Arial" charset="0"/>
                            </a:rPr>
                            <m:t>1</m:t>
                          </m:r>
                        </m:num>
                        <m:den>
                          <m:r>
                            <a:rPr lang="en-US" altLang="ja-JP" b="0" i="1" smtClean="0">
                              <a:latin typeface="Cambria Math"/>
                              <a:cs typeface="Arial" charset="0"/>
                            </a:rPr>
                            <m:t>1+</m:t>
                          </m:r>
                          <m:r>
                            <a:rPr lang="en-US" altLang="ja-JP" b="0" i="1" smtClean="0">
                              <a:latin typeface="Cambria Math"/>
                              <a:cs typeface="Arial" charset="0"/>
                            </a:rPr>
                            <m:t>𝑛</m:t>
                          </m:r>
                        </m:den>
                      </m:f>
                      <m:d>
                        <m:dPr>
                          <m:begChr m:val="["/>
                          <m:endChr m:val="]"/>
                          <m:ctrlPr>
                            <a:rPr lang="en-US" altLang="ja-JP" b="0" i="1" smtClean="0">
                              <a:latin typeface="Cambria Math" panose="02040503050406030204" pitchFamily="18" charset="0"/>
                              <a:cs typeface="Arial" charset="0"/>
                            </a:rPr>
                          </m:ctrlPr>
                        </m:dPr>
                        <m:e>
                          <m:d>
                            <m:dPr>
                              <m:ctrlPr>
                                <a:rPr lang="en-US" altLang="ja-JP" b="0" i="1" smtClean="0">
                                  <a:latin typeface="Cambria Math" panose="02040503050406030204" pitchFamily="18" charset="0"/>
                                  <a:cs typeface="Arial" charset="0"/>
                                </a:rPr>
                              </m:ctrlPr>
                            </m:dPr>
                            <m:e>
                              <m:r>
                                <a:rPr lang="en-US" altLang="ja-JP" b="0" i="1" smtClean="0">
                                  <a:latin typeface="Cambria Math"/>
                                  <a:cs typeface="Arial" charset="0"/>
                                </a:rPr>
                                <m:t>1+</m:t>
                              </m:r>
                              <m:r>
                                <a:rPr lang="en-US" altLang="ja-JP" b="0" i="1" smtClean="0">
                                  <a:latin typeface="Cambria Math"/>
                                  <a:cs typeface="Arial" charset="0"/>
                                </a:rPr>
                                <m:t>𝑟</m:t>
                              </m:r>
                            </m:e>
                          </m:d>
                          <m:r>
                            <a:rPr lang="en-US" altLang="ja-JP" b="0" i="1" smtClean="0">
                              <a:latin typeface="Cambria Math"/>
                              <a:cs typeface="Arial" charset="0"/>
                            </a:rPr>
                            <m:t>𝑑</m:t>
                          </m:r>
                          <m:r>
                            <a:rPr lang="en-US" altLang="ja-JP" b="0" i="1" smtClean="0">
                              <a:latin typeface="Cambria Math"/>
                              <a:cs typeface="Arial" charset="0"/>
                            </a:rPr>
                            <m:t>+</m:t>
                          </m:r>
                          <m:r>
                            <a:rPr lang="en-US" altLang="ja-JP" b="0" i="1" smtClean="0">
                              <a:latin typeface="Cambria Math"/>
                              <a:cs typeface="Arial" charset="0"/>
                            </a:rPr>
                            <m:t>𝑔</m:t>
                          </m:r>
                          <m:r>
                            <a:rPr lang="en-US" altLang="ja-JP" b="0" i="1" smtClean="0">
                              <a:latin typeface="Cambria Math"/>
                              <a:cs typeface="Arial" charset="0"/>
                            </a:rPr>
                            <m:t>−</m:t>
                          </m:r>
                          <m:r>
                            <a:rPr lang="ja-JP" altLang="en-US" b="0" i="1" smtClean="0">
                              <a:latin typeface="Cambria Math"/>
                              <a:cs typeface="Arial" charset="0"/>
                            </a:rPr>
                            <m:t>𝜏</m:t>
                          </m:r>
                        </m:e>
                      </m:d>
                    </m:oMath>
                  </m:oMathPara>
                </a14:m>
                <a:endParaRPr kumimoji="1" lang="en-US" altLang="ja-JP" dirty="0"/>
              </a:p>
              <a:p>
                <a:r>
                  <a:rPr kumimoji="1" lang="ja-JP" altLang="en-US" b="0" dirty="0">
                    <a:latin typeface="Cambria Math"/>
                  </a:rPr>
                  <a:t>この式を解くと</a:t>
                </a:r>
                <a:endParaRPr kumimoji="1" lang="en-US" altLang="ja-JP" b="0" dirty="0">
                  <a:latin typeface="Cambria Math"/>
                </a:endParaRPr>
              </a:p>
              <a:p>
                <a:pPr marL="0" indent="0">
                  <a:buNone/>
                </a:pPr>
                <a14:m>
                  <m:oMathPara xmlns:m="http://schemas.openxmlformats.org/officeDocument/2006/math">
                    <m:oMathParaPr>
                      <m:jc m:val="centerGroup"/>
                    </m:oMathParaPr>
                    <m:oMath xmlns:m="http://schemas.openxmlformats.org/officeDocument/2006/math">
                      <m:r>
                        <a:rPr kumimoji="1" lang="ja-JP" altLang="en-US" b="0" i="1" smtClean="0">
                          <a:latin typeface="Cambria Math"/>
                        </a:rPr>
                        <m:t>𝜏</m:t>
                      </m:r>
                      <m:r>
                        <a:rPr kumimoji="1" lang="en-US" altLang="ja-JP" b="0" i="1" smtClean="0">
                          <a:latin typeface="Cambria Math"/>
                        </a:rPr>
                        <m:t>−</m:t>
                      </m:r>
                      <m:r>
                        <a:rPr kumimoji="1" lang="en-US" altLang="ja-JP" b="0" i="1" smtClean="0">
                          <a:latin typeface="Cambria Math"/>
                        </a:rPr>
                        <m:t>𝑔</m:t>
                      </m:r>
                      <m:r>
                        <a:rPr kumimoji="1" lang="en-US" altLang="ja-JP" b="0" i="1" smtClean="0">
                          <a:latin typeface="Cambria Math"/>
                        </a:rPr>
                        <m:t>=</m:t>
                      </m:r>
                      <m:d>
                        <m:dPr>
                          <m:ctrlPr>
                            <a:rPr kumimoji="1" lang="en-US" altLang="ja-JP" b="0" i="1" smtClean="0">
                              <a:latin typeface="Cambria Math" panose="02040503050406030204" pitchFamily="18" charset="0"/>
                            </a:rPr>
                          </m:ctrlPr>
                        </m:dPr>
                        <m:e>
                          <m:r>
                            <a:rPr kumimoji="1" lang="en-US" altLang="ja-JP" b="0" i="1" smtClean="0">
                              <a:latin typeface="Cambria Math"/>
                            </a:rPr>
                            <m:t>𝑟</m:t>
                          </m:r>
                          <m:r>
                            <a:rPr kumimoji="1" lang="en-US" altLang="ja-JP" b="0" i="1" smtClean="0">
                              <a:latin typeface="Cambria Math"/>
                            </a:rPr>
                            <m:t>−</m:t>
                          </m:r>
                          <m:r>
                            <a:rPr kumimoji="1" lang="en-US" altLang="ja-JP" b="0" i="1" smtClean="0">
                              <a:latin typeface="Cambria Math"/>
                            </a:rPr>
                            <m:t>𝑛</m:t>
                          </m:r>
                        </m:e>
                      </m:d>
                      <m:r>
                        <a:rPr kumimoji="1" lang="en-US" altLang="ja-JP" b="0" i="1" smtClean="0">
                          <a:latin typeface="Cambria Math"/>
                        </a:rPr>
                        <m:t>𝑑</m:t>
                      </m:r>
                    </m:oMath>
                  </m:oMathPara>
                </a14:m>
                <a:endParaRPr kumimoji="1" lang="en-US" altLang="ja-JP" dirty="0"/>
              </a:p>
              <a:p>
                <a:r>
                  <a:rPr kumimoji="1" lang="en-US" altLang="ja-JP" i="1" dirty="0">
                    <a:latin typeface="Times New Roman" panose="02020603050405020304" pitchFamily="18" charset="0"/>
                    <a:cs typeface="Times New Roman" panose="02020603050405020304" pitchFamily="18" charset="0"/>
                  </a:rPr>
                  <a:t>r</a:t>
                </a:r>
                <a:r>
                  <a:rPr kumimoji="1" lang="en-US" altLang="ja-JP" dirty="0">
                    <a:latin typeface="Times New Roman" panose="02020603050405020304" pitchFamily="18" charset="0"/>
                    <a:cs typeface="Times New Roman" panose="02020603050405020304" pitchFamily="18" charset="0"/>
                  </a:rPr>
                  <a:t>−</a:t>
                </a:r>
                <a:r>
                  <a:rPr kumimoji="1" lang="en-US" altLang="ja-JP" i="1" dirty="0">
                    <a:latin typeface="Times New Roman" panose="02020603050405020304" pitchFamily="18" charset="0"/>
                    <a:cs typeface="Times New Roman" panose="02020603050405020304" pitchFamily="18" charset="0"/>
                  </a:rPr>
                  <a:t>n</a:t>
                </a:r>
                <a:r>
                  <a:rPr kumimoji="1" lang="en-US" altLang="ja-JP" dirty="0">
                    <a:latin typeface="Times New Roman" panose="02020603050405020304" pitchFamily="18" charset="0"/>
                    <a:cs typeface="Times New Roman" panose="02020603050405020304" pitchFamily="18" charset="0"/>
                  </a:rPr>
                  <a:t>=1%</a:t>
                </a:r>
                <a:r>
                  <a:rPr kumimoji="1" lang="ja-JP" altLang="en-US" dirty="0"/>
                  <a:t>なら，</a:t>
                </a:r>
                <a:r>
                  <a:rPr kumimoji="1" lang="en-US" altLang="ja-JP" i="1" dirty="0">
                    <a:latin typeface="Times New Roman" panose="02020603050405020304" pitchFamily="18" charset="0"/>
                    <a:cs typeface="Times New Roman" panose="02020603050405020304" pitchFamily="18" charset="0"/>
                  </a:rPr>
                  <a:t>d</a:t>
                </a:r>
                <a:r>
                  <a:rPr kumimoji="1" lang="en-US" altLang="ja-JP" dirty="0">
                    <a:latin typeface="Times New Roman" panose="02020603050405020304" pitchFamily="18" charset="0"/>
                    <a:cs typeface="Times New Roman" panose="02020603050405020304" pitchFamily="18" charset="0"/>
                  </a:rPr>
                  <a:t>=2.0</a:t>
                </a:r>
                <a:r>
                  <a:rPr kumimoji="1" lang="ja-JP" altLang="en-US" dirty="0">
                    <a:latin typeface="Times New Roman" panose="02020603050405020304" pitchFamily="18" charset="0"/>
                    <a:cs typeface="Times New Roman" panose="02020603050405020304" pitchFamily="18" charset="0"/>
                  </a:rPr>
                  <a:t>を保つために必要なプライマリー黒字</a:t>
                </a:r>
                <a:r>
                  <a:rPr lang="ja-JP" altLang="en-US" dirty="0">
                    <a:latin typeface="Times New Roman" panose="02020603050405020304" pitchFamily="18" charset="0"/>
                    <a:cs typeface="Times New Roman" panose="02020603050405020304" pitchFamily="18" charset="0"/>
                  </a:rPr>
                  <a:t>は</a:t>
                </a:r>
                <a:r>
                  <a:rPr lang="en-US" altLang="ja-JP" dirty="0">
                    <a:latin typeface="Times New Roman" panose="02020603050405020304" pitchFamily="18" charset="0"/>
                    <a:cs typeface="Times New Roman" panose="02020603050405020304" pitchFamily="18" charset="0"/>
                  </a:rPr>
                  <a:t>GDP</a:t>
                </a:r>
                <a:r>
                  <a:rPr lang="ja-JP" altLang="en-US" dirty="0">
                    <a:latin typeface="Times New Roman" panose="02020603050405020304" pitchFamily="18" charset="0"/>
                    <a:cs typeface="Times New Roman" panose="02020603050405020304" pitchFamily="18" charset="0"/>
                  </a:rPr>
                  <a:t>の</a:t>
                </a:r>
                <a:r>
                  <a:rPr lang="en-US" altLang="ja-JP" dirty="0">
                    <a:latin typeface="Times New Roman" panose="02020603050405020304" pitchFamily="18" charset="0"/>
                    <a:cs typeface="Times New Roman" panose="02020603050405020304" pitchFamily="18" charset="0"/>
                  </a:rPr>
                  <a:t>2%</a:t>
                </a:r>
                <a:r>
                  <a:rPr lang="ja-JP" altLang="en-US" dirty="0">
                    <a:latin typeface="Times New Roman" panose="02020603050405020304" pitchFamily="18" charset="0"/>
                    <a:cs typeface="Times New Roman" panose="02020603050405020304" pitchFamily="18" charset="0"/>
                  </a:rPr>
                  <a:t>の大きさ</a:t>
                </a:r>
                <a:endParaRPr lang="en-US" altLang="ja-JP" dirty="0">
                  <a:latin typeface="Times New Roman" panose="02020603050405020304" pitchFamily="18" charset="0"/>
                  <a:cs typeface="Times New Roman" panose="02020603050405020304" pitchFamily="18" charset="0"/>
                </a:endParaRPr>
              </a:p>
              <a:p>
                <a:pPr lvl="1"/>
                <a:r>
                  <a:rPr kumimoji="1" lang="ja-JP" altLang="en-US" dirty="0">
                    <a:latin typeface="Times New Roman" panose="02020603050405020304" pitchFamily="18" charset="0"/>
                    <a:cs typeface="Times New Roman" panose="02020603050405020304" pitchFamily="18" charset="0"/>
                  </a:rPr>
                  <a:t>この大きさを永久に維持する</a:t>
                </a:r>
                <a:r>
                  <a:rPr kumimoji="1" lang="en-US" altLang="ja-JP" dirty="0"/>
                  <a:t> </a:t>
                </a:r>
              </a:p>
              <a:p>
                <a:pPr lvl="1"/>
                <a:r>
                  <a:rPr lang="en-US" altLang="ja-JP" i="1" dirty="0">
                    <a:latin typeface="Times New Roman" panose="02020603050405020304" pitchFamily="18" charset="0"/>
                    <a:cs typeface="Times New Roman" panose="02020603050405020304" pitchFamily="18" charset="0"/>
                  </a:rPr>
                  <a:t>r</a:t>
                </a:r>
                <a:r>
                  <a:rPr lang="en-US" altLang="ja-JP" dirty="0">
                    <a:latin typeface="Times New Roman" panose="02020603050405020304" pitchFamily="18" charset="0"/>
                    <a:cs typeface="Times New Roman" panose="02020603050405020304" pitchFamily="18" charset="0"/>
                  </a:rPr>
                  <a:t>−</a:t>
                </a:r>
                <a:r>
                  <a:rPr lang="en-US" altLang="ja-JP" i="1" dirty="0">
                    <a:latin typeface="Times New Roman" panose="02020603050405020304" pitchFamily="18" charset="0"/>
                    <a:cs typeface="Times New Roman" panose="02020603050405020304" pitchFamily="18" charset="0"/>
                  </a:rPr>
                  <a:t>n</a:t>
                </a:r>
                <a:r>
                  <a:rPr lang="ja-JP" altLang="en-US" i="1"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の大きさが重要（資本蓄積が黄金律と比べてどのくらい過少か）</a:t>
                </a:r>
                <a:endParaRPr lang="en-US" altLang="ja-JP" dirty="0">
                  <a:latin typeface="Times New Roman" panose="02020603050405020304" pitchFamily="18" charset="0"/>
                  <a:cs typeface="Times New Roman" panose="020206030504050203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91264" cy="4781128"/>
              </a:xfrm>
              <a:blipFill rotWithShape="1">
                <a:blip r:embed="rId2"/>
                <a:stretch>
                  <a:fillRect l="-1029" t="-2934" r="-36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2523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r>
              <a:rPr lang="ja-JP" altLang="en-US" dirty="0"/>
              <a:t>（参考）利子率と経済成長率</a:t>
            </a:r>
          </a:p>
        </p:txBody>
      </p:sp>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a:xfrm>
                <a:off x="457200" y="1600200"/>
                <a:ext cx="8291264" cy="4925143"/>
              </a:xfrm>
            </p:spPr>
            <p:txBody>
              <a:bodyPr>
                <a:normAutofit fontScale="85000" lnSpcReduction="20000"/>
              </a:bodyPr>
              <a:lstStyle/>
              <a:p>
                <a:r>
                  <a:rPr lang="ja-JP" altLang="en-US" b="0" dirty="0">
                    <a:latin typeface="Cambria Math"/>
                    <a:cs typeface="Arial" charset="0"/>
                  </a:rPr>
                  <a:t>利子率と経済成長率，公債残高</a:t>
                </a:r>
                <a:endParaRPr lang="en-US" altLang="ja-JP" b="0" dirty="0">
                  <a:latin typeface="Cambria Math"/>
                  <a:cs typeface="Arial"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Arial" charset="0"/>
                            </a:rPr>
                          </m:ctrlPr>
                        </m:sSubPr>
                        <m:e>
                          <m:r>
                            <a:rPr lang="en-US" altLang="ja-JP" b="0" i="1" smtClean="0">
                              <a:latin typeface="Cambria Math"/>
                              <a:cs typeface="Arial" charset="0"/>
                            </a:rPr>
                            <m:t>𝑑</m:t>
                          </m:r>
                        </m:e>
                        <m:sub>
                          <m:r>
                            <a:rPr lang="en-US" altLang="ja-JP" b="0" i="1" smtClean="0">
                              <a:latin typeface="Cambria Math"/>
                              <a:cs typeface="Arial" charset="0"/>
                            </a:rPr>
                            <m:t>𝑡</m:t>
                          </m:r>
                          <m:r>
                            <a:rPr lang="en-US" altLang="ja-JP" b="0" i="1" smtClean="0">
                              <a:latin typeface="Cambria Math"/>
                              <a:cs typeface="Arial" charset="0"/>
                            </a:rPr>
                            <m:t>+1</m:t>
                          </m:r>
                        </m:sub>
                      </m:sSub>
                      <m:r>
                        <a:rPr lang="en-US" altLang="ja-JP" b="0" i="1" smtClean="0">
                          <a:latin typeface="Cambria Math"/>
                          <a:cs typeface="Arial" charset="0"/>
                        </a:rPr>
                        <m:t>=</m:t>
                      </m:r>
                      <m:f>
                        <m:fPr>
                          <m:ctrlPr>
                            <a:rPr lang="en-US" altLang="ja-JP" b="0" i="1" smtClean="0">
                              <a:latin typeface="Cambria Math" panose="02040503050406030204" pitchFamily="18" charset="0"/>
                              <a:cs typeface="Arial" charset="0"/>
                            </a:rPr>
                          </m:ctrlPr>
                        </m:fPr>
                        <m:num>
                          <m:r>
                            <a:rPr lang="en-US" altLang="ja-JP" b="0" i="1" smtClean="0">
                              <a:latin typeface="Cambria Math"/>
                              <a:cs typeface="Arial" charset="0"/>
                            </a:rPr>
                            <m:t>1</m:t>
                          </m:r>
                        </m:num>
                        <m:den>
                          <m:r>
                            <a:rPr lang="en-US" altLang="ja-JP" b="0" i="1" smtClean="0">
                              <a:latin typeface="Cambria Math"/>
                              <a:cs typeface="Arial" charset="0"/>
                            </a:rPr>
                            <m:t>1+</m:t>
                          </m:r>
                          <m:r>
                            <a:rPr lang="en-US" altLang="ja-JP" b="0" i="1" smtClean="0">
                              <a:latin typeface="Cambria Math"/>
                              <a:cs typeface="Arial" charset="0"/>
                            </a:rPr>
                            <m:t>𝑛</m:t>
                          </m:r>
                        </m:den>
                      </m:f>
                      <m:d>
                        <m:dPr>
                          <m:begChr m:val="["/>
                          <m:endChr m:val="]"/>
                          <m:ctrlPr>
                            <a:rPr lang="en-US" altLang="ja-JP" b="0" i="1" smtClean="0">
                              <a:latin typeface="Cambria Math" panose="02040503050406030204" pitchFamily="18" charset="0"/>
                              <a:cs typeface="Arial" charset="0"/>
                            </a:rPr>
                          </m:ctrlPr>
                        </m:dPr>
                        <m:e>
                          <m:d>
                            <m:dPr>
                              <m:ctrlPr>
                                <a:rPr lang="en-US" altLang="ja-JP" b="0" i="1" smtClean="0">
                                  <a:latin typeface="Cambria Math" panose="02040503050406030204" pitchFamily="18" charset="0"/>
                                  <a:cs typeface="Arial" charset="0"/>
                                </a:rPr>
                              </m:ctrlPr>
                            </m:dPr>
                            <m:e>
                              <m:r>
                                <a:rPr lang="en-US" altLang="ja-JP" b="0" i="1" smtClean="0">
                                  <a:latin typeface="Cambria Math"/>
                                  <a:cs typeface="Arial" charset="0"/>
                                </a:rPr>
                                <m:t>1+</m:t>
                              </m:r>
                              <m:r>
                                <a:rPr lang="en-US" altLang="ja-JP" b="0" i="1" smtClean="0">
                                  <a:latin typeface="Cambria Math"/>
                                  <a:cs typeface="Arial" charset="0"/>
                                </a:rPr>
                                <m:t>𝑟</m:t>
                              </m:r>
                            </m:e>
                          </m:d>
                          <m:sSub>
                            <m:sSubPr>
                              <m:ctrlPr>
                                <a:rPr lang="en-US" altLang="ja-JP" b="0" i="1" smtClean="0">
                                  <a:latin typeface="Cambria Math" panose="02040503050406030204" pitchFamily="18" charset="0"/>
                                  <a:cs typeface="Arial" charset="0"/>
                                </a:rPr>
                              </m:ctrlPr>
                            </m:sSubPr>
                            <m:e>
                              <m:r>
                                <a:rPr lang="en-US" altLang="ja-JP" b="0" i="1" smtClean="0">
                                  <a:latin typeface="Cambria Math"/>
                                  <a:cs typeface="Arial" charset="0"/>
                                </a:rPr>
                                <m:t>𝑑</m:t>
                              </m:r>
                            </m:e>
                            <m:sub>
                              <m:r>
                                <a:rPr lang="en-US" altLang="ja-JP" b="0" i="1" smtClean="0">
                                  <a:latin typeface="Cambria Math"/>
                                  <a:cs typeface="Arial" charset="0"/>
                                </a:rPr>
                                <m:t>𝑡</m:t>
                              </m:r>
                            </m:sub>
                          </m:sSub>
                          <m:r>
                            <a:rPr lang="en-US" altLang="ja-JP" b="0" i="1" smtClean="0">
                              <a:latin typeface="Cambria Math"/>
                              <a:cs typeface="Arial" charset="0"/>
                            </a:rPr>
                            <m:t>+</m:t>
                          </m:r>
                          <m:sSub>
                            <m:sSubPr>
                              <m:ctrlPr>
                                <a:rPr lang="en-US" altLang="ja-JP" b="0" i="1" smtClean="0">
                                  <a:latin typeface="Cambria Math" panose="02040503050406030204" pitchFamily="18" charset="0"/>
                                  <a:cs typeface="Arial" charset="0"/>
                                </a:rPr>
                              </m:ctrlPr>
                            </m:sSubPr>
                            <m:e>
                              <m:r>
                                <a:rPr lang="en-US" altLang="ja-JP" b="0" i="1" smtClean="0">
                                  <a:latin typeface="Cambria Math"/>
                                  <a:cs typeface="Arial" charset="0"/>
                                </a:rPr>
                                <m:t>𝑔</m:t>
                              </m:r>
                            </m:e>
                            <m:sub>
                              <m:r>
                                <a:rPr lang="en-US" altLang="ja-JP" b="0" i="1" smtClean="0">
                                  <a:latin typeface="Cambria Math"/>
                                  <a:cs typeface="Arial" charset="0"/>
                                </a:rPr>
                                <m:t>𝑡</m:t>
                              </m:r>
                            </m:sub>
                          </m:sSub>
                          <m:r>
                            <a:rPr lang="en-US" altLang="ja-JP" b="0" i="1" smtClean="0">
                              <a:latin typeface="Cambria Math"/>
                              <a:cs typeface="Arial" charset="0"/>
                            </a:rPr>
                            <m:t>−</m:t>
                          </m:r>
                          <m:sSub>
                            <m:sSubPr>
                              <m:ctrlPr>
                                <a:rPr lang="en-US" altLang="ja-JP" b="0" i="1" smtClean="0">
                                  <a:latin typeface="Cambria Math" panose="02040503050406030204" pitchFamily="18" charset="0"/>
                                  <a:cs typeface="Arial" charset="0"/>
                                </a:rPr>
                              </m:ctrlPr>
                            </m:sSubPr>
                            <m:e>
                              <m:r>
                                <a:rPr lang="ja-JP" altLang="en-US" b="0" i="1" smtClean="0">
                                  <a:latin typeface="Cambria Math"/>
                                  <a:cs typeface="Arial" charset="0"/>
                                </a:rPr>
                                <m:t>𝜏</m:t>
                              </m:r>
                            </m:e>
                            <m:sub>
                              <m:r>
                                <a:rPr lang="en-US" altLang="ja-JP" b="0" i="1" smtClean="0">
                                  <a:latin typeface="Cambria Math"/>
                                  <a:cs typeface="Arial" charset="0"/>
                                </a:rPr>
                                <m:t>𝑡</m:t>
                              </m:r>
                            </m:sub>
                          </m:sSub>
                        </m:e>
                      </m:d>
                    </m:oMath>
                  </m:oMathPara>
                </a14:m>
                <a:endParaRPr kumimoji="1" lang="en-US" altLang="ja-JP" dirty="0"/>
              </a:p>
              <a:p>
                <a:pPr lvl="1"/>
                <a:r>
                  <a:rPr lang="en-US" altLang="ja-JP" i="1" dirty="0">
                    <a:latin typeface="Times New Roman" pitchFamily="18" charset="0"/>
                    <a:cs typeface="Times New Roman" pitchFamily="18" charset="0"/>
                  </a:rPr>
                  <a:t>r</a:t>
                </a:r>
                <a:r>
                  <a:rPr lang="en-US" altLang="ja-JP" dirty="0">
                    <a:latin typeface="Times New Roman" pitchFamily="18" charset="0"/>
                    <a:cs typeface="Times New Roman" pitchFamily="18" charset="0"/>
                  </a:rPr>
                  <a:t>&gt;</a:t>
                </a:r>
                <a:r>
                  <a:rPr lang="en-US" altLang="ja-JP" i="1" dirty="0">
                    <a:latin typeface="Times New Roman" pitchFamily="18" charset="0"/>
                    <a:cs typeface="Times New Roman" pitchFamily="18" charset="0"/>
                  </a:rPr>
                  <a:t>n</a:t>
                </a:r>
                <a:r>
                  <a:rPr lang="ja-JP" altLang="en-US" dirty="0"/>
                  <a:t>のとき，</a:t>
                </a:r>
                <a:r>
                  <a:rPr lang="en-US" altLang="ja-JP" dirty="0">
                    <a:latin typeface="Symbol" pitchFamily="18" charset="2"/>
                  </a:rPr>
                  <a:t>t</a:t>
                </a:r>
                <a:r>
                  <a:rPr lang="en-US" altLang="ja-JP" dirty="0">
                    <a:latin typeface="Times New Roman" pitchFamily="18" charset="0"/>
                    <a:cs typeface="Times New Roman" pitchFamily="18" charset="0"/>
                  </a:rPr>
                  <a:t>−</a:t>
                </a:r>
                <a:r>
                  <a:rPr lang="en-US" altLang="ja-JP" i="1" dirty="0">
                    <a:latin typeface="Times New Roman" pitchFamily="18" charset="0"/>
                    <a:cs typeface="Times New Roman" pitchFamily="18" charset="0"/>
                  </a:rPr>
                  <a:t>g</a:t>
                </a:r>
                <a:r>
                  <a:rPr lang="en-US" altLang="ja-JP" dirty="0">
                    <a:latin typeface="Times New Roman" pitchFamily="18" charset="0"/>
                    <a:cs typeface="Times New Roman" pitchFamily="18" charset="0"/>
                  </a:rPr>
                  <a:t>=0</a:t>
                </a:r>
                <a:r>
                  <a:rPr lang="ja-JP" altLang="en-US" dirty="0"/>
                  <a:t>としただけでは，債務残高は発散する</a:t>
                </a:r>
                <a:endParaRPr lang="en-US" altLang="ja-JP" dirty="0"/>
              </a:p>
              <a:p>
                <a:pPr lvl="1"/>
                <a:r>
                  <a:rPr lang="en-US" altLang="ja-JP" i="1" dirty="0">
                    <a:latin typeface="Times New Roman" pitchFamily="18" charset="0"/>
                    <a:cs typeface="Times New Roman" pitchFamily="18" charset="0"/>
                  </a:rPr>
                  <a:t>r</a:t>
                </a:r>
                <a:r>
                  <a:rPr lang="en-US" altLang="ja-JP" dirty="0">
                    <a:latin typeface="Times New Roman" pitchFamily="18" charset="0"/>
                    <a:cs typeface="Times New Roman" pitchFamily="18" charset="0"/>
                  </a:rPr>
                  <a:t>&lt;</a:t>
                </a:r>
                <a:r>
                  <a:rPr lang="en-US" altLang="ja-JP" i="1" dirty="0">
                    <a:latin typeface="Times New Roman" pitchFamily="18" charset="0"/>
                    <a:cs typeface="Times New Roman" pitchFamily="18" charset="0"/>
                  </a:rPr>
                  <a:t>n</a:t>
                </a:r>
                <a:r>
                  <a:rPr lang="ja-JP" altLang="en-US" dirty="0"/>
                  <a:t>のとき，</a:t>
                </a:r>
                <a:r>
                  <a:rPr lang="en-US" altLang="ja-JP" dirty="0">
                    <a:latin typeface="Symbol" pitchFamily="18" charset="2"/>
                  </a:rPr>
                  <a:t> t</a:t>
                </a:r>
                <a:r>
                  <a:rPr lang="en-US" altLang="ja-JP" dirty="0">
                    <a:latin typeface="Times New Roman" pitchFamily="18" charset="0"/>
                    <a:cs typeface="Times New Roman" pitchFamily="18" charset="0"/>
                  </a:rPr>
                  <a:t>−</a:t>
                </a:r>
                <a:r>
                  <a:rPr lang="en-US" altLang="ja-JP" i="1" dirty="0">
                    <a:latin typeface="Times New Roman" pitchFamily="18" charset="0"/>
                    <a:cs typeface="Times New Roman" pitchFamily="18" charset="0"/>
                  </a:rPr>
                  <a:t>g</a:t>
                </a:r>
                <a:r>
                  <a:rPr lang="en-US" altLang="ja-JP" dirty="0">
                    <a:latin typeface="Times New Roman" pitchFamily="18" charset="0"/>
                    <a:cs typeface="Times New Roman" pitchFamily="18" charset="0"/>
                  </a:rPr>
                  <a:t>=0 </a:t>
                </a:r>
                <a:r>
                  <a:rPr lang="ja-JP" altLang="en-US" dirty="0"/>
                  <a:t>としただけで，債務残高は</a:t>
                </a:r>
                <a:r>
                  <a:rPr lang="en-US" altLang="ja-JP" dirty="0"/>
                  <a:t>0</a:t>
                </a:r>
                <a:r>
                  <a:rPr lang="ja-JP" altLang="en-US" dirty="0"/>
                  <a:t>に近づいていく</a:t>
                </a:r>
                <a:endParaRPr lang="en-US" altLang="ja-JP" dirty="0"/>
              </a:p>
              <a:p>
                <a:r>
                  <a:rPr lang="ja-JP" altLang="en-US" dirty="0"/>
                  <a:t>経済成長率を十分に高くできれば財政破綻は避けられるのだろうか</a:t>
                </a:r>
                <a:r>
                  <a:rPr lang="en-US" altLang="ja-JP" dirty="0"/>
                  <a:t>?</a:t>
                </a:r>
              </a:p>
              <a:p>
                <a:pPr lvl="1"/>
                <a:r>
                  <a:rPr lang="ja-JP" altLang="en-US" dirty="0"/>
                  <a:t>利子率</a:t>
                </a:r>
                <a:r>
                  <a:rPr lang="en-US" altLang="ja-JP" i="1" dirty="0">
                    <a:latin typeface="Times New Roman" panose="02020603050405020304" pitchFamily="18" charset="0"/>
                    <a:cs typeface="Times New Roman" panose="02020603050405020304" pitchFamily="18" charset="0"/>
                  </a:rPr>
                  <a:t>r</a:t>
                </a:r>
                <a:r>
                  <a:rPr lang="ja-JP" altLang="en-US" dirty="0"/>
                  <a:t>と経済成長率</a:t>
                </a:r>
                <a:r>
                  <a:rPr lang="en-US" altLang="ja-JP" i="1" dirty="0">
                    <a:latin typeface="Times New Roman" panose="02020603050405020304" pitchFamily="18" charset="0"/>
                    <a:cs typeface="Times New Roman" panose="02020603050405020304" pitchFamily="18" charset="0"/>
                  </a:rPr>
                  <a:t>n</a:t>
                </a:r>
                <a:r>
                  <a:rPr lang="ja-JP" altLang="en-US" dirty="0"/>
                  <a:t>は独立に決まらない。一般的には，</a:t>
                </a:r>
                <a:r>
                  <a:rPr lang="en-US" altLang="ja-JP" i="1" dirty="0">
                    <a:latin typeface="Times New Roman" panose="02020603050405020304" pitchFamily="18" charset="0"/>
                    <a:cs typeface="Times New Roman" panose="02020603050405020304" pitchFamily="18" charset="0"/>
                  </a:rPr>
                  <a:t>r</a:t>
                </a:r>
                <a:r>
                  <a:rPr lang="en-US" altLang="ja-JP" dirty="0">
                    <a:latin typeface="Times New Roman" panose="02020603050405020304" pitchFamily="18" charset="0"/>
                    <a:cs typeface="Times New Roman" panose="02020603050405020304" pitchFamily="18" charset="0"/>
                  </a:rPr>
                  <a:t>&gt;</a:t>
                </a:r>
                <a:r>
                  <a:rPr lang="en-US" altLang="ja-JP" i="1" dirty="0">
                    <a:latin typeface="Times New Roman" panose="02020603050405020304" pitchFamily="18" charset="0"/>
                    <a:cs typeface="Times New Roman" panose="02020603050405020304" pitchFamily="18" charset="0"/>
                  </a:rPr>
                  <a:t>n</a:t>
                </a:r>
                <a:r>
                  <a:rPr lang="ja-JP" altLang="en-US" dirty="0"/>
                  <a:t>が成立。</a:t>
                </a:r>
                <a:r>
                  <a:rPr lang="en-US" altLang="ja-JP" i="1" dirty="0">
                    <a:latin typeface="Times New Roman" panose="02020603050405020304" pitchFamily="18" charset="0"/>
                    <a:cs typeface="Times New Roman" panose="02020603050405020304" pitchFamily="18" charset="0"/>
                  </a:rPr>
                  <a:t>r</a:t>
                </a:r>
                <a:r>
                  <a:rPr lang="ja-JP" altLang="en-US" dirty="0"/>
                  <a:t>と</a:t>
                </a:r>
                <a:r>
                  <a:rPr lang="en-US" altLang="ja-JP" i="1" dirty="0">
                    <a:latin typeface="Times New Roman" panose="02020603050405020304" pitchFamily="18" charset="0"/>
                    <a:cs typeface="Times New Roman" panose="02020603050405020304" pitchFamily="18" charset="0"/>
                  </a:rPr>
                  <a:t>n</a:t>
                </a:r>
                <a:r>
                  <a:rPr lang="ja-JP" altLang="en-US" dirty="0"/>
                  <a:t>のギャップは，この経済の資本蓄積の水準に依存</a:t>
                </a:r>
                <a:endParaRPr lang="en-US" altLang="ja-JP" dirty="0"/>
              </a:p>
              <a:p>
                <a:pPr lvl="1"/>
                <a:r>
                  <a:rPr lang="ja-JP" altLang="en-US" dirty="0"/>
                  <a:t>黄金律</a:t>
                </a:r>
                <a:endParaRPr lang="en-US" altLang="ja-JP" dirty="0"/>
              </a:p>
              <a:p>
                <a:pPr lvl="1"/>
                <a:r>
                  <a:rPr lang="ja-JP" altLang="en-US" dirty="0"/>
                  <a:t>動学的効率性</a:t>
                </a:r>
              </a:p>
              <a:p>
                <a:pPr marL="0" indent="0">
                  <a:buNone/>
                </a:pPr>
                <a:endParaRPr kumimoji="1" lang="en-US" altLang="ja-JP" dirty="0"/>
              </a:p>
              <a:p>
                <a:pPr marL="0" indent="0">
                  <a:buNone/>
                </a:pPr>
                <a:endParaRPr kumimoji="1" lang="en-US" altLang="ja-JP" dirty="0"/>
              </a:p>
              <a:p>
                <a:pPr marL="0" indent="0">
                  <a:buNone/>
                </a:pPr>
                <a:endParaRPr kumimoji="1" lang="ja-JP" altLang="en-US" b="1"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xfrm>
                <a:off x="457200" y="1600200"/>
                <a:ext cx="8291264" cy="4925143"/>
              </a:xfrm>
              <a:blipFill rotWithShape="1">
                <a:blip r:embed="rId2"/>
                <a:stretch>
                  <a:fillRect l="-1176" t="-2974" r="-205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5018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家計の行動</a:t>
            </a:r>
          </a:p>
        </p:txBody>
      </p:sp>
      <p:sp>
        <p:nvSpPr>
          <p:cNvPr id="3" name="コンテンツ プレースホルダー 2"/>
          <p:cNvSpPr>
            <a:spLocks noGrp="1"/>
          </p:cNvSpPr>
          <p:nvPr>
            <p:ph idx="1"/>
          </p:nvPr>
        </p:nvSpPr>
        <p:spPr>
          <a:xfrm>
            <a:off x="457200" y="1600200"/>
            <a:ext cx="8363272" cy="4925144"/>
          </a:xfrm>
        </p:spPr>
        <p:txBody>
          <a:bodyPr>
            <a:normAutofit/>
          </a:bodyPr>
          <a:lstStyle/>
          <a:p>
            <a:r>
              <a:rPr kumimoji="1" lang="ja-JP" altLang="en-US" dirty="0"/>
              <a:t>消費・貯蓄の選択</a:t>
            </a:r>
            <a:endParaRPr kumimoji="1" lang="en-US" altLang="ja-JP" dirty="0"/>
          </a:p>
          <a:p>
            <a:pPr lvl="1"/>
            <a:r>
              <a:rPr lang="ja-JP" altLang="en-US" dirty="0"/>
              <a:t>ライフサイクル仮説</a:t>
            </a:r>
            <a:endParaRPr lang="en-US" altLang="ja-JP" dirty="0"/>
          </a:p>
          <a:p>
            <a:pPr lvl="2"/>
            <a:r>
              <a:rPr kumimoji="1" lang="ja-JP" altLang="en-US" dirty="0"/>
              <a:t>個々人は，自分の生涯の予算制約を考慮して消費・貯蓄計画を立てる</a:t>
            </a:r>
            <a:endParaRPr kumimoji="1" lang="en-US" altLang="ja-JP" dirty="0"/>
          </a:p>
          <a:p>
            <a:pPr lvl="2"/>
            <a:r>
              <a:rPr lang="ja-JP" altLang="en-US" dirty="0"/>
              <a:t>子供の効用は基本的に考慮しない</a:t>
            </a:r>
            <a:endParaRPr lang="en-US" altLang="ja-JP" dirty="0"/>
          </a:p>
          <a:p>
            <a:pPr lvl="1"/>
            <a:r>
              <a:rPr kumimoji="1" lang="ja-JP" altLang="en-US" dirty="0"/>
              <a:t>王朝モデル（</a:t>
            </a:r>
            <a:r>
              <a:rPr lang="en-US" altLang="ja-JP" dirty="0"/>
              <a:t> </a:t>
            </a:r>
            <a:r>
              <a:rPr lang="en-US" altLang="ja-JP" dirty="0" err="1"/>
              <a:t>Barro</a:t>
            </a:r>
            <a:r>
              <a:rPr lang="ja-JP" altLang="en-US" dirty="0"/>
              <a:t>モデル</a:t>
            </a:r>
            <a:r>
              <a:rPr lang="en-US" altLang="ja-JP" dirty="0"/>
              <a:t>; </a:t>
            </a:r>
            <a:r>
              <a:rPr lang="ja-JP" altLang="en-US" dirty="0"/>
              <a:t>利他</a:t>
            </a:r>
            <a:r>
              <a:rPr kumimoji="1" lang="ja-JP" altLang="en-US" dirty="0"/>
              <a:t>主義的遺産動機モデル）</a:t>
            </a:r>
            <a:endParaRPr kumimoji="1" lang="en-US" altLang="ja-JP" dirty="0"/>
          </a:p>
          <a:p>
            <a:pPr lvl="2"/>
            <a:r>
              <a:rPr lang="ja-JP" altLang="en-US" dirty="0"/>
              <a:t>自分のことだけでなく，子供の効用も考慮して消費・貯蓄計画を立てる</a:t>
            </a:r>
            <a:endParaRPr lang="en-US" altLang="ja-JP" dirty="0"/>
          </a:p>
          <a:p>
            <a:pPr lvl="2"/>
            <a:r>
              <a:rPr kumimoji="1" lang="ja-JP" altLang="en-US" dirty="0"/>
              <a:t>あたかも無限に生存するかのように行動</a:t>
            </a:r>
            <a:endParaRPr kumimoji="1" lang="en-US" altLang="ja-JP" dirty="0"/>
          </a:p>
        </p:txBody>
      </p:sp>
    </p:spTree>
    <p:extLst>
      <p:ext uri="{BB962C8B-B14F-4D97-AF65-F5344CB8AC3E}">
        <p14:creationId xmlns:p14="http://schemas.microsoft.com/office/powerpoint/2010/main" val="263943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家計の行動</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政府の通時的予算制約式</a:t>
            </a:r>
            <a:endParaRPr lang="en-US" altLang="ja-JP" dirty="0"/>
          </a:p>
          <a:p>
            <a:pPr lvl="1"/>
            <a:r>
              <a:rPr lang="ja-JP" altLang="en-US" dirty="0"/>
              <a:t>ライフサイクルモデルが成立する場合，政府の通時的予算制約式だけでは不十分</a:t>
            </a:r>
            <a:endParaRPr lang="en-US" altLang="ja-JP" dirty="0"/>
          </a:p>
          <a:p>
            <a:pPr lvl="2"/>
            <a:r>
              <a:rPr lang="ja-JP" altLang="en-US" dirty="0"/>
              <a:t>各世代の生涯の税負担がどう変化するかの情報が必要</a:t>
            </a:r>
            <a:endParaRPr lang="en-US" altLang="ja-JP" dirty="0"/>
          </a:p>
          <a:p>
            <a:pPr lvl="1"/>
            <a:r>
              <a:rPr lang="ja-JP" altLang="en-US" dirty="0"/>
              <a:t>王朝モデルが成り立てば政府の通時的予算制約式</a:t>
            </a:r>
            <a:r>
              <a:rPr lang="en-US" altLang="ja-JP" dirty="0"/>
              <a:t>1</a:t>
            </a:r>
            <a:r>
              <a:rPr lang="ja-JP" altLang="en-US" dirty="0"/>
              <a:t>本だけで十分</a:t>
            </a:r>
          </a:p>
          <a:p>
            <a:r>
              <a:rPr kumimoji="1" lang="ja-JP" altLang="en-US" dirty="0"/>
              <a:t>ライフサイクルモデルか王朝モデルか</a:t>
            </a:r>
            <a:endParaRPr kumimoji="1" lang="en-US" altLang="ja-JP" dirty="0"/>
          </a:p>
          <a:p>
            <a:pPr lvl="1"/>
            <a:r>
              <a:rPr lang="ja-JP" altLang="en-US" dirty="0"/>
              <a:t>遺産の存在</a:t>
            </a:r>
            <a:endParaRPr lang="en-US" altLang="ja-JP" dirty="0"/>
          </a:p>
          <a:p>
            <a:pPr lvl="1"/>
            <a:r>
              <a:rPr kumimoji="1" lang="ja-JP" altLang="en-US" dirty="0"/>
              <a:t>遺産がどのような動機で残されているかが重要</a:t>
            </a:r>
            <a:endParaRPr kumimoji="1" lang="en-US" altLang="ja-JP" dirty="0"/>
          </a:p>
          <a:p>
            <a:pPr lvl="2"/>
            <a:r>
              <a:rPr lang="ja-JP" altLang="en-US" dirty="0"/>
              <a:t>使い残し　（ライフサイクル仮説）</a:t>
            </a:r>
            <a:endParaRPr lang="en-US" altLang="ja-JP" dirty="0"/>
          </a:p>
          <a:p>
            <a:pPr lvl="2"/>
            <a:r>
              <a:rPr kumimoji="1" lang="ja-JP" altLang="en-US" dirty="0"/>
              <a:t>子供からのケアを引き出すため　（ライフサイクル仮説）</a:t>
            </a:r>
            <a:endParaRPr kumimoji="1" lang="en-US" altLang="ja-JP" dirty="0"/>
          </a:p>
          <a:p>
            <a:pPr lvl="2"/>
            <a:r>
              <a:rPr lang="ja-JP" altLang="en-US" dirty="0"/>
              <a:t>利他的愛情　（王朝モデル）</a:t>
            </a:r>
            <a:endParaRPr kumimoji="1" lang="en-US" altLang="ja-JP" dirty="0"/>
          </a:p>
          <a:p>
            <a:pPr lvl="2"/>
            <a:endParaRPr kumimoji="1" lang="ja-JP" altLang="en-US" dirty="0"/>
          </a:p>
        </p:txBody>
      </p:sp>
    </p:spTree>
    <p:extLst>
      <p:ext uri="{BB962C8B-B14F-4D97-AF65-F5344CB8AC3E}">
        <p14:creationId xmlns:p14="http://schemas.microsoft.com/office/powerpoint/2010/main" val="197485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世代会計</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85000" lnSpcReduction="20000"/>
              </a:bodyPr>
              <a:lstStyle/>
              <a:p>
                <a:r>
                  <a:rPr lang="ja-JP" altLang="en-US" dirty="0">
                    <a:latin typeface="Cambria Math"/>
                    <a:cs typeface="Arial" charset="0"/>
                  </a:rPr>
                  <a:t>通時的予算制約式</a:t>
                </a:r>
                <a:endParaRPr lang="en-US" altLang="ja-JP" dirty="0">
                  <a:latin typeface="Cambria Math"/>
                  <a:cs typeface="Arial" charset="0"/>
                </a:endParaRPr>
              </a:p>
              <a:p>
                <a:pPr marL="0" indent="0" algn="ctr">
                  <a:buNone/>
                </a:pPr>
                <a14:m>
                  <m:oMath xmlns:m="http://schemas.openxmlformats.org/officeDocument/2006/math">
                    <m:nary>
                      <m:naryPr>
                        <m:chr m:val="∑"/>
                        <m:limLoc m:val="subSup"/>
                        <m:ctrlPr>
                          <a:rPr lang="en-US" altLang="ja-JP" i="1">
                            <a:latin typeface="Cambria Math" panose="02040503050406030204" pitchFamily="18" charset="0"/>
                            <a:cs typeface="Arial" charset="0"/>
                          </a:rPr>
                        </m:ctrlPr>
                      </m:naryPr>
                      <m:sub>
                        <m:r>
                          <m:rPr>
                            <m:brk m:alnAt="25"/>
                          </m:rPr>
                          <a:rPr lang="en-US" altLang="ja-JP" i="1">
                            <a:latin typeface="Cambria Math"/>
                            <a:cs typeface="Arial" charset="0"/>
                          </a:rPr>
                          <m:t>𝑖</m:t>
                        </m:r>
                        <m:r>
                          <a:rPr lang="en-US" altLang="ja-JP" i="1">
                            <a:latin typeface="Cambria Math"/>
                            <a:cs typeface="Arial" charset="0"/>
                          </a:rPr>
                          <m:t>=0</m:t>
                        </m:r>
                      </m:sub>
                      <m:sup>
                        <m:r>
                          <a:rPr lang="en-US" altLang="ja-JP" i="1">
                            <a:latin typeface="Cambria Math"/>
                            <a:ea typeface="Cambria Math"/>
                            <a:cs typeface="Arial" charset="0"/>
                          </a:rPr>
                          <m:t>∞</m:t>
                        </m:r>
                      </m:sup>
                      <m:e>
                        <m:f>
                          <m:fPr>
                            <m:ctrlPr>
                              <a:rPr lang="en-US" altLang="ja-JP" i="1">
                                <a:latin typeface="Cambria Math" panose="02040503050406030204" pitchFamily="18" charset="0"/>
                                <a:cs typeface="Arial" charset="0"/>
                              </a:rPr>
                            </m:ctrlPr>
                          </m:fPr>
                          <m:num>
                            <m:sSub>
                              <m:sSubPr>
                                <m:ctrlPr>
                                  <a:rPr lang="en-US" altLang="ja-JP" i="1">
                                    <a:latin typeface="Cambria Math" panose="02040503050406030204" pitchFamily="18" charset="0"/>
                                    <a:cs typeface="Arial" charset="0"/>
                                  </a:rPr>
                                </m:ctrlPr>
                              </m:sSubPr>
                              <m:e>
                                <m:r>
                                  <a:rPr lang="en-US" altLang="ja-JP" i="1">
                                    <a:latin typeface="Cambria Math"/>
                                    <a:cs typeface="Arial" charset="0"/>
                                  </a:rPr>
                                  <m:t>𝑇</m:t>
                                </m:r>
                              </m:e>
                              <m:sub>
                                <m:r>
                                  <a:rPr lang="en-US" altLang="ja-JP" i="1">
                                    <a:latin typeface="Cambria Math"/>
                                    <a:cs typeface="Arial" charset="0"/>
                                  </a:rPr>
                                  <m:t>𝑡</m:t>
                                </m:r>
                                <m:r>
                                  <a:rPr lang="en-US" altLang="ja-JP" i="1">
                                    <a:latin typeface="Cambria Math"/>
                                    <a:cs typeface="Arial" charset="0"/>
                                  </a:rPr>
                                  <m:t>+</m:t>
                                </m:r>
                                <m:r>
                                  <a:rPr lang="en-US" altLang="ja-JP" i="1">
                                    <a:latin typeface="Cambria Math"/>
                                    <a:cs typeface="Arial" charset="0"/>
                                  </a:rPr>
                                  <m:t>𝑖</m:t>
                                </m:r>
                              </m:sub>
                            </m:sSub>
                          </m:num>
                          <m:den>
                            <m:sSup>
                              <m:sSupPr>
                                <m:ctrlPr>
                                  <a:rPr lang="en-US" altLang="ja-JP" i="1">
                                    <a:latin typeface="Cambria Math" panose="02040503050406030204" pitchFamily="18" charset="0"/>
                                    <a:cs typeface="Arial" charset="0"/>
                                  </a:rPr>
                                </m:ctrlPr>
                              </m:sSupPr>
                              <m:e>
                                <m:d>
                                  <m:dPr>
                                    <m:ctrlPr>
                                      <a:rPr lang="en-US" altLang="ja-JP" i="1">
                                        <a:latin typeface="Cambria Math" panose="02040503050406030204" pitchFamily="18" charset="0"/>
                                        <a:cs typeface="Arial" charset="0"/>
                                      </a:rPr>
                                    </m:ctrlPr>
                                  </m:dPr>
                                  <m:e>
                                    <m:r>
                                      <a:rPr lang="en-US" altLang="ja-JP" i="1">
                                        <a:latin typeface="Cambria Math"/>
                                        <a:cs typeface="Arial" charset="0"/>
                                      </a:rPr>
                                      <m:t>1+</m:t>
                                    </m:r>
                                    <m:r>
                                      <a:rPr lang="en-US" altLang="ja-JP" i="1">
                                        <a:latin typeface="Cambria Math"/>
                                        <a:cs typeface="Arial" charset="0"/>
                                      </a:rPr>
                                      <m:t>𝑟</m:t>
                                    </m:r>
                                  </m:e>
                                </m:d>
                              </m:e>
                              <m:sup>
                                <m:r>
                                  <a:rPr lang="en-US" altLang="ja-JP" i="1">
                                    <a:latin typeface="Cambria Math"/>
                                    <a:cs typeface="Arial" charset="0"/>
                                  </a:rPr>
                                  <m:t>𝑖</m:t>
                                </m:r>
                              </m:sup>
                            </m:sSup>
                          </m:den>
                        </m:f>
                      </m:e>
                    </m:nary>
                    <m:r>
                      <a:rPr lang="en-US" altLang="ja-JP" i="1">
                        <a:latin typeface="Cambria Math"/>
                        <a:cs typeface="Arial" charset="0"/>
                      </a:rPr>
                      <m:t>=</m:t>
                    </m:r>
                    <m:d>
                      <m:dPr>
                        <m:ctrlPr>
                          <a:rPr lang="en-US" altLang="ja-JP" i="1">
                            <a:latin typeface="Cambria Math" panose="02040503050406030204" pitchFamily="18" charset="0"/>
                            <a:cs typeface="Arial" charset="0"/>
                          </a:rPr>
                        </m:ctrlPr>
                      </m:dPr>
                      <m:e>
                        <m:r>
                          <a:rPr lang="en-US" altLang="ja-JP" i="1">
                            <a:latin typeface="Cambria Math"/>
                            <a:cs typeface="Arial" charset="0"/>
                          </a:rPr>
                          <m:t>1+</m:t>
                        </m:r>
                        <m:r>
                          <a:rPr lang="en-US" altLang="ja-JP" i="1">
                            <a:latin typeface="Cambria Math"/>
                            <a:cs typeface="Arial" charset="0"/>
                          </a:rPr>
                          <m:t>𝑟</m:t>
                        </m:r>
                      </m:e>
                    </m:d>
                    <m:sSub>
                      <m:sSubPr>
                        <m:ctrlPr>
                          <a:rPr lang="en-US" altLang="ja-JP" i="1">
                            <a:latin typeface="Cambria Math" panose="02040503050406030204" pitchFamily="18" charset="0"/>
                            <a:cs typeface="Arial" charset="0"/>
                          </a:rPr>
                        </m:ctrlPr>
                      </m:sSubPr>
                      <m:e>
                        <m:r>
                          <a:rPr lang="en-US" altLang="ja-JP" i="1">
                            <a:latin typeface="Cambria Math"/>
                            <a:cs typeface="Arial" charset="0"/>
                          </a:rPr>
                          <m:t>𝐷</m:t>
                        </m:r>
                      </m:e>
                      <m:sub>
                        <m:r>
                          <a:rPr lang="en-US" altLang="ja-JP" i="1">
                            <a:latin typeface="Cambria Math"/>
                            <a:cs typeface="Arial" charset="0"/>
                          </a:rPr>
                          <m:t>𝑡</m:t>
                        </m:r>
                      </m:sub>
                    </m:sSub>
                    <m:r>
                      <a:rPr lang="en-US" altLang="ja-JP" i="1">
                        <a:latin typeface="Cambria Math"/>
                        <a:cs typeface="Arial" charset="0"/>
                      </a:rPr>
                      <m:t>+</m:t>
                    </m:r>
                    <m:nary>
                      <m:naryPr>
                        <m:chr m:val="∑"/>
                        <m:limLoc m:val="subSup"/>
                        <m:ctrlPr>
                          <a:rPr lang="en-US" altLang="ja-JP" i="1">
                            <a:latin typeface="Cambria Math" panose="02040503050406030204" pitchFamily="18" charset="0"/>
                            <a:cs typeface="Arial" charset="0"/>
                          </a:rPr>
                        </m:ctrlPr>
                      </m:naryPr>
                      <m:sub>
                        <m:r>
                          <m:rPr>
                            <m:brk m:alnAt="25"/>
                          </m:rPr>
                          <a:rPr lang="en-US" altLang="ja-JP" i="1">
                            <a:latin typeface="Cambria Math"/>
                            <a:cs typeface="Arial" charset="0"/>
                          </a:rPr>
                          <m:t>𝑖</m:t>
                        </m:r>
                        <m:r>
                          <a:rPr lang="en-US" altLang="ja-JP" i="1">
                            <a:latin typeface="Cambria Math"/>
                            <a:cs typeface="Arial" charset="0"/>
                          </a:rPr>
                          <m:t>=0</m:t>
                        </m:r>
                      </m:sub>
                      <m:sup>
                        <m:r>
                          <a:rPr lang="en-US" altLang="ja-JP" i="1">
                            <a:latin typeface="Cambria Math"/>
                            <a:ea typeface="Cambria Math"/>
                            <a:cs typeface="Arial" charset="0"/>
                          </a:rPr>
                          <m:t>∞</m:t>
                        </m:r>
                      </m:sup>
                      <m:e>
                        <m:f>
                          <m:fPr>
                            <m:ctrlPr>
                              <a:rPr lang="en-US" altLang="ja-JP" i="1">
                                <a:latin typeface="Cambria Math" panose="02040503050406030204" pitchFamily="18" charset="0"/>
                                <a:cs typeface="Arial" charset="0"/>
                              </a:rPr>
                            </m:ctrlPr>
                          </m:fPr>
                          <m:num>
                            <m:sSub>
                              <m:sSubPr>
                                <m:ctrlPr>
                                  <a:rPr lang="en-US" altLang="ja-JP" i="1">
                                    <a:latin typeface="Cambria Math" panose="02040503050406030204" pitchFamily="18" charset="0"/>
                                    <a:cs typeface="Arial" charset="0"/>
                                  </a:rPr>
                                </m:ctrlPr>
                              </m:sSubPr>
                              <m:e>
                                <m:r>
                                  <a:rPr lang="en-US" altLang="ja-JP" i="1">
                                    <a:latin typeface="Cambria Math"/>
                                    <a:cs typeface="Arial" charset="0"/>
                                  </a:rPr>
                                  <m:t>𝐺</m:t>
                                </m:r>
                              </m:e>
                              <m:sub>
                                <m:r>
                                  <a:rPr lang="en-US" altLang="ja-JP" i="1">
                                    <a:latin typeface="Cambria Math"/>
                                    <a:cs typeface="Arial" charset="0"/>
                                  </a:rPr>
                                  <m:t>𝑡</m:t>
                                </m:r>
                                <m:r>
                                  <a:rPr lang="en-US" altLang="ja-JP" i="1">
                                    <a:latin typeface="Cambria Math"/>
                                    <a:cs typeface="Arial" charset="0"/>
                                  </a:rPr>
                                  <m:t>+</m:t>
                                </m:r>
                                <m:r>
                                  <a:rPr lang="en-US" altLang="ja-JP" i="1">
                                    <a:latin typeface="Cambria Math"/>
                                    <a:cs typeface="Arial" charset="0"/>
                                  </a:rPr>
                                  <m:t>𝑖</m:t>
                                </m:r>
                              </m:sub>
                            </m:sSub>
                          </m:num>
                          <m:den>
                            <m:sSup>
                              <m:sSupPr>
                                <m:ctrlPr>
                                  <a:rPr lang="en-US" altLang="ja-JP" i="1">
                                    <a:latin typeface="Cambria Math" panose="02040503050406030204" pitchFamily="18" charset="0"/>
                                    <a:cs typeface="Arial" charset="0"/>
                                  </a:rPr>
                                </m:ctrlPr>
                              </m:sSupPr>
                              <m:e>
                                <m:d>
                                  <m:dPr>
                                    <m:ctrlPr>
                                      <a:rPr lang="en-US" altLang="ja-JP" i="1">
                                        <a:latin typeface="Cambria Math" panose="02040503050406030204" pitchFamily="18" charset="0"/>
                                        <a:cs typeface="Arial" charset="0"/>
                                      </a:rPr>
                                    </m:ctrlPr>
                                  </m:dPr>
                                  <m:e>
                                    <m:r>
                                      <a:rPr lang="en-US" altLang="ja-JP" i="1">
                                        <a:latin typeface="Cambria Math"/>
                                        <a:cs typeface="Arial" charset="0"/>
                                      </a:rPr>
                                      <m:t>1+</m:t>
                                    </m:r>
                                    <m:r>
                                      <a:rPr lang="en-US" altLang="ja-JP" i="1">
                                        <a:latin typeface="Cambria Math"/>
                                        <a:cs typeface="Arial" charset="0"/>
                                      </a:rPr>
                                      <m:t>𝑟</m:t>
                                    </m:r>
                                  </m:e>
                                </m:d>
                              </m:e>
                              <m:sup>
                                <m:r>
                                  <a:rPr lang="en-US" altLang="ja-JP" i="1">
                                    <a:latin typeface="Cambria Math"/>
                                    <a:cs typeface="Arial" charset="0"/>
                                  </a:rPr>
                                  <m:t>𝑖</m:t>
                                </m:r>
                              </m:sup>
                            </m:sSup>
                          </m:den>
                        </m:f>
                      </m:e>
                    </m:nary>
                  </m:oMath>
                </a14:m>
                <a:r>
                  <a:rPr kumimoji="1" lang="en-US" altLang="ja-JP" dirty="0"/>
                  <a:t>		(1)</a:t>
                </a:r>
              </a:p>
              <a:p>
                <a:pPr marL="0" indent="0" algn="ctr">
                  <a:buNone/>
                </a:pPr>
                <a:endParaRPr lang="en-US" altLang="ja-JP" i="1" dirty="0">
                  <a:latin typeface="Cambria Math"/>
                </a:endParaRPr>
              </a:p>
              <a:p>
                <a:pPr marL="0" indent="0" algn="ctr">
                  <a:buNone/>
                </a:pPr>
                <a14:m>
                  <m:oMath xmlns:m="http://schemas.openxmlformats.org/officeDocument/2006/math">
                    <m:r>
                      <a:rPr lang="en-US" altLang="ja-JP" i="1" dirty="0">
                        <a:latin typeface="Cambria Math"/>
                      </a:rPr>
                      <m:t>𝑇</m:t>
                    </m:r>
                    <m:r>
                      <a:rPr lang="en-US" altLang="ja-JP" b="0" i="1" dirty="0" smtClean="0">
                        <a:latin typeface="Cambria Math"/>
                      </a:rPr>
                      <m:t>=</m:t>
                    </m:r>
                    <m:d>
                      <m:dPr>
                        <m:ctrlPr>
                          <a:rPr lang="en-US" altLang="ja-JP" b="0" i="1" dirty="0" smtClean="0">
                            <a:latin typeface="Cambria Math" panose="02040503050406030204" pitchFamily="18" charset="0"/>
                          </a:rPr>
                        </m:ctrlPr>
                      </m:dPr>
                      <m:e>
                        <m:r>
                          <a:rPr lang="en-US" altLang="ja-JP" b="0" i="1" dirty="0" smtClean="0">
                            <a:latin typeface="Cambria Math"/>
                          </a:rPr>
                          <m:t>1+</m:t>
                        </m:r>
                        <m:r>
                          <a:rPr lang="en-US" altLang="ja-JP" b="0" i="1" dirty="0" smtClean="0">
                            <a:latin typeface="Cambria Math"/>
                          </a:rPr>
                          <m:t>𝑟</m:t>
                        </m:r>
                      </m:e>
                    </m:d>
                    <m:r>
                      <a:rPr lang="en-US" altLang="ja-JP" b="0" i="1" dirty="0" smtClean="0">
                        <a:latin typeface="Cambria Math"/>
                      </a:rPr>
                      <m:t>𝐷</m:t>
                    </m:r>
                    <m:r>
                      <a:rPr lang="en-US" altLang="ja-JP" b="0" i="1" dirty="0" smtClean="0">
                        <a:latin typeface="Cambria Math"/>
                      </a:rPr>
                      <m:t>+</m:t>
                    </m:r>
                    <m:r>
                      <a:rPr lang="en-US" altLang="ja-JP" b="0" i="1" dirty="0" smtClean="0">
                        <a:latin typeface="Cambria Math"/>
                      </a:rPr>
                      <m:t>𝐺</m:t>
                    </m:r>
                  </m:oMath>
                </a14:m>
                <a:r>
                  <a:rPr lang="ja-JP" altLang="en-US" b="0" i="1" dirty="0"/>
                  <a:t>　</a:t>
                </a:r>
                <a:r>
                  <a:rPr lang="en-US" altLang="ja-JP" b="0" i="1" dirty="0"/>
                  <a:t>				</a:t>
                </a:r>
                <a:r>
                  <a:rPr lang="en-US" altLang="ja-JP" b="0" dirty="0"/>
                  <a:t>(2)</a:t>
                </a:r>
              </a:p>
              <a:p>
                <a:pPr marL="0" indent="0">
                  <a:buNone/>
                </a:pPr>
                <a:endParaRPr kumimoji="1" lang="en-US" altLang="ja-JP" i="1" dirty="0"/>
              </a:p>
              <a:p>
                <a:r>
                  <a:rPr lang="ja-JP" altLang="en-US" dirty="0"/>
                  <a:t>世代別一人当たりの負担と便益に分解</a:t>
                </a:r>
                <a:endParaRPr kumimoji="1" lang="en-US" altLang="ja-JP" dirty="0"/>
              </a:p>
              <a:p>
                <a:pPr marL="0" indent="0" algn="ctr">
                  <a:buNone/>
                </a:pPr>
                <a14:m>
                  <m:oMath xmlns:m="http://schemas.openxmlformats.org/officeDocument/2006/math">
                    <m:nary>
                      <m:naryPr>
                        <m:chr m:val="∑"/>
                        <m:limLoc m:val="subSup"/>
                        <m:ctrlPr>
                          <a:rPr lang="en-US" altLang="ja-JP" i="1" dirty="0" smtClean="0">
                            <a:latin typeface="Cambria Math" panose="02040503050406030204" pitchFamily="18" charset="0"/>
                          </a:rPr>
                        </m:ctrlPr>
                      </m:naryPr>
                      <m:sub>
                        <m:r>
                          <m:rPr>
                            <m:brk m:alnAt="25"/>
                          </m:rPr>
                          <a:rPr lang="en-US" altLang="ja-JP" b="0" i="1" dirty="0" smtClean="0">
                            <a:latin typeface="Cambria Math"/>
                          </a:rPr>
                          <m:t>𝑠</m:t>
                        </m:r>
                        <m:r>
                          <a:rPr lang="en-US" altLang="ja-JP" b="0" i="1" dirty="0" smtClean="0">
                            <a:latin typeface="Cambria Math"/>
                          </a:rPr>
                          <m:t>=0</m:t>
                        </m:r>
                      </m:sub>
                      <m:sup>
                        <m:r>
                          <a:rPr lang="en-US" altLang="ja-JP" i="1" dirty="0" smtClean="0">
                            <a:latin typeface="Cambria Math"/>
                            <a:ea typeface="Cambria Math"/>
                          </a:rPr>
                          <m:t>∞</m:t>
                        </m:r>
                      </m:sup>
                      <m:e>
                        <m:sSub>
                          <m:sSubPr>
                            <m:ctrlPr>
                              <a:rPr lang="en-US" altLang="ja-JP" i="1" dirty="0" smtClean="0">
                                <a:latin typeface="Cambria Math" panose="02040503050406030204" pitchFamily="18" charset="0"/>
                              </a:rPr>
                            </m:ctrlPr>
                          </m:sSubPr>
                          <m:e>
                            <m:r>
                              <a:rPr lang="ja-JP" altLang="en-US" i="1" dirty="0" smtClean="0">
                                <a:latin typeface="Cambria Math"/>
                              </a:rPr>
                              <m:t>𝜏</m:t>
                            </m:r>
                          </m:e>
                          <m:sub>
                            <m:r>
                              <a:rPr lang="en-US" altLang="ja-JP" b="0" i="1" dirty="0" smtClean="0">
                                <a:latin typeface="Cambria Math"/>
                              </a:rPr>
                              <m:t>𝑠</m:t>
                            </m:r>
                          </m:sub>
                        </m:sSub>
                        <m:sSub>
                          <m:sSubPr>
                            <m:ctrlPr>
                              <a:rPr lang="en-US" altLang="ja-JP" i="1" dirty="0" smtClean="0">
                                <a:latin typeface="Cambria Math" panose="02040503050406030204" pitchFamily="18" charset="0"/>
                              </a:rPr>
                            </m:ctrlPr>
                          </m:sSubPr>
                          <m:e>
                            <m:r>
                              <a:rPr lang="en-US" altLang="ja-JP" b="0" i="1" dirty="0" smtClean="0">
                                <a:latin typeface="Cambria Math"/>
                              </a:rPr>
                              <m:t>𝐿</m:t>
                            </m:r>
                          </m:e>
                          <m:sub>
                            <m:r>
                              <a:rPr lang="en-US" altLang="ja-JP" b="0" i="1" dirty="0" smtClean="0">
                                <a:latin typeface="Cambria Math"/>
                              </a:rPr>
                              <m:t>𝑠</m:t>
                            </m:r>
                          </m:sub>
                        </m:sSub>
                      </m:e>
                    </m:nary>
                    <m:r>
                      <a:rPr lang="en-US" altLang="ja-JP" i="1" dirty="0">
                        <a:latin typeface="Cambria Math"/>
                      </a:rPr>
                      <m:t>=</m:t>
                    </m:r>
                    <m:d>
                      <m:dPr>
                        <m:ctrlPr>
                          <a:rPr lang="en-US" altLang="ja-JP" i="1" dirty="0">
                            <a:latin typeface="Cambria Math" panose="02040503050406030204" pitchFamily="18" charset="0"/>
                          </a:rPr>
                        </m:ctrlPr>
                      </m:dPr>
                      <m:e>
                        <m:r>
                          <a:rPr lang="en-US" altLang="ja-JP" i="1" dirty="0">
                            <a:latin typeface="Cambria Math"/>
                          </a:rPr>
                          <m:t>1+</m:t>
                        </m:r>
                        <m:r>
                          <a:rPr lang="en-US" altLang="ja-JP" i="1" dirty="0">
                            <a:latin typeface="Cambria Math"/>
                          </a:rPr>
                          <m:t>𝑟</m:t>
                        </m:r>
                      </m:e>
                    </m:d>
                    <m:r>
                      <a:rPr lang="en-US" altLang="ja-JP" i="1" dirty="0">
                        <a:latin typeface="Cambria Math"/>
                      </a:rPr>
                      <m:t>𝐷</m:t>
                    </m:r>
                    <m:r>
                      <a:rPr lang="en-US" altLang="ja-JP" i="1" dirty="0">
                        <a:latin typeface="Cambria Math"/>
                      </a:rPr>
                      <m:t>+</m:t>
                    </m:r>
                    <m:nary>
                      <m:naryPr>
                        <m:chr m:val="∑"/>
                        <m:limLoc m:val="subSup"/>
                        <m:ctrlPr>
                          <a:rPr lang="en-US" altLang="ja-JP" i="1" dirty="0" smtClean="0">
                            <a:latin typeface="Cambria Math" panose="02040503050406030204" pitchFamily="18" charset="0"/>
                          </a:rPr>
                        </m:ctrlPr>
                      </m:naryPr>
                      <m:sub>
                        <m:r>
                          <m:rPr>
                            <m:brk m:alnAt="25"/>
                          </m:rPr>
                          <a:rPr lang="en-US" altLang="ja-JP" b="0" i="1" dirty="0" smtClean="0">
                            <a:latin typeface="Cambria Math"/>
                          </a:rPr>
                          <m:t>𝑠</m:t>
                        </m:r>
                        <m:r>
                          <a:rPr lang="en-US" altLang="ja-JP" b="0" i="1" dirty="0" smtClean="0">
                            <a:latin typeface="Cambria Math"/>
                          </a:rPr>
                          <m:t>=0</m:t>
                        </m:r>
                      </m:sub>
                      <m:sup>
                        <m:r>
                          <a:rPr lang="en-US" altLang="ja-JP" i="1" dirty="0" smtClean="0">
                            <a:latin typeface="Cambria Math"/>
                            <a:ea typeface="Cambria Math"/>
                          </a:rPr>
                          <m:t>∞</m:t>
                        </m:r>
                      </m:sup>
                      <m:e>
                        <m:sSub>
                          <m:sSubPr>
                            <m:ctrlPr>
                              <a:rPr lang="en-US" altLang="ja-JP" i="1" dirty="0" smtClean="0">
                                <a:latin typeface="Cambria Math" panose="02040503050406030204" pitchFamily="18" charset="0"/>
                              </a:rPr>
                            </m:ctrlPr>
                          </m:sSubPr>
                          <m:e>
                            <m:r>
                              <a:rPr lang="en-US" altLang="ja-JP" b="0" i="1" dirty="0" smtClean="0">
                                <a:latin typeface="Cambria Math"/>
                              </a:rPr>
                              <m:t>𝑔</m:t>
                            </m:r>
                          </m:e>
                          <m:sub>
                            <m:r>
                              <a:rPr lang="en-US" altLang="ja-JP" b="0" i="1" dirty="0" smtClean="0">
                                <a:latin typeface="Cambria Math"/>
                              </a:rPr>
                              <m:t>𝑠</m:t>
                            </m:r>
                          </m:sub>
                        </m:sSub>
                        <m:sSub>
                          <m:sSubPr>
                            <m:ctrlPr>
                              <a:rPr lang="en-US" altLang="ja-JP" i="1" dirty="0" smtClean="0">
                                <a:latin typeface="Cambria Math" panose="02040503050406030204" pitchFamily="18" charset="0"/>
                              </a:rPr>
                            </m:ctrlPr>
                          </m:sSubPr>
                          <m:e>
                            <m:r>
                              <a:rPr lang="en-US" altLang="ja-JP" b="0" i="1" dirty="0" smtClean="0">
                                <a:latin typeface="Cambria Math"/>
                              </a:rPr>
                              <m:t>𝐿</m:t>
                            </m:r>
                          </m:e>
                          <m:sub>
                            <m:r>
                              <a:rPr lang="en-US" altLang="ja-JP" b="0" i="1" dirty="0" smtClean="0">
                                <a:latin typeface="Cambria Math"/>
                              </a:rPr>
                              <m:t>𝑠</m:t>
                            </m:r>
                          </m:sub>
                        </m:sSub>
                      </m:e>
                    </m:nary>
                  </m:oMath>
                </a14:m>
                <a:r>
                  <a:rPr kumimoji="1" lang="ja-JP" altLang="en-US" i="1" dirty="0"/>
                  <a:t>　</a:t>
                </a:r>
                <a:r>
                  <a:rPr kumimoji="1" lang="en-US" altLang="ja-JP" i="1" dirty="0"/>
                  <a:t>		</a:t>
                </a:r>
                <a:r>
                  <a:rPr kumimoji="1" lang="en-US" altLang="ja-JP" dirty="0"/>
                  <a:t>(3)</a:t>
                </a:r>
              </a:p>
              <a:p>
                <a:pPr marL="0" indent="0">
                  <a:buNone/>
                </a:pPr>
                <a:endParaRPr lang="en-US" altLang="ja-JP" i="1" dirty="0"/>
              </a:p>
              <a:p>
                <a:pPr marL="0" indent="0" algn="ctr">
                  <a:buNone/>
                </a:pPr>
                <a14:m>
                  <m:oMath xmlns:m="http://schemas.openxmlformats.org/officeDocument/2006/math">
                    <m:nary>
                      <m:naryPr>
                        <m:chr m:val="∑"/>
                        <m:limLoc m:val="subSup"/>
                        <m:ctrlPr>
                          <a:rPr lang="en-US" altLang="ja-JP" i="1" dirty="0">
                            <a:latin typeface="Cambria Math" panose="02040503050406030204" pitchFamily="18" charset="0"/>
                          </a:rPr>
                        </m:ctrlPr>
                      </m:naryPr>
                      <m:sub>
                        <m:r>
                          <m:rPr>
                            <m:brk m:alnAt="25"/>
                          </m:rPr>
                          <a:rPr lang="en-US" altLang="ja-JP" i="1" dirty="0">
                            <a:latin typeface="Cambria Math"/>
                          </a:rPr>
                          <m:t>𝑠</m:t>
                        </m:r>
                        <m:r>
                          <a:rPr lang="en-US" altLang="ja-JP" i="1" dirty="0">
                            <a:latin typeface="Cambria Math"/>
                          </a:rPr>
                          <m:t>=0</m:t>
                        </m:r>
                      </m:sub>
                      <m:sup>
                        <m:r>
                          <a:rPr lang="en-US" altLang="ja-JP" i="1" dirty="0">
                            <a:latin typeface="Cambria Math"/>
                            <a:ea typeface="Cambria Math"/>
                          </a:rPr>
                          <m:t>∞</m:t>
                        </m:r>
                      </m:sup>
                      <m:e>
                        <m:d>
                          <m:dPr>
                            <m:ctrlPr>
                              <a:rPr lang="en-US" altLang="ja-JP" i="1" dirty="0" smtClean="0">
                                <a:latin typeface="Cambria Math" panose="02040503050406030204" pitchFamily="18" charset="0"/>
                                <a:ea typeface="Cambria Math"/>
                              </a:rPr>
                            </m:ctrlPr>
                          </m:dPr>
                          <m:e>
                            <m:sSub>
                              <m:sSubPr>
                                <m:ctrlPr>
                                  <a:rPr lang="en-US" altLang="ja-JP" i="1" dirty="0" smtClean="0">
                                    <a:latin typeface="Cambria Math" panose="02040503050406030204" pitchFamily="18" charset="0"/>
                                    <a:ea typeface="Cambria Math"/>
                                  </a:rPr>
                                </m:ctrlPr>
                              </m:sSubPr>
                              <m:e>
                                <m:r>
                                  <a:rPr lang="ja-JP" altLang="en-US" i="1" dirty="0" smtClean="0">
                                    <a:latin typeface="Cambria Math"/>
                                    <a:ea typeface="Cambria Math"/>
                                  </a:rPr>
                                  <m:t>𝜏</m:t>
                                </m:r>
                              </m:e>
                              <m:sub>
                                <m:r>
                                  <a:rPr lang="en-US" altLang="ja-JP" b="0" i="1" dirty="0" smtClean="0">
                                    <a:latin typeface="Cambria Math"/>
                                    <a:ea typeface="Cambria Math"/>
                                  </a:rPr>
                                  <m:t>𝑠</m:t>
                                </m:r>
                              </m:sub>
                            </m:sSub>
                            <m:r>
                              <a:rPr lang="en-US" altLang="ja-JP" b="0" i="1" dirty="0" smtClean="0">
                                <a:latin typeface="Cambria Math"/>
                                <a:ea typeface="Cambria Math"/>
                              </a:rPr>
                              <m:t>−</m:t>
                            </m:r>
                            <m:sSub>
                              <m:sSubPr>
                                <m:ctrlPr>
                                  <a:rPr lang="en-US" altLang="ja-JP" b="0" i="1" dirty="0" smtClean="0">
                                    <a:latin typeface="Cambria Math" panose="02040503050406030204" pitchFamily="18" charset="0"/>
                                    <a:ea typeface="Cambria Math"/>
                                  </a:rPr>
                                </m:ctrlPr>
                              </m:sSubPr>
                              <m:e>
                                <m:r>
                                  <a:rPr lang="en-US" altLang="ja-JP" b="0" i="1" dirty="0" smtClean="0">
                                    <a:latin typeface="Cambria Math"/>
                                    <a:ea typeface="Cambria Math"/>
                                  </a:rPr>
                                  <m:t>𝑔</m:t>
                                </m:r>
                              </m:e>
                              <m:sub>
                                <m:r>
                                  <a:rPr lang="en-US" altLang="ja-JP" b="0" i="1" dirty="0" smtClean="0">
                                    <a:latin typeface="Cambria Math"/>
                                    <a:ea typeface="Cambria Math"/>
                                  </a:rPr>
                                  <m:t>𝑠</m:t>
                                </m:r>
                              </m:sub>
                            </m:sSub>
                          </m:e>
                        </m:d>
                        <m:sSub>
                          <m:sSubPr>
                            <m:ctrlPr>
                              <a:rPr lang="en-US" altLang="ja-JP" i="1" dirty="0">
                                <a:latin typeface="Cambria Math" panose="02040503050406030204" pitchFamily="18" charset="0"/>
                              </a:rPr>
                            </m:ctrlPr>
                          </m:sSubPr>
                          <m:e>
                            <m:r>
                              <a:rPr lang="en-US" altLang="ja-JP" i="1" dirty="0">
                                <a:latin typeface="Cambria Math"/>
                              </a:rPr>
                              <m:t>𝐿</m:t>
                            </m:r>
                          </m:e>
                          <m:sub>
                            <m:r>
                              <a:rPr lang="en-US" altLang="ja-JP" i="1" dirty="0">
                                <a:latin typeface="Cambria Math"/>
                              </a:rPr>
                              <m:t>𝑠</m:t>
                            </m:r>
                          </m:sub>
                        </m:sSub>
                      </m:e>
                    </m:nary>
                    <m:r>
                      <a:rPr lang="en-US" altLang="ja-JP" i="1" dirty="0">
                        <a:latin typeface="Cambria Math"/>
                      </a:rPr>
                      <m:t>=</m:t>
                    </m:r>
                    <m:d>
                      <m:dPr>
                        <m:ctrlPr>
                          <a:rPr lang="en-US" altLang="ja-JP" i="1" dirty="0">
                            <a:latin typeface="Cambria Math" panose="02040503050406030204" pitchFamily="18" charset="0"/>
                          </a:rPr>
                        </m:ctrlPr>
                      </m:dPr>
                      <m:e>
                        <m:r>
                          <a:rPr lang="en-US" altLang="ja-JP" i="1" dirty="0">
                            <a:latin typeface="Cambria Math"/>
                          </a:rPr>
                          <m:t>1+</m:t>
                        </m:r>
                        <m:r>
                          <a:rPr lang="en-US" altLang="ja-JP" i="1" dirty="0">
                            <a:latin typeface="Cambria Math"/>
                          </a:rPr>
                          <m:t>𝑟</m:t>
                        </m:r>
                      </m:e>
                    </m:d>
                    <m:r>
                      <a:rPr lang="en-US" altLang="ja-JP" i="1" dirty="0">
                        <a:latin typeface="Cambria Math"/>
                      </a:rPr>
                      <m:t>𝐷</m:t>
                    </m:r>
                  </m:oMath>
                </a14:m>
                <a:r>
                  <a:rPr kumimoji="1" lang="ja-JP" altLang="en-US" i="1" dirty="0"/>
                  <a:t>　</a:t>
                </a:r>
                <a:r>
                  <a:rPr kumimoji="1" lang="en-US" altLang="ja-JP" i="1" dirty="0"/>
                  <a:t>			</a:t>
                </a:r>
                <a:r>
                  <a:rPr kumimoji="1" lang="en-US" altLang="ja-JP" dirty="0"/>
                  <a:t>(4)</a:t>
                </a:r>
              </a:p>
              <a:p>
                <a:r>
                  <a:rPr lang="ja-JP" altLang="en-US" dirty="0"/>
                  <a:t>現在の債務残高は現在から将来の負担超過で賄う</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185" t="-323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808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内容</a:t>
            </a:r>
          </a:p>
        </p:txBody>
      </p:sp>
      <p:sp>
        <p:nvSpPr>
          <p:cNvPr id="3" name="コンテンツ プレースホルダー 2"/>
          <p:cNvSpPr>
            <a:spLocks noGrp="1"/>
          </p:cNvSpPr>
          <p:nvPr>
            <p:ph idx="1"/>
          </p:nvPr>
        </p:nvSpPr>
        <p:spPr>
          <a:xfrm>
            <a:off x="467544" y="1340768"/>
            <a:ext cx="8352928" cy="5256584"/>
          </a:xfrm>
        </p:spPr>
        <p:txBody>
          <a:bodyPr>
            <a:normAutofit/>
          </a:bodyPr>
          <a:lstStyle/>
          <a:p>
            <a:r>
              <a:rPr lang="ja-JP" altLang="en-US" dirty="0"/>
              <a:t>日本の財政</a:t>
            </a:r>
            <a:endParaRPr lang="en-US" altLang="ja-JP" dirty="0"/>
          </a:p>
          <a:p>
            <a:pPr lvl="1"/>
            <a:r>
              <a:rPr lang="ja-JP" altLang="en-US" dirty="0"/>
              <a:t>人口高齢化</a:t>
            </a:r>
            <a:endParaRPr lang="en-US" altLang="ja-JP" dirty="0"/>
          </a:p>
          <a:p>
            <a:pPr lvl="1"/>
            <a:r>
              <a:rPr lang="ja-JP" altLang="en-US" dirty="0"/>
              <a:t>財政収支の推移</a:t>
            </a:r>
            <a:endParaRPr lang="en-US" altLang="ja-JP" dirty="0"/>
          </a:p>
          <a:p>
            <a:pPr lvl="1"/>
            <a:r>
              <a:rPr lang="ja-JP" altLang="en-US" dirty="0"/>
              <a:t>政府債務残高の推移</a:t>
            </a:r>
            <a:endParaRPr lang="en-US" altLang="ja-JP" dirty="0"/>
          </a:p>
          <a:p>
            <a:r>
              <a:rPr lang="ja-JP" altLang="en-US" dirty="0"/>
              <a:t>政府の予算制約</a:t>
            </a:r>
            <a:endParaRPr lang="en-US" altLang="ja-JP" dirty="0"/>
          </a:p>
          <a:p>
            <a:r>
              <a:rPr lang="ja-JP" altLang="en-US" dirty="0"/>
              <a:t>世代会計</a:t>
            </a:r>
            <a:endParaRPr lang="en-US" altLang="ja-JP" dirty="0"/>
          </a:p>
          <a:p>
            <a:r>
              <a:rPr lang="ja-JP" altLang="en-US" dirty="0"/>
              <a:t>シルバー・ポリティクス</a:t>
            </a:r>
            <a:endParaRPr lang="en-US" altLang="ja-JP" dirty="0"/>
          </a:p>
          <a:p>
            <a:pPr lvl="1"/>
            <a:endParaRPr kumimoji="1" lang="ja-JP" altLang="en-US" dirty="0"/>
          </a:p>
        </p:txBody>
      </p:sp>
    </p:spTree>
    <p:extLst>
      <p:ext uri="{BB962C8B-B14F-4D97-AF65-F5344CB8AC3E}">
        <p14:creationId xmlns:p14="http://schemas.microsoft.com/office/powerpoint/2010/main" val="99819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世代会計の推計</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a:t>現時点の政府支出や税収を年齢別一人当たり</a:t>
            </a:r>
            <a:r>
              <a:rPr lang="ja-JP" altLang="en-US" dirty="0"/>
              <a:t>に分解</a:t>
            </a:r>
            <a:endParaRPr lang="en-US" altLang="ja-JP" dirty="0"/>
          </a:p>
          <a:p>
            <a:pPr lvl="1"/>
            <a:r>
              <a:rPr lang="ja-JP" altLang="en-US" dirty="0"/>
              <a:t>分解できる政府支出（私的財）</a:t>
            </a:r>
            <a:endParaRPr lang="en-US" altLang="ja-JP" dirty="0"/>
          </a:p>
          <a:p>
            <a:pPr lvl="1"/>
            <a:r>
              <a:rPr lang="ja-JP" altLang="en-US" dirty="0"/>
              <a:t>分解できない政府支出（公共財）</a:t>
            </a:r>
            <a:endParaRPr lang="en-US" altLang="ja-JP" dirty="0"/>
          </a:p>
          <a:p>
            <a:r>
              <a:rPr lang="ja-JP" altLang="en-US" dirty="0"/>
              <a:t>将来の年齢別一人当たり受益や負担は一定の成長率を仮定</a:t>
            </a:r>
            <a:endParaRPr lang="en-US" altLang="ja-JP" dirty="0"/>
          </a:p>
          <a:p>
            <a:r>
              <a:rPr lang="ja-JP" altLang="en-US" dirty="0"/>
              <a:t>将来推計人口から将来の各時点の年齢別人口を求める</a:t>
            </a:r>
            <a:endParaRPr lang="en-US" altLang="ja-JP" dirty="0"/>
          </a:p>
          <a:p>
            <a:r>
              <a:rPr lang="ja-JP" altLang="en-US" dirty="0"/>
              <a:t>将来の各時点における政府支出・税負担を推計</a:t>
            </a:r>
            <a:endParaRPr lang="en-US" altLang="ja-JP" dirty="0"/>
          </a:p>
          <a:p>
            <a:r>
              <a:rPr lang="ja-JP" altLang="en-US" dirty="0"/>
              <a:t>政府の通時的予算制約式</a:t>
            </a:r>
            <a:r>
              <a:rPr lang="en-US" altLang="ja-JP" dirty="0"/>
              <a:t>(2)</a:t>
            </a:r>
            <a:r>
              <a:rPr lang="ja-JP" altLang="en-US" dirty="0"/>
              <a:t>で，</a:t>
            </a:r>
            <a:r>
              <a:rPr lang="en-US" altLang="ja-JP" dirty="0"/>
              <a:t>(1+r)D+G</a:t>
            </a:r>
            <a:r>
              <a:rPr lang="ja-JP" altLang="en-US" dirty="0"/>
              <a:t>と</a:t>
            </a:r>
            <a:r>
              <a:rPr lang="en-US" altLang="ja-JP" dirty="0"/>
              <a:t>T</a:t>
            </a:r>
            <a:r>
              <a:rPr lang="ja-JP" altLang="en-US" dirty="0"/>
              <a:t>が一致するように将来世代に一定の負担増（負担減の場合もありうる）を求め，将来世代の一人当たり負担を求める</a:t>
            </a:r>
            <a:endParaRPr lang="en-US" altLang="ja-JP" dirty="0"/>
          </a:p>
          <a:p>
            <a:pPr marL="742950" lvl="2" indent="-342900"/>
            <a:r>
              <a:rPr lang="en-US" altLang="ja-JP" dirty="0" err="1">
                <a:latin typeface="Symbol" panose="05050102010706020507" pitchFamily="18" charset="2"/>
              </a:rPr>
              <a:t>t</a:t>
            </a:r>
            <a:r>
              <a:rPr lang="en-US" altLang="ja-JP" i="1" baseline="-25000" dirty="0" err="1">
                <a:latin typeface="Times New Roman" panose="02020603050405020304" pitchFamily="18" charset="0"/>
                <a:cs typeface="Times New Roman" panose="02020603050405020304" pitchFamily="18" charset="0"/>
              </a:rPr>
              <a:t>t</a:t>
            </a:r>
            <a:r>
              <a:rPr lang="en-US" altLang="ja-JP" dirty="0"/>
              <a:t>, </a:t>
            </a:r>
            <a:r>
              <a:rPr lang="en-US" altLang="ja-JP" i="1" dirty="0" err="1">
                <a:latin typeface="Times New Roman" panose="02020603050405020304" pitchFamily="18" charset="0"/>
                <a:cs typeface="Times New Roman" panose="02020603050405020304" pitchFamily="18" charset="0"/>
              </a:rPr>
              <a:t>g</a:t>
            </a:r>
            <a:r>
              <a:rPr lang="en-US" altLang="ja-JP" i="1" baseline="-25000" dirty="0" err="1">
                <a:latin typeface="Times New Roman" panose="02020603050405020304" pitchFamily="18" charset="0"/>
                <a:cs typeface="Times New Roman" panose="02020603050405020304" pitchFamily="18" charset="0"/>
              </a:rPr>
              <a:t>t</a:t>
            </a:r>
            <a:r>
              <a:rPr lang="ja-JP" altLang="en-US" dirty="0"/>
              <a:t>の世代別の比較を行う</a:t>
            </a:r>
            <a:endParaRPr lang="en-US" altLang="ja-JP" dirty="0"/>
          </a:p>
          <a:p>
            <a:pPr marL="0" indent="-400050"/>
            <a:r>
              <a:rPr lang="ja-JP" altLang="en-US" dirty="0"/>
              <a:t>年金・医療・介護などの社会保障費 </a:t>
            </a:r>
            <a:r>
              <a:rPr lang="en-US" altLang="ja-JP" dirty="0">
                <a:sym typeface="Wingdings" panose="05000000000000000000" pitchFamily="2" charset="2"/>
              </a:rPr>
              <a:t> </a:t>
            </a:r>
            <a:r>
              <a:rPr lang="ja-JP" altLang="en-US" dirty="0">
                <a:sym typeface="Wingdings" panose="05000000000000000000" pitchFamily="2" charset="2"/>
              </a:rPr>
              <a:t>人口高齢化により支出増加</a:t>
            </a:r>
            <a:endParaRPr lang="en-US" altLang="ja-JP" dirty="0"/>
          </a:p>
          <a:p>
            <a:endParaRPr lang="en-US" altLang="ja-JP" dirty="0"/>
          </a:p>
        </p:txBody>
      </p:sp>
    </p:spTree>
    <p:extLst>
      <p:ext uri="{BB962C8B-B14F-4D97-AF65-F5344CB8AC3E}">
        <p14:creationId xmlns:p14="http://schemas.microsoft.com/office/powerpoint/2010/main" val="312760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39552" y="370194"/>
            <a:ext cx="60486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itchFamily="50" charset="-128"/>
              </a:rPr>
              <a:t>我が国の</a:t>
            </a:r>
            <a:r>
              <a:rPr kumimoji="1" lang="ja-JP" altLang="ja-JP" sz="2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itchFamily="50" charset="-128"/>
              </a:rPr>
              <a:t>世代</a:t>
            </a:r>
            <a:r>
              <a:rPr kumimoji="1" lang="ja-JP" altLang="en-US" sz="2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itchFamily="50" charset="-128"/>
              </a:rPr>
              <a:t>会計</a:t>
            </a:r>
            <a:r>
              <a:rPr kumimoji="1" lang="ja-JP" altLang="ja-JP" sz="2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itchFamily="50" charset="-128"/>
              </a:rPr>
              <a:t> </a:t>
            </a:r>
            <a:r>
              <a:rPr lang="ja-JP" altLang="en-US" sz="2000" dirty="0">
                <a:latin typeface="ＭＳ Ｐゴシック" panose="020B0600070205080204" pitchFamily="50" charset="-128"/>
                <a:ea typeface="ＭＳ Ｐゴシック" panose="020B0600070205080204" pitchFamily="50" charset="-128"/>
                <a:cs typeface="ＭＳ Ｐゴシック" pitchFamily="50" charset="-128"/>
              </a:rPr>
              <a:t>島澤諭の推計</a:t>
            </a:r>
            <a:endParaRPr kumimoji="1" lang="ja-JP" altLang="ja-JP" sz="2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itchFamily="50" charset="-128"/>
            </a:endParaRPr>
          </a:p>
        </p:txBody>
      </p:sp>
      <p:sp>
        <p:nvSpPr>
          <p:cNvPr id="9" name="テキスト ボックス 8"/>
          <p:cNvSpPr txBox="1"/>
          <p:nvPr/>
        </p:nvSpPr>
        <p:spPr>
          <a:xfrm>
            <a:off x="6263680" y="5373216"/>
            <a:ext cx="2880320" cy="923330"/>
          </a:xfrm>
          <a:prstGeom prst="rect">
            <a:avLst/>
          </a:prstGeom>
          <a:noFill/>
        </p:spPr>
        <p:txBody>
          <a:bodyPr wrap="square" rtlCol="0">
            <a:spAutoFit/>
          </a:bodyPr>
          <a:lstStyle/>
          <a:p>
            <a:r>
              <a:rPr kumimoji="1" lang="ja-JP" altLang="en-US" dirty="0"/>
              <a:t>資料：島澤諭「世代会計入門」　日本評論社，</a:t>
            </a:r>
            <a:r>
              <a:rPr kumimoji="1" lang="en-US" altLang="ja-JP" dirty="0"/>
              <a:t>2013</a:t>
            </a:r>
            <a:r>
              <a:rPr kumimoji="1" lang="ja-JP" altLang="en-US" dirty="0"/>
              <a:t>年</a:t>
            </a:r>
            <a:endParaRPr kumimoji="1" lang="en-US" altLang="ja-JP" dirty="0"/>
          </a:p>
          <a:p>
            <a:endParaRPr kumimoji="1" lang="ja-JP" altLang="en-US" dirty="0"/>
          </a:p>
        </p:txBody>
      </p:sp>
      <p:sp>
        <p:nvSpPr>
          <p:cNvPr id="6" name="テキスト ボックス 5"/>
          <p:cNvSpPr txBox="1"/>
          <p:nvPr/>
        </p:nvSpPr>
        <p:spPr>
          <a:xfrm>
            <a:off x="6052810" y="2204864"/>
            <a:ext cx="2551638" cy="1477328"/>
          </a:xfrm>
          <a:prstGeom prst="rect">
            <a:avLst/>
          </a:prstGeom>
          <a:noFill/>
        </p:spPr>
        <p:txBody>
          <a:bodyPr wrap="square" rtlCol="0">
            <a:spAutoFit/>
          </a:bodyPr>
          <a:lstStyle/>
          <a:p>
            <a:r>
              <a:rPr lang="ja-JP" altLang="en-US" dirty="0"/>
              <a:t>将来世代は現在の</a:t>
            </a:r>
            <a:r>
              <a:rPr lang="en-US" altLang="ja-JP" dirty="0"/>
              <a:t>0</a:t>
            </a:r>
            <a:r>
              <a:rPr lang="ja-JP" altLang="en-US" dirty="0"/>
              <a:t>歳世代より生涯の純負担が</a:t>
            </a:r>
            <a:r>
              <a:rPr lang="en-US" altLang="ja-JP" dirty="0"/>
              <a:t>180%</a:t>
            </a:r>
            <a:r>
              <a:rPr lang="ja-JP" altLang="en-US" dirty="0"/>
              <a:t>多い</a:t>
            </a:r>
            <a:endParaRPr lang="en-US" altLang="ja-JP" dirty="0"/>
          </a:p>
          <a:p>
            <a:endParaRPr kumimoji="1" lang="en-US" altLang="ja-JP" dirty="0"/>
          </a:p>
          <a:p>
            <a:r>
              <a:rPr lang="en-US" altLang="ja-JP" dirty="0"/>
              <a:t>2010</a:t>
            </a:r>
            <a:r>
              <a:rPr lang="ja-JP" altLang="en-US" dirty="0"/>
              <a:t>年時点での推計</a:t>
            </a:r>
            <a:endParaRPr kumimoji="1" lang="ja-JP" altLang="en-US" dirty="0"/>
          </a:p>
        </p:txBody>
      </p:sp>
      <p:pic>
        <p:nvPicPr>
          <p:cNvPr id="7" name="図 6"/>
          <p:cNvPicPr>
            <a:picLocks noChangeAspect="1"/>
          </p:cNvPicPr>
          <p:nvPr/>
        </p:nvPicPr>
        <p:blipFill>
          <a:blip r:embed="rId2"/>
          <a:stretch>
            <a:fillRect/>
          </a:stretch>
        </p:blipFill>
        <p:spPr>
          <a:xfrm>
            <a:off x="536375" y="781472"/>
            <a:ext cx="5328592" cy="5828719"/>
          </a:xfrm>
          <a:prstGeom prst="rect">
            <a:avLst/>
          </a:prstGeom>
        </p:spPr>
      </p:pic>
    </p:spTree>
    <p:extLst>
      <p:ext uri="{BB962C8B-B14F-4D97-AF65-F5344CB8AC3E}">
        <p14:creationId xmlns:p14="http://schemas.microsoft.com/office/powerpoint/2010/main" val="123254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世代会計の国際比較</a:t>
            </a:r>
          </a:p>
        </p:txBody>
      </p:sp>
      <p:pic>
        <p:nvPicPr>
          <p:cNvPr id="4" name="コンテンツ プレースホルダー 3"/>
          <p:cNvPicPr>
            <a:picLocks noGrp="1" noChangeAspect="1"/>
          </p:cNvPicPr>
          <p:nvPr>
            <p:ph idx="1"/>
          </p:nvPr>
        </p:nvPicPr>
        <p:blipFill>
          <a:blip r:embed="rId2"/>
          <a:stretch>
            <a:fillRect/>
          </a:stretch>
        </p:blipFill>
        <p:spPr>
          <a:xfrm>
            <a:off x="899591" y="1556792"/>
            <a:ext cx="7699141" cy="3600400"/>
          </a:xfrm>
          <a:prstGeom prst="rect">
            <a:avLst/>
          </a:prstGeom>
        </p:spPr>
      </p:pic>
      <p:sp>
        <p:nvSpPr>
          <p:cNvPr id="5" name="テキスト ボックス 4"/>
          <p:cNvSpPr txBox="1"/>
          <p:nvPr/>
        </p:nvSpPr>
        <p:spPr>
          <a:xfrm>
            <a:off x="6263680" y="5373216"/>
            <a:ext cx="2880320" cy="923330"/>
          </a:xfrm>
          <a:prstGeom prst="rect">
            <a:avLst/>
          </a:prstGeom>
          <a:noFill/>
        </p:spPr>
        <p:txBody>
          <a:bodyPr wrap="square" rtlCol="0">
            <a:spAutoFit/>
          </a:bodyPr>
          <a:lstStyle/>
          <a:p>
            <a:r>
              <a:rPr kumimoji="1" lang="ja-JP" altLang="en-US" dirty="0"/>
              <a:t>資料：島澤諭「世代会計入門」　日本評論社，</a:t>
            </a:r>
            <a:r>
              <a:rPr kumimoji="1" lang="en-US" altLang="ja-JP" dirty="0"/>
              <a:t>2013</a:t>
            </a:r>
            <a:r>
              <a:rPr kumimoji="1" lang="ja-JP" altLang="en-US" dirty="0"/>
              <a:t>年</a:t>
            </a:r>
            <a:endParaRPr kumimoji="1" lang="en-US" altLang="ja-JP" dirty="0"/>
          </a:p>
          <a:p>
            <a:endParaRPr kumimoji="1" lang="ja-JP" altLang="en-US" dirty="0"/>
          </a:p>
        </p:txBody>
      </p:sp>
      <p:sp>
        <p:nvSpPr>
          <p:cNvPr id="6" name="テキスト ボックス 5"/>
          <p:cNvSpPr txBox="1"/>
          <p:nvPr/>
        </p:nvSpPr>
        <p:spPr>
          <a:xfrm>
            <a:off x="971600" y="5373216"/>
            <a:ext cx="4536504" cy="923330"/>
          </a:xfrm>
          <a:prstGeom prst="rect">
            <a:avLst/>
          </a:prstGeom>
          <a:noFill/>
        </p:spPr>
        <p:txBody>
          <a:bodyPr wrap="square" rtlCol="0">
            <a:spAutoFit/>
          </a:bodyPr>
          <a:lstStyle/>
          <a:p>
            <a:r>
              <a:rPr kumimoji="1" lang="ja-JP" altLang="en-US" dirty="0"/>
              <a:t>我が国の将来世代の純負担が国際的にも飛びぬけて高い（</a:t>
            </a:r>
            <a:r>
              <a:rPr kumimoji="1" lang="en-US" altLang="ja-JP" dirty="0"/>
              <a:t>2010</a:t>
            </a:r>
            <a:r>
              <a:rPr kumimoji="1" lang="ja-JP" altLang="en-US" dirty="0"/>
              <a:t>年時点で世代間不均衡</a:t>
            </a:r>
            <a:r>
              <a:rPr kumimoji="1" lang="en-US" altLang="ja-JP" dirty="0"/>
              <a:t>180%</a:t>
            </a:r>
            <a:r>
              <a:rPr kumimoji="1" lang="ja-JP" altLang="en-US" dirty="0"/>
              <a:t>）</a:t>
            </a:r>
          </a:p>
        </p:txBody>
      </p:sp>
    </p:spTree>
    <p:extLst>
      <p:ext uri="{BB962C8B-B14F-4D97-AF65-F5344CB8AC3E}">
        <p14:creationId xmlns:p14="http://schemas.microsoft.com/office/powerpoint/2010/main" val="1094734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世代会計で何がわかるか</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a:t>世代間の公平性</a:t>
            </a:r>
            <a:endParaRPr kumimoji="1" lang="en-US" altLang="ja-JP" dirty="0"/>
          </a:p>
          <a:p>
            <a:r>
              <a:rPr lang="ja-JP" altLang="en-US" dirty="0"/>
              <a:t>財政政策（支出，税制）のマクロ的効果</a:t>
            </a:r>
            <a:endParaRPr lang="en-US" altLang="ja-JP" dirty="0"/>
          </a:p>
          <a:p>
            <a:pPr lvl="1"/>
            <a:r>
              <a:rPr kumimoji="1" lang="ja-JP" altLang="en-US" dirty="0"/>
              <a:t>各世代の消費・貯蓄に与える影響</a:t>
            </a:r>
            <a:endParaRPr kumimoji="1" lang="en-US" altLang="ja-JP" dirty="0"/>
          </a:p>
          <a:p>
            <a:r>
              <a:rPr lang="ja-JP" altLang="en-US" dirty="0"/>
              <a:t>社会保障政策の変更</a:t>
            </a:r>
            <a:endParaRPr lang="en-US" altLang="ja-JP" dirty="0"/>
          </a:p>
          <a:p>
            <a:pPr lvl="1"/>
            <a:r>
              <a:rPr lang="ja-JP" altLang="en-US" dirty="0"/>
              <a:t>給付削減か負担増か</a:t>
            </a:r>
            <a:endParaRPr lang="en-US" altLang="ja-JP" dirty="0"/>
          </a:p>
          <a:p>
            <a:r>
              <a:rPr kumimoji="1" lang="ja-JP" altLang="en-US" dirty="0"/>
              <a:t>増税策の比較</a:t>
            </a:r>
            <a:endParaRPr kumimoji="1" lang="en-US" altLang="ja-JP" dirty="0"/>
          </a:p>
          <a:p>
            <a:pPr lvl="1"/>
            <a:r>
              <a:rPr lang="ja-JP" altLang="en-US" dirty="0"/>
              <a:t>消費税か所得税か</a:t>
            </a:r>
            <a:endParaRPr lang="en-US" altLang="ja-JP" dirty="0"/>
          </a:p>
          <a:p>
            <a:r>
              <a:rPr kumimoji="1" lang="ja-JP" altLang="en-US" dirty="0"/>
              <a:t>問題点</a:t>
            </a:r>
            <a:endParaRPr kumimoji="1" lang="en-US" altLang="ja-JP" dirty="0"/>
          </a:p>
          <a:p>
            <a:pPr lvl="1"/>
            <a:r>
              <a:rPr lang="ja-JP" altLang="en-US" dirty="0"/>
              <a:t>成長率，割引率の想定</a:t>
            </a:r>
            <a:endParaRPr kumimoji="1" lang="en-US" altLang="ja-JP" dirty="0"/>
          </a:p>
          <a:p>
            <a:pPr lvl="1"/>
            <a:endParaRPr kumimoji="1" lang="en-US" altLang="ja-JP" dirty="0"/>
          </a:p>
        </p:txBody>
      </p:sp>
    </p:spTree>
    <p:extLst>
      <p:ext uri="{BB962C8B-B14F-4D97-AF65-F5344CB8AC3E}">
        <p14:creationId xmlns:p14="http://schemas.microsoft.com/office/powerpoint/2010/main" val="2295958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シルバー・ポリティックス</a:t>
            </a:r>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a:t>中位投票者定理</a:t>
            </a:r>
            <a:endParaRPr kumimoji="1" lang="en-US" altLang="ja-JP" dirty="0"/>
          </a:p>
          <a:p>
            <a:pPr lvl="1"/>
            <a:r>
              <a:rPr lang="ja-JP" altLang="en-US" dirty="0"/>
              <a:t>政策の対立軸が</a:t>
            </a:r>
            <a:r>
              <a:rPr lang="en-US" altLang="ja-JP" dirty="0"/>
              <a:t>1</a:t>
            </a:r>
            <a:r>
              <a:rPr lang="ja-JP" altLang="en-US" dirty="0"/>
              <a:t>次元で表現でき，小選挙区制度で投票が行われる場合，政策軸で中位の有権者のイデオロギーに政策が収斂していく</a:t>
            </a:r>
            <a:endParaRPr lang="en-US" altLang="ja-JP" dirty="0"/>
          </a:p>
          <a:p>
            <a:pPr lvl="2"/>
            <a:r>
              <a:rPr lang="ja-JP" altLang="en-US" dirty="0"/>
              <a:t>政治家の行動　</a:t>
            </a:r>
            <a:r>
              <a:rPr lang="en-US" altLang="ja-JP" dirty="0">
                <a:sym typeface="Wingdings" panose="05000000000000000000" pitchFamily="2" charset="2"/>
              </a:rPr>
              <a:t> </a:t>
            </a:r>
            <a:r>
              <a:rPr lang="ja-JP" altLang="en-US" dirty="0">
                <a:sym typeface="Wingdings" panose="05000000000000000000" pitchFamily="2" charset="2"/>
              </a:rPr>
              <a:t>当選が目的</a:t>
            </a:r>
            <a:endParaRPr lang="en-US" altLang="ja-JP" dirty="0">
              <a:sym typeface="Wingdings" panose="05000000000000000000" pitchFamily="2" charset="2"/>
            </a:endParaRPr>
          </a:p>
          <a:p>
            <a:r>
              <a:rPr kumimoji="1" lang="ja-JP" altLang="en-US" dirty="0"/>
              <a:t>人口高齢化 </a:t>
            </a:r>
            <a:r>
              <a:rPr kumimoji="1" lang="en-US" altLang="ja-JP" dirty="0">
                <a:sym typeface="Wingdings" panose="05000000000000000000" pitchFamily="2" charset="2"/>
              </a:rPr>
              <a:t> </a:t>
            </a:r>
            <a:r>
              <a:rPr kumimoji="1" lang="ja-JP" altLang="en-US" dirty="0">
                <a:sym typeface="Wingdings" panose="05000000000000000000" pitchFamily="2" charset="2"/>
              </a:rPr>
              <a:t>有権者の中位年齢が高齢に</a:t>
            </a:r>
            <a:endParaRPr kumimoji="1" lang="en-US" altLang="ja-JP" dirty="0">
              <a:sym typeface="Wingdings" panose="05000000000000000000" pitchFamily="2" charset="2"/>
            </a:endParaRPr>
          </a:p>
          <a:p>
            <a:r>
              <a:rPr lang="ja-JP" altLang="en-US" dirty="0">
                <a:sym typeface="Wingdings" panose="05000000000000000000" pitchFamily="2" charset="2"/>
              </a:rPr>
              <a:t>年金，医療などの社会保障政策</a:t>
            </a:r>
            <a:endParaRPr lang="en-US" altLang="ja-JP" dirty="0">
              <a:sym typeface="Wingdings" panose="05000000000000000000" pitchFamily="2" charset="2"/>
            </a:endParaRPr>
          </a:p>
          <a:p>
            <a:pPr lvl="1"/>
            <a:r>
              <a:rPr kumimoji="1" lang="ja-JP" altLang="en-US" dirty="0">
                <a:sym typeface="Wingdings" panose="05000000000000000000" pitchFamily="2" charset="2"/>
              </a:rPr>
              <a:t>年齢で利害が対立</a:t>
            </a:r>
            <a:endParaRPr kumimoji="1" lang="en-US" altLang="ja-JP" dirty="0">
              <a:sym typeface="Wingdings" panose="05000000000000000000" pitchFamily="2" charset="2"/>
            </a:endParaRPr>
          </a:p>
          <a:p>
            <a:pPr lvl="1"/>
            <a:r>
              <a:rPr lang="ja-JP" altLang="en-US" dirty="0">
                <a:sym typeface="Wingdings" panose="05000000000000000000" pitchFamily="2" charset="2"/>
              </a:rPr>
              <a:t>人口高齢化が進むほど，高齢者の利益が重視されるような政策が採択されやすい（若者や将来世代の利益を犠牲にして）</a:t>
            </a:r>
            <a:endParaRPr lang="en-US" altLang="ja-JP" dirty="0">
              <a:sym typeface="Wingdings" panose="05000000000000000000" pitchFamily="2" charset="2"/>
            </a:endParaRPr>
          </a:p>
          <a:p>
            <a:pPr lvl="1"/>
            <a:r>
              <a:rPr lang="ja-JP" altLang="en-US">
                <a:sym typeface="Wingdings" panose="05000000000000000000" pitchFamily="2" charset="2"/>
              </a:rPr>
              <a:t>有権者が利己的なら（あるいは近視眼的なら）将来世代の利益は政策に反映されなくなる</a:t>
            </a:r>
            <a:endParaRPr kumimoji="1" lang="ja-JP" altLang="en-US" dirty="0"/>
          </a:p>
        </p:txBody>
      </p:sp>
    </p:spTree>
    <p:extLst>
      <p:ext uri="{BB962C8B-B14F-4D97-AF65-F5344CB8AC3E}">
        <p14:creationId xmlns:p14="http://schemas.microsoft.com/office/powerpoint/2010/main" val="56178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68042"/>
            <a:ext cx="7374512" cy="56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95536" y="144822"/>
            <a:ext cx="2160240" cy="523220"/>
          </a:xfrm>
          <a:prstGeom prst="rect">
            <a:avLst/>
          </a:prstGeom>
          <a:noFill/>
        </p:spPr>
        <p:txBody>
          <a:bodyPr wrap="square" rtlCol="0">
            <a:spAutoFit/>
          </a:bodyPr>
          <a:lstStyle/>
          <a:p>
            <a:r>
              <a:rPr kumimoji="1" lang="ja-JP" altLang="en-US" sz="2800" dirty="0"/>
              <a:t>人口高齢化</a:t>
            </a:r>
          </a:p>
        </p:txBody>
      </p:sp>
      <p:sp>
        <p:nvSpPr>
          <p:cNvPr id="5" name="テキスト ボックス 4"/>
          <p:cNvSpPr txBox="1"/>
          <p:nvPr/>
        </p:nvSpPr>
        <p:spPr>
          <a:xfrm>
            <a:off x="4211960" y="6385679"/>
            <a:ext cx="4716016" cy="369332"/>
          </a:xfrm>
          <a:prstGeom prst="rect">
            <a:avLst/>
          </a:prstGeom>
          <a:noFill/>
        </p:spPr>
        <p:txBody>
          <a:bodyPr wrap="square" rtlCol="0">
            <a:spAutoFit/>
          </a:bodyPr>
          <a:lstStyle/>
          <a:p>
            <a:r>
              <a:rPr kumimoji="1" lang="ja-JP" altLang="en-US" dirty="0"/>
              <a:t>財務省「日本の財政関係資料」平成</a:t>
            </a:r>
            <a:r>
              <a:rPr kumimoji="1" lang="en-US" altLang="ja-JP" dirty="0"/>
              <a:t>27</a:t>
            </a:r>
            <a:r>
              <a:rPr kumimoji="1" lang="ja-JP" altLang="en-US" dirty="0"/>
              <a:t>年</a:t>
            </a:r>
            <a:r>
              <a:rPr kumimoji="1" lang="en-US" altLang="ja-JP" dirty="0"/>
              <a:t>3</a:t>
            </a:r>
            <a:r>
              <a:rPr kumimoji="1" lang="ja-JP" altLang="en-US" dirty="0"/>
              <a:t>月</a:t>
            </a:r>
          </a:p>
        </p:txBody>
      </p:sp>
      <p:sp>
        <p:nvSpPr>
          <p:cNvPr id="3" name="テキスト ボックス 2"/>
          <p:cNvSpPr txBox="1"/>
          <p:nvPr/>
        </p:nvSpPr>
        <p:spPr>
          <a:xfrm>
            <a:off x="7482016" y="2060848"/>
            <a:ext cx="1554480" cy="3416320"/>
          </a:xfrm>
          <a:prstGeom prst="rect">
            <a:avLst/>
          </a:prstGeom>
          <a:noFill/>
        </p:spPr>
        <p:txBody>
          <a:bodyPr wrap="square" rtlCol="0">
            <a:spAutoFit/>
          </a:bodyPr>
          <a:lstStyle/>
          <a:p>
            <a:r>
              <a:rPr kumimoji="1" lang="en-US" altLang="ja-JP" dirty="0"/>
              <a:t>50</a:t>
            </a:r>
            <a:r>
              <a:rPr kumimoji="1" lang="ja-JP" altLang="en-US" dirty="0"/>
              <a:t>年後，高齢者人口の比率は現在のおよそ</a:t>
            </a:r>
            <a:r>
              <a:rPr kumimoji="1" lang="en-US" altLang="ja-JP" dirty="0"/>
              <a:t>1.6</a:t>
            </a:r>
            <a:r>
              <a:rPr kumimoji="1" lang="ja-JP" altLang="en-US" dirty="0"/>
              <a:t>倍</a:t>
            </a:r>
            <a:endParaRPr kumimoji="1" lang="en-US" altLang="ja-JP" dirty="0"/>
          </a:p>
          <a:p>
            <a:endParaRPr lang="en-US" altLang="ja-JP" dirty="0"/>
          </a:p>
          <a:p>
            <a:r>
              <a:rPr kumimoji="1" lang="ja-JP" altLang="en-US" dirty="0"/>
              <a:t>生産年齢人口に対する高齢者人口の比率は</a:t>
            </a:r>
            <a:r>
              <a:rPr kumimoji="1" lang="en-US" altLang="ja-JP" dirty="0"/>
              <a:t>2015</a:t>
            </a:r>
            <a:r>
              <a:rPr kumimoji="1" lang="ja-JP" altLang="en-US" dirty="0"/>
              <a:t>年の</a:t>
            </a:r>
            <a:r>
              <a:rPr kumimoji="1" lang="en-US" altLang="ja-JP" dirty="0"/>
              <a:t>0.44</a:t>
            </a:r>
            <a:r>
              <a:rPr kumimoji="1" lang="ja-JP" altLang="en-US" dirty="0"/>
              <a:t>が</a:t>
            </a:r>
            <a:r>
              <a:rPr kumimoji="1" lang="en-US" altLang="ja-JP" dirty="0"/>
              <a:t>2065</a:t>
            </a:r>
            <a:r>
              <a:rPr kumimoji="1" lang="ja-JP" altLang="en-US" dirty="0"/>
              <a:t>年には</a:t>
            </a:r>
            <a:r>
              <a:rPr kumimoji="1" lang="en-US" altLang="ja-JP" dirty="0"/>
              <a:t>0.8</a:t>
            </a:r>
            <a:r>
              <a:rPr kumimoji="1" lang="ja-JP" altLang="en-US" dirty="0"/>
              <a:t>で，およそ</a:t>
            </a:r>
            <a:r>
              <a:rPr kumimoji="1" lang="en-US" altLang="ja-JP" dirty="0"/>
              <a:t>1.8</a:t>
            </a:r>
            <a:r>
              <a:rPr kumimoji="1" lang="ja-JP" altLang="en-US" dirty="0"/>
              <a:t>倍</a:t>
            </a:r>
            <a:endParaRPr kumimoji="1" lang="en-US" altLang="ja-JP" dirty="0"/>
          </a:p>
        </p:txBody>
      </p:sp>
    </p:spTree>
    <p:extLst>
      <p:ext uri="{BB962C8B-B14F-4D97-AF65-F5344CB8AC3E}">
        <p14:creationId xmlns:p14="http://schemas.microsoft.com/office/powerpoint/2010/main" val="322566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209945" cy="533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211960" y="6016347"/>
            <a:ext cx="4716016" cy="369332"/>
          </a:xfrm>
          <a:prstGeom prst="rect">
            <a:avLst/>
          </a:prstGeom>
          <a:noFill/>
        </p:spPr>
        <p:txBody>
          <a:bodyPr wrap="square" rtlCol="0">
            <a:spAutoFit/>
          </a:bodyPr>
          <a:lstStyle/>
          <a:p>
            <a:r>
              <a:rPr kumimoji="1" lang="ja-JP" altLang="en-US" dirty="0"/>
              <a:t>財務省「日本の財政関係資料」平成</a:t>
            </a:r>
            <a:r>
              <a:rPr kumimoji="1" lang="en-US" altLang="ja-JP" dirty="0"/>
              <a:t>27</a:t>
            </a:r>
            <a:r>
              <a:rPr kumimoji="1" lang="ja-JP" altLang="en-US" dirty="0"/>
              <a:t>年</a:t>
            </a:r>
            <a:r>
              <a:rPr kumimoji="1" lang="en-US" altLang="ja-JP" dirty="0"/>
              <a:t>3</a:t>
            </a:r>
            <a:r>
              <a:rPr kumimoji="1" lang="ja-JP" altLang="en-US" dirty="0"/>
              <a:t>月</a:t>
            </a:r>
          </a:p>
        </p:txBody>
      </p:sp>
    </p:spTree>
    <p:extLst>
      <p:ext uri="{BB962C8B-B14F-4D97-AF65-F5344CB8AC3E}">
        <p14:creationId xmlns:p14="http://schemas.microsoft.com/office/powerpoint/2010/main" val="29157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5466421" cy="592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5868144" y="5157192"/>
            <a:ext cx="2592288" cy="646331"/>
          </a:xfrm>
          <a:prstGeom prst="rect">
            <a:avLst/>
          </a:prstGeom>
          <a:noFill/>
        </p:spPr>
        <p:txBody>
          <a:bodyPr wrap="square" rtlCol="0">
            <a:spAutoFit/>
          </a:bodyPr>
          <a:lstStyle/>
          <a:p>
            <a:r>
              <a:rPr kumimoji="1" lang="ja-JP" altLang="en-US" dirty="0"/>
              <a:t>財務省「日本の財政関係資料」平成</a:t>
            </a:r>
            <a:r>
              <a:rPr kumimoji="1" lang="en-US" altLang="ja-JP" dirty="0"/>
              <a:t>27</a:t>
            </a:r>
            <a:r>
              <a:rPr kumimoji="1" lang="ja-JP" altLang="en-US" dirty="0"/>
              <a:t>年</a:t>
            </a:r>
            <a:r>
              <a:rPr kumimoji="1" lang="en-US" altLang="ja-JP" dirty="0"/>
              <a:t>3</a:t>
            </a:r>
            <a:r>
              <a:rPr kumimoji="1" lang="ja-JP" altLang="en-US" dirty="0"/>
              <a:t>月</a:t>
            </a:r>
          </a:p>
        </p:txBody>
      </p:sp>
    </p:spTree>
    <p:extLst>
      <p:ext uri="{BB962C8B-B14F-4D97-AF65-F5344CB8AC3E}">
        <p14:creationId xmlns:p14="http://schemas.microsoft.com/office/powerpoint/2010/main" val="390104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5543776" cy="588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536189" y="5782600"/>
            <a:ext cx="2592288" cy="646331"/>
          </a:xfrm>
          <a:prstGeom prst="rect">
            <a:avLst/>
          </a:prstGeom>
          <a:noFill/>
        </p:spPr>
        <p:txBody>
          <a:bodyPr wrap="square" rtlCol="0">
            <a:spAutoFit/>
          </a:bodyPr>
          <a:lstStyle/>
          <a:p>
            <a:r>
              <a:rPr kumimoji="1" lang="ja-JP" altLang="en-US" dirty="0"/>
              <a:t>財務省「日本の財政関係資料」平成</a:t>
            </a:r>
            <a:r>
              <a:rPr kumimoji="1" lang="en-US" altLang="ja-JP" dirty="0"/>
              <a:t>27</a:t>
            </a:r>
            <a:r>
              <a:rPr kumimoji="1" lang="ja-JP" altLang="en-US" dirty="0"/>
              <a:t>年</a:t>
            </a:r>
            <a:r>
              <a:rPr kumimoji="1" lang="en-US" altLang="ja-JP" dirty="0"/>
              <a:t>3</a:t>
            </a:r>
            <a:r>
              <a:rPr kumimoji="1" lang="ja-JP" altLang="en-US" dirty="0"/>
              <a:t>月</a:t>
            </a:r>
          </a:p>
        </p:txBody>
      </p:sp>
    </p:spTree>
    <p:extLst>
      <p:ext uri="{BB962C8B-B14F-4D97-AF65-F5344CB8AC3E}">
        <p14:creationId xmlns:p14="http://schemas.microsoft.com/office/powerpoint/2010/main" val="22358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7976161" cy="582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868144" y="6021288"/>
            <a:ext cx="2592288" cy="646331"/>
          </a:xfrm>
          <a:prstGeom prst="rect">
            <a:avLst/>
          </a:prstGeom>
          <a:noFill/>
        </p:spPr>
        <p:txBody>
          <a:bodyPr wrap="square" rtlCol="0">
            <a:spAutoFit/>
          </a:bodyPr>
          <a:lstStyle/>
          <a:p>
            <a:r>
              <a:rPr kumimoji="1" lang="ja-JP" altLang="en-US" dirty="0"/>
              <a:t>財務省「日本の財政関係資料」平成</a:t>
            </a:r>
            <a:r>
              <a:rPr kumimoji="1" lang="en-US" altLang="ja-JP" dirty="0"/>
              <a:t>27</a:t>
            </a:r>
            <a:r>
              <a:rPr kumimoji="1" lang="ja-JP" altLang="en-US" dirty="0"/>
              <a:t>年</a:t>
            </a:r>
            <a:r>
              <a:rPr kumimoji="1" lang="en-US" altLang="ja-JP" dirty="0"/>
              <a:t>3</a:t>
            </a:r>
            <a:r>
              <a:rPr kumimoji="1" lang="ja-JP" altLang="en-US" dirty="0"/>
              <a:t>月</a:t>
            </a:r>
          </a:p>
        </p:txBody>
      </p:sp>
    </p:spTree>
    <p:extLst>
      <p:ext uri="{BB962C8B-B14F-4D97-AF65-F5344CB8AC3E}">
        <p14:creationId xmlns:p14="http://schemas.microsoft.com/office/powerpoint/2010/main" val="23941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財政再建の見通し</a:t>
            </a:r>
          </a:p>
        </p:txBody>
      </p:sp>
      <p:sp>
        <p:nvSpPr>
          <p:cNvPr id="3" name="コンテンツ プレースホルダー 2"/>
          <p:cNvSpPr>
            <a:spLocks noGrp="1"/>
          </p:cNvSpPr>
          <p:nvPr>
            <p:ph idx="1"/>
          </p:nvPr>
        </p:nvSpPr>
        <p:spPr>
          <a:xfrm>
            <a:off x="457200" y="1600200"/>
            <a:ext cx="8291264" cy="4781128"/>
          </a:xfrm>
        </p:spPr>
        <p:txBody>
          <a:bodyPr>
            <a:normAutofit fontScale="85000" lnSpcReduction="20000"/>
          </a:bodyPr>
          <a:lstStyle/>
          <a:p>
            <a:r>
              <a:rPr lang="en-US" altLang="ja-JP" dirty="0"/>
              <a:t>2020</a:t>
            </a:r>
            <a:r>
              <a:rPr lang="ja-JP" altLang="en-US" dirty="0"/>
              <a:t>年までにプライマリーバランスの黒字化が公約</a:t>
            </a:r>
          </a:p>
          <a:p>
            <a:r>
              <a:rPr kumimoji="1" lang="ja-JP" altLang="en-US" dirty="0"/>
              <a:t>内閣府「中長期の経済財政に関する試算」平成</a:t>
            </a:r>
            <a:r>
              <a:rPr kumimoji="1" lang="en-US" altLang="ja-JP" dirty="0"/>
              <a:t>27</a:t>
            </a:r>
            <a:r>
              <a:rPr kumimoji="1" lang="ja-JP" altLang="en-US" dirty="0"/>
              <a:t>年</a:t>
            </a:r>
            <a:r>
              <a:rPr kumimoji="1" lang="en-US" altLang="ja-JP" dirty="0"/>
              <a:t>2</a:t>
            </a:r>
            <a:r>
              <a:rPr kumimoji="1" lang="ja-JP" altLang="en-US" dirty="0"/>
              <a:t>月</a:t>
            </a:r>
            <a:endParaRPr kumimoji="1" lang="en-US" altLang="ja-JP" dirty="0"/>
          </a:p>
          <a:p>
            <a:pPr lvl="1"/>
            <a:r>
              <a:rPr lang="ja-JP" altLang="en-US" dirty="0"/>
              <a:t>経済再生ケースでも黒字化は困難</a:t>
            </a:r>
            <a:endParaRPr lang="en-US" altLang="ja-JP" dirty="0"/>
          </a:p>
          <a:p>
            <a:pPr lvl="2"/>
            <a:r>
              <a:rPr lang="en-US" altLang="ja-JP" dirty="0"/>
              <a:t>2020</a:t>
            </a:r>
            <a:r>
              <a:rPr lang="ja-JP" altLang="en-US" dirty="0"/>
              <a:t>年で</a:t>
            </a:r>
            <a:r>
              <a:rPr lang="en-US" altLang="ja-JP" dirty="0"/>
              <a:t>GDP</a:t>
            </a:r>
            <a:r>
              <a:rPr lang="ja-JP" altLang="en-US" dirty="0"/>
              <a:t>比</a:t>
            </a:r>
            <a:r>
              <a:rPr lang="en-US" altLang="ja-JP" dirty="0"/>
              <a:t>1.6%</a:t>
            </a:r>
            <a:r>
              <a:rPr lang="ja-JP" altLang="en-US" dirty="0"/>
              <a:t>の赤字</a:t>
            </a:r>
            <a:endParaRPr lang="en-US" altLang="ja-JP" dirty="0"/>
          </a:p>
          <a:p>
            <a:pPr lvl="1"/>
            <a:r>
              <a:rPr kumimoji="1" lang="ja-JP" altLang="en-US" dirty="0"/>
              <a:t>ベースラインケースでは</a:t>
            </a:r>
            <a:r>
              <a:rPr kumimoji="1" lang="en-US" altLang="ja-JP" dirty="0"/>
              <a:t>2020</a:t>
            </a:r>
            <a:r>
              <a:rPr kumimoji="1" lang="ja-JP" altLang="en-US" dirty="0"/>
              <a:t>年で</a:t>
            </a:r>
            <a:r>
              <a:rPr kumimoji="1" lang="en-US" altLang="ja-JP" dirty="0"/>
              <a:t>GDP</a:t>
            </a:r>
            <a:r>
              <a:rPr kumimoji="1" lang="ja-JP" altLang="en-US" dirty="0"/>
              <a:t>比</a:t>
            </a:r>
            <a:r>
              <a:rPr kumimoji="1" lang="en-US" altLang="ja-JP" dirty="0"/>
              <a:t>3%</a:t>
            </a:r>
            <a:r>
              <a:rPr kumimoji="1" lang="ja-JP" altLang="en-US" dirty="0"/>
              <a:t>の赤字</a:t>
            </a:r>
            <a:endParaRPr kumimoji="1" lang="en-US" altLang="ja-JP" dirty="0"/>
          </a:p>
          <a:p>
            <a:pPr lvl="1"/>
            <a:r>
              <a:rPr lang="ja-JP" altLang="en-US" dirty="0"/>
              <a:t>金利と成長率の無理な想定で国債残高（対</a:t>
            </a:r>
            <a:r>
              <a:rPr lang="en-US" altLang="ja-JP" dirty="0"/>
              <a:t>GDP</a:t>
            </a:r>
            <a:r>
              <a:rPr lang="ja-JP" altLang="en-US" dirty="0"/>
              <a:t>比）を低く抑える</a:t>
            </a:r>
            <a:endParaRPr lang="en-US" altLang="ja-JP" dirty="0"/>
          </a:p>
          <a:p>
            <a:pPr lvl="1"/>
            <a:r>
              <a:rPr kumimoji="1" lang="ja-JP" altLang="en-US" dirty="0"/>
              <a:t>高齢化が本格的に進行する</a:t>
            </a:r>
            <a:r>
              <a:rPr kumimoji="1" lang="en-US" altLang="ja-JP" dirty="0"/>
              <a:t>2040</a:t>
            </a:r>
            <a:r>
              <a:rPr kumimoji="1" lang="ja-JP" altLang="en-US" dirty="0"/>
              <a:t>年以降の財政の姿はみせない</a:t>
            </a:r>
            <a:endParaRPr kumimoji="1" lang="en-US" altLang="ja-JP" dirty="0"/>
          </a:p>
          <a:p>
            <a:r>
              <a:rPr lang="ja-JP" altLang="en-US" dirty="0"/>
              <a:t>実は，プライマリーバランスの黒字化だけでは財政再建は困難</a:t>
            </a:r>
            <a:endParaRPr lang="en-US" altLang="ja-JP" dirty="0"/>
          </a:p>
          <a:p>
            <a:pPr lvl="1"/>
            <a:r>
              <a:rPr kumimoji="1" lang="ja-JP" altLang="en-US" dirty="0"/>
              <a:t>十分に大きなプライマリー黒字が必要</a:t>
            </a:r>
            <a:endParaRPr kumimoji="1" lang="en-US" altLang="ja-JP" dirty="0"/>
          </a:p>
          <a:p>
            <a:endParaRPr lang="en-US" altLang="ja-JP" dirty="0"/>
          </a:p>
          <a:p>
            <a:endParaRPr kumimoji="1" lang="en-US" altLang="ja-JP" dirty="0"/>
          </a:p>
          <a:p>
            <a:endParaRPr lang="en-US" altLang="ja-JP" dirty="0"/>
          </a:p>
          <a:p>
            <a:endParaRPr kumimoji="1" lang="en-US" altLang="ja-JP" dirty="0"/>
          </a:p>
        </p:txBody>
      </p:sp>
    </p:spTree>
    <p:extLst>
      <p:ext uri="{BB962C8B-B14F-4D97-AF65-F5344CB8AC3E}">
        <p14:creationId xmlns:p14="http://schemas.microsoft.com/office/powerpoint/2010/main" val="374159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1883" y="332656"/>
            <a:ext cx="5528305" cy="58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211960" y="6385679"/>
            <a:ext cx="4716016" cy="369332"/>
          </a:xfrm>
          <a:prstGeom prst="rect">
            <a:avLst/>
          </a:prstGeom>
          <a:noFill/>
        </p:spPr>
        <p:txBody>
          <a:bodyPr wrap="square" rtlCol="0">
            <a:spAutoFit/>
          </a:bodyPr>
          <a:lstStyle/>
          <a:p>
            <a:r>
              <a:rPr kumimoji="1" lang="ja-JP" altLang="en-US" dirty="0"/>
              <a:t>財務省「日本の財政関係資料」平成</a:t>
            </a:r>
            <a:r>
              <a:rPr kumimoji="1" lang="en-US" altLang="ja-JP" dirty="0"/>
              <a:t>27</a:t>
            </a:r>
            <a:r>
              <a:rPr kumimoji="1" lang="ja-JP" altLang="en-US" dirty="0"/>
              <a:t>年</a:t>
            </a:r>
            <a:r>
              <a:rPr kumimoji="1" lang="en-US" altLang="ja-JP" dirty="0"/>
              <a:t>3</a:t>
            </a:r>
            <a:r>
              <a:rPr kumimoji="1" lang="ja-JP" altLang="en-US" dirty="0"/>
              <a:t>月</a:t>
            </a:r>
          </a:p>
        </p:txBody>
      </p:sp>
      <p:sp>
        <p:nvSpPr>
          <p:cNvPr id="4" name="テキスト ボックス 3"/>
          <p:cNvSpPr txBox="1"/>
          <p:nvPr/>
        </p:nvSpPr>
        <p:spPr>
          <a:xfrm>
            <a:off x="6876256" y="476672"/>
            <a:ext cx="1944216" cy="646331"/>
          </a:xfrm>
          <a:prstGeom prst="rect">
            <a:avLst/>
          </a:prstGeom>
          <a:noFill/>
        </p:spPr>
        <p:txBody>
          <a:bodyPr wrap="square" rtlCol="0">
            <a:spAutoFit/>
          </a:bodyPr>
          <a:lstStyle/>
          <a:p>
            <a:r>
              <a:rPr kumimoji="1" lang="ja-JP" altLang="en-US" dirty="0"/>
              <a:t>社会保障費の推移</a:t>
            </a:r>
          </a:p>
        </p:txBody>
      </p:sp>
    </p:spTree>
    <p:extLst>
      <p:ext uri="{BB962C8B-B14F-4D97-AF65-F5344CB8AC3E}">
        <p14:creationId xmlns:p14="http://schemas.microsoft.com/office/powerpoint/2010/main" val="7354496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1066</Words>
  <Application>Microsoft Office PowerPoint</Application>
  <PresentationFormat>画面に合わせる (4:3)</PresentationFormat>
  <Paragraphs>163</Paragraphs>
  <Slides>24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ＭＳ Ｐゴシック</vt:lpstr>
      <vt:lpstr>Arial</vt:lpstr>
      <vt:lpstr>Calibri</vt:lpstr>
      <vt:lpstr>Cambria Math</vt:lpstr>
      <vt:lpstr>Symbol</vt:lpstr>
      <vt:lpstr>Times New Roman</vt:lpstr>
      <vt:lpstr>Wingdings</vt:lpstr>
      <vt:lpstr>Office ​​テーマ</vt:lpstr>
      <vt:lpstr>高齢化と日本の財政</vt:lpstr>
      <vt:lpstr>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財政再建の見通し</vt:lpstr>
      <vt:lpstr>PowerPoint プレゼンテーション</vt:lpstr>
      <vt:lpstr>PowerPoint プレゼンテーション</vt:lpstr>
      <vt:lpstr>世代会計</vt:lpstr>
      <vt:lpstr>政府の予算制約</vt:lpstr>
      <vt:lpstr>政府の予算制約(2)</vt:lpstr>
      <vt:lpstr>政府の予算制約式(3)</vt:lpstr>
      <vt:lpstr>（参考）財政破綻を招かないために必要なプライマリー黒字</vt:lpstr>
      <vt:lpstr>（参考）利子率と経済成長率</vt:lpstr>
      <vt:lpstr>家計の行動</vt:lpstr>
      <vt:lpstr>家計の行動(2)</vt:lpstr>
      <vt:lpstr>世代会計</vt:lpstr>
      <vt:lpstr>世代会計の推計</vt:lpstr>
      <vt:lpstr>PowerPoint プレゼンテーション</vt:lpstr>
      <vt:lpstr>世代会計の国際比較</vt:lpstr>
      <vt:lpstr>世代会計で何がわかるか</vt:lpstr>
      <vt:lpstr>シルバー・ポリティックス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医療保険</dc:title>
  <dc:creator>Yoshibumi Aso</dc:creator>
  <cp:lastModifiedBy>aso</cp:lastModifiedBy>
  <cp:revision>47</cp:revision>
  <cp:lastPrinted>2015-09-08T02:15:57Z</cp:lastPrinted>
  <dcterms:created xsi:type="dcterms:W3CDTF">2014-03-03T04:00:56Z</dcterms:created>
  <dcterms:modified xsi:type="dcterms:W3CDTF">2018-09-27T02:22:19Z</dcterms:modified>
</cp:coreProperties>
</file>