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6" r:id="rId2"/>
    <p:sldId id="281" r:id="rId3"/>
    <p:sldId id="258" r:id="rId4"/>
    <p:sldId id="260" r:id="rId5"/>
    <p:sldId id="261" r:id="rId6"/>
    <p:sldId id="262" r:id="rId7"/>
    <p:sldId id="263" r:id="rId8"/>
    <p:sldId id="264" r:id="rId9"/>
    <p:sldId id="265" r:id="rId10"/>
    <p:sldId id="266" r:id="rId11"/>
    <p:sldId id="267" r:id="rId12"/>
    <p:sldId id="275" r:id="rId13"/>
    <p:sldId id="268" r:id="rId14"/>
    <p:sldId id="269" r:id="rId15"/>
    <p:sldId id="282" r:id="rId16"/>
    <p:sldId id="276" r:id="rId17"/>
    <p:sldId id="277" r:id="rId18"/>
    <p:sldId id="279" r:id="rId19"/>
    <p:sldId id="280" r:id="rId20"/>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DEFEDE7D-4612-4A4C-AB74-B2A49A4642FF}" type="datetimeFigureOut">
              <a:rPr kumimoji="1" lang="ja-JP" altLang="en-US" smtClean="0"/>
              <a:t>2018/9/27</a:t>
            </a:fld>
            <a:endParaRPr kumimoji="1" lang="ja-JP" altLang="en-US"/>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BFDC0F96-0CB2-4C5F-BFD1-5A8FEB505029}" type="slidenum">
              <a:rPr kumimoji="1" lang="ja-JP" altLang="en-US" smtClean="0"/>
              <a:t>‹#›</a:t>
            </a:fld>
            <a:endParaRPr kumimoji="1" lang="ja-JP" altLang="en-US"/>
          </a:p>
        </p:txBody>
      </p:sp>
    </p:spTree>
    <p:extLst>
      <p:ext uri="{BB962C8B-B14F-4D97-AF65-F5344CB8AC3E}">
        <p14:creationId xmlns:p14="http://schemas.microsoft.com/office/powerpoint/2010/main" val="381942252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C755248-A087-43A0-B5CA-503A50326C18}"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CCD7F3-74F6-4699-A2B5-17BE13B99FF1}" type="slidenum">
              <a:rPr kumimoji="1" lang="ja-JP" altLang="en-US" smtClean="0"/>
              <a:t>‹#›</a:t>
            </a:fld>
            <a:endParaRPr kumimoji="1" lang="ja-JP" altLang="en-US"/>
          </a:p>
        </p:txBody>
      </p:sp>
    </p:spTree>
    <p:extLst>
      <p:ext uri="{BB962C8B-B14F-4D97-AF65-F5344CB8AC3E}">
        <p14:creationId xmlns:p14="http://schemas.microsoft.com/office/powerpoint/2010/main" val="1155075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C755248-A087-43A0-B5CA-503A50326C18}"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CCD7F3-74F6-4699-A2B5-17BE13B99FF1}" type="slidenum">
              <a:rPr kumimoji="1" lang="ja-JP" altLang="en-US" smtClean="0"/>
              <a:t>‹#›</a:t>
            </a:fld>
            <a:endParaRPr kumimoji="1" lang="ja-JP" altLang="en-US"/>
          </a:p>
        </p:txBody>
      </p:sp>
    </p:spTree>
    <p:extLst>
      <p:ext uri="{BB962C8B-B14F-4D97-AF65-F5344CB8AC3E}">
        <p14:creationId xmlns:p14="http://schemas.microsoft.com/office/powerpoint/2010/main" val="3256863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C755248-A087-43A0-B5CA-503A50326C18}"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CCD7F3-74F6-4699-A2B5-17BE13B99FF1}" type="slidenum">
              <a:rPr kumimoji="1" lang="ja-JP" altLang="en-US" smtClean="0"/>
              <a:t>‹#›</a:t>
            </a:fld>
            <a:endParaRPr kumimoji="1" lang="ja-JP" altLang="en-US"/>
          </a:p>
        </p:txBody>
      </p:sp>
    </p:spTree>
    <p:extLst>
      <p:ext uri="{BB962C8B-B14F-4D97-AF65-F5344CB8AC3E}">
        <p14:creationId xmlns:p14="http://schemas.microsoft.com/office/powerpoint/2010/main" val="3751310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0" y="190500"/>
            <a:ext cx="7010400" cy="1527175"/>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1524000" y="1905000"/>
            <a:ext cx="3429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105400" y="1905000"/>
            <a:ext cx="3429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6629400" y="6248400"/>
            <a:ext cx="1905000" cy="457200"/>
          </a:xfrm>
        </p:spPr>
        <p:txBody>
          <a:bodyPr/>
          <a:lstStyle>
            <a:lvl1pPr>
              <a:defRPr/>
            </a:lvl1pPr>
          </a:lstStyle>
          <a:p>
            <a:endParaRPr lang="en-US" altLang="ja-JP"/>
          </a:p>
        </p:txBody>
      </p:sp>
      <p:sp>
        <p:nvSpPr>
          <p:cNvPr id="6" name="フッター プレースホルダー 5"/>
          <p:cNvSpPr>
            <a:spLocks noGrp="1"/>
          </p:cNvSpPr>
          <p:nvPr>
            <p:ph type="ftr" sz="quarter" idx="11"/>
          </p:nvPr>
        </p:nvSpPr>
        <p:spPr>
          <a:xfrm>
            <a:off x="3276600" y="6248400"/>
            <a:ext cx="2895600" cy="457200"/>
          </a:xfrm>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a:xfrm>
            <a:off x="1524000" y="6248400"/>
            <a:ext cx="1295400" cy="457200"/>
          </a:xfrm>
        </p:spPr>
        <p:txBody>
          <a:bodyPr/>
          <a:lstStyle>
            <a:lvl1pPr>
              <a:defRPr/>
            </a:lvl1pPr>
          </a:lstStyle>
          <a:p>
            <a:fld id="{D174EB0A-8551-4A6E-A840-AD55981F5B2E}" type="slidenum">
              <a:rPr lang="en-US" altLang="ja-JP"/>
              <a:pPr/>
              <a:t>‹#›</a:t>
            </a:fld>
            <a:endParaRPr lang="en-US" altLang="ja-JP"/>
          </a:p>
        </p:txBody>
      </p:sp>
    </p:spTree>
    <p:extLst>
      <p:ext uri="{BB962C8B-B14F-4D97-AF65-F5344CB8AC3E}">
        <p14:creationId xmlns:p14="http://schemas.microsoft.com/office/powerpoint/2010/main" val="2450583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C755248-A087-43A0-B5CA-503A50326C18}"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CCD7F3-74F6-4699-A2B5-17BE13B99FF1}" type="slidenum">
              <a:rPr kumimoji="1" lang="ja-JP" altLang="en-US" smtClean="0"/>
              <a:t>‹#›</a:t>
            </a:fld>
            <a:endParaRPr kumimoji="1" lang="ja-JP" altLang="en-US"/>
          </a:p>
        </p:txBody>
      </p:sp>
    </p:spTree>
    <p:extLst>
      <p:ext uri="{BB962C8B-B14F-4D97-AF65-F5344CB8AC3E}">
        <p14:creationId xmlns:p14="http://schemas.microsoft.com/office/powerpoint/2010/main" val="3551026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C755248-A087-43A0-B5CA-503A50326C18}"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CCD7F3-74F6-4699-A2B5-17BE13B99FF1}" type="slidenum">
              <a:rPr kumimoji="1" lang="ja-JP" altLang="en-US" smtClean="0"/>
              <a:t>‹#›</a:t>
            </a:fld>
            <a:endParaRPr kumimoji="1" lang="ja-JP" altLang="en-US"/>
          </a:p>
        </p:txBody>
      </p:sp>
    </p:spTree>
    <p:extLst>
      <p:ext uri="{BB962C8B-B14F-4D97-AF65-F5344CB8AC3E}">
        <p14:creationId xmlns:p14="http://schemas.microsoft.com/office/powerpoint/2010/main" val="1913489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C755248-A087-43A0-B5CA-503A50326C18}" type="datetimeFigureOut">
              <a:rPr kumimoji="1" lang="ja-JP" altLang="en-US" smtClean="0"/>
              <a:t>2018/9/27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CCD7F3-74F6-4699-A2B5-17BE13B99FF1}" type="slidenum">
              <a:rPr kumimoji="1" lang="ja-JP" altLang="en-US" smtClean="0"/>
              <a:t>‹#›</a:t>
            </a:fld>
            <a:endParaRPr kumimoji="1" lang="ja-JP" altLang="en-US"/>
          </a:p>
        </p:txBody>
      </p:sp>
    </p:spTree>
    <p:extLst>
      <p:ext uri="{BB962C8B-B14F-4D97-AF65-F5344CB8AC3E}">
        <p14:creationId xmlns:p14="http://schemas.microsoft.com/office/powerpoint/2010/main" val="38052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C755248-A087-43A0-B5CA-503A50326C18}" type="datetimeFigureOut">
              <a:rPr kumimoji="1" lang="ja-JP" altLang="en-US" smtClean="0"/>
              <a:t>2018/9/27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BCCD7F3-74F6-4699-A2B5-17BE13B99FF1}" type="slidenum">
              <a:rPr kumimoji="1" lang="ja-JP" altLang="en-US" smtClean="0"/>
              <a:t>‹#›</a:t>
            </a:fld>
            <a:endParaRPr kumimoji="1" lang="ja-JP" altLang="en-US"/>
          </a:p>
        </p:txBody>
      </p:sp>
    </p:spTree>
    <p:extLst>
      <p:ext uri="{BB962C8B-B14F-4D97-AF65-F5344CB8AC3E}">
        <p14:creationId xmlns:p14="http://schemas.microsoft.com/office/powerpoint/2010/main" val="2993550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C755248-A087-43A0-B5CA-503A50326C18}" type="datetimeFigureOut">
              <a:rPr kumimoji="1" lang="ja-JP" altLang="en-US" smtClean="0"/>
              <a:t>2018/9/27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BCCD7F3-74F6-4699-A2B5-17BE13B99FF1}" type="slidenum">
              <a:rPr kumimoji="1" lang="ja-JP" altLang="en-US" smtClean="0"/>
              <a:t>‹#›</a:t>
            </a:fld>
            <a:endParaRPr kumimoji="1" lang="ja-JP" altLang="en-US"/>
          </a:p>
        </p:txBody>
      </p:sp>
    </p:spTree>
    <p:extLst>
      <p:ext uri="{BB962C8B-B14F-4D97-AF65-F5344CB8AC3E}">
        <p14:creationId xmlns:p14="http://schemas.microsoft.com/office/powerpoint/2010/main" val="3225904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C755248-A087-43A0-B5CA-503A50326C18}" type="datetimeFigureOut">
              <a:rPr kumimoji="1" lang="ja-JP" altLang="en-US" smtClean="0"/>
              <a:t>2018/9/27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BCCD7F3-74F6-4699-A2B5-17BE13B99FF1}" type="slidenum">
              <a:rPr kumimoji="1" lang="ja-JP" altLang="en-US" smtClean="0"/>
              <a:t>‹#›</a:t>
            </a:fld>
            <a:endParaRPr kumimoji="1" lang="ja-JP" altLang="en-US"/>
          </a:p>
        </p:txBody>
      </p:sp>
    </p:spTree>
    <p:extLst>
      <p:ext uri="{BB962C8B-B14F-4D97-AF65-F5344CB8AC3E}">
        <p14:creationId xmlns:p14="http://schemas.microsoft.com/office/powerpoint/2010/main" val="2875067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C755248-A087-43A0-B5CA-503A50326C18}" type="datetimeFigureOut">
              <a:rPr kumimoji="1" lang="ja-JP" altLang="en-US" smtClean="0"/>
              <a:t>2018/9/27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CCD7F3-74F6-4699-A2B5-17BE13B99FF1}" type="slidenum">
              <a:rPr kumimoji="1" lang="ja-JP" altLang="en-US" smtClean="0"/>
              <a:t>‹#›</a:t>
            </a:fld>
            <a:endParaRPr kumimoji="1" lang="ja-JP" altLang="en-US"/>
          </a:p>
        </p:txBody>
      </p:sp>
    </p:spTree>
    <p:extLst>
      <p:ext uri="{BB962C8B-B14F-4D97-AF65-F5344CB8AC3E}">
        <p14:creationId xmlns:p14="http://schemas.microsoft.com/office/powerpoint/2010/main" val="1436817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C755248-A087-43A0-B5CA-503A50326C18}" type="datetimeFigureOut">
              <a:rPr kumimoji="1" lang="ja-JP" altLang="en-US" smtClean="0"/>
              <a:t>2018/9/27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CCD7F3-74F6-4699-A2B5-17BE13B99FF1}" type="slidenum">
              <a:rPr kumimoji="1" lang="ja-JP" altLang="en-US" smtClean="0"/>
              <a:t>‹#›</a:t>
            </a:fld>
            <a:endParaRPr kumimoji="1" lang="ja-JP" altLang="en-US"/>
          </a:p>
        </p:txBody>
      </p:sp>
    </p:spTree>
    <p:extLst>
      <p:ext uri="{BB962C8B-B14F-4D97-AF65-F5344CB8AC3E}">
        <p14:creationId xmlns:p14="http://schemas.microsoft.com/office/powerpoint/2010/main" val="3361291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755248-A087-43A0-B5CA-503A50326C18}" type="datetimeFigureOut">
              <a:rPr kumimoji="1" lang="ja-JP" altLang="en-US" smtClean="0"/>
              <a:t>2018/9/27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CCD7F3-74F6-4699-A2B5-17BE13B99FF1}" type="slidenum">
              <a:rPr kumimoji="1" lang="ja-JP" altLang="en-US" smtClean="0"/>
              <a:t>‹#›</a:t>
            </a:fld>
            <a:endParaRPr kumimoji="1" lang="ja-JP" altLang="en-US"/>
          </a:p>
        </p:txBody>
      </p:sp>
    </p:spTree>
    <p:extLst>
      <p:ext uri="{BB962C8B-B14F-4D97-AF65-F5344CB8AC3E}">
        <p14:creationId xmlns:p14="http://schemas.microsoft.com/office/powerpoint/2010/main" val="3715893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基礎理論</a:t>
            </a:r>
            <a:r>
              <a:rPr lang="en-US" altLang="ja-JP" dirty="0"/>
              <a:t>(1)</a:t>
            </a:r>
            <a:endParaRPr kumimoji="1" lang="ja-JP" altLang="en-US" dirty="0"/>
          </a:p>
        </p:txBody>
      </p:sp>
      <p:sp>
        <p:nvSpPr>
          <p:cNvPr id="3" name="サブタイトル 2"/>
          <p:cNvSpPr>
            <a:spLocks noGrp="1"/>
          </p:cNvSpPr>
          <p:nvPr>
            <p:ph type="subTitle" idx="1"/>
          </p:nvPr>
        </p:nvSpPr>
        <p:spPr/>
        <p:txBody>
          <a:bodyPr/>
          <a:lstStyle/>
          <a:p>
            <a:r>
              <a:rPr kumimoji="1" lang="ja-JP" altLang="en-US" dirty="0"/>
              <a:t>公共経済論 </a:t>
            </a:r>
            <a:r>
              <a:rPr lang="en-US" altLang="ja-JP" dirty="0"/>
              <a:t>II</a:t>
            </a:r>
          </a:p>
          <a:p>
            <a:r>
              <a:rPr kumimoji="1" lang="en-US" altLang="ja-JP" dirty="0"/>
              <a:t>No.1</a:t>
            </a:r>
          </a:p>
          <a:p>
            <a:r>
              <a:rPr lang="ja-JP" altLang="en-US" dirty="0"/>
              <a:t>麻生良文</a:t>
            </a:r>
            <a:endParaRPr kumimoji="1" lang="ja-JP" altLang="en-US" dirty="0"/>
          </a:p>
        </p:txBody>
      </p:sp>
    </p:spTree>
    <p:extLst>
      <p:ext uri="{BB962C8B-B14F-4D97-AF65-F5344CB8AC3E}">
        <p14:creationId xmlns:p14="http://schemas.microsoft.com/office/powerpoint/2010/main" val="3176102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ja-JP" altLang="en-US"/>
              <a:t>外部性 </a:t>
            </a:r>
            <a:r>
              <a:rPr lang="en-US" altLang="ja-JP"/>
              <a:t>externality</a:t>
            </a:r>
          </a:p>
        </p:txBody>
      </p:sp>
      <p:sp>
        <p:nvSpPr>
          <p:cNvPr id="15363" name="Rectangle 3"/>
          <p:cNvSpPr>
            <a:spLocks noGrp="1" noChangeArrowheads="1"/>
          </p:cNvSpPr>
          <p:nvPr>
            <p:ph idx="1"/>
          </p:nvPr>
        </p:nvSpPr>
        <p:spPr>
          <a:xfrm>
            <a:off x="457200" y="1600200"/>
            <a:ext cx="8291264" cy="4709120"/>
          </a:xfrm>
        </p:spPr>
        <p:txBody>
          <a:bodyPr>
            <a:normAutofit fontScale="92500" lnSpcReduction="10000"/>
          </a:bodyPr>
          <a:lstStyle/>
          <a:p>
            <a:r>
              <a:rPr lang="ja-JP" altLang="en-US" dirty="0"/>
              <a:t>定義</a:t>
            </a:r>
            <a:endParaRPr lang="en-US" altLang="ja-JP" dirty="0"/>
          </a:p>
          <a:p>
            <a:pPr lvl="1"/>
            <a:r>
              <a:rPr lang="ja-JP" altLang="en-US" dirty="0"/>
              <a:t>ある経済主体の行動が市場を介さずに（金銭的支払いを伴わずに），他の経済主体に影響を与える場合，外部性が存在するという。</a:t>
            </a:r>
            <a:endParaRPr lang="en-US" altLang="ja-JP" dirty="0"/>
          </a:p>
          <a:p>
            <a:pPr marL="57150" indent="0">
              <a:buNone/>
            </a:pPr>
            <a:r>
              <a:rPr lang="en-US" altLang="ja-JP" dirty="0"/>
              <a:t>---------------------</a:t>
            </a:r>
            <a:endParaRPr lang="ja-JP" altLang="en-US" dirty="0"/>
          </a:p>
          <a:p>
            <a:pPr lvl="1"/>
            <a:r>
              <a:rPr lang="ja-JP" altLang="en-US" dirty="0"/>
              <a:t>正の外部性（外部経済）</a:t>
            </a:r>
          </a:p>
          <a:p>
            <a:pPr lvl="2"/>
            <a:r>
              <a:rPr lang="ja-JP" altLang="en-US" dirty="0"/>
              <a:t>借景，養蜂業者と果樹園経営者，知識の生産</a:t>
            </a:r>
            <a:endParaRPr lang="en-US" altLang="ja-JP" dirty="0"/>
          </a:p>
          <a:p>
            <a:pPr lvl="2"/>
            <a:r>
              <a:rPr lang="ja-JP" altLang="en-US" dirty="0"/>
              <a:t>自由な市場では過小な供給</a:t>
            </a:r>
          </a:p>
          <a:p>
            <a:pPr lvl="1"/>
            <a:r>
              <a:rPr lang="ja-JP" altLang="en-US" dirty="0"/>
              <a:t>負の外部性（外部不経済）</a:t>
            </a:r>
          </a:p>
          <a:p>
            <a:pPr lvl="2"/>
            <a:r>
              <a:rPr lang="ja-JP" altLang="en-US" dirty="0"/>
              <a:t>公害，騒音，温暖化，共有地の悲劇</a:t>
            </a:r>
            <a:endParaRPr lang="en-US" altLang="ja-JP" dirty="0"/>
          </a:p>
          <a:p>
            <a:pPr lvl="2"/>
            <a:r>
              <a:rPr lang="ja-JP" altLang="en-US" dirty="0"/>
              <a:t>自由な市場では過大な供給</a:t>
            </a:r>
          </a:p>
        </p:txBody>
      </p:sp>
      <p:sp>
        <p:nvSpPr>
          <p:cNvPr id="4" name="スライド番号プレースホルダー 5"/>
          <p:cNvSpPr>
            <a:spLocks noGrp="1"/>
          </p:cNvSpPr>
          <p:nvPr>
            <p:ph type="sldNum" sz="quarter" idx="12"/>
          </p:nvPr>
        </p:nvSpPr>
        <p:spPr/>
        <p:txBody>
          <a:bodyPr/>
          <a:lstStyle/>
          <a:p>
            <a:fld id="{BDB68598-DEF9-4B92-BFD0-E8C4B3E3C67B}" type="slidenum">
              <a:rPr lang="en-US" altLang="ja-JP"/>
              <a:pPr/>
              <a:t>10</a:t>
            </a:fld>
            <a:endParaRPr lang="en-US" altLang="ja-JP"/>
          </a:p>
        </p:txBody>
      </p:sp>
    </p:spTree>
    <p:extLst>
      <p:ext uri="{BB962C8B-B14F-4D97-AF65-F5344CB8AC3E}">
        <p14:creationId xmlns:p14="http://schemas.microsoft.com/office/powerpoint/2010/main" val="1134743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ja-JP" altLang="en-US"/>
              <a:t>外部性</a:t>
            </a:r>
            <a:r>
              <a:rPr lang="en-US" altLang="ja-JP"/>
              <a:t>(2)</a:t>
            </a:r>
          </a:p>
        </p:txBody>
      </p:sp>
      <p:sp>
        <p:nvSpPr>
          <p:cNvPr id="22" name="スライド番号プレースホルダー 5"/>
          <p:cNvSpPr>
            <a:spLocks noGrp="1"/>
          </p:cNvSpPr>
          <p:nvPr>
            <p:ph type="sldNum" sz="quarter" idx="12"/>
          </p:nvPr>
        </p:nvSpPr>
        <p:spPr/>
        <p:txBody>
          <a:bodyPr/>
          <a:lstStyle/>
          <a:p>
            <a:fld id="{E0B64444-A87D-47E1-87AE-A6640C4F0492}" type="slidenum">
              <a:rPr lang="en-US" altLang="ja-JP"/>
              <a:pPr/>
              <a:t>11</a:t>
            </a:fld>
            <a:endParaRPr lang="en-US" altLang="ja-JP"/>
          </a:p>
        </p:txBody>
      </p:sp>
      <p:sp>
        <p:nvSpPr>
          <p:cNvPr id="18435" name="Rectangle 3"/>
          <p:cNvSpPr>
            <a:spLocks noChangeArrowheads="1"/>
          </p:cNvSpPr>
          <p:nvPr/>
        </p:nvSpPr>
        <p:spPr bwMode="auto">
          <a:xfrm>
            <a:off x="4859338" y="2997200"/>
            <a:ext cx="1152525" cy="936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A</a:t>
            </a:r>
          </a:p>
        </p:txBody>
      </p:sp>
      <p:sp>
        <p:nvSpPr>
          <p:cNvPr id="18436" name="Rectangle 4"/>
          <p:cNvSpPr>
            <a:spLocks noChangeArrowheads="1"/>
          </p:cNvSpPr>
          <p:nvPr/>
        </p:nvSpPr>
        <p:spPr bwMode="auto">
          <a:xfrm>
            <a:off x="6731000" y="2997200"/>
            <a:ext cx="1152525" cy="936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B</a:t>
            </a:r>
          </a:p>
        </p:txBody>
      </p:sp>
      <p:cxnSp>
        <p:nvCxnSpPr>
          <p:cNvPr id="18437" name="AutoShape 5"/>
          <p:cNvCxnSpPr>
            <a:cxnSpLocks noChangeShapeType="1"/>
            <a:stCxn id="18435" idx="0"/>
            <a:endCxn id="18436" idx="0"/>
          </p:cNvCxnSpPr>
          <p:nvPr/>
        </p:nvCxnSpPr>
        <p:spPr bwMode="auto">
          <a:xfrm rot="5400000" flipV="1">
            <a:off x="6370638" y="2062162"/>
            <a:ext cx="1588" cy="1871663"/>
          </a:xfrm>
          <a:prstGeom prst="curvedConnector3">
            <a:avLst>
              <a:gd name="adj1" fmla="val -44000000"/>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38" name="AutoShape 6"/>
          <p:cNvCxnSpPr>
            <a:cxnSpLocks noChangeShapeType="1"/>
            <a:stCxn id="18436" idx="2"/>
            <a:endCxn id="18435" idx="2"/>
          </p:cNvCxnSpPr>
          <p:nvPr/>
        </p:nvCxnSpPr>
        <p:spPr bwMode="auto">
          <a:xfrm rot="5400000">
            <a:off x="6370638" y="2998787"/>
            <a:ext cx="1588" cy="1871663"/>
          </a:xfrm>
          <a:prstGeom prst="curvedConnector3">
            <a:avLst>
              <a:gd name="adj1" fmla="val 40400000"/>
            </a:avLst>
          </a:prstGeom>
          <a:noFill/>
          <a:ln w="38100">
            <a:solidFill>
              <a:schemeClr val="tx1"/>
            </a:solidFill>
            <a:prstDash val="sysDot"/>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39" name="Text Box 7"/>
          <p:cNvSpPr txBox="1">
            <a:spLocks noChangeArrowheads="1"/>
          </p:cNvSpPr>
          <p:nvPr/>
        </p:nvSpPr>
        <p:spPr bwMode="auto">
          <a:xfrm>
            <a:off x="6011863" y="1844675"/>
            <a:ext cx="10810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bads</a:t>
            </a:r>
          </a:p>
        </p:txBody>
      </p:sp>
      <p:sp>
        <p:nvSpPr>
          <p:cNvPr id="18440" name="Text Box 8"/>
          <p:cNvSpPr txBox="1">
            <a:spLocks noChangeArrowheads="1"/>
          </p:cNvSpPr>
          <p:nvPr/>
        </p:nvSpPr>
        <p:spPr bwMode="auto">
          <a:xfrm>
            <a:off x="5938838" y="4725988"/>
            <a:ext cx="936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000"/>
              <a:t>補償</a:t>
            </a:r>
          </a:p>
        </p:txBody>
      </p:sp>
      <p:sp>
        <p:nvSpPr>
          <p:cNvPr id="18441" name="Rectangle 9"/>
          <p:cNvSpPr>
            <a:spLocks noChangeArrowheads="1"/>
          </p:cNvSpPr>
          <p:nvPr/>
        </p:nvSpPr>
        <p:spPr bwMode="auto">
          <a:xfrm>
            <a:off x="1331913" y="2997200"/>
            <a:ext cx="1152525" cy="936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A</a:t>
            </a:r>
          </a:p>
        </p:txBody>
      </p:sp>
      <p:sp>
        <p:nvSpPr>
          <p:cNvPr id="18442" name="Rectangle 10"/>
          <p:cNvSpPr>
            <a:spLocks noChangeArrowheads="1"/>
          </p:cNvSpPr>
          <p:nvPr/>
        </p:nvSpPr>
        <p:spPr bwMode="auto">
          <a:xfrm>
            <a:off x="3203575" y="2997200"/>
            <a:ext cx="1152525" cy="936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B</a:t>
            </a:r>
          </a:p>
        </p:txBody>
      </p:sp>
      <p:cxnSp>
        <p:nvCxnSpPr>
          <p:cNvPr id="18443" name="AutoShape 11"/>
          <p:cNvCxnSpPr>
            <a:cxnSpLocks noChangeShapeType="1"/>
            <a:stCxn id="18441" idx="0"/>
            <a:endCxn id="18442" idx="0"/>
          </p:cNvCxnSpPr>
          <p:nvPr/>
        </p:nvCxnSpPr>
        <p:spPr bwMode="auto">
          <a:xfrm rot="5400000" flipV="1">
            <a:off x="2843213" y="2062162"/>
            <a:ext cx="1588" cy="1871663"/>
          </a:xfrm>
          <a:prstGeom prst="curvedConnector3">
            <a:avLst>
              <a:gd name="adj1" fmla="val -44000000"/>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44" name="AutoShape 12"/>
          <p:cNvCxnSpPr>
            <a:cxnSpLocks noChangeShapeType="1"/>
            <a:stCxn id="18442" idx="2"/>
            <a:endCxn id="18441" idx="2"/>
          </p:cNvCxnSpPr>
          <p:nvPr/>
        </p:nvCxnSpPr>
        <p:spPr bwMode="auto">
          <a:xfrm rot="5400000">
            <a:off x="2843213" y="2998787"/>
            <a:ext cx="1588" cy="1871663"/>
          </a:xfrm>
          <a:prstGeom prst="curvedConnector3">
            <a:avLst>
              <a:gd name="adj1" fmla="val 40400000"/>
            </a:avLst>
          </a:prstGeom>
          <a:noFill/>
          <a:ln w="3810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45" name="Text Box 13"/>
          <p:cNvSpPr txBox="1">
            <a:spLocks noChangeArrowheads="1"/>
          </p:cNvSpPr>
          <p:nvPr/>
        </p:nvSpPr>
        <p:spPr bwMode="auto">
          <a:xfrm>
            <a:off x="2484438" y="1844675"/>
            <a:ext cx="10810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goods</a:t>
            </a:r>
          </a:p>
        </p:txBody>
      </p:sp>
      <p:sp>
        <p:nvSpPr>
          <p:cNvPr id="18446" name="Text Box 14"/>
          <p:cNvSpPr txBox="1">
            <a:spLocks noChangeArrowheads="1"/>
          </p:cNvSpPr>
          <p:nvPr/>
        </p:nvSpPr>
        <p:spPr bwMode="auto">
          <a:xfrm>
            <a:off x="2411413" y="4725988"/>
            <a:ext cx="936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000"/>
              <a:t>支払い</a:t>
            </a:r>
          </a:p>
        </p:txBody>
      </p:sp>
      <p:grpSp>
        <p:nvGrpSpPr>
          <p:cNvPr id="18447" name="Group 15"/>
          <p:cNvGrpSpPr>
            <a:grpSpLocks/>
          </p:cNvGrpSpPr>
          <p:nvPr/>
        </p:nvGrpSpPr>
        <p:grpSpPr bwMode="auto">
          <a:xfrm>
            <a:off x="2700338" y="4508500"/>
            <a:ext cx="215900" cy="215900"/>
            <a:chOff x="884" y="3339"/>
            <a:chExt cx="136" cy="136"/>
          </a:xfrm>
        </p:grpSpPr>
        <p:sp>
          <p:nvSpPr>
            <p:cNvPr id="18448" name="Line 16"/>
            <p:cNvSpPr>
              <a:spLocks noChangeShapeType="1"/>
            </p:cNvSpPr>
            <p:nvPr/>
          </p:nvSpPr>
          <p:spPr bwMode="auto">
            <a:xfrm>
              <a:off x="884" y="3339"/>
              <a:ext cx="136" cy="136"/>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49" name="Line 17"/>
            <p:cNvSpPr>
              <a:spLocks noChangeShapeType="1"/>
            </p:cNvSpPr>
            <p:nvPr/>
          </p:nvSpPr>
          <p:spPr bwMode="auto">
            <a:xfrm flipH="1">
              <a:off x="884" y="3339"/>
              <a:ext cx="136" cy="136"/>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8450" name="Group 18"/>
          <p:cNvGrpSpPr>
            <a:grpSpLocks/>
          </p:cNvGrpSpPr>
          <p:nvPr/>
        </p:nvGrpSpPr>
        <p:grpSpPr bwMode="auto">
          <a:xfrm>
            <a:off x="6227763" y="4437063"/>
            <a:ext cx="215900" cy="215900"/>
            <a:chOff x="884" y="3339"/>
            <a:chExt cx="136" cy="136"/>
          </a:xfrm>
        </p:grpSpPr>
        <p:sp>
          <p:nvSpPr>
            <p:cNvPr id="18451" name="Line 19"/>
            <p:cNvSpPr>
              <a:spLocks noChangeShapeType="1"/>
            </p:cNvSpPr>
            <p:nvPr/>
          </p:nvSpPr>
          <p:spPr bwMode="auto">
            <a:xfrm>
              <a:off x="884" y="3339"/>
              <a:ext cx="136" cy="136"/>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52" name="Line 20"/>
            <p:cNvSpPr>
              <a:spLocks noChangeShapeType="1"/>
            </p:cNvSpPr>
            <p:nvPr/>
          </p:nvSpPr>
          <p:spPr bwMode="auto">
            <a:xfrm flipH="1">
              <a:off x="884" y="3339"/>
              <a:ext cx="136" cy="136"/>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8453" name="Text Box 21"/>
          <p:cNvSpPr txBox="1">
            <a:spLocks noChangeArrowheads="1"/>
          </p:cNvSpPr>
          <p:nvPr/>
        </p:nvSpPr>
        <p:spPr bwMode="auto">
          <a:xfrm>
            <a:off x="827088" y="5157788"/>
            <a:ext cx="76327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a:t>外部性が存在するとき，相手に良い影響を与える活動はその見返りがないために奨励されない。相手に悪い影響を与える活動は，補償支払が存在しないために当該企業に費用を意識させない。このため，そのような活動は抑制されない。</a:t>
            </a:r>
          </a:p>
        </p:txBody>
      </p:sp>
    </p:spTree>
    <p:extLst>
      <p:ext uri="{BB962C8B-B14F-4D97-AF65-F5344CB8AC3E}">
        <p14:creationId xmlns:p14="http://schemas.microsoft.com/office/powerpoint/2010/main" val="1539567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外部性</a:t>
            </a:r>
            <a:r>
              <a:rPr kumimoji="1" lang="en-US" altLang="ja-JP" dirty="0"/>
              <a:t>(3)</a:t>
            </a:r>
            <a:endParaRPr kumimoji="1" lang="ja-JP" altLang="en-US" dirty="0"/>
          </a:p>
        </p:txBody>
      </p:sp>
      <p:sp>
        <p:nvSpPr>
          <p:cNvPr id="3" name="コンテンツ プレースホルダー 2"/>
          <p:cNvSpPr>
            <a:spLocks noGrp="1"/>
          </p:cNvSpPr>
          <p:nvPr>
            <p:ph idx="1"/>
          </p:nvPr>
        </p:nvSpPr>
        <p:spPr>
          <a:xfrm>
            <a:off x="457200" y="1600200"/>
            <a:ext cx="8291264" cy="4637112"/>
          </a:xfrm>
        </p:spPr>
        <p:txBody>
          <a:bodyPr>
            <a:normAutofit fontScale="70000" lnSpcReduction="20000"/>
          </a:bodyPr>
          <a:lstStyle/>
          <a:p>
            <a:r>
              <a:rPr kumimoji="1" lang="ja-JP" altLang="en-US" dirty="0"/>
              <a:t>コースの定理</a:t>
            </a:r>
            <a:endParaRPr kumimoji="1" lang="en-US" altLang="ja-JP" dirty="0"/>
          </a:p>
          <a:p>
            <a:pPr lvl="1"/>
            <a:r>
              <a:rPr lang="ja-JP" altLang="en-US" dirty="0"/>
              <a:t>外部性が存在しても，所有権さえ決まっていれば，当事者間の交渉によって効率的な資源配分が実現する。</a:t>
            </a:r>
            <a:endParaRPr lang="en-US" altLang="ja-JP" dirty="0"/>
          </a:p>
          <a:p>
            <a:pPr lvl="1"/>
            <a:r>
              <a:rPr kumimoji="1" lang="ja-JP" altLang="en-US" dirty="0"/>
              <a:t>所有権の設定が重要</a:t>
            </a:r>
            <a:endParaRPr kumimoji="1" lang="en-US" altLang="ja-JP" dirty="0"/>
          </a:p>
          <a:p>
            <a:pPr lvl="2"/>
            <a:r>
              <a:rPr lang="ja-JP" altLang="en-US" dirty="0"/>
              <a:t>例）公害を排出する企業と被害者，清浄な環境の権利</a:t>
            </a:r>
            <a:endParaRPr lang="en-US" altLang="ja-JP" dirty="0"/>
          </a:p>
          <a:p>
            <a:pPr lvl="1"/>
            <a:r>
              <a:rPr kumimoji="1" lang="ja-JP" altLang="en-US" dirty="0"/>
              <a:t>現実には，多くの場合，「取引費用」の存在によってコースの定理は成立しない。</a:t>
            </a:r>
            <a:endParaRPr kumimoji="1" lang="en-US" altLang="ja-JP" dirty="0"/>
          </a:p>
          <a:p>
            <a:r>
              <a:rPr lang="ja-JP" altLang="en-US" dirty="0"/>
              <a:t>コースの定理が成立しない場合</a:t>
            </a:r>
            <a:endParaRPr kumimoji="1" lang="en-US" altLang="ja-JP" dirty="0"/>
          </a:p>
          <a:p>
            <a:pPr lvl="1"/>
            <a:r>
              <a:rPr kumimoji="1" lang="ja-JP" altLang="en-US" dirty="0"/>
              <a:t>ピグー税や補助金による対処</a:t>
            </a:r>
            <a:endParaRPr kumimoji="1" lang="en-US" altLang="ja-JP" dirty="0"/>
          </a:p>
          <a:p>
            <a:pPr lvl="2"/>
            <a:r>
              <a:rPr lang="ja-JP" altLang="en-US" dirty="0"/>
              <a:t>例）炭素税，研究開発・教育に対する補助金</a:t>
            </a:r>
            <a:endParaRPr lang="en-US" altLang="ja-JP" dirty="0"/>
          </a:p>
          <a:p>
            <a:pPr lvl="1"/>
            <a:r>
              <a:rPr kumimoji="1" lang="ja-JP" altLang="en-US" dirty="0"/>
              <a:t>排出権取引</a:t>
            </a:r>
            <a:endParaRPr kumimoji="1" lang="en-US" altLang="ja-JP" dirty="0"/>
          </a:p>
          <a:p>
            <a:pPr lvl="2"/>
            <a:r>
              <a:rPr lang="ja-JP" altLang="en-US" dirty="0"/>
              <a:t>例）　</a:t>
            </a:r>
            <a:r>
              <a:rPr lang="en-US" altLang="ja-JP" dirty="0"/>
              <a:t>CO2</a:t>
            </a:r>
            <a:r>
              <a:rPr lang="ja-JP" altLang="en-US" dirty="0" err="1"/>
              <a:t>の排</a:t>
            </a:r>
            <a:r>
              <a:rPr lang="ja-JP" altLang="en-US" dirty="0"/>
              <a:t>出権取引</a:t>
            </a:r>
            <a:endParaRPr lang="en-US" altLang="ja-JP" dirty="0"/>
          </a:p>
          <a:p>
            <a:pPr lvl="1"/>
            <a:r>
              <a:rPr lang="ja-JP" altLang="en-US" dirty="0"/>
              <a:t>これらの手法</a:t>
            </a:r>
            <a:r>
              <a:rPr lang="en-US" altLang="ja-JP" dirty="0"/>
              <a:t>: </a:t>
            </a:r>
            <a:r>
              <a:rPr lang="ja-JP" altLang="en-US" dirty="0"/>
              <a:t>環境をカネで買うという誤解（例：サンデル）</a:t>
            </a:r>
            <a:endParaRPr lang="en-US" altLang="ja-JP" dirty="0"/>
          </a:p>
          <a:p>
            <a:pPr lvl="1"/>
            <a:r>
              <a:rPr lang="ja-JP" altLang="en-US" dirty="0"/>
              <a:t>排出物に対する市場が無いことが問題の根源と考えることができる</a:t>
            </a:r>
            <a:endParaRPr kumimoji="1" lang="ja-JP" altLang="en-US" dirty="0"/>
          </a:p>
        </p:txBody>
      </p:sp>
    </p:spTree>
    <p:extLst>
      <p:ext uri="{BB962C8B-B14F-4D97-AF65-F5344CB8AC3E}">
        <p14:creationId xmlns:p14="http://schemas.microsoft.com/office/powerpoint/2010/main" val="663612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ja-JP" altLang="en-US" dirty="0"/>
              <a:t>自然独占 </a:t>
            </a:r>
            <a:r>
              <a:rPr lang="en-US" altLang="ja-JP" dirty="0"/>
              <a:t>natural monopoly</a:t>
            </a:r>
            <a:endParaRPr lang="ja-JP" altLang="en-US" dirty="0"/>
          </a:p>
        </p:txBody>
      </p:sp>
      <p:sp>
        <p:nvSpPr>
          <p:cNvPr id="20483" name="Rectangle 3"/>
          <p:cNvSpPr>
            <a:spLocks noGrp="1" noChangeArrowheads="1"/>
          </p:cNvSpPr>
          <p:nvPr>
            <p:ph type="body" sz="half" idx="1"/>
          </p:nvPr>
        </p:nvSpPr>
        <p:spPr>
          <a:xfrm>
            <a:off x="179512" y="1484784"/>
            <a:ext cx="4968751" cy="5040560"/>
          </a:xfrm>
        </p:spPr>
        <p:txBody>
          <a:bodyPr>
            <a:normAutofit fontScale="92500" lnSpcReduction="20000"/>
          </a:bodyPr>
          <a:lstStyle/>
          <a:p>
            <a:pPr>
              <a:lnSpc>
                <a:spcPct val="110000"/>
              </a:lnSpc>
            </a:pPr>
            <a:r>
              <a:rPr lang="ja-JP" altLang="en-US" sz="2400" dirty="0"/>
              <a:t>費用逓減産業</a:t>
            </a:r>
          </a:p>
          <a:p>
            <a:pPr lvl="1">
              <a:lnSpc>
                <a:spcPct val="110000"/>
              </a:lnSpc>
            </a:pPr>
            <a:r>
              <a:rPr lang="ja-JP" altLang="en-US" sz="1900" dirty="0"/>
              <a:t>固定費用が巨額</a:t>
            </a:r>
          </a:p>
          <a:p>
            <a:pPr lvl="1">
              <a:lnSpc>
                <a:spcPct val="110000"/>
              </a:lnSpc>
            </a:pPr>
            <a:r>
              <a:rPr lang="ja-JP" altLang="en-US" sz="1900" dirty="0"/>
              <a:t>産出量の拡大につれ，平均費用が低下（</a:t>
            </a:r>
            <a:r>
              <a:rPr lang="en-US" altLang="ja-JP" sz="1900" dirty="0"/>
              <a:t>MES</a:t>
            </a:r>
            <a:r>
              <a:rPr lang="ja-JP" altLang="en-US" sz="1900" dirty="0"/>
              <a:t>が大きい）</a:t>
            </a:r>
            <a:endParaRPr lang="en-US" altLang="ja-JP" sz="1900" dirty="0"/>
          </a:p>
          <a:p>
            <a:pPr lvl="1">
              <a:lnSpc>
                <a:spcPct val="110000"/>
              </a:lnSpc>
            </a:pPr>
            <a:r>
              <a:rPr lang="ja-JP" altLang="en-US" sz="1900" dirty="0"/>
              <a:t>最初にシェアをとった企業が独占</a:t>
            </a:r>
            <a:r>
              <a:rPr lang="en-US" altLang="ja-JP" sz="1900" dirty="0">
                <a:sym typeface="Wingdings" panose="05000000000000000000" pitchFamily="2" charset="2"/>
              </a:rPr>
              <a:t></a:t>
            </a:r>
            <a:r>
              <a:rPr lang="ja-JP" altLang="en-US" sz="1900" b="1" u="sng" dirty="0">
                <a:sym typeface="Wingdings" panose="05000000000000000000" pitchFamily="2" charset="2"/>
              </a:rPr>
              <a:t>自然独占</a:t>
            </a:r>
            <a:endParaRPr lang="ja-JP" altLang="en-US" sz="1900" b="1" u="sng" dirty="0"/>
          </a:p>
          <a:p>
            <a:pPr lvl="2">
              <a:lnSpc>
                <a:spcPct val="110000"/>
              </a:lnSpc>
            </a:pPr>
            <a:r>
              <a:rPr lang="ja-JP" altLang="en-US" sz="1500" dirty="0"/>
              <a:t>固定費用（</a:t>
            </a:r>
            <a:r>
              <a:rPr lang="en-US" altLang="ja-JP" sz="1500" dirty="0"/>
              <a:t>sunk cost</a:t>
            </a:r>
            <a:r>
              <a:rPr lang="ja-JP" altLang="en-US" sz="1500" dirty="0"/>
              <a:t>であることが必要）が参入障壁</a:t>
            </a:r>
          </a:p>
          <a:p>
            <a:pPr lvl="1">
              <a:lnSpc>
                <a:spcPct val="110000"/>
              </a:lnSpc>
            </a:pPr>
            <a:r>
              <a:rPr lang="ja-JP" altLang="en-US" sz="1900" dirty="0"/>
              <a:t>電気，ガス，水道事業，鉄道事業 </a:t>
            </a:r>
            <a:r>
              <a:rPr lang="en-US" altLang="ja-JP" sz="1900" dirty="0"/>
              <a:t>etc.</a:t>
            </a:r>
          </a:p>
          <a:p>
            <a:pPr lvl="1">
              <a:lnSpc>
                <a:spcPct val="110000"/>
              </a:lnSpc>
            </a:pPr>
            <a:r>
              <a:rPr lang="ja-JP" altLang="en-US" sz="1900" dirty="0"/>
              <a:t>独占の弊害 </a:t>
            </a:r>
            <a:r>
              <a:rPr lang="en-US" altLang="ja-JP" sz="1900" dirty="0">
                <a:sym typeface="Wingdings" panose="05000000000000000000" pitchFamily="2" charset="2"/>
              </a:rPr>
              <a:t> </a:t>
            </a:r>
            <a:r>
              <a:rPr lang="ja-JP" altLang="en-US" sz="1900" dirty="0">
                <a:sym typeface="Wingdings" panose="05000000000000000000" pitchFamily="2" charset="2"/>
              </a:rPr>
              <a:t>料金規制等で対処</a:t>
            </a:r>
            <a:endParaRPr lang="ja-JP" altLang="en-US" sz="1800" dirty="0"/>
          </a:p>
          <a:p>
            <a:pPr>
              <a:lnSpc>
                <a:spcPct val="110000"/>
              </a:lnSpc>
            </a:pPr>
            <a:r>
              <a:rPr lang="ja-JP" altLang="en-US" sz="2400" dirty="0"/>
              <a:t>通常の産業</a:t>
            </a:r>
          </a:p>
          <a:p>
            <a:pPr lvl="1">
              <a:lnSpc>
                <a:spcPct val="110000"/>
              </a:lnSpc>
            </a:pPr>
            <a:r>
              <a:rPr lang="ja-JP" altLang="en-US" sz="1800" dirty="0"/>
              <a:t>各企業の</a:t>
            </a:r>
            <a:r>
              <a:rPr lang="en-US" altLang="ja-JP" sz="1800" dirty="0"/>
              <a:t>MES</a:t>
            </a:r>
            <a:r>
              <a:rPr lang="ja-JP" altLang="en-US" sz="1800" dirty="0"/>
              <a:t>が十分に小さい</a:t>
            </a:r>
            <a:r>
              <a:rPr lang="en-US" altLang="ja-JP" sz="1800" dirty="0">
                <a:sym typeface="Wingdings" panose="05000000000000000000" pitchFamily="2" charset="2"/>
              </a:rPr>
              <a:t></a:t>
            </a:r>
            <a:r>
              <a:rPr lang="ja-JP" altLang="en-US" sz="1800" dirty="0">
                <a:sym typeface="Wingdings" panose="05000000000000000000" pitchFamily="2" charset="2"/>
              </a:rPr>
              <a:t>競争的な市場</a:t>
            </a:r>
            <a:endParaRPr lang="en-US" altLang="ja-JP" sz="1800" dirty="0">
              <a:sym typeface="Wingdings" panose="05000000000000000000" pitchFamily="2" charset="2"/>
            </a:endParaRPr>
          </a:p>
          <a:p>
            <a:pPr>
              <a:lnSpc>
                <a:spcPct val="110000"/>
              </a:lnSpc>
            </a:pPr>
            <a:r>
              <a:rPr lang="ja-JP" altLang="en-US" sz="2200" dirty="0">
                <a:sym typeface="Wingdings" panose="05000000000000000000" pitchFamily="2" charset="2"/>
              </a:rPr>
              <a:t>コンテスタブル市場</a:t>
            </a:r>
            <a:endParaRPr lang="en-US" altLang="ja-JP" sz="2200" dirty="0">
              <a:sym typeface="Wingdings" panose="05000000000000000000" pitchFamily="2" charset="2"/>
            </a:endParaRPr>
          </a:p>
          <a:p>
            <a:pPr lvl="1">
              <a:lnSpc>
                <a:spcPct val="110000"/>
              </a:lnSpc>
            </a:pPr>
            <a:r>
              <a:rPr lang="ja-JP" altLang="en-US" sz="1800" dirty="0">
                <a:sym typeface="Wingdings" panose="05000000000000000000" pitchFamily="2" charset="2"/>
              </a:rPr>
              <a:t>固定費用が巨額だが，</a:t>
            </a:r>
            <a:r>
              <a:rPr lang="en-US" altLang="ja-JP" sz="1800" dirty="0">
                <a:sym typeface="Wingdings" panose="05000000000000000000" pitchFamily="2" charset="2"/>
              </a:rPr>
              <a:t>sunk cost</a:t>
            </a:r>
            <a:r>
              <a:rPr lang="ja-JP" altLang="en-US" sz="1800" dirty="0">
                <a:sym typeface="Wingdings" panose="05000000000000000000" pitchFamily="2" charset="2"/>
              </a:rPr>
              <a:t>ではない</a:t>
            </a:r>
            <a:endParaRPr lang="en-US" altLang="ja-JP" sz="1800" dirty="0">
              <a:sym typeface="Wingdings" panose="05000000000000000000" pitchFamily="2" charset="2"/>
            </a:endParaRPr>
          </a:p>
          <a:p>
            <a:pPr lvl="1">
              <a:lnSpc>
                <a:spcPct val="110000"/>
              </a:lnSpc>
            </a:pPr>
            <a:r>
              <a:rPr lang="en-US" altLang="ja-JP" sz="1800" dirty="0">
                <a:sym typeface="Wingdings" panose="05000000000000000000" pitchFamily="2" charset="2"/>
              </a:rPr>
              <a:t> </a:t>
            </a:r>
            <a:r>
              <a:rPr lang="ja-JP" altLang="en-US" sz="1800" dirty="0">
                <a:sym typeface="Wingdings" panose="05000000000000000000" pitchFamily="2" charset="2"/>
              </a:rPr>
              <a:t>参入障壁にならない</a:t>
            </a:r>
            <a:endParaRPr lang="en-US" altLang="ja-JP" sz="1800" dirty="0">
              <a:sym typeface="Wingdings" panose="05000000000000000000" pitchFamily="2" charset="2"/>
            </a:endParaRPr>
          </a:p>
          <a:p>
            <a:pPr lvl="1">
              <a:lnSpc>
                <a:spcPct val="110000"/>
              </a:lnSpc>
            </a:pPr>
            <a:r>
              <a:rPr lang="ja-JP" altLang="en-US" sz="1800" dirty="0">
                <a:sym typeface="Wingdings" panose="05000000000000000000" pitchFamily="2" charset="2"/>
              </a:rPr>
              <a:t>航空業，運輸・輸送業，発電，郵便事業</a:t>
            </a:r>
            <a:endParaRPr lang="en-US" altLang="ja-JP" sz="1800" dirty="0"/>
          </a:p>
        </p:txBody>
      </p:sp>
      <p:sp>
        <p:nvSpPr>
          <p:cNvPr id="15" name="スライド番号プレースホルダー 6"/>
          <p:cNvSpPr>
            <a:spLocks noGrp="1"/>
          </p:cNvSpPr>
          <p:nvPr>
            <p:ph type="sldNum" sz="quarter" idx="12"/>
          </p:nvPr>
        </p:nvSpPr>
        <p:spPr/>
        <p:txBody>
          <a:bodyPr/>
          <a:lstStyle/>
          <a:p>
            <a:fld id="{A0F4843D-BBDF-4E8B-B4A1-C5D9DBF4B0D6}" type="slidenum">
              <a:rPr lang="en-US" altLang="ja-JP"/>
              <a:pPr/>
              <a:t>13</a:t>
            </a:fld>
            <a:endParaRPr lang="en-US" altLang="ja-JP"/>
          </a:p>
        </p:txBody>
      </p:sp>
      <p:sp>
        <p:nvSpPr>
          <p:cNvPr id="20485" name="Line 5"/>
          <p:cNvSpPr>
            <a:spLocks noChangeShapeType="1"/>
          </p:cNvSpPr>
          <p:nvPr/>
        </p:nvSpPr>
        <p:spPr bwMode="auto">
          <a:xfrm>
            <a:off x="5311259" y="5449505"/>
            <a:ext cx="35274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86" name="Line 6"/>
          <p:cNvSpPr>
            <a:spLocks noChangeShapeType="1"/>
          </p:cNvSpPr>
          <p:nvPr/>
        </p:nvSpPr>
        <p:spPr bwMode="auto">
          <a:xfrm flipV="1">
            <a:off x="5311259" y="2170496"/>
            <a:ext cx="0" cy="33131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87" name="Line 7"/>
          <p:cNvSpPr>
            <a:spLocks noChangeShapeType="1"/>
          </p:cNvSpPr>
          <p:nvPr/>
        </p:nvSpPr>
        <p:spPr bwMode="auto">
          <a:xfrm>
            <a:off x="5518879" y="2852936"/>
            <a:ext cx="2005872" cy="2376288"/>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88" name="Text Box 8"/>
          <p:cNvSpPr txBox="1">
            <a:spLocks noChangeArrowheads="1"/>
          </p:cNvSpPr>
          <p:nvPr/>
        </p:nvSpPr>
        <p:spPr bwMode="auto">
          <a:xfrm>
            <a:off x="7560469" y="5055155"/>
            <a:ext cx="3603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000" i="1" dirty="0">
                <a:latin typeface="Times New Roman" pitchFamily="18" charset="0"/>
              </a:rPr>
              <a:t>D</a:t>
            </a:r>
          </a:p>
        </p:txBody>
      </p:sp>
      <p:sp>
        <p:nvSpPr>
          <p:cNvPr id="20489" name="Text Box 9"/>
          <p:cNvSpPr txBox="1">
            <a:spLocks noChangeArrowheads="1"/>
          </p:cNvSpPr>
          <p:nvPr/>
        </p:nvSpPr>
        <p:spPr bwMode="auto">
          <a:xfrm>
            <a:off x="8422166" y="5491835"/>
            <a:ext cx="431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i="1" dirty="0">
                <a:latin typeface="Times New Roman" pitchFamily="18" charset="0"/>
              </a:rPr>
              <a:t>Q</a:t>
            </a:r>
          </a:p>
        </p:txBody>
      </p:sp>
      <p:sp>
        <p:nvSpPr>
          <p:cNvPr id="20490" name="Text Box 10"/>
          <p:cNvSpPr txBox="1">
            <a:spLocks noChangeArrowheads="1"/>
          </p:cNvSpPr>
          <p:nvPr/>
        </p:nvSpPr>
        <p:spPr bwMode="auto">
          <a:xfrm>
            <a:off x="5369653" y="2016125"/>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dirty="0">
                <a:latin typeface="Times New Roman" pitchFamily="18" charset="0"/>
              </a:rPr>
              <a:t>p</a:t>
            </a:r>
          </a:p>
        </p:txBody>
      </p:sp>
      <p:sp>
        <p:nvSpPr>
          <p:cNvPr id="20497" name="Text Box 17"/>
          <p:cNvSpPr txBox="1">
            <a:spLocks noChangeArrowheads="1"/>
          </p:cNvSpPr>
          <p:nvPr/>
        </p:nvSpPr>
        <p:spPr bwMode="auto">
          <a:xfrm>
            <a:off x="8385654" y="4516438"/>
            <a:ext cx="504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i="1" dirty="0">
                <a:latin typeface="Times New Roman" pitchFamily="18" charset="0"/>
              </a:rPr>
              <a:t>AC</a:t>
            </a:r>
          </a:p>
        </p:txBody>
      </p:sp>
      <p:sp>
        <p:nvSpPr>
          <p:cNvPr id="20499" name="Text Box 19"/>
          <p:cNvSpPr txBox="1">
            <a:spLocks noChangeArrowheads="1"/>
          </p:cNvSpPr>
          <p:nvPr/>
        </p:nvSpPr>
        <p:spPr bwMode="auto">
          <a:xfrm>
            <a:off x="7143750" y="3433763"/>
            <a:ext cx="1555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ja-JP" altLang="en-US"/>
              <a:t>最小効率規模</a:t>
            </a:r>
          </a:p>
          <a:p>
            <a:pPr algn="ctr"/>
            <a:r>
              <a:rPr lang="en-US" altLang="ja-JP">
                <a:latin typeface="Times New Roman" pitchFamily="18" charset="0"/>
              </a:rPr>
              <a:t>MES</a:t>
            </a:r>
          </a:p>
        </p:txBody>
      </p:sp>
      <p:sp>
        <p:nvSpPr>
          <p:cNvPr id="20500" name="Line 20"/>
          <p:cNvSpPr>
            <a:spLocks noChangeShapeType="1"/>
          </p:cNvSpPr>
          <p:nvPr/>
        </p:nvSpPr>
        <p:spPr bwMode="auto">
          <a:xfrm flipH="1">
            <a:off x="7574384" y="4044949"/>
            <a:ext cx="215900"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02" name="Freeform 22"/>
          <p:cNvSpPr>
            <a:spLocks/>
          </p:cNvSpPr>
          <p:nvPr/>
        </p:nvSpPr>
        <p:spPr bwMode="auto">
          <a:xfrm>
            <a:off x="5668103" y="3597506"/>
            <a:ext cx="3024188" cy="1212850"/>
          </a:xfrm>
          <a:custGeom>
            <a:avLst/>
            <a:gdLst>
              <a:gd name="T0" fmla="*/ 0 w 1905"/>
              <a:gd name="T1" fmla="*/ 0 h 764"/>
              <a:gd name="T2" fmla="*/ 952 w 1905"/>
              <a:gd name="T3" fmla="*/ 681 h 764"/>
              <a:gd name="T4" fmla="*/ 1905 w 1905"/>
              <a:gd name="T5" fmla="*/ 499 h 764"/>
            </a:gdLst>
            <a:ahLst/>
            <a:cxnLst>
              <a:cxn ang="0">
                <a:pos x="T0" y="T1"/>
              </a:cxn>
              <a:cxn ang="0">
                <a:pos x="T2" y="T3"/>
              </a:cxn>
              <a:cxn ang="0">
                <a:pos x="T4" y="T5"/>
              </a:cxn>
            </a:cxnLst>
            <a:rect l="0" t="0" r="r" b="b"/>
            <a:pathLst>
              <a:path w="1905" h="764">
                <a:moveTo>
                  <a:pt x="0" y="0"/>
                </a:moveTo>
                <a:cubicBezTo>
                  <a:pt x="317" y="299"/>
                  <a:pt x="635" y="598"/>
                  <a:pt x="952" y="681"/>
                </a:cubicBezTo>
                <a:cubicBezTo>
                  <a:pt x="1269" y="764"/>
                  <a:pt x="1587" y="631"/>
                  <a:pt x="1905" y="499"/>
                </a:cubicBezTo>
              </a:path>
            </a:pathLst>
          </a:custGeom>
          <a:noFill/>
          <a:ln w="381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98" name="Oval 18"/>
          <p:cNvSpPr>
            <a:spLocks noChangeArrowheads="1"/>
          </p:cNvSpPr>
          <p:nvPr/>
        </p:nvSpPr>
        <p:spPr bwMode="auto">
          <a:xfrm>
            <a:off x="7524750" y="4688681"/>
            <a:ext cx="71438" cy="714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3293565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lang="ja-JP" altLang="en-US" dirty="0"/>
              <a:t>情報上の失敗（情報の非対称性）</a:t>
            </a:r>
          </a:p>
        </p:txBody>
      </p:sp>
      <p:sp>
        <p:nvSpPr>
          <p:cNvPr id="22531" name="Rectangle 3"/>
          <p:cNvSpPr>
            <a:spLocks noGrp="1" noChangeArrowheads="1"/>
          </p:cNvSpPr>
          <p:nvPr>
            <p:ph idx="1"/>
          </p:nvPr>
        </p:nvSpPr>
        <p:spPr>
          <a:xfrm>
            <a:off x="457200" y="1412776"/>
            <a:ext cx="8291264" cy="5112568"/>
          </a:xfrm>
        </p:spPr>
        <p:txBody>
          <a:bodyPr>
            <a:noAutofit/>
          </a:bodyPr>
          <a:lstStyle/>
          <a:p>
            <a:pPr>
              <a:lnSpc>
                <a:spcPct val="110000"/>
              </a:lnSpc>
            </a:pPr>
            <a:r>
              <a:rPr lang="ja-JP" altLang="en-US" sz="2400" dirty="0">
                <a:latin typeface="+mn-ea"/>
              </a:rPr>
              <a:t>逆選択</a:t>
            </a:r>
            <a:endParaRPr lang="en-US" altLang="ja-JP" sz="2400" dirty="0">
              <a:latin typeface="+mn-ea"/>
            </a:endParaRPr>
          </a:p>
          <a:p>
            <a:pPr marL="800100" lvl="1">
              <a:lnSpc>
                <a:spcPct val="110000"/>
              </a:lnSpc>
            </a:pPr>
            <a:r>
              <a:rPr lang="ja-JP" altLang="en-US" sz="2000" dirty="0"/>
              <a:t>事故確率について情報の非対称性が存在すると，事故確率の低い人から保険を脱退し，場合によっては市場が成立しなくなる</a:t>
            </a:r>
          </a:p>
          <a:p>
            <a:pPr lvl="2">
              <a:lnSpc>
                <a:spcPct val="110000"/>
              </a:lnSpc>
            </a:pPr>
            <a:r>
              <a:rPr lang="ja-JP" altLang="en-US" sz="1800" dirty="0"/>
              <a:t>医療保険，年金保険，資金市場</a:t>
            </a:r>
            <a:endParaRPr lang="en-US" altLang="ja-JP" sz="1800" dirty="0"/>
          </a:p>
          <a:p>
            <a:pPr lvl="1">
              <a:lnSpc>
                <a:spcPct val="110000"/>
              </a:lnSpc>
            </a:pPr>
            <a:r>
              <a:rPr lang="ja-JP" altLang="en-US" sz="2000" dirty="0"/>
              <a:t>継続的な取引がある場合には過去の履歴が「悪貨」と「良貨」を判別するのに役立つかもしれない </a:t>
            </a:r>
            <a:r>
              <a:rPr lang="en-US" altLang="ja-JP" sz="2000" dirty="0">
                <a:sym typeface="Wingdings" panose="05000000000000000000" pitchFamily="2" charset="2"/>
              </a:rPr>
              <a:t> </a:t>
            </a:r>
            <a:r>
              <a:rPr lang="ja-JP" altLang="en-US" sz="2000" dirty="0"/>
              <a:t>火災保険，自動車保険</a:t>
            </a:r>
            <a:endParaRPr lang="en-US" altLang="ja-JP" sz="2400" dirty="0"/>
          </a:p>
          <a:p>
            <a:pPr lvl="1">
              <a:lnSpc>
                <a:spcPct val="110000"/>
              </a:lnSpc>
            </a:pPr>
            <a:r>
              <a:rPr lang="ja-JP" altLang="en-US" sz="2000" dirty="0"/>
              <a:t>供給者側による製品の保証　逆選択の緩和に寄与</a:t>
            </a:r>
          </a:p>
          <a:p>
            <a:pPr lvl="1">
              <a:lnSpc>
                <a:spcPct val="110000"/>
              </a:lnSpc>
            </a:pPr>
            <a:r>
              <a:rPr lang="ja-JP" altLang="en-US" sz="2000" dirty="0"/>
              <a:t>強制加入が事態を改善する</a:t>
            </a:r>
          </a:p>
          <a:p>
            <a:pPr>
              <a:lnSpc>
                <a:spcPct val="110000"/>
              </a:lnSpc>
            </a:pPr>
            <a:r>
              <a:rPr lang="ja-JP" altLang="en-US" sz="2400" dirty="0"/>
              <a:t>モラル・ハザード</a:t>
            </a:r>
          </a:p>
          <a:p>
            <a:pPr marL="800100" lvl="1">
              <a:lnSpc>
                <a:spcPct val="110000"/>
              </a:lnSpc>
            </a:pPr>
            <a:r>
              <a:rPr lang="ja-JP" altLang="en-US" sz="2000" dirty="0"/>
              <a:t>保険の加入</a:t>
            </a:r>
            <a:r>
              <a:rPr lang="en-US" altLang="ja-JP" sz="2000" dirty="0">
                <a:sym typeface="Wingdings" panose="05000000000000000000" pitchFamily="2" charset="2"/>
              </a:rPr>
              <a:t> </a:t>
            </a:r>
            <a:r>
              <a:rPr lang="ja-JP" altLang="en-US" sz="2000" dirty="0"/>
              <a:t>保険加入者が事故に対して注意を払わなくなる</a:t>
            </a:r>
          </a:p>
          <a:p>
            <a:pPr marL="857250" lvl="1" indent="-342900">
              <a:lnSpc>
                <a:spcPct val="110000"/>
              </a:lnSpc>
            </a:pPr>
            <a:r>
              <a:rPr lang="ja-JP" altLang="en-US" sz="2000" dirty="0"/>
              <a:t>保険会社が加入者の行動を完全にはモニターできないことが原因</a:t>
            </a:r>
          </a:p>
        </p:txBody>
      </p:sp>
      <p:sp>
        <p:nvSpPr>
          <p:cNvPr id="4" name="スライド番号プレースホルダー 5"/>
          <p:cNvSpPr>
            <a:spLocks noGrp="1"/>
          </p:cNvSpPr>
          <p:nvPr>
            <p:ph type="sldNum" sz="quarter" idx="12"/>
          </p:nvPr>
        </p:nvSpPr>
        <p:spPr/>
        <p:txBody>
          <a:bodyPr/>
          <a:lstStyle/>
          <a:p>
            <a:fld id="{387FCFA7-FFE5-46F6-892F-789D4C53AD63}" type="slidenum">
              <a:rPr lang="en-US" altLang="ja-JP"/>
              <a:pPr/>
              <a:t>14</a:t>
            </a:fld>
            <a:endParaRPr lang="en-US" altLang="ja-JP"/>
          </a:p>
        </p:txBody>
      </p:sp>
    </p:spTree>
    <p:extLst>
      <p:ext uri="{BB962C8B-B14F-4D97-AF65-F5344CB8AC3E}">
        <p14:creationId xmlns:p14="http://schemas.microsoft.com/office/powerpoint/2010/main" val="3212438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各論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再分配政策</a:t>
            </a:r>
            <a:endParaRPr kumimoji="1" lang="en-US" altLang="ja-JP" dirty="0"/>
          </a:p>
          <a:p>
            <a:r>
              <a:rPr lang="ja-JP" altLang="en-US" dirty="0"/>
              <a:t>公的年金</a:t>
            </a:r>
            <a:endParaRPr lang="en-US" altLang="ja-JP" dirty="0"/>
          </a:p>
          <a:p>
            <a:r>
              <a:rPr kumimoji="1" lang="ja-JP" altLang="en-US" dirty="0"/>
              <a:t>医療</a:t>
            </a:r>
            <a:endParaRPr kumimoji="1" lang="en-US" altLang="ja-JP" dirty="0"/>
          </a:p>
          <a:p>
            <a:r>
              <a:rPr lang="ja-JP" altLang="en-US" dirty="0"/>
              <a:t>高齢化と日本財政</a:t>
            </a:r>
            <a:endParaRPr lang="en-US" altLang="ja-JP" dirty="0"/>
          </a:p>
          <a:p>
            <a:r>
              <a:rPr kumimoji="1" lang="ja-JP" altLang="en-US" dirty="0"/>
              <a:t>地方財政</a:t>
            </a:r>
          </a:p>
        </p:txBody>
      </p:sp>
    </p:spTree>
    <p:extLst>
      <p:ext uri="{BB962C8B-B14F-4D97-AF65-F5344CB8AC3E}">
        <p14:creationId xmlns:p14="http://schemas.microsoft.com/office/powerpoint/2010/main" val="828677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a:t>再分配政策</a:t>
            </a:r>
          </a:p>
        </p:txBody>
      </p:sp>
      <p:sp>
        <p:nvSpPr>
          <p:cNvPr id="6" name="コンテンツ プレースホルダー 5"/>
          <p:cNvSpPr>
            <a:spLocks noGrp="1"/>
          </p:cNvSpPr>
          <p:nvPr>
            <p:ph idx="1"/>
          </p:nvPr>
        </p:nvSpPr>
        <p:spPr>
          <a:xfrm>
            <a:off x="457200" y="1340768"/>
            <a:ext cx="8291264" cy="4896544"/>
          </a:xfrm>
        </p:spPr>
        <p:txBody>
          <a:bodyPr>
            <a:normAutofit fontScale="92500" lnSpcReduction="10000"/>
          </a:bodyPr>
          <a:lstStyle/>
          <a:p>
            <a:r>
              <a:rPr kumimoji="1" lang="ja-JP" altLang="en-US" dirty="0"/>
              <a:t>所得再分配政策の根拠</a:t>
            </a:r>
            <a:endParaRPr kumimoji="1" lang="en-US" altLang="ja-JP" dirty="0"/>
          </a:p>
          <a:p>
            <a:pPr lvl="1"/>
            <a:r>
              <a:rPr lang="ja-JP" altLang="en-US" dirty="0"/>
              <a:t>市場では必ずしも公平な分配が実現しない</a:t>
            </a:r>
            <a:endParaRPr lang="en-US" altLang="ja-JP" dirty="0"/>
          </a:p>
          <a:p>
            <a:r>
              <a:rPr kumimoji="1" lang="ja-JP" altLang="en-US" dirty="0"/>
              <a:t>公平な分配とは</a:t>
            </a:r>
            <a:r>
              <a:rPr kumimoji="1" lang="en-US" altLang="ja-JP" dirty="0"/>
              <a:t>? </a:t>
            </a:r>
          </a:p>
          <a:p>
            <a:r>
              <a:rPr lang="ja-JP" altLang="en-US" dirty="0"/>
              <a:t>市場経済における所得分配の性質</a:t>
            </a:r>
            <a:endParaRPr lang="en-US" altLang="ja-JP" dirty="0"/>
          </a:p>
          <a:p>
            <a:r>
              <a:rPr lang="ja-JP" altLang="en-US" dirty="0"/>
              <a:t>所得はその個人の経済力の良い指標だろうか</a:t>
            </a:r>
            <a:endParaRPr lang="en-US" altLang="ja-JP" dirty="0"/>
          </a:p>
          <a:p>
            <a:pPr lvl="1"/>
            <a:r>
              <a:rPr lang="ja-JP" altLang="en-US" dirty="0"/>
              <a:t>一時点の所得  </a:t>
            </a:r>
            <a:r>
              <a:rPr lang="en-US" altLang="ja-JP" dirty="0"/>
              <a:t>vs.  </a:t>
            </a:r>
            <a:r>
              <a:rPr lang="ja-JP" altLang="en-US" dirty="0"/>
              <a:t>恒常所得</a:t>
            </a:r>
            <a:endParaRPr lang="en-US" altLang="ja-JP" dirty="0"/>
          </a:p>
          <a:p>
            <a:r>
              <a:rPr lang="ja-JP" altLang="en-US" dirty="0"/>
              <a:t>所得再分配政策の留意点</a:t>
            </a:r>
            <a:endParaRPr lang="en-US" altLang="ja-JP" dirty="0"/>
          </a:p>
          <a:p>
            <a:pPr lvl="1"/>
            <a:r>
              <a:rPr lang="ja-JP" altLang="en-US" dirty="0"/>
              <a:t>真の所得の捕捉の困難さ</a:t>
            </a:r>
            <a:endParaRPr lang="en-US" altLang="ja-JP" dirty="0"/>
          </a:p>
          <a:p>
            <a:pPr lvl="1"/>
            <a:r>
              <a:rPr lang="ja-JP" altLang="en-US" dirty="0"/>
              <a:t>資源配分の効率性に与える影響（人的資本投資に与える影響）</a:t>
            </a:r>
            <a:endParaRPr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1802169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再分配政策</a:t>
            </a:r>
            <a:r>
              <a:rPr kumimoji="1" lang="en-US" altLang="ja-JP" dirty="0"/>
              <a:t>(2)</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個人の「経済力」の指標</a:t>
            </a:r>
            <a:endParaRPr kumimoji="1" lang="en-US" altLang="ja-JP" dirty="0"/>
          </a:p>
          <a:p>
            <a:pPr lvl="1"/>
            <a:r>
              <a:rPr lang="ja-JP" altLang="en-US" dirty="0"/>
              <a:t>所得，消費</a:t>
            </a:r>
            <a:endParaRPr kumimoji="1" lang="en-US" altLang="ja-JP" dirty="0"/>
          </a:p>
          <a:p>
            <a:r>
              <a:rPr lang="ja-JP" altLang="en-US" dirty="0"/>
              <a:t>経済格差は拡大しているのだろうか</a:t>
            </a:r>
            <a:r>
              <a:rPr lang="en-US" altLang="ja-JP" dirty="0"/>
              <a:t>?</a:t>
            </a:r>
          </a:p>
          <a:p>
            <a:r>
              <a:rPr lang="ja-JP" altLang="en-US" dirty="0"/>
              <a:t>経済格差の原因は</a:t>
            </a:r>
            <a:r>
              <a:rPr lang="en-US" altLang="ja-JP" dirty="0"/>
              <a:t>?</a:t>
            </a:r>
          </a:p>
          <a:p>
            <a:r>
              <a:rPr kumimoji="1" lang="ja-JP" altLang="en-US" dirty="0"/>
              <a:t>どんな経済格差なら許容できるのだろうか</a:t>
            </a:r>
            <a:r>
              <a:rPr kumimoji="1" lang="en-US" altLang="ja-JP" dirty="0"/>
              <a:t>?</a:t>
            </a:r>
          </a:p>
          <a:p>
            <a:r>
              <a:rPr lang="ja-JP" altLang="en-US" dirty="0"/>
              <a:t>現状の所得再分配政策</a:t>
            </a:r>
            <a:endParaRPr lang="en-US" altLang="ja-JP" dirty="0"/>
          </a:p>
          <a:p>
            <a:pPr lvl="1"/>
            <a:r>
              <a:rPr lang="ja-JP" altLang="en-US" dirty="0"/>
              <a:t>生活保護給付，現物給付，価格支持政策，特定の財に対する補助金，</a:t>
            </a:r>
            <a:endParaRPr kumimoji="1" lang="ja-JP" altLang="en-US" dirty="0"/>
          </a:p>
        </p:txBody>
      </p:sp>
    </p:spTree>
    <p:extLst>
      <p:ext uri="{BB962C8B-B14F-4D97-AF65-F5344CB8AC3E}">
        <p14:creationId xmlns:p14="http://schemas.microsoft.com/office/powerpoint/2010/main" val="3177695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年金・医療</a:t>
            </a:r>
          </a:p>
        </p:txBody>
      </p:sp>
      <p:sp>
        <p:nvSpPr>
          <p:cNvPr id="3" name="コンテンツ プレースホルダー 2"/>
          <p:cNvSpPr>
            <a:spLocks noGrp="1"/>
          </p:cNvSpPr>
          <p:nvPr>
            <p:ph idx="1"/>
          </p:nvPr>
        </p:nvSpPr>
        <p:spPr/>
        <p:txBody>
          <a:bodyPr>
            <a:normAutofit fontScale="77500" lnSpcReduction="20000"/>
          </a:bodyPr>
          <a:lstStyle/>
          <a:p>
            <a:r>
              <a:rPr kumimoji="1" lang="ja-JP" altLang="en-US" dirty="0"/>
              <a:t>保険市場の失敗 </a:t>
            </a:r>
            <a:r>
              <a:rPr kumimoji="1" lang="en-US" altLang="ja-JP" dirty="0">
                <a:sym typeface="Wingdings" panose="05000000000000000000" pitchFamily="2" charset="2"/>
              </a:rPr>
              <a:t> </a:t>
            </a:r>
            <a:r>
              <a:rPr kumimoji="1" lang="ja-JP" altLang="en-US" dirty="0">
                <a:sym typeface="Wingdings" panose="05000000000000000000" pitchFamily="2" charset="2"/>
              </a:rPr>
              <a:t>公的年金保険，公的医療保険の必要性</a:t>
            </a:r>
            <a:endParaRPr kumimoji="1" lang="en-US" altLang="ja-JP" dirty="0">
              <a:sym typeface="Wingdings" panose="05000000000000000000" pitchFamily="2" charset="2"/>
            </a:endParaRPr>
          </a:p>
          <a:p>
            <a:pPr lvl="1"/>
            <a:r>
              <a:rPr lang="ja-JP" altLang="en-US" dirty="0">
                <a:sym typeface="Wingdings" panose="05000000000000000000" pitchFamily="2" charset="2"/>
              </a:rPr>
              <a:t>強制加入の必要性</a:t>
            </a:r>
            <a:endParaRPr lang="en-US" altLang="ja-JP" dirty="0">
              <a:sym typeface="Wingdings" panose="05000000000000000000" pitchFamily="2" charset="2"/>
            </a:endParaRPr>
          </a:p>
          <a:p>
            <a:r>
              <a:rPr kumimoji="1" lang="ja-JP" altLang="en-US" dirty="0"/>
              <a:t>現実の公的年金制度</a:t>
            </a:r>
            <a:endParaRPr kumimoji="1" lang="en-US" altLang="ja-JP" dirty="0"/>
          </a:p>
          <a:p>
            <a:pPr lvl="1"/>
            <a:r>
              <a:rPr lang="ja-JP" altLang="en-US" dirty="0"/>
              <a:t>世代間所得移転</a:t>
            </a:r>
            <a:endParaRPr lang="en-US" altLang="ja-JP" dirty="0"/>
          </a:p>
          <a:p>
            <a:pPr lvl="1"/>
            <a:r>
              <a:rPr lang="ja-JP" altLang="en-US" dirty="0"/>
              <a:t>財政赤字との類似性 </a:t>
            </a:r>
            <a:r>
              <a:rPr lang="en-US" altLang="ja-JP" dirty="0">
                <a:sym typeface="Wingdings" panose="05000000000000000000" pitchFamily="2" charset="2"/>
              </a:rPr>
              <a:t> </a:t>
            </a:r>
            <a:r>
              <a:rPr lang="ja-JP" altLang="en-US" dirty="0">
                <a:sym typeface="Wingdings" panose="05000000000000000000" pitchFamily="2" charset="2"/>
              </a:rPr>
              <a:t>マクロ経済的効果</a:t>
            </a:r>
            <a:endParaRPr lang="en-US" altLang="ja-JP" dirty="0">
              <a:sym typeface="Wingdings" panose="05000000000000000000" pitchFamily="2" charset="2"/>
            </a:endParaRPr>
          </a:p>
          <a:p>
            <a:r>
              <a:rPr lang="ja-JP" altLang="en-US" dirty="0"/>
              <a:t>医療保険</a:t>
            </a:r>
            <a:endParaRPr lang="en-US" altLang="ja-JP" dirty="0"/>
          </a:p>
          <a:p>
            <a:pPr lvl="1"/>
            <a:r>
              <a:rPr lang="ja-JP" altLang="en-US" dirty="0"/>
              <a:t>公的年金と同様な所得移転</a:t>
            </a:r>
            <a:endParaRPr lang="en-US" altLang="ja-JP" dirty="0"/>
          </a:p>
          <a:p>
            <a:r>
              <a:rPr lang="ja-JP" altLang="en-US" dirty="0"/>
              <a:t>医療サービス</a:t>
            </a:r>
            <a:endParaRPr lang="en-US" altLang="ja-JP" dirty="0"/>
          </a:p>
          <a:p>
            <a:pPr lvl="1"/>
            <a:r>
              <a:rPr lang="ja-JP" altLang="en-US" dirty="0"/>
              <a:t>特殊性（情報の非対称性，需要の性質）</a:t>
            </a:r>
            <a:endParaRPr lang="en-US" altLang="ja-JP" dirty="0"/>
          </a:p>
          <a:p>
            <a:pPr lvl="1"/>
            <a:r>
              <a:rPr lang="ja-JP" altLang="en-US" dirty="0"/>
              <a:t>参入制限や価格規制</a:t>
            </a:r>
            <a:endParaRPr lang="en-US" altLang="ja-JP" dirty="0"/>
          </a:p>
          <a:p>
            <a:pPr lvl="1"/>
            <a:r>
              <a:rPr lang="ja-JP" altLang="en-US" dirty="0"/>
              <a:t>医薬品市場  </a:t>
            </a:r>
            <a:r>
              <a:rPr lang="en-US" altLang="ja-JP" dirty="0">
                <a:sym typeface="Wingdings" panose="05000000000000000000" pitchFamily="2" charset="2"/>
              </a:rPr>
              <a:t></a:t>
            </a:r>
            <a:r>
              <a:rPr lang="ja-JP" altLang="en-US" dirty="0">
                <a:sym typeface="Wingdings" panose="05000000000000000000" pitchFamily="2" charset="2"/>
              </a:rPr>
              <a:t>　医薬品の製造方法・効果自体は公共財</a:t>
            </a:r>
            <a:r>
              <a:rPr lang="en-US" altLang="ja-JP" dirty="0">
                <a:sym typeface="Wingdings" panose="05000000000000000000" pitchFamily="2" charset="2"/>
              </a:rPr>
              <a:t></a:t>
            </a:r>
            <a:r>
              <a:rPr lang="ja-JP" altLang="en-US" dirty="0">
                <a:sym typeface="Wingdings" panose="05000000000000000000" pitchFamily="2" charset="2"/>
              </a:rPr>
              <a:t>知的財産権の保護のあり方</a:t>
            </a:r>
            <a:endParaRPr lang="en-US" altLang="ja-JP" dirty="0">
              <a:sym typeface="Wingdings" panose="05000000000000000000" pitchFamily="2" charset="2"/>
            </a:endParaRPr>
          </a:p>
          <a:p>
            <a:pPr lvl="1"/>
            <a:endParaRPr lang="en-US" altLang="ja-JP" dirty="0"/>
          </a:p>
          <a:p>
            <a:pPr lvl="1"/>
            <a:endParaRPr lang="en-US" altLang="ja-JP" dirty="0"/>
          </a:p>
          <a:p>
            <a:pPr lvl="1"/>
            <a:endParaRPr kumimoji="1" lang="ja-JP" altLang="en-US" dirty="0"/>
          </a:p>
        </p:txBody>
      </p:sp>
    </p:spTree>
    <p:extLst>
      <p:ext uri="{BB962C8B-B14F-4D97-AF65-F5344CB8AC3E}">
        <p14:creationId xmlns:p14="http://schemas.microsoft.com/office/powerpoint/2010/main" val="21298284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地方財政</a:t>
            </a:r>
          </a:p>
        </p:txBody>
      </p:sp>
      <p:sp>
        <p:nvSpPr>
          <p:cNvPr id="3" name="コンテンツ プレースホルダー 2"/>
          <p:cNvSpPr>
            <a:spLocks noGrp="1"/>
          </p:cNvSpPr>
          <p:nvPr>
            <p:ph idx="1"/>
          </p:nvPr>
        </p:nvSpPr>
        <p:spPr>
          <a:xfrm>
            <a:off x="457200" y="1600200"/>
            <a:ext cx="8219256" cy="4709120"/>
          </a:xfrm>
        </p:spPr>
        <p:txBody>
          <a:bodyPr>
            <a:normAutofit fontScale="85000" lnSpcReduction="20000"/>
          </a:bodyPr>
          <a:lstStyle/>
          <a:p>
            <a:r>
              <a:rPr kumimoji="1" lang="ja-JP" altLang="en-US" dirty="0"/>
              <a:t>国と地方の役割分担</a:t>
            </a:r>
            <a:endParaRPr kumimoji="1" lang="en-US" altLang="ja-JP" dirty="0"/>
          </a:p>
          <a:p>
            <a:pPr lvl="1"/>
            <a:r>
              <a:rPr lang="ja-JP" altLang="en-US" dirty="0"/>
              <a:t>なぜ地方政府だけでは不十分か</a:t>
            </a:r>
            <a:endParaRPr lang="en-US" altLang="ja-JP" dirty="0"/>
          </a:p>
          <a:p>
            <a:pPr lvl="2"/>
            <a:r>
              <a:rPr kumimoji="1" lang="ja-JP" altLang="en-US" dirty="0"/>
              <a:t>全国的公共財の存在</a:t>
            </a:r>
            <a:endParaRPr kumimoji="1" lang="en-US" altLang="ja-JP" dirty="0"/>
          </a:p>
          <a:p>
            <a:pPr lvl="2"/>
            <a:r>
              <a:rPr lang="ja-JP" altLang="en-US" dirty="0"/>
              <a:t>地域を超えた外部性の存在</a:t>
            </a:r>
            <a:endParaRPr lang="en-US" altLang="ja-JP" dirty="0"/>
          </a:p>
          <a:p>
            <a:pPr lvl="2"/>
            <a:r>
              <a:rPr kumimoji="1" lang="ja-JP" altLang="en-US" dirty="0"/>
              <a:t>所得再分配政策</a:t>
            </a:r>
            <a:endParaRPr kumimoji="1" lang="en-US" altLang="ja-JP" dirty="0"/>
          </a:p>
          <a:p>
            <a:pPr lvl="2"/>
            <a:r>
              <a:rPr lang="ja-JP" altLang="en-US" dirty="0"/>
              <a:t>「足による投票」の失敗</a:t>
            </a:r>
            <a:endParaRPr lang="en-US" altLang="ja-JP" dirty="0"/>
          </a:p>
          <a:p>
            <a:r>
              <a:rPr kumimoji="1" lang="ja-JP" altLang="en-US" dirty="0"/>
              <a:t>国税と地方税</a:t>
            </a:r>
            <a:endParaRPr kumimoji="1" lang="en-US" altLang="ja-JP" dirty="0"/>
          </a:p>
          <a:p>
            <a:pPr lvl="1"/>
            <a:r>
              <a:rPr lang="ja-JP" altLang="en-US" dirty="0"/>
              <a:t>地方税の帰着</a:t>
            </a:r>
            <a:endParaRPr lang="en-US" altLang="ja-JP" dirty="0"/>
          </a:p>
          <a:p>
            <a:pPr lvl="1"/>
            <a:r>
              <a:rPr kumimoji="1" lang="ja-JP" altLang="en-US" dirty="0"/>
              <a:t>租税競争，租税輸出</a:t>
            </a:r>
            <a:endParaRPr kumimoji="1" lang="en-US" altLang="ja-JP" dirty="0"/>
          </a:p>
          <a:p>
            <a:r>
              <a:rPr lang="ja-JP" altLang="en-US" dirty="0"/>
              <a:t>補助金，財源調整制度（地方交付税）の役割</a:t>
            </a:r>
            <a:endParaRPr lang="en-US" altLang="ja-JP" dirty="0"/>
          </a:p>
          <a:p>
            <a:pPr lvl="1"/>
            <a:r>
              <a:rPr kumimoji="1" lang="ja-JP" altLang="en-US" dirty="0"/>
              <a:t>補助金</a:t>
            </a:r>
            <a:r>
              <a:rPr kumimoji="1" lang="en-US" altLang="ja-JP" dirty="0">
                <a:sym typeface="Wingdings" panose="05000000000000000000" pitchFamily="2" charset="2"/>
              </a:rPr>
              <a:t></a:t>
            </a:r>
            <a:r>
              <a:rPr kumimoji="1" lang="ja-JP" altLang="en-US" dirty="0"/>
              <a:t>地方政府の行動をどう変化させるか</a:t>
            </a:r>
            <a:endParaRPr kumimoji="1" lang="en-US" altLang="ja-JP" dirty="0"/>
          </a:p>
          <a:p>
            <a:pPr lvl="1"/>
            <a:r>
              <a:rPr lang="ja-JP" altLang="en-US" dirty="0"/>
              <a:t>財源調整制度の根拠</a:t>
            </a:r>
            <a:endParaRPr lang="en-US" altLang="ja-JP" dirty="0"/>
          </a:p>
          <a:p>
            <a:pPr lvl="2"/>
            <a:r>
              <a:rPr kumimoji="1" lang="ja-JP" altLang="en-US" dirty="0"/>
              <a:t>再分配政策のターゲットは個人</a:t>
            </a:r>
          </a:p>
        </p:txBody>
      </p:sp>
    </p:spTree>
    <p:extLst>
      <p:ext uri="{BB962C8B-B14F-4D97-AF65-F5344CB8AC3E}">
        <p14:creationId xmlns:p14="http://schemas.microsoft.com/office/powerpoint/2010/main" val="1441994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公共政策の根拠</a:t>
            </a:r>
          </a:p>
        </p:txBody>
      </p:sp>
      <p:sp>
        <p:nvSpPr>
          <p:cNvPr id="3" name="コンテンツ プレースホルダー 2"/>
          <p:cNvSpPr>
            <a:spLocks noGrp="1"/>
          </p:cNvSpPr>
          <p:nvPr>
            <p:ph idx="1"/>
          </p:nvPr>
        </p:nvSpPr>
        <p:spPr>
          <a:xfrm>
            <a:off x="457200" y="1412776"/>
            <a:ext cx="8229600" cy="4713387"/>
          </a:xfrm>
        </p:spPr>
        <p:txBody>
          <a:bodyPr>
            <a:normAutofit fontScale="92500" lnSpcReduction="10000"/>
          </a:bodyPr>
          <a:lstStyle/>
          <a:p>
            <a:r>
              <a:rPr kumimoji="1" lang="ja-JP" altLang="en-US" dirty="0"/>
              <a:t>市場の失敗</a:t>
            </a:r>
            <a:endParaRPr kumimoji="1" lang="en-US" altLang="ja-JP" dirty="0"/>
          </a:p>
          <a:p>
            <a:pPr lvl="1"/>
            <a:r>
              <a:rPr lang="ja-JP" altLang="en-US" dirty="0"/>
              <a:t>市場の失敗</a:t>
            </a:r>
            <a:r>
              <a:rPr lang="en-US" altLang="ja-JP" dirty="0">
                <a:sym typeface="Wingdings" panose="05000000000000000000" pitchFamily="2" charset="2"/>
              </a:rPr>
              <a:t> </a:t>
            </a:r>
            <a:r>
              <a:rPr lang="ja-JP" altLang="en-US" dirty="0">
                <a:sym typeface="Wingdings" panose="05000000000000000000" pitchFamily="2" charset="2"/>
              </a:rPr>
              <a:t>公共政策の必要性</a:t>
            </a:r>
            <a:endParaRPr lang="en-US" altLang="ja-JP" dirty="0">
              <a:sym typeface="Wingdings" panose="05000000000000000000" pitchFamily="2" charset="2"/>
            </a:endParaRPr>
          </a:p>
          <a:p>
            <a:pPr lvl="1"/>
            <a:r>
              <a:rPr lang="ja-JP" altLang="en-US" dirty="0"/>
              <a:t>市場の失敗が存在しなければ市場は効率的な資源配分を実現する　</a:t>
            </a:r>
            <a:r>
              <a:rPr lang="en-US" altLang="ja-JP" dirty="0">
                <a:sym typeface="Wingdings" panose="05000000000000000000" pitchFamily="2" charset="2"/>
              </a:rPr>
              <a:t> </a:t>
            </a:r>
            <a:r>
              <a:rPr lang="ja-JP" altLang="en-US" dirty="0">
                <a:sym typeface="Wingdings" panose="05000000000000000000" pitchFamily="2" charset="2"/>
              </a:rPr>
              <a:t>民間の自由な活動に任せるべき</a:t>
            </a:r>
            <a:endParaRPr lang="en-US" altLang="ja-JP" dirty="0"/>
          </a:p>
          <a:p>
            <a:r>
              <a:rPr kumimoji="1" lang="ja-JP" altLang="en-US" dirty="0"/>
              <a:t>所得分配</a:t>
            </a:r>
            <a:endParaRPr kumimoji="1" lang="en-US" altLang="ja-JP" dirty="0"/>
          </a:p>
          <a:p>
            <a:pPr lvl="1"/>
            <a:r>
              <a:rPr lang="ja-JP" altLang="en-US" dirty="0"/>
              <a:t>自由な市場で実現する所得分配は必ずしも公平なものではない </a:t>
            </a:r>
            <a:r>
              <a:rPr lang="en-US" altLang="ja-JP" dirty="0">
                <a:sym typeface="Wingdings" panose="05000000000000000000" pitchFamily="2" charset="2"/>
              </a:rPr>
              <a:t></a:t>
            </a:r>
            <a:r>
              <a:rPr lang="ja-JP" altLang="en-US" dirty="0"/>
              <a:t>所得再分配政策の必要性</a:t>
            </a:r>
            <a:endParaRPr lang="en-US" altLang="ja-JP" dirty="0"/>
          </a:p>
          <a:p>
            <a:r>
              <a:rPr lang="ja-JP" altLang="en-US" dirty="0"/>
              <a:t>再分配政策と市場の失敗の是正策の峻別</a:t>
            </a:r>
            <a:endParaRPr lang="en-US" altLang="ja-JP" dirty="0"/>
          </a:p>
          <a:p>
            <a:pPr lvl="1"/>
            <a:r>
              <a:rPr lang="ja-JP" altLang="en-US" dirty="0"/>
              <a:t>情報上の失敗（情報の非対称性）</a:t>
            </a:r>
            <a:endParaRPr lang="en-US" altLang="ja-JP" dirty="0"/>
          </a:p>
          <a:p>
            <a:pPr lvl="2"/>
            <a:r>
              <a:rPr lang="ja-JP" altLang="en-US" dirty="0"/>
              <a:t>年金保険，医療保険，失業保険</a:t>
            </a:r>
            <a:endParaRPr lang="en-US" altLang="ja-JP" dirty="0"/>
          </a:p>
          <a:p>
            <a:pPr lvl="2"/>
            <a:r>
              <a:rPr lang="ja-JP" altLang="en-US" dirty="0"/>
              <a:t>金融市場</a:t>
            </a:r>
            <a:endParaRPr lang="en-US" altLang="ja-JP" dirty="0"/>
          </a:p>
          <a:p>
            <a:endParaRPr kumimoji="1" lang="ja-JP" altLang="en-US" dirty="0"/>
          </a:p>
        </p:txBody>
      </p:sp>
    </p:spTree>
    <p:extLst>
      <p:ext uri="{BB962C8B-B14F-4D97-AF65-F5344CB8AC3E}">
        <p14:creationId xmlns:p14="http://schemas.microsoft.com/office/powerpoint/2010/main" val="119072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dirty="0"/>
              <a:t>市場の失敗と政府の役割</a:t>
            </a:r>
          </a:p>
        </p:txBody>
      </p:sp>
      <p:sp>
        <p:nvSpPr>
          <p:cNvPr id="7171" name="Rectangle 3"/>
          <p:cNvSpPr>
            <a:spLocks noGrp="1" noChangeArrowheads="1"/>
          </p:cNvSpPr>
          <p:nvPr>
            <p:ph idx="1"/>
          </p:nvPr>
        </p:nvSpPr>
        <p:spPr/>
        <p:txBody>
          <a:bodyPr>
            <a:normAutofit lnSpcReduction="10000"/>
          </a:bodyPr>
          <a:lstStyle/>
          <a:p>
            <a:r>
              <a:rPr lang="ja-JP" altLang="en-US" dirty="0"/>
              <a:t>市場の失敗</a:t>
            </a:r>
          </a:p>
          <a:p>
            <a:pPr lvl="1"/>
            <a:r>
              <a:rPr lang="ja-JP" altLang="en-US" dirty="0"/>
              <a:t>公共財</a:t>
            </a:r>
          </a:p>
          <a:p>
            <a:pPr lvl="1"/>
            <a:r>
              <a:rPr lang="ja-JP" altLang="en-US" dirty="0"/>
              <a:t>外部性</a:t>
            </a:r>
          </a:p>
          <a:p>
            <a:pPr lvl="1"/>
            <a:r>
              <a:rPr lang="ja-JP" altLang="en-US" dirty="0"/>
              <a:t>自然独占</a:t>
            </a:r>
          </a:p>
          <a:p>
            <a:pPr lvl="1"/>
            <a:r>
              <a:rPr lang="ja-JP" altLang="en-US" dirty="0"/>
              <a:t>情報上の失敗</a:t>
            </a:r>
          </a:p>
          <a:p>
            <a:r>
              <a:rPr lang="ja-JP" altLang="en-US" dirty="0"/>
              <a:t>所得分配の問題</a:t>
            </a:r>
          </a:p>
          <a:p>
            <a:r>
              <a:rPr lang="ja-JP" altLang="en-US" dirty="0"/>
              <a:t>政府介入の根拠</a:t>
            </a:r>
          </a:p>
          <a:p>
            <a:pPr lvl="1"/>
            <a:r>
              <a:rPr lang="ja-JP" altLang="en-US" dirty="0"/>
              <a:t>「市場の失敗」が政府介入の根拠</a:t>
            </a:r>
            <a:endParaRPr lang="en-US" altLang="ja-JP" dirty="0"/>
          </a:p>
          <a:p>
            <a:pPr lvl="1"/>
            <a:r>
              <a:rPr lang="ja-JP" altLang="en-US" dirty="0"/>
              <a:t>ただし，「政府の失敗」も存在</a:t>
            </a:r>
          </a:p>
        </p:txBody>
      </p:sp>
      <p:sp>
        <p:nvSpPr>
          <p:cNvPr id="4" name="スライド番号プレースホルダー 5"/>
          <p:cNvSpPr>
            <a:spLocks noGrp="1"/>
          </p:cNvSpPr>
          <p:nvPr>
            <p:ph type="sldNum" sz="quarter" idx="12"/>
          </p:nvPr>
        </p:nvSpPr>
        <p:spPr/>
        <p:txBody>
          <a:bodyPr/>
          <a:lstStyle/>
          <a:p>
            <a:fld id="{815A7E3F-80A4-4C02-9F1D-BB65080EDB29}" type="slidenum">
              <a:rPr lang="en-US" altLang="ja-JP"/>
              <a:pPr/>
              <a:t>3</a:t>
            </a:fld>
            <a:endParaRPr lang="en-US" altLang="ja-JP"/>
          </a:p>
        </p:txBody>
      </p:sp>
    </p:spTree>
    <p:extLst>
      <p:ext uri="{BB962C8B-B14F-4D97-AF65-F5344CB8AC3E}">
        <p14:creationId xmlns:p14="http://schemas.microsoft.com/office/powerpoint/2010/main" val="2804597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a:t>価格メカニズムの機能</a:t>
            </a:r>
          </a:p>
        </p:txBody>
      </p:sp>
      <p:sp>
        <p:nvSpPr>
          <p:cNvPr id="5123" name="Rectangle 3"/>
          <p:cNvSpPr>
            <a:spLocks noGrp="1" noChangeArrowheads="1"/>
          </p:cNvSpPr>
          <p:nvPr>
            <p:ph idx="1"/>
          </p:nvPr>
        </p:nvSpPr>
        <p:spPr>
          <a:xfrm>
            <a:off x="457200" y="1412776"/>
            <a:ext cx="8218488" cy="4968974"/>
          </a:xfrm>
        </p:spPr>
        <p:txBody>
          <a:bodyPr>
            <a:normAutofit lnSpcReduction="10000"/>
          </a:bodyPr>
          <a:lstStyle/>
          <a:p>
            <a:pPr marL="609600" indent="-609600">
              <a:lnSpc>
                <a:spcPct val="90000"/>
              </a:lnSpc>
              <a:buFontTx/>
              <a:buAutoNum type="arabicPeriod"/>
            </a:pPr>
            <a:r>
              <a:rPr lang="ja-JP" altLang="en-US" sz="2800" dirty="0"/>
              <a:t>情報の伝達 </a:t>
            </a:r>
            <a:r>
              <a:rPr lang="ja-JP" altLang="en-US" sz="2800" dirty="0">
                <a:sym typeface="Wingdings" pitchFamily="2" charset="2"/>
              </a:rPr>
              <a:t></a:t>
            </a:r>
            <a:r>
              <a:rPr lang="ja-JP" altLang="en-US" sz="2800" dirty="0"/>
              <a:t>財の希少性の情報</a:t>
            </a:r>
          </a:p>
          <a:p>
            <a:pPr marL="609600" indent="-609600">
              <a:lnSpc>
                <a:spcPct val="90000"/>
              </a:lnSpc>
              <a:buFontTx/>
              <a:buAutoNum type="arabicPeriod"/>
            </a:pPr>
            <a:r>
              <a:rPr lang="ja-JP" altLang="en-US" sz="2800" dirty="0"/>
              <a:t>資源の利用者の選別</a:t>
            </a:r>
          </a:p>
          <a:p>
            <a:pPr marL="609600" indent="-609600">
              <a:lnSpc>
                <a:spcPct val="90000"/>
              </a:lnSpc>
              <a:buFontTx/>
              <a:buAutoNum type="arabicPeriod"/>
            </a:pPr>
            <a:r>
              <a:rPr lang="ja-JP" altLang="en-US" sz="2800" dirty="0"/>
              <a:t>インセンティヴの提供</a:t>
            </a:r>
          </a:p>
          <a:p>
            <a:pPr marL="990600" lvl="1" indent="-533400">
              <a:lnSpc>
                <a:spcPct val="90000"/>
              </a:lnSpc>
              <a:buFontTx/>
              <a:buChar char="•"/>
            </a:pPr>
            <a:r>
              <a:rPr lang="ja-JP" altLang="en-US" sz="2300" dirty="0"/>
              <a:t>消費者の嗜好の調査，資源の節約，発明・発見，努力</a:t>
            </a:r>
          </a:p>
          <a:p>
            <a:pPr marL="609600" indent="-609600">
              <a:lnSpc>
                <a:spcPct val="90000"/>
              </a:lnSpc>
              <a:buFont typeface="Wingdings" pitchFamily="2" charset="2"/>
              <a:buNone/>
            </a:pPr>
            <a:endParaRPr lang="ja-JP" altLang="en-US" sz="2400" dirty="0"/>
          </a:p>
          <a:p>
            <a:pPr marL="609600" indent="-609600">
              <a:lnSpc>
                <a:spcPct val="90000"/>
              </a:lnSpc>
              <a:buFont typeface="Wingdings" pitchFamily="2" charset="2"/>
              <a:buNone/>
            </a:pPr>
            <a:r>
              <a:rPr lang="ja-JP" altLang="en-US" sz="2400" dirty="0"/>
              <a:t>計画経済の失敗</a:t>
            </a:r>
          </a:p>
          <a:p>
            <a:pPr marL="609600" indent="-609600">
              <a:lnSpc>
                <a:spcPct val="90000"/>
              </a:lnSpc>
              <a:buFont typeface="Wingdings" pitchFamily="2" charset="2"/>
              <a:buNone/>
            </a:pPr>
            <a:r>
              <a:rPr lang="ja-JP" altLang="en-US" sz="2400" dirty="0">
                <a:sym typeface="Wingdings" pitchFamily="2" charset="2"/>
              </a:rPr>
              <a:t>	</a:t>
            </a:r>
            <a:r>
              <a:rPr lang="ja-JP" altLang="en-US" sz="2000" dirty="0">
                <a:sym typeface="Wingdings" pitchFamily="2" charset="2"/>
              </a:rPr>
              <a:t>価格メカニズムの上記の機能を軽視</a:t>
            </a:r>
            <a:endParaRPr lang="en-US" altLang="ja-JP" sz="2000" dirty="0">
              <a:sym typeface="Wingdings" pitchFamily="2" charset="2"/>
            </a:endParaRPr>
          </a:p>
          <a:p>
            <a:pPr marL="609600" indent="-609600">
              <a:lnSpc>
                <a:spcPct val="90000"/>
              </a:lnSpc>
              <a:buFont typeface="Wingdings" pitchFamily="2" charset="2"/>
              <a:buNone/>
            </a:pPr>
            <a:r>
              <a:rPr lang="en-US" altLang="ja-JP" sz="2000" dirty="0">
                <a:sym typeface="Wingdings" pitchFamily="2" charset="2"/>
              </a:rPr>
              <a:t>	</a:t>
            </a:r>
            <a:r>
              <a:rPr lang="ja-JP" altLang="en-US" sz="2000" dirty="0">
                <a:sym typeface="Wingdings" pitchFamily="2" charset="2"/>
              </a:rPr>
              <a:t>標準化・数値化の容易な情報とそうでない情報</a:t>
            </a:r>
            <a:r>
              <a:rPr lang="en-US" altLang="ja-JP" sz="2000" dirty="0">
                <a:sym typeface="Wingdings" pitchFamily="2" charset="2"/>
              </a:rPr>
              <a:t>(Hayek)</a:t>
            </a:r>
            <a:endParaRPr lang="ja-JP" altLang="en-US" sz="2000" dirty="0">
              <a:sym typeface="Wingdings" pitchFamily="2" charset="2"/>
            </a:endParaRPr>
          </a:p>
          <a:p>
            <a:pPr marL="609600" indent="-609600">
              <a:lnSpc>
                <a:spcPct val="90000"/>
              </a:lnSpc>
              <a:buFont typeface="Wingdings" pitchFamily="2" charset="2"/>
              <a:buNone/>
            </a:pPr>
            <a:r>
              <a:rPr lang="ja-JP" altLang="en-US" sz="2000" dirty="0">
                <a:sym typeface="Wingdings" pitchFamily="2" charset="2"/>
              </a:rPr>
              <a:t>	政治経済学的要因（独占者への権力集中）</a:t>
            </a:r>
          </a:p>
          <a:p>
            <a:pPr marL="609600" indent="-609600">
              <a:lnSpc>
                <a:spcPct val="90000"/>
              </a:lnSpc>
              <a:buFont typeface="Wingdings" pitchFamily="2" charset="2"/>
              <a:buNone/>
            </a:pPr>
            <a:r>
              <a:rPr lang="ja-JP" altLang="en-US" sz="2400" dirty="0"/>
              <a:t>財の希少性</a:t>
            </a:r>
            <a:r>
              <a:rPr lang="ja-JP" altLang="en-US" sz="2400" dirty="0">
                <a:sym typeface="Wingdings" pitchFamily="2" charset="2"/>
              </a:rPr>
              <a:t></a:t>
            </a:r>
            <a:r>
              <a:rPr lang="ja-JP" altLang="en-US" sz="2400" dirty="0"/>
              <a:t>価格に反映</a:t>
            </a:r>
          </a:p>
          <a:p>
            <a:pPr marL="609600" indent="-609600">
              <a:lnSpc>
                <a:spcPct val="90000"/>
              </a:lnSpc>
              <a:buFont typeface="Wingdings" pitchFamily="2" charset="2"/>
              <a:buNone/>
            </a:pPr>
            <a:r>
              <a:rPr lang="ja-JP" altLang="en-US" sz="2400" dirty="0"/>
              <a:t>	</a:t>
            </a:r>
            <a:r>
              <a:rPr lang="ja-JP" altLang="en-US" sz="2000" dirty="0"/>
              <a:t>消費者の限界便益（嗜好，所得）</a:t>
            </a:r>
          </a:p>
          <a:p>
            <a:pPr marL="609600" indent="-609600">
              <a:lnSpc>
                <a:spcPct val="90000"/>
              </a:lnSpc>
              <a:buFont typeface="Wingdings" pitchFamily="2" charset="2"/>
              <a:buNone/>
            </a:pPr>
            <a:r>
              <a:rPr lang="ja-JP" altLang="en-US" sz="2000" dirty="0"/>
              <a:t>	生産者の限界費用（資源の希少性）</a:t>
            </a:r>
            <a:endParaRPr lang="en-US" altLang="ja-JP" sz="2000" dirty="0"/>
          </a:p>
          <a:p>
            <a:pPr marL="609600" indent="-609600">
              <a:lnSpc>
                <a:spcPct val="90000"/>
              </a:lnSpc>
              <a:buFont typeface="Wingdings" pitchFamily="2" charset="2"/>
              <a:buNone/>
            </a:pPr>
            <a:r>
              <a:rPr lang="en-US" altLang="ja-JP" sz="2000" dirty="0"/>
              <a:t>	</a:t>
            </a:r>
            <a:r>
              <a:rPr lang="ja-JP" altLang="en-US" sz="2000" dirty="0"/>
              <a:t>各自は，価格を考慮して（財の希少性を考慮して）意思決定</a:t>
            </a:r>
          </a:p>
        </p:txBody>
      </p:sp>
      <p:sp>
        <p:nvSpPr>
          <p:cNvPr id="4" name="スライド番号プレースホルダー 5"/>
          <p:cNvSpPr>
            <a:spLocks noGrp="1"/>
          </p:cNvSpPr>
          <p:nvPr>
            <p:ph type="sldNum" sz="quarter" idx="12"/>
          </p:nvPr>
        </p:nvSpPr>
        <p:spPr/>
        <p:txBody>
          <a:bodyPr/>
          <a:lstStyle/>
          <a:p>
            <a:fld id="{0CA51838-1026-4B5A-A1CF-C50937803951}" type="slidenum">
              <a:rPr lang="en-US" altLang="ja-JP"/>
              <a:pPr/>
              <a:t>4</a:t>
            </a:fld>
            <a:endParaRPr lang="en-US" altLang="ja-JP"/>
          </a:p>
        </p:txBody>
      </p:sp>
    </p:spTree>
    <p:extLst>
      <p:ext uri="{BB962C8B-B14F-4D97-AF65-F5344CB8AC3E}">
        <p14:creationId xmlns:p14="http://schemas.microsoft.com/office/powerpoint/2010/main" val="1646993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ja-JP" altLang="en-US" dirty="0"/>
              <a:t>価格メカニズムの機能</a:t>
            </a:r>
            <a:r>
              <a:rPr lang="en-US" altLang="ja-JP" dirty="0"/>
              <a:t>(1)</a:t>
            </a:r>
          </a:p>
        </p:txBody>
      </p:sp>
      <p:sp>
        <p:nvSpPr>
          <p:cNvPr id="22" name="スライド番号プレースホルダー 5"/>
          <p:cNvSpPr>
            <a:spLocks noGrp="1"/>
          </p:cNvSpPr>
          <p:nvPr>
            <p:ph type="sldNum" sz="quarter" idx="12"/>
          </p:nvPr>
        </p:nvSpPr>
        <p:spPr/>
        <p:txBody>
          <a:bodyPr/>
          <a:lstStyle/>
          <a:p>
            <a:fld id="{E0B64444-A87D-47E1-87AE-A6640C4F0492}" type="slidenum">
              <a:rPr lang="en-US" altLang="ja-JP"/>
              <a:pPr/>
              <a:t>5</a:t>
            </a:fld>
            <a:endParaRPr lang="en-US" altLang="ja-JP"/>
          </a:p>
        </p:txBody>
      </p:sp>
      <p:sp>
        <p:nvSpPr>
          <p:cNvPr id="18435" name="Rectangle 3"/>
          <p:cNvSpPr>
            <a:spLocks noChangeArrowheads="1"/>
          </p:cNvSpPr>
          <p:nvPr/>
        </p:nvSpPr>
        <p:spPr bwMode="auto">
          <a:xfrm>
            <a:off x="4859338" y="2997200"/>
            <a:ext cx="1152525" cy="936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A</a:t>
            </a:r>
          </a:p>
        </p:txBody>
      </p:sp>
      <p:sp>
        <p:nvSpPr>
          <p:cNvPr id="18436" name="Rectangle 4"/>
          <p:cNvSpPr>
            <a:spLocks noChangeArrowheads="1"/>
          </p:cNvSpPr>
          <p:nvPr/>
        </p:nvSpPr>
        <p:spPr bwMode="auto">
          <a:xfrm>
            <a:off x="6731000" y="2997200"/>
            <a:ext cx="1152525" cy="936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B</a:t>
            </a:r>
          </a:p>
        </p:txBody>
      </p:sp>
      <p:cxnSp>
        <p:nvCxnSpPr>
          <p:cNvPr id="18437" name="AutoShape 5"/>
          <p:cNvCxnSpPr>
            <a:cxnSpLocks noChangeShapeType="1"/>
            <a:stCxn id="18435" idx="0"/>
            <a:endCxn id="18436" idx="0"/>
          </p:cNvCxnSpPr>
          <p:nvPr/>
        </p:nvCxnSpPr>
        <p:spPr bwMode="auto">
          <a:xfrm rot="5400000" flipV="1">
            <a:off x="6370638" y="2062162"/>
            <a:ext cx="1588" cy="1871663"/>
          </a:xfrm>
          <a:prstGeom prst="curvedConnector3">
            <a:avLst>
              <a:gd name="adj1" fmla="val -44000000"/>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38" name="AutoShape 6"/>
          <p:cNvCxnSpPr>
            <a:cxnSpLocks noChangeShapeType="1"/>
            <a:stCxn id="18436" idx="2"/>
            <a:endCxn id="18435" idx="2"/>
          </p:cNvCxnSpPr>
          <p:nvPr/>
        </p:nvCxnSpPr>
        <p:spPr bwMode="auto">
          <a:xfrm rot="5400000">
            <a:off x="6370638" y="2998787"/>
            <a:ext cx="1588" cy="1871663"/>
          </a:xfrm>
          <a:prstGeom prst="curvedConnector3">
            <a:avLst>
              <a:gd name="adj1" fmla="val 40400000"/>
            </a:avLst>
          </a:prstGeom>
          <a:noFill/>
          <a:ln w="38100">
            <a:solidFill>
              <a:schemeClr val="tx1"/>
            </a:solidFill>
            <a:prstDash val="sysDot"/>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39" name="Text Box 7"/>
          <p:cNvSpPr txBox="1">
            <a:spLocks noChangeArrowheads="1"/>
          </p:cNvSpPr>
          <p:nvPr/>
        </p:nvSpPr>
        <p:spPr bwMode="auto">
          <a:xfrm>
            <a:off x="6011863" y="1844675"/>
            <a:ext cx="10810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bads</a:t>
            </a:r>
          </a:p>
        </p:txBody>
      </p:sp>
      <p:sp>
        <p:nvSpPr>
          <p:cNvPr id="18440" name="Text Box 8"/>
          <p:cNvSpPr txBox="1">
            <a:spLocks noChangeArrowheads="1"/>
          </p:cNvSpPr>
          <p:nvPr/>
        </p:nvSpPr>
        <p:spPr bwMode="auto">
          <a:xfrm>
            <a:off x="5938838" y="4641870"/>
            <a:ext cx="936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000" dirty="0"/>
              <a:t>補償</a:t>
            </a:r>
          </a:p>
        </p:txBody>
      </p:sp>
      <p:sp>
        <p:nvSpPr>
          <p:cNvPr id="18441" name="Rectangle 9"/>
          <p:cNvSpPr>
            <a:spLocks noChangeArrowheads="1"/>
          </p:cNvSpPr>
          <p:nvPr/>
        </p:nvSpPr>
        <p:spPr bwMode="auto">
          <a:xfrm>
            <a:off x="1331913" y="2997200"/>
            <a:ext cx="1152525" cy="936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A</a:t>
            </a:r>
          </a:p>
        </p:txBody>
      </p:sp>
      <p:sp>
        <p:nvSpPr>
          <p:cNvPr id="18442" name="Rectangle 10"/>
          <p:cNvSpPr>
            <a:spLocks noChangeArrowheads="1"/>
          </p:cNvSpPr>
          <p:nvPr/>
        </p:nvSpPr>
        <p:spPr bwMode="auto">
          <a:xfrm>
            <a:off x="3203575" y="2997200"/>
            <a:ext cx="1152525" cy="936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B</a:t>
            </a:r>
          </a:p>
        </p:txBody>
      </p:sp>
      <p:cxnSp>
        <p:nvCxnSpPr>
          <p:cNvPr id="18443" name="AutoShape 11"/>
          <p:cNvCxnSpPr>
            <a:cxnSpLocks noChangeShapeType="1"/>
            <a:stCxn id="18441" idx="0"/>
            <a:endCxn id="18442" idx="0"/>
          </p:cNvCxnSpPr>
          <p:nvPr/>
        </p:nvCxnSpPr>
        <p:spPr bwMode="auto">
          <a:xfrm rot="5400000" flipV="1">
            <a:off x="2843213" y="2062162"/>
            <a:ext cx="1588" cy="1871663"/>
          </a:xfrm>
          <a:prstGeom prst="curvedConnector3">
            <a:avLst>
              <a:gd name="adj1" fmla="val -44000000"/>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44" name="AutoShape 12"/>
          <p:cNvCxnSpPr>
            <a:cxnSpLocks noChangeShapeType="1"/>
            <a:stCxn id="18442" idx="2"/>
            <a:endCxn id="18441" idx="2"/>
          </p:cNvCxnSpPr>
          <p:nvPr/>
        </p:nvCxnSpPr>
        <p:spPr bwMode="auto">
          <a:xfrm rot="5400000">
            <a:off x="2843213" y="2998787"/>
            <a:ext cx="1588" cy="1871663"/>
          </a:xfrm>
          <a:prstGeom prst="curvedConnector3">
            <a:avLst>
              <a:gd name="adj1" fmla="val 40400000"/>
            </a:avLst>
          </a:prstGeom>
          <a:noFill/>
          <a:ln w="3810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45" name="Text Box 13"/>
          <p:cNvSpPr txBox="1">
            <a:spLocks noChangeArrowheads="1"/>
          </p:cNvSpPr>
          <p:nvPr/>
        </p:nvSpPr>
        <p:spPr bwMode="auto">
          <a:xfrm>
            <a:off x="2484438" y="1844675"/>
            <a:ext cx="10810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goods</a:t>
            </a:r>
          </a:p>
        </p:txBody>
      </p:sp>
      <p:sp>
        <p:nvSpPr>
          <p:cNvPr id="18446" name="Text Box 14"/>
          <p:cNvSpPr txBox="1">
            <a:spLocks noChangeArrowheads="1"/>
          </p:cNvSpPr>
          <p:nvPr/>
        </p:nvSpPr>
        <p:spPr bwMode="auto">
          <a:xfrm>
            <a:off x="2411413" y="4653136"/>
            <a:ext cx="936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000" dirty="0"/>
              <a:t>支払い</a:t>
            </a:r>
          </a:p>
        </p:txBody>
      </p:sp>
      <p:sp>
        <p:nvSpPr>
          <p:cNvPr id="18453" name="Text Box 21"/>
          <p:cNvSpPr txBox="1">
            <a:spLocks noChangeArrowheads="1"/>
          </p:cNvSpPr>
          <p:nvPr/>
        </p:nvSpPr>
        <p:spPr bwMode="auto">
          <a:xfrm>
            <a:off x="611560" y="5157788"/>
            <a:ext cx="8136904"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dirty="0"/>
              <a:t>左：　</a:t>
            </a:r>
            <a:r>
              <a:rPr lang="en-US" altLang="ja-JP" dirty="0"/>
              <a:t>A</a:t>
            </a:r>
            <a:r>
              <a:rPr lang="ja-JP" altLang="en-US" dirty="0"/>
              <a:t>（生産者）が</a:t>
            </a:r>
            <a:r>
              <a:rPr lang="en-US" altLang="ja-JP" dirty="0"/>
              <a:t>B</a:t>
            </a:r>
            <a:r>
              <a:rPr lang="ja-JP" altLang="en-US" dirty="0"/>
              <a:t>（消費者）に</a:t>
            </a:r>
            <a:r>
              <a:rPr lang="en-US" altLang="ja-JP" dirty="0"/>
              <a:t>goods</a:t>
            </a:r>
            <a:r>
              <a:rPr lang="ja-JP" altLang="en-US" dirty="0" err="1"/>
              <a:t>を提</a:t>
            </a:r>
            <a:r>
              <a:rPr lang="ja-JP" altLang="en-US" dirty="0"/>
              <a:t>供すると，</a:t>
            </a:r>
            <a:r>
              <a:rPr lang="en-US" altLang="ja-JP" dirty="0"/>
              <a:t>B</a:t>
            </a:r>
            <a:r>
              <a:rPr lang="ja-JP" altLang="en-US" dirty="0"/>
              <a:t>からの支払いで</a:t>
            </a:r>
            <a:r>
              <a:rPr lang="en-US" altLang="ja-JP" dirty="0"/>
              <a:t>A</a:t>
            </a:r>
            <a:r>
              <a:rPr lang="ja-JP" altLang="en-US" dirty="0"/>
              <a:t>自身の利益にもなる。</a:t>
            </a:r>
            <a:r>
              <a:rPr lang="en-US" altLang="ja-JP" dirty="0"/>
              <a:t>A</a:t>
            </a:r>
            <a:r>
              <a:rPr lang="ja-JP" altLang="en-US" dirty="0" err="1"/>
              <a:t>の利</a:t>
            </a:r>
            <a:r>
              <a:rPr lang="ja-JP" altLang="en-US" dirty="0"/>
              <a:t>己的な行動は，</a:t>
            </a:r>
            <a:r>
              <a:rPr lang="en-US" altLang="ja-JP" dirty="0"/>
              <a:t>B</a:t>
            </a:r>
            <a:r>
              <a:rPr lang="ja-JP" altLang="en-US" dirty="0"/>
              <a:t>の利益を促進させる。</a:t>
            </a:r>
            <a:endParaRPr lang="en-US" altLang="ja-JP" dirty="0"/>
          </a:p>
          <a:p>
            <a:pPr>
              <a:spcBef>
                <a:spcPct val="50000"/>
              </a:spcBef>
            </a:pPr>
            <a:r>
              <a:rPr lang="ja-JP" altLang="en-US" dirty="0"/>
              <a:t>右：　</a:t>
            </a:r>
            <a:r>
              <a:rPr lang="en-US" altLang="ja-JP" dirty="0"/>
              <a:t>A</a:t>
            </a:r>
            <a:r>
              <a:rPr lang="ja-JP" altLang="en-US" dirty="0"/>
              <a:t>（雇用主）が</a:t>
            </a:r>
            <a:r>
              <a:rPr lang="en-US" altLang="ja-JP" dirty="0"/>
              <a:t>B</a:t>
            </a:r>
            <a:r>
              <a:rPr lang="ja-JP" altLang="en-US" dirty="0"/>
              <a:t>（労働者）の自由時間を拘束して，</a:t>
            </a:r>
            <a:r>
              <a:rPr lang="en-US" altLang="ja-JP" dirty="0"/>
              <a:t>A</a:t>
            </a:r>
            <a:r>
              <a:rPr lang="ja-JP" altLang="en-US" dirty="0"/>
              <a:t>自身のために働かせようとする。</a:t>
            </a:r>
            <a:r>
              <a:rPr lang="en-US" altLang="ja-JP" dirty="0"/>
              <a:t>B</a:t>
            </a:r>
            <a:r>
              <a:rPr lang="ja-JP" altLang="en-US" dirty="0" err="1"/>
              <a:t>がは</a:t>
            </a:r>
            <a:r>
              <a:rPr lang="ja-JP" altLang="en-US" dirty="0"/>
              <a:t>十分な補償が受けられなければ，この取引に同意しない。この補償支払いを通じて，</a:t>
            </a:r>
            <a:r>
              <a:rPr lang="en-US" altLang="ja-JP" dirty="0"/>
              <a:t>A</a:t>
            </a:r>
            <a:r>
              <a:rPr lang="ja-JP" altLang="en-US" dirty="0" err="1"/>
              <a:t>が利</a:t>
            </a:r>
            <a:r>
              <a:rPr lang="ja-JP" altLang="en-US" dirty="0"/>
              <a:t>己的に行動していても</a:t>
            </a:r>
            <a:r>
              <a:rPr lang="en-US" altLang="ja-JP" dirty="0"/>
              <a:t>B</a:t>
            </a:r>
            <a:r>
              <a:rPr lang="ja-JP" altLang="en-US" dirty="0"/>
              <a:t>に与える不利益は考慮される。</a:t>
            </a:r>
          </a:p>
        </p:txBody>
      </p:sp>
    </p:spTree>
    <p:extLst>
      <p:ext uri="{BB962C8B-B14F-4D97-AF65-F5344CB8AC3E}">
        <p14:creationId xmlns:p14="http://schemas.microsoft.com/office/powerpoint/2010/main" val="3642387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r>
              <a:rPr lang="ja-JP" altLang="en-US" sz="3800" dirty="0"/>
              <a:t>価格メカニズムの機能</a:t>
            </a:r>
            <a:r>
              <a:rPr lang="en-US" altLang="ja-JP" sz="3800" dirty="0"/>
              <a:t>(3)</a:t>
            </a:r>
            <a:br>
              <a:rPr lang="ja-JP" altLang="en-US" sz="3800" dirty="0"/>
            </a:br>
            <a:r>
              <a:rPr lang="ja-JP" altLang="en-US" sz="2500" dirty="0"/>
              <a:t>市場均衡で社会的余剰が最大化</a:t>
            </a:r>
          </a:p>
        </p:txBody>
      </p:sp>
      <p:sp>
        <p:nvSpPr>
          <p:cNvPr id="31" name="スライド番号プレースホルダー 5"/>
          <p:cNvSpPr>
            <a:spLocks noGrp="1"/>
          </p:cNvSpPr>
          <p:nvPr>
            <p:ph type="sldNum" sz="quarter" idx="12"/>
          </p:nvPr>
        </p:nvSpPr>
        <p:spPr/>
        <p:txBody>
          <a:bodyPr/>
          <a:lstStyle/>
          <a:p>
            <a:fld id="{7F56A26E-26C7-454C-BE2F-1EF19F83D60E}" type="slidenum">
              <a:rPr lang="en-US" altLang="ja-JP"/>
              <a:pPr/>
              <a:t>6</a:t>
            </a:fld>
            <a:endParaRPr lang="en-US" altLang="ja-JP"/>
          </a:p>
        </p:txBody>
      </p:sp>
      <p:sp>
        <p:nvSpPr>
          <p:cNvPr id="11267" name="Line 3"/>
          <p:cNvSpPr>
            <a:spLocks noChangeShapeType="1"/>
          </p:cNvSpPr>
          <p:nvPr/>
        </p:nvSpPr>
        <p:spPr bwMode="auto">
          <a:xfrm>
            <a:off x="1908175" y="5661025"/>
            <a:ext cx="51831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 name="Line 4"/>
          <p:cNvSpPr>
            <a:spLocks noChangeShapeType="1"/>
          </p:cNvSpPr>
          <p:nvPr/>
        </p:nvSpPr>
        <p:spPr bwMode="auto">
          <a:xfrm flipV="1">
            <a:off x="1908175" y="1844675"/>
            <a:ext cx="0" cy="37449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 name="Text Box 5"/>
          <p:cNvSpPr txBox="1">
            <a:spLocks noChangeArrowheads="1"/>
          </p:cNvSpPr>
          <p:nvPr/>
        </p:nvSpPr>
        <p:spPr bwMode="auto">
          <a:xfrm>
            <a:off x="1331913" y="1700213"/>
            <a:ext cx="43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p</a:t>
            </a:r>
          </a:p>
        </p:txBody>
      </p:sp>
      <p:sp>
        <p:nvSpPr>
          <p:cNvPr id="11270" name="Text Box 6"/>
          <p:cNvSpPr txBox="1">
            <a:spLocks noChangeArrowheads="1"/>
          </p:cNvSpPr>
          <p:nvPr/>
        </p:nvSpPr>
        <p:spPr bwMode="auto">
          <a:xfrm>
            <a:off x="7092950" y="5516563"/>
            <a:ext cx="43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Q</a:t>
            </a:r>
          </a:p>
        </p:txBody>
      </p:sp>
      <p:sp>
        <p:nvSpPr>
          <p:cNvPr id="11271" name="Text Box 7"/>
          <p:cNvSpPr txBox="1">
            <a:spLocks noChangeArrowheads="1"/>
          </p:cNvSpPr>
          <p:nvPr/>
        </p:nvSpPr>
        <p:spPr bwMode="auto">
          <a:xfrm>
            <a:off x="1403350" y="3500438"/>
            <a:ext cx="43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p</a:t>
            </a:r>
            <a:r>
              <a:rPr lang="en-US" altLang="ja-JP" baseline="-25000">
                <a:latin typeface="Times New Roman" pitchFamily="18" charset="0"/>
              </a:rPr>
              <a:t>0</a:t>
            </a:r>
          </a:p>
        </p:txBody>
      </p:sp>
      <p:sp>
        <p:nvSpPr>
          <p:cNvPr id="11272" name="AutoShape 8"/>
          <p:cNvSpPr>
            <a:spLocks noChangeArrowheads="1"/>
          </p:cNvSpPr>
          <p:nvPr/>
        </p:nvSpPr>
        <p:spPr bwMode="auto">
          <a:xfrm>
            <a:off x="1908175" y="2276475"/>
            <a:ext cx="1943100" cy="1584325"/>
          </a:xfrm>
          <a:prstGeom prst="rtTriangl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3" name="Text Box 9"/>
          <p:cNvSpPr txBox="1">
            <a:spLocks noChangeArrowheads="1"/>
          </p:cNvSpPr>
          <p:nvPr/>
        </p:nvSpPr>
        <p:spPr bwMode="auto">
          <a:xfrm flipH="1">
            <a:off x="3713163" y="5589588"/>
            <a:ext cx="500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Q</a:t>
            </a:r>
            <a:r>
              <a:rPr lang="en-US" altLang="ja-JP" baseline="-25000">
                <a:latin typeface="Times New Roman" pitchFamily="18" charset="0"/>
              </a:rPr>
              <a:t>0</a:t>
            </a:r>
          </a:p>
        </p:txBody>
      </p:sp>
      <p:sp>
        <p:nvSpPr>
          <p:cNvPr id="11274" name="Line 10"/>
          <p:cNvSpPr>
            <a:spLocks noChangeShapeType="1"/>
          </p:cNvSpPr>
          <p:nvPr/>
        </p:nvSpPr>
        <p:spPr bwMode="auto">
          <a:xfrm>
            <a:off x="3851275" y="3860800"/>
            <a:ext cx="0" cy="17287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 name="AutoShape 11"/>
          <p:cNvSpPr>
            <a:spLocks noChangeArrowheads="1"/>
          </p:cNvSpPr>
          <p:nvPr/>
        </p:nvSpPr>
        <p:spPr bwMode="auto">
          <a:xfrm flipV="1">
            <a:off x="1908175" y="3860800"/>
            <a:ext cx="1943100" cy="1223963"/>
          </a:xfrm>
          <a:prstGeom prst="rtTriangle">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6" name="Line 12"/>
          <p:cNvSpPr>
            <a:spLocks noChangeShapeType="1"/>
          </p:cNvSpPr>
          <p:nvPr/>
        </p:nvSpPr>
        <p:spPr bwMode="auto">
          <a:xfrm>
            <a:off x="1908175" y="2276475"/>
            <a:ext cx="3959225" cy="32400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7" name="Line 13"/>
          <p:cNvSpPr>
            <a:spLocks noChangeShapeType="1"/>
          </p:cNvSpPr>
          <p:nvPr/>
        </p:nvSpPr>
        <p:spPr bwMode="auto">
          <a:xfrm flipV="1">
            <a:off x="1908175" y="2781300"/>
            <a:ext cx="3527425" cy="2303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 name="Text Box 14"/>
          <p:cNvSpPr txBox="1">
            <a:spLocks noChangeArrowheads="1"/>
          </p:cNvSpPr>
          <p:nvPr/>
        </p:nvSpPr>
        <p:spPr bwMode="auto">
          <a:xfrm>
            <a:off x="5795963" y="5084763"/>
            <a:ext cx="360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D</a:t>
            </a:r>
          </a:p>
        </p:txBody>
      </p:sp>
      <p:sp>
        <p:nvSpPr>
          <p:cNvPr id="11279" name="Text Box 15"/>
          <p:cNvSpPr txBox="1">
            <a:spLocks noChangeArrowheads="1"/>
          </p:cNvSpPr>
          <p:nvPr/>
        </p:nvSpPr>
        <p:spPr bwMode="auto">
          <a:xfrm>
            <a:off x="4859338" y="2433638"/>
            <a:ext cx="576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dirty="0">
                <a:latin typeface="Times New Roman" pitchFamily="18" charset="0"/>
              </a:rPr>
              <a:t>S</a:t>
            </a:r>
          </a:p>
        </p:txBody>
      </p:sp>
      <p:sp>
        <p:nvSpPr>
          <p:cNvPr id="11280" name="Text Box 16"/>
          <p:cNvSpPr txBox="1">
            <a:spLocks noChangeArrowheads="1"/>
          </p:cNvSpPr>
          <p:nvPr/>
        </p:nvSpPr>
        <p:spPr bwMode="auto">
          <a:xfrm>
            <a:off x="1979613" y="3141663"/>
            <a:ext cx="720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a:latin typeface="Times New Roman" pitchFamily="18" charset="0"/>
              </a:rPr>
              <a:t>CS</a:t>
            </a:r>
          </a:p>
        </p:txBody>
      </p:sp>
      <p:sp>
        <p:nvSpPr>
          <p:cNvPr id="11281" name="Text Box 17"/>
          <p:cNvSpPr txBox="1">
            <a:spLocks noChangeArrowheads="1"/>
          </p:cNvSpPr>
          <p:nvPr/>
        </p:nvSpPr>
        <p:spPr bwMode="auto">
          <a:xfrm>
            <a:off x="2051050" y="4076700"/>
            <a:ext cx="649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a:latin typeface="Times New Roman" pitchFamily="18" charset="0"/>
              </a:rPr>
              <a:t>PS</a:t>
            </a:r>
          </a:p>
        </p:txBody>
      </p:sp>
      <p:sp>
        <p:nvSpPr>
          <p:cNvPr id="11282" name="Line 18"/>
          <p:cNvSpPr>
            <a:spLocks noChangeShapeType="1"/>
          </p:cNvSpPr>
          <p:nvPr/>
        </p:nvSpPr>
        <p:spPr bwMode="auto">
          <a:xfrm>
            <a:off x="2843213" y="3214688"/>
            <a:ext cx="0" cy="2446337"/>
          </a:xfrm>
          <a:prstGeom prst="line">
            <a:avLst/>
          </a:prstGeom>
          <a:noFill/>
          <a:ln w="9525">
            <a:solidFill>
              <a:schemeClr val="accent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3" name="Line 19"/>
          <p:cNvSpPr>
            <a:spLocks noChangeShapeType="1"/>
          </p:cNvSpPr>
          <p:nvPr/>
        </p:nvSpPr>
        <p:spPr bwMode="auto">
          <a:xfrm>
            <a:off x="2916238" y="4581525"/>
            <a:ext cx="0" cy="1079500"/>
          </a:xfrm>
          <a:prstGeom prst="line">
            <a:avLst/>
          </a:prstGeom>
          <a:noFill/>
          <a:ln w="952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4" name="Text Box 20"/>
          <p:cNvSpPr txBox="1">
            <a:spLocks noChangeArrowheads="1"/>
          </p:cNvSpPr>
          <p:nvPr/>
        </p:nvSpPr>
        <p:spPr bwMode="auto">
          <a:xfrm>
            <a:off x="3348038" y="2636838"/>
            <a:ext cx="514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latin typeface="Times New Roman" pitchFamily="18" charset="0"/>
              </a:rPr>
              <a:t>MB</a:t>
            </a:r>
          </a:p>
        </p:txBody>
      </p:sp>
      <p:sp>
        <p:nvSpPr>
          <p:cNvPr id="11285" name="Line 21"/>
          <p:cNvSpPr>
            <a:spLocks noChangeShapeType="1"/>
          </p:cNvSpPr>
          <p:nvPr/>
        </p:nvSpPr>
        <p:spPr bwMode="auto">
          <a:xfrm flipH="1">
            <a:off x="2916238" y="2924175"/>
            <a:ext cx="431800" cy="5064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6" name="Text Box 22"/>
          <p:cNvSpPr txBox="1">
            <a:spLocks noChangeArrowheads="1"/>
          </p:cNvSpPr>
          <p:nvPr/>
        </p:nvSpPr>
        <p:spPr bwMode="auto">
          <a:xfrm>
            <a:off x="3132138" y="4365625"/>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dirty="0">
                <a:latin typeface="Times New Roman" pitchFamily="18" charset="0"/>
              </a:rPr>
              <a:t>MC</a:t>
            </a:r>
          </a:p>
        </p:txBody>
      </p:sp>
      <p:sp>
        <p:nvSpPr>
          <p:cNvPr id="11287" name="Text Box 23"/>
          <p:cNvSpPr txBox="1">
            <a:spLocks noChangeArrowheads="1"/>
          </p:cNvSpPr>
          <p:nvPr/>
        </p:nvSpPr>
        <p:spPr bwMode="auto">
          <a:xfrm flipH="1">
            <a:off x="2627313" y="5589588"/>
            <a:ext cx="576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Q</a:t>
            </a:r>
            <a:r>
              <a:rPr lang="en-US" altLang="ja-JP" baseline="-25000">
                <a:latin typeface="Times New Roman" pitchFamily="18" charset="0"/>
              </a:rPr>
              <a:t>1</a:t>
            </a:r>
          </a:p>
        </p:txBody>
      </p:sp>
      <p:sp>
        <p:nvSpPr>
          <p:cNvPr id="11288" name="Line 24"/>
          <p:cNvSpPr>
            <a:spLocks noChangeShapeType="1"/>
          </p:cNvSpPr>
          <p:nvPr/>
        </p:nvSpPr>
        <p:spPr bwMode="auto">
          <a:xfrm flipH="1">
            <a:off x="2987675" y="4724400"/>
            <a:ext cx="21590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9" name="Text Box 25"/>
          <p:cNvSpPr txBox="1">
            <a:spLocks noChangeArrowheads="1"/>
          </p:cNvSpPr>
          <p:nvPr/>
        </p:nvSpPr>
        <p:spPr bwMode="auto">
          <a:xfrm>
            <a:off x="3635375" y="3141663"/>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E</a:t>
            </a:r>
          </a:p>
        </p:txBody>
      </p:sp>
      <p:sp>
        <p:nvSpPr>
          <p:cNvPr id="11290" name="Line 26"/>
          <p:cNvSpPr>
            <a:spLocks noChangeShapeType="1"/>
          </p:cNvSpPr>
          <p:nvPr/>
        </p:nvSpPr>
        <p:spPr bwMode="auto">
          <a:xfrm>
            <a:off x="3779838" y="3862388"/>
            <a:ext cx="0" cy="1798637"/>
          </a:xfrm>
          <a:prstGeom prst="line">
            <a:avLst/>
          </a:prstGeom>
          <a:noFill/>
          <a:ln w="9525">
            <a:solidFill>
              <a:schemeClr val="accent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91" name="Line 27"/>
          <p:cNvSpPr>
            <a:spLocks noChangeShapeType="1"/>
          </p:cNvSpPr>
          <p:nvPr/>
        </p:nvSpPr>
        <p:spPr bwMode="auto">
          <a:xfrm>
            <a:off x="4643438" y="4583113"/>
            <a:ext cx="0" cy="1077912"/>
          </a:xfrm>
          <a:prstGeom prst="line">
            <a:avLst/>
          </a:prstGeom>
          <a:noFill/>
          <a:ln w="9525">
            <a:solidFill>
              <a:schemeClr val="accent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92" name="Line 28"/>
          <p:cNvSpPr>
            <a:spLocks noChangeShapeType="1"/>
          </p:cNvSpPr>
          <p:nvPr/>
        </p:nvSpPr>
        <p:spPr bwMode="auto">
          <a:xfrm>
            <a:off x="3924300" y="3860800"/>
            <a:ext cx="0" cy="1800225"/>
          </a:xfrm>
          <a:prstGeom prst="line">
            <a:avLst/>
          </a:prstGeom>
          <a:noFill/>
          <a:ln w="952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94" name="Line 30"/>
          <p:cNvSpPr>
            <a:spLocks noChangeShapeType="1"/>
          </p:cNvSpPr>
          <p:nvPr/>
        </p:nvSpPr>
        <p:spPr bwMode="auto">
          <a:xfrm>
            <a:off x="4716463" y="3284538"/>
            <a:ext cx="0" cy="2376487"/>
          </a:xfrm>
          <a:prstGeom prst="line">
            <a:avLst/>
          </a:prstGeom>
          <a:noFill/>
          <a:ln w="952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96" name="Text Box 32"/>
          <p:cNvSpPr txBox="1">
            <a:spLocks noChangeArrowheads="1"/>
          </p:cNvSpPr>
          <p:nvPr/>
        </p:nvSpPr>
        <p:spPr bwMode="auto">
          <a:xfrm flipH="1">
            <a:off x="4573588" y="5589588"/>
            <a:ext cx="500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Q</a:t>
            </a:r>
            <a:r>
              <a:rPr lang="en-US" altLang="ja-JP" baseline="-25000">
                <a:latin typeface="Times New Roman" pitchFamily="18" charset="0"/>
              </a:rPr>
              <a:t>2</a:t>
            </a:r>
          </a:p>
        </p:txBody>
      </p:sp>
      <mc:AlternateContent xmlns:mc="http://schemas.openxmlformats.org/markup-compatibility/2006" xmlns:a14="http://schemas.microsoft.com/office/drawing/2010/main">
        <mc:Choice Requires="a14">
          <p:sp>
            <p:nvSpPr>
              <p:cNvPr id="2" name="テキスト ボックス 1"/>
              <p:cNvSpPr txBox="1"/>
              <p:nvPr/>
            </p:nvSpPr>
            <p:spPr>
              <a:xfrm>
                <a:off x="5687207" y="1700213"/>
                <a:ext cx="2808311" cy="110799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a:rPr>
                        <m:t>𝑇𝑆</m:t>
                      </m:r>
                      <m:r>
                        <a:rPr kumimoji="1" lang="en-US" altLang="ja-JP" sz="2400" b="0" i="1" smtClean="0">
                          <a:latin typeface="Cambria Math"/>
                        </a:rPr>
                        <m:t>=</m:t>
                      </m:r>
                      <m:r>
                        <a:rPr kumimoji="1" lang="en-US" altLang="ja-JP" sz="2400" b="0" i="1" smtClean="0">
                          <a:latin typeface="Cambria Math"/>
                        </a:rPr>
                        <m:t>𝐶𝑆</m:t>
                      </m:r>
                      <m:r>
                        <a:rPr kumimoji="1" lang="en-US" altLang="ja-JP" sz="2400" b="0" i="1" smtClean="0">
                          <a:latin typeface="Cambria Math"/>
                        </a:rPr>
                        <m:t>+</m:t>
                      </m:r>
                      <m:r>
                        <a:rPr kumimoji="1" lang="en-US" altLang="ja-JP" sz="2400" b="0" i="1" smtClean="0">
                          <a:latin typeface="Cambria Math"/>
                        </a:rPr>
                        <m:t>𝑃𝑆</m:t>
                      </m:r>
                    </m:oMath>
                  </m:oMathPara>
                </a14:m>
                <a:endParaRPr kumimoji="1" lang="en-US" altLang="ja-JP" sz="2400" b="0" i="1" dirty="0">
                  <a:latin typeface="Cambria Math"/>
                </a:endParaRPr>
              </a:p>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a:ea typeface="Cambria Math"/>
                        </a:rPr>
                        <m:t>=</m:t>
                      </m:r>
                      <m:r>
                        <a:rPr kumimoji="1" lang="en-US" altLang="ja-JP" sz="2400" b="0" i="1" smtClean="0">
                          <a:latin typeface="Cambria Math"/>
                          <a:ea typeface="Cambria Math"/>
                        </a:rPr>
                        <m:t>𝐵</m:t>
                      </m:r>
                      <m:d>
                        <m:dPr>
                          <m:ctrlPr>
                            <a:rPr kumimoji="1" lang="en-US" altLang="ja-JP" sz="2400" b="0" i="1" smtClean="0">
                              <a:latin typeface="Cambria Math" panose="02040503050406030204" pitchFamily="18" charset="0"/>
                              <a:ea typeface="Cambria Math"/>
                            </a:rPr>
                          </m:ctrlPr>
                        </m:dPr>
                        <m:e>
                          <m:r>
                            <a:rPr kumimoji="1" lang="en-US" altLang="ja-JP" sz="2400" b="0" i="1" smtClean="0">
                              <a:latin typeface="Cambria Math"/>
                              <a:ea typeface="Cambria Math"/>
                            </a:rPr>
                            <m:t>𝑄</m:t>
                          </m:r>
                        </m:e>
                      </m:d>
                      <m:r>
                        <a:rPr kumimoji="1" lang="en-US" altLang="ja-JP" sz="2400" b="0" i="1" smtClean="0">
                          <a:latin typeface="Cambria Math"/>
                          <a:ea typeface="Cambria Math"/>
                        </a:rPr>
                        <m:t>−</m:t>
                      </m:r>
                      <m:r>
                        <a:rPr kumimoji="1" lang="en-US" altLang="ja-JP" sz="2400" b="0" i="1" smtClean="0">
                          <a:latin typeface="Cambria Math"/>
                          <a:ea typeface="Cambria Math"/>
                        </a:rPr>
                        <m:t>𝑉𝐶</m:t>
                      </m:r>
                      <m:r>
                        <a:rPr kumimoji="1" lang="en-US" altLang="ja-JP" sz="2400" b="0" i="1" smtClean="0">
                          <a:latin typeface="Cambria Math"/>
                          <a:ea typeface="Cambria Math"/>
                        </a:rPr>
                        <m:t>(</m:t>
                      </m:r>
                      <m:r>
                        <a:rPr kumimoji="1" lang="en-US" altLang="ja-JP" sz="2400" b="0" i="1" smtClean="0">
                          <a:latin typeface="Cambria Math"/>
                          <a:ea typeface="Cambria Math"/>
                        </a:rPr>
                        <m:t>𝑄</m:t>
                      </m:r>
                      <m:r>
                        <a:rPr kumimoji="1" lang="en-US" altLang="ja-JP" sz="2400" b="0" i="1" smtClean="0">
                          <a:latin typeface="Cambria Math"/>
                          <a:ea typeface="Cambria Math"/>
                        </a:rPr>
                        <m:t>)</m:t>
                      </m:r>
                    </m:oMath>
                  </m:oMathPara>
                </a14:m>
                <a:endParaRPr kumimoji="1" lang="en-US" altLang="ja-JP" b="0" dirty="0">
                  <a:ea typeface="Cambria Math"/>
                </a:endParaRPr>
              </a:p>
              <a:p>
                <a:endParaRPr kumimoji="1" lang="ja-JP" altLang="en-US"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5687207" y="1700213"/>
                <a:ext cx="2808311" cy="1107996"/>
              </a:xfrm>
              <a:prstGeom prst="rect">
                <a:avLst/>
              </a:prstGeom>
              <a:blipFill rotWithShape="1">
                <a:blip r:embed="rId2"/>
                <a:stretch>
                  <a:fillRect/>
                </a:stretch>
              </a:blipFill>
            </p:spPr>
            <p:txBody>
              <a:bodyPr/>
              <a:lstStyle/>
              <a:p>
                <a:r>
                  <a:rPr lang="ja-JP" altLang="en-US">
                    <a:noFill/>
                  </a:rPr>
                  <a:t> </a:t>
                </a:r>
              </a:p>
            </p:txBody>
          </p:sp>
        </mc:Fallback>
      </mc:AlternateContent>
      <p:sp>
        <p:nvSpPr>
          <p:cNvPr id="3" name="テキスト ボックス 2"/>
          <p:cNvSpPr txBox="1"/>
          <p:nvPr/>
        </p:nvSpPr>
        <p:spPr>
          <a:xfrm>
            <a:off x="5867400" y="3003550"/>
            <a:ext cx="2521024" cy="1200329"/>
          </a:xfrm>
          <a:prstGeom prst="rect">
            <a:avLst/>
          </a:prstGeom>
          <a:noFill/>
        </p:spPr>
        <p:txBody>
          <a:bodyPr wrap="square" rtlCol="0">
            <a:spAutoFit/>
          </a:bodyPr>
          <a:lstStyle/>
          <a:p>
            <a:r>
              <a:rPr kumimoji="1" lang="en-US" altLang="ja-JP" sz="2400" i="1" dirty="0">
                <a:latin typeface="Times New Roman" panose="02020603050405020304" pitchFamily="18" charset="0"/>
                <a:cs typeface="Times New Roman" panose="02020603050405020304" pitchFamily="18" charset="0"/>
              </a:rPr>
              <a:t>TS</a:t>
            </a:r>
            <a:r>
              <a:rPr kumimoji="1" lang="ja-JP" altLang="en-US" sz="2400" dirty="0">
                <a:latin typeface="Times New Roman" panose="02020603050405020304" pitchFamily="18" charset="0"/>
                <a:cs typeface="Times New Roman" panose="02020603050405020304" pitchFamily="18" charset="0"/>
              </a:rPr>
              <a:t>の最大化は</a:t>
            </a:r>
            <a:r>
              <a:rPr kumimoji="1" lang="en-US" altLang="ja-JP" sz="2400" i="1" dirty="0">
                <a:latin typeface="Times New Roman" panose="02020603050405020304" pitchFamily="18" charset="0"/>
                <a:cs typeface="Times New Roman" panose="02020603050405020304" pitchFamily="18" charset="0"/>
              </a:rPr>
              <a:t>MB</a:t>
            </a:r>
            <a:r>
              <a:rPr kumimoji="1" lang="en-US" altLang="ja-JP" sz="2400" dirty="0">
                <a:latin typeface="Times New Roman" panose="02020603050405020304" pitchFamily="18" charset="0"/>
                <a:cs typeface="Times New Roman" panose="02020603050405020304" pitchFamily="18" charset="0"/>
              </a:rPr>
              <a:t>(</a:t>
            </a:r>
            <a:r>
              <a:rPr kumimoji="1" lang="en-US" altLang="ja-JP" sz="2400" i="1" dirty="0">
                <a:latin typeface="Times New Roman" panose="02020603050405020304" pitchFamily="18" charset="0"/>
                <a:cs typeface="Times New Roman" panose="02020603050405020304" pitchFamily="18" charset="0"/>
              </a:rPr>
              <a:t>Q</a:t>
            </a:r>
            <a:r>
              <a:rPr kumimoji="1" lang="en-US" altLang="ja-JP" sz="2400" dirty="0">
                <a:latin typeface="Times New Roman" panose="02020603050405020304" pitchFamily="18" charset="0"/>
                <a:cs typeface="Times New Roman" panose="02020603050405020304" pitchFamily="18" charset="0"/>
              </a:rPr>
              <a:t>)=</a:t>
            </a:r>
            <a:r>
              <a:rPr kumimoji="1" lang="en-US" altLang="ja-JP" sz="2400" i="1" dirty="0">
                <a:latin typeface="Times New Roman" panose="02020603050405020304" pitchFamily="18" charset="0"/>
                <a:cs typeface="Times New Roman" panose="02020603050405020304" pitchFamily="18" charset="0"/>
              </a:rPr>
              <a:t>MC</a:t>
            </a:r>
            <a:r>
              <a:rPr kumimoji="1" lang="en-US" altLang="ja-JP" sz="2400" dirty="0">
                <a:latin typeface="Times New Roman" panose="02020603050405020304" pitchFamily="18" charset="0"/>
                <a:cs typeface="Times New Roman" panose="02020603050405020304" pitchFamily="18" charset="0"/>
              </a:rPr>
              <a:t>(</a:t>
            </a:r>
            <a:r>
              <a:rPr kumimoji="1" lang="en-US" altLang="ja-JP" sz="2400" i="1" dirty="0">
                <a:latin typeface="Times New Roman" panose="02020603050405020304" pitchFamily="18" charset="0"/>
                <a:cs typeface="Times New Roman" panose="02020603050405020304" pitchFamily="18" charset="0"/>
              </a:rPr>
              <a:t>Q</a:t>
            </a:r>
            <a:r>
              <a:rPr kumimoji="1" lang="en-US" altLang="ja-JP" sz="2400" dirty="0">
                <a:latin typeface="Times New Roman" panose="02020603050405020304" pitchFamily="18" charset="0"/>
                <a:cs typeface="Times New Roman" panose="02020603050405020304" pitchFamily="18" charset="0"/>
              </a:rPr>
              <a:t>)</a:t>
            </a:r>
            <a:r>
              <a:rPr kumimoji="1" lang="ja-JP" altLang="en-US" sz="2400" dirty="0">
                <a:latin typeface="Times New Roman" panose="02020603050405020304" pitchFamily="18" charset="0"/>
                <a:cs typeface="Times New Roman" panose="02020603050405020304" pitchFamily="18" charset="0"/>
              </a:rPr>
              <a:t>を満たす点で実現</a:t>
            </a:r>
          </a:p>
        </p:txBody>
      </p:sp>
    </p:spTree>
    <p:extLst>
      <p:ext uri="{BB962C8B-B14F-4D97-AF65-F5344CB8AC3E}">
        <p14:creationId xmlns:p14="http://schemas.microsoft.com/office/powerpoint/2010/main" val="2279930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ja-JP" altLang="en-US"/>
              <a:t>消費者余剰概念の留意点</a:t>
            </a:r>
          </a:p>
        </p:txBody>
      </p:sp>
      <p:sp>
        <p:nvSpPr>
          <p:cNvPr id="53251" name="Rectangle 3"/>
          <p:cNvSpPr>
            <a:spLocks noGrp="1" noChangeArrowheads="1"/>
          </p:cNvSpPr>
          <p:nvPr>
            <p:ph idx="1"/>
          </p:nvPr>
        </p:nvSpPr>
        <p:spPr>
          <a:xfrm>
            <a:off x="457200" y="1600200"/>
            <a:ext cx="8507288" cy="4493095"/>
          </a:xfrm>
        </p:spPr>
        <p:txBody>
          <a:bodyPr>
            <a:normAutofit fontScale="92500"/>
          </a:bodyPr>
          <a:lstStyle/>
          <a:p>
            <a:r>
              <a:rPr lang="ja-JP" altLang="en-US" sz="2800" dirty="0"/>
              <a:t>異なる消費者の限界便益を比較</a:t>
            </a:r>
          </a:p>
          <a:p>
            <a:pPr lvl="1"/>
            <a:r>
              <a:rPr lang="ja-JP" altLang="en-US" sz="2400" dirty="0"/>
              <a:t>限界便益がなぜ異なるか</a:t>
            </a:r>
          </a:p>
          <a:p>
            <a:pPr lvl="2"/>
            <a:r>
              <a:rPr lang="ja-JP" altLang="en-US" dirty="0"/>
              <a:t>選好</a:t>
            </a:r>
          </a:p>
          <a:p>
            <a:pPr lvl="2"/>
            <a:r>
              <a:rPr lang="ja-JP" altLang="en-US" dirty="0"/>
              <a:t>所得　</a:t>
            </a:r>
            <a:r>
              <a:rPr lang="ja-JP" altLang="en-US" dirty="0">
                <a:sym typeface="Wingdings" pitchFamily="2" charset="2"/>
              </a:rPr>
              <a:t> ここが重要</a:t>
            </a:r>
            <a:endParaRPr lang="ja-JP" altLang="en-US" dirty="0"/>
          </a:p>
          <a:p>
            <a:r>
              <a:rPr lang="ja-JP" altLang="en-US" sz="2800" dirty="0"/>
              <a:t>消費者余剰の概念</a:t>
            </a:r>
          </a:p>
          <a:p>
            <a:pPr lvl="1"/>
            <a:r>
              <a:rPr lang="ja-JP" altLang="en-US" sz="2400" dirty="0"/>
              <a:t>所得分配の状況を無視している</a:t>
            </a:r>
          </a:p>
          <a:p>
            <a:pPr lvl="2"/>
            <a:r>
              <a:rPr lang="ja-JP" altLang="en-US" sz="2000" dirty="0"/>
              <a:t>もちろん，これが問題にならないような財も多く存在</a:t>
            </a:r>
          </a:p>
          <a:p>
            <a:pPr lvl="1"/>
            <a:r>
              <a:rPr lang="ja-JP" altLang="en-US" sz="2400" dirty="0"/>
              <a:t>所得の高い人の選好を重視している</a:t>
            </a:r>
          </a:p>
          <a:p>
            <a:pPr lvl="2"/>
            <a:r>
              <a:rPr lang="ja-JP" altLang="en-US" sz="2000" dirty="0"/>
              <a:t>市場を通じた資源の割り当ては高所得者に多くの投票権を与えるようなもの</a:t>
            </a:r>
            <a:endParaRPr lang="en-US" altLang="ja-JP" sz="2000" dirty="0"/>
          </a:p>
          <a:p>
            <a:r>
              <a:rPr lang="ja-JP" altLang="en-US" sz="3000" dirty="0"/>
              <a:t>余剰分析の限界を踏まえた上で使用することが重要</a:t>
            </a:r>
          </a:p>
        </p:txBody>
      </p:sp>
      <p:sp>
        <p:nvSpPr>
          <p:cNvPr id="4" name="スライド番号プレースホルダー 5"/>
          <p:cNvSpPr>
            <a:spLocks noGrp="1"/>
          </p:cNvSpPr>
          <p:nvPr>
            <p:ph type="sldNum" sz="quarter" idx="12"/>
          </p:nvPr>
        </p:nvSpPr>
        <p:spPr/>
        <p:txBody>
          <a:bodyPr/>
          <a:lstStyle/>
          <a:p>
            <a:fld id="{26C9A632-277A-45DD-974F-DEF65CE8940C}" type="slidenum">
              <a:rPr lang="en-US" altLang="ja-JP"/>
              <a:pPr/>
              <a:t>7</a:t>
            </a:fld>
            <a:endParaRPr lang="en-US" altLang="ja-JP"/>
          </a:p>
        </p:txBody>
      </p:sp>
    </p:spTree>
    <p:extLst>
      <p:ext uri="{BB962C8B-B14F-4D97-AF65-F5344CB8AC3E}">
        <p14:creationId xmlns:p14="http://schemas.microsoft.com/office/powerpoint/2010/main" val="1799950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市場の失敗　概観</a:t>
            </a:r>
          </a:p>
        </p:txBody>
      </p:sp>
      <p:sp>
        <p:nvSpPr>
          <p:cNvPr id="3" name="コンテンツ プレースホルダー 2"/>
          <p:cNvSpPr>
            <a:spLocks noGrp="1"/>
          </p:cNvSpPr>
          <p:nvPr>
            <p:ph idx="1"/>
          </p:nvPr>
        </p:nvSpPr>
        <p:spPr>
          <a:xfrm>
            <a:off x="457200" y="1412776"/>
            <a:ext cx="8507288" cy="5040560"/>
          </a:xfrm>
        </p:spPr>
        <p:txBody>
          <a:bodyPr>
            <a:normAutofit fontScale="85000" lnSpcReduction="20000"/>
          </a:bodyPr>
          <a:lstStyle/>
          <a:p>
            <a:pPr marL="514350" indent="-514350">
              <a:buFont typeface="+mj-lt"/>
              <a:buAutoNum type="arabicPeriod"/>
            </a:pPr>
            <a:r>
              <a:rPr kumimoji="1" lang="ja-JP" altLang="en-US" dirty="0"/>
              <a:t>公共財の存在</a:t>
            </a:r>
            <a:endParaRPr kumimoji="1" lang="en-US" altLang="ja-JP" dirty="0"/>
          </a:p>
          <a:p>
            <a:pPr marL="514350" indent="-514350">
              <a:buFont typeface="+mj-lt"/>
              <a:buAutoNum type="arabicPeriod"/>
            </a:pPr>
            <a:r>
              <a:rPr lang="ja-JP" altLang="en-US" dirty="0"/>
              <a:t>外部性</a:t>
            </a:r>
            <a:endParaRPr lang="en-US" altLang="ja-JP" dirty="0"/>
          </a:p>
          <a:p>
            <a:pPr marL="514350" indent="-514350">
              <a:buFont typeface="+mj-lt"/>
              <a:buAutoNum type="arabicPeriod"/>
            </a:pPr>
            <a:r>
              <a:rPr kumimoji="1" lang="ja-JP" altLang="en-US" dirty="0"/>
              <a:t>自然独占</a:t>
            </a:r>
            <a:endParaRPr kumimoji="1" lang="en-US" altLang="ja-JP" dirty="0"/>
          </a:p>
          <a:p>
            <a:pPr marL="514350" indent="-514350">
              <a:buFont typeface="+mj-lt"/>
              <a:buAutoNum type="arabicPeriod"/>
            </a:pPr>
            <a:r>
              <a:rPr lang="ja-JP" altLang="en-US" dirty="0"/>
              <a:t>情報上の失敗</a:t>
            </a:r>
            <a:endParaRPr lang="en-US" altLang="ja-JP" dirty="0"/>
          </a:p>
          <a:p>
            <a:pPr marL="0" indent="0">
              <a:buNone/>
            </a:pPr>
            <a:r>
              <a:rPr kumimoji="1" lang="en-US" altLang="ja-JP" dirty="0"/>
              <a:t>----------</a:t>
            </a:r>
          </a:p>
          <a:p>
            <a:pPr marL="514350" indent="-514350">
              <a:buFont typeface="+mj-lt"/>
              <a:buAutoNum type="arabicPeriod" startAt="5"/>
            </a:pPr>
            <a:r>
              <a:rPr lang="ja-JP" altLang="en-US" dirty="0"/>
              <a:t>所得分配</a:t>
            </a:r>
            <a:endParaRPr lang="en-US" altLang="ja-JP" dirty="0"/>
          </a:p>
          <a:p>
            <a:pPr lvl="1"/>
            <a:r>
              <a:rPr kumimoji="1" lang="ja-JP" altLang="en-US" dirty="0"/>
              <a:t>市場で実現する所得分配は公平ではないかもしれない（資源配分上の失敗ではない）</a:t>
            </a:r>
            <a:endParaRPr kumimoji="1" lang="en-US" altLang="ja-JP" dirty="0"/>
          </a:p>
          <a:p>
            <a:pPr marL="0" indent="0">
              <a:buNone/>
            </a:pPr>
            <a:r>
              <a:rPr lang="en-US" altLang="ja-JP" dirty="0"/>
              <a:t>-----------</a:t>
            </a:r>
          </a:p>
          <a:p>
            <a:r>
              <a:rPr lang="en-US" altLang="ja-JP" dirty="0"/>
              <a:t> </a:t>
            </a:r>
            <a:r>
              <a:rPr lang="ja-JP" altLang="en-US" dirty="0"/>
              <a:t>市場の失敗が政府介入の根拠</a:t>
            </a:r>
            <a:endParaRPr lang="en-US" altLang="ja-JP" dirty="0"/>
          </a:p>
          <a:p>
            <a:r>
              <a:rPr lang="ja-JP" altLang="en-US" dirty="0"/>
              <a:t>どのようなタイプの市場の失敗かが重要 </a:t>
            </a:r>
            <a:r>
              <a:rPr lang="en-US" altLang="ja-JP" dirty="0">
                <a:sym typeface="Wingdings" panose="05000000000000000000" pitchFamily="2" charset="2"/>
              </a:rPr>
              <a:t> </a:t>
            </a:r>
            <a:r>
              <a:rPr lang="ja-JP" altLang="en-US" dirty="0">
                <a:sym typeface="Wingdings" panose="05000000000000000000" pitchFamily="2" charset="2"/>
              </a:rPr>
              <a:t>対処方法が異なる</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C739DAB9-5C8D-4F1B-96CC-CC672E231697}" type="slidenum">
              <a:rPr lang="en-US" altLang="ja-JP" smtClean="0"/>
              <a:pPr/>
              <a:t>8</a:t>
            </a:fld>
            <a:endParaRPr lang="en-US" altLang="ja-JP"/>
          </a:p>
        </p:txBody>
      </p:sp>
    </p:spTree>
    <p:extLst>
      <p:ext uri="{BB962C8B-B14F-4D97-AF65-F5344CB8AC3E}">
        <p14:creationId xmlns:p14="http://schemas.microsoft.com/office/powerpoint/2010/main" val="1632241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ja-JP" altLang="en-US"/>
              <a:t>公共財 </a:t>
            </a:r>
            <a:r>
              <a:rPr lang="en-US" altLang="ja-JP"/>
              <a:t>public goods</a:t>
            </a:r>
          </a:p>
        </p:txBody>
      </p:sp>
      <p:sp>
        <p:nvSpPr>
          <p:cNvPr id="8195" name="Rectangle 3"/>
          <p:cNvSpPr>
            <a:spLocks noGrp="1" noChangeArrowheads="1"/>
          </p:cNvSpPr>
          <p:nvPr>
            <p:ph idx="1"/>
          </p:nvPr>
        </p:nvSpPr>
        <p:spPr>
          <a:xfrm>
            <a:off x="395536" y="1340768"/>
            <a:ext cx="8352928" cy="5040560"/>
          </a:xfrm>
        </p:spPr>
        <p:txBody>
          <a:bodyPr>
            <a:normAutofit fontScale="92500" lnSpcReduction="10000"/>
          </a:bodyPr>
          <a:lstStyle/>
          <a:p>
            <a:r>
              <a:rPr lang="ja-JP" altLang="en-US" sz="2800" dirty="0"/>
              <a:t>公共財</a:t>
            </a:r>
          </a:p>
          <a:p>
            <a:pPr lvl="1"/>
            <a:r>
              <a:rPr lang="ja-JP" altLang="en-US" sz="2400" dirty="0"/>
              <a:t>非競合性</a:t>
            </a:r>
          </a:p>
          <a:p>
            <a:pPr lvl="2"/>
            <a:r>
              <a:rPr lang="ja-JP" altLang="en-US" sz="2200" dirty="0"/>
              <a:t>ある人が消費したからといって他の人の消費機会が減るわけではない</a:t>
            </a:r>
          </a:p>
          <a:p>
            <a:pPr lvl="1"/>
            <a:r>
              <a:rPr lang="ja-JP" altLang="en-US" sz="2400" dirty="0"/>
              <a:t>排除不能性</a:t>
            </a:r>
          </a:p>
          <a:p>
            <a:pPr lvl="2"/>
            <a:r>
              <a:rPr lang="ja-JP" altLang="en-US" sz="2200" dirty="0"/>
              <a:t>費用負担をしない人の排除が困難 </a:t>
            </a:r>
            <a:r>
              <a:rPr lang="en-US" altLang="ja-JP" sz="2200" dirty="0">
                <a:sym typeface="Wingdings" panose="05000000000000000000" pitchFamily="2" charset="2"/>
              </a:rPr>
              <a:t> </a:t>
            </a:r>
            <a:r>
              <a:rPr lang="ja-JP" altLang="en-US" sz="2200" dirty="0"/>
              <a:t>価格メカニズムを用いることが困難</a:t>
            </a:r>
            <a:endParaRPr lang="en-US" altLang="ja-JP" sz="2200" dirty="0"/>
          </a:p>
          <a:p>
            <a:r>
              <a:rPr lang="ja-JP" altLang="en-US" sz="2800" dirty="0"/>
              <a:t>公共財の例</a:t>
            </a:r>
          </a:p>
          <a:p>
            <a:pPr lvl="1"/>
            <a:r>
              <a:rPr lang="ja-JP" altLang="en-US" sz="2400" dirty="0"/>
              <a:t>国防，警察サービス，一般道路，堤防，公衆衛生，知識，情報</a:t>
            </a:r>
          </a:p>
          <a:p>
            <a:r>
              <a:rPr lang="ja-JP" altLang="en-US" sz="2800" dirty="0"/>
              <a:t>フリーライダー問題により，市場では過小供給</a:t>
            </a:r>
            <a:endParaRPr lang="en-US" altLang="ja-JP" sz="2800" dirty="0"/>
          </a:p>
          <a:p>
            <a:pPr marL="0" indent="0">
              <a:buNone/>
            </a:pPr>
            <a:r>
              <a:rPr lang="en-US" altLang="ja-JP" sz="2800" dirty="0"/>
              <a:t>--------------------------------------</a:t>
            </a:r>
            <a:endParaRPr lang="ja-JP" altLang="en-US" sz="2800" dirty="0"/>
          </a:p>
          <a:p>
            <a:r>
              <a:rPr lang="ja-JP" altLang="en-US" sz="2200" dirty="0"/>
              <a:t>公共財の供給：　政府の（古典的な）役割</a:t>
            </a:r>
            <a:endParaRPr lang="en-US" altLang="ja-JP" sz="2200" dirty="0"/>
          </a:p>
          <a:p>
            <a:pPr lvl="1"/>
            <a:r>
              <a:rPr lang="ja-JP" altLang="en-US" sz="1800" dirty="0"/>
              <a:t>夜警国家</a:t>
            </a:r>
          </a:p>
        </p:txBody>
      </p:sp>
      <p:sp>
        <p:nvSpPr>
          <p:cNvPr id="4" name="スライド番号プレースホルダー 5"/>
          <p:cNvSpPr>
            <a:spLocks noGrp="1"/>
          </p:cNvSpPr>
          <p:nvPr>
            <p:ph type="sldNum" sz="quarter" idx="12"/>
          </p:nvPr>
        </p:nvSpPr>
        <p:spPr/>
        <p:txBody>
          <a:bodyPr/>
          <a:lstStyle/>
          <a:p>
            <a:fld id="{DFB22273-0FEF-4A0A-99D6-131C6E9F4CE3}" type="slidenum">
              <a:rPr lang="en-US" altLang="ja-JP"/>
              <a:pPr/>
              <a:t>9</a:t>
            </a:fld>
            <a:endParaRPr lang="en-US" altLang="ja-JP"/>
          </a:p>
        </p:txBody>
      </p:sp>
    </p:spTree>
    <p:extLst>
      <p:ext uri="{BB962C8B-B14F-4D97-AF65-F5344CB8AC3E}">
        <p14:creationId xmlns:p14="http://schemas.microsoft.com/office/powerpoint/2010/main" val="315671407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TotalTime>
  <Words>1156</Words>
  <Application>Microsoft Office PowerPoint</Application>
  <PresentationFormat>画面に合わせる (4:3)</PresentationFormat>
  <Paragraphs>225</Paragraphs>
  <Slides>19</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19</vt:i4>
      </vt:variant>
    </vt:vector>
  </HeadingPairs>
  <TitlesOfParts>
    <vt:vector size="26" baseType="lpstr">
      <vt:lpstr>ＭＳ Ｐゴシック</vt:lpstr>
      <vt:lpstr>Arial</vt:lpstr>
      <vt:lpstr>Calibri</vt:lpstr>
      <vt:lpstr>Cambria Math</vt:lpstr>
      <vt:lpstr>Times New Roman</vt:lpstr>
      <vt:lpstr>Wingdings</vt:lpstr>
      <vt:lpstr>Office ​​テーマ</vt:lpstr>
      <vt:lpstr>基礎理論(1)</vt:lpstr>
      <vt:lpstr>公共政策の根拠</vt:lpstr>
      <vt:lpstr>市場の失敗と政府の役割</vt:lpstr>
      <vt:lpstr>価格メカニズムの機能</vt:lpstr>
      <vt:lpstr>価格メカニズムの機能(1)</vt:lpstr>
      <vt:lpstr>価格メカニズムの機能(3) 市場均衡で社会的余剰が最大化</vt:lpstr>
      <vt:lpstr>消費者余剰概念の留意点</vt:lpstr>
      <vt:lpstr>市場の失敗　概観</vt:lpstr>
      <vt:lpstr>公共財 public goods</vt:lpstr>
      <vt:lpstr>外部性 externality</vt:lpstr>
      <vt:lpstr>外部性(2)</vt:lpstr>
      <vt:lpstr>外部性(3)</vt:lpstr>
      <vt:lpstr>自然独占 natural monopoly</vt:lpstr>
      <vt:lpstr>情報上の失敗（情報の非対称性）</vt:lpstr>
      <vt:lpstr>各論</vt:lpstr>
      <vt:lpstr>再分配政策</vt:lpstr>
      <vt:lpstr>再分配政策(2)</vt:lpstr>
      <vt:lpstr>年金・医療</vt:lpstr>
      <vt:lpstr>地方財政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基礎理論(1)</dc:title>
  <dc:creator>Yoshibumi Aso</dc:creator>
  <cp:lastModifiedBy>aso</cp:lastModifiedBy>
  <cp:revision>22</cp:revision>
  <cp:lastPrinted>2015-04-07T05:09:37Z</cp:lastPrinted>
  <dcterms:created xsi:type="dcterms:W3CDTF">2015-04-02T05:39:49Z</dcterms:created>
  <dcterms:modified xsi:type="dcterms:W3CDTF">2018-09-27T02:01:34Z</dcterms:modified>
</cp:coreProperties>
</file>