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8" r:id="rId4"/>
    <p:sldId id="259" r:id="rId5"/>
    <p:sldId id="274" r:id="rId6"/>
    <p:sldId id="270" r:id="rId7"/>
    <p:sldId id="285" r:id="rId8"/>
    <p:sldId id="273" r:id="rId9"/>
    <p:sldId id="260" r:id="rId10"/>
    <p:sldId id="278" r:id="rId11"/>
    <p:sldId id="276" r:id="rId12"/>
    <p:sldId id="265" r:id="rId13"/>
    <p:sldId id="267" r:id="rId14"/>
    <p:sldId id="268" r:id="rId15"/>
    <p:sldId id="269" r:id="rId16"/>
    <p:sldId id="280" r:id="rId17"/>
    <p:sldId id="279" r:id="rId18"/>
    <p:sldId id="263" r:id="rId19"/>
    <p:sldId id="281" r:id="rId20"/>
    <p:sldId id="261" r:id="rId21"/>
    <p:sldId id="262" r:id="rId22"/>
    <p:sldId id="282" r:id="rId23"/>
    <p:sldId id="284" r:id="rId24"/>
    <p:sldId id="271" r:id="rId25"/>
    <p:sldId id="272" r:id="rId26"/>
    <p:sldId id="286" r:id="rId27"/>
    <p:sldId id="283" r:id="rId2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7D2969-DAE4-41E4-84ED-9921B07EDC6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86D02D5-0E60-4D15-9FF8-A97AA4E8CC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92ED6CC-4ECB-4E18-9EAA-1A1CCC0077A9}"/>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3BFF95EB-7CE4-44D3-9EFC-C3420B43D10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416E4A-4D8E-4A95-B2D1-E2B73BF2AE5B}"/>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136446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F21985-558A-4137-AEA7-F0136C2DB3E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C03102-D6C0-4C45-80F2-2F703E7C41C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E2760E-93AF-4EEE-BC8A-13C600ABAA21}"/>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268FE8E5-EEA1-4172-B33D-3B77FD96F9E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ADB16D-F184-4D3F-B757-8850E4C90F33}"/>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198732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5F86B5-22EF-48DC-B9CE-E3D2D08B2EC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168E6C3-8E6C-4DC4-8705-E0F767F6B5D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CCA6CE-8BCB-44A3-B3C6-991326962462}"/>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6B0D4650-2DCD-4548-92D4-88BF3E3E1C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707FF9-24A5-4BE9-9529-E53844B5D84F}"/>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177714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DAD5EF-8447-414F-A1D4-8AB44143379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848B91-8015-47C5-A475-4E00208A84E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DD27BC-3D63-4145-91D7-C1354BEDEBB0}"/>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571A65E6-BD89-4CA3-A607-3DCA773E67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FF44B8-D8D4-4A15-9AED-104F3346FBFF}"/>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18030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8AF941-E256-4E94-93D2-C1FC1DFA316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FB943C-4F1F-4812-976C-7B34F4212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A24E507-AFE4-4313-BCF1-F27651414E3B}"/>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4156E419-03D4-48F9-BFA4-D4F8682B92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793A2E-FEED-4627-BFF5-C277ECF59776}"/>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414802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5701F-7FE3-4B7E-B7E6-A0349D051C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B937FF-06D7-44B4-AAA0-B870E3733A9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0E74212-A25D-4591-8514-EE0338746FC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8A2C0A9-7D56-4178-A6B2-9CD5D061C6CD}"/>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6" name="フッター プレースホルダー 5">
            <a:extLst>
              <a:ext uri="{FF2B5EF4-FFF2-40B4-BE49-F238E27FC236}">
                <a16:creationId xmlns:a16="http://schemas.microsoft.com/office/drawing/2014/main" id="{9A604D34-2480-4E8C-B435-EFD698EF3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348C52-3AF1-454D-84B3-6FDBE359DAAB}"/>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296945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DD7716-C65F-4DC7-B5E9-6DAE2E36620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590ECE-25DE-4F36-A85B-268CDF9E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6F72B-2658-44E2-A566-016A21A3E38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CBF672F-9BE7-4907-97A0-ACD542DF98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37D9DE-9E40-4FC5-B335-B435829B8D4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DC4849F-4C28-4276-8EB3-EC1A2D76616F}"/>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8" name="フッター プレースホルダー 7">
            <a:extLst>
              <a:ext uri="{FF2B5EF4-FFF2-40B4-BE49-F238E27FC236}">
                <a16:creationId xmlns:a16="http://schemas.microsoft.com/office/drawing/2014/main" id="{1EBD5AD0-4E3C-4A4C-BD48-849273D2242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EA7CEA-19D0-4324-89A6-40D9C262160B}"/>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319828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78AAE-B721-408B-893A-9BB53B8AF3E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A1129FC-1AFD-4F2F-A5C0-D1EAFB1201C1}"/>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4" name="フッター プレースホルダー 3">
            <a:extLst>
              <a:ext uri="{FF2B5EF4-FFF2-40B4-BE49-F238E27FC236}">
                <a16:creationId xmlns:a16="http://schemas.microsoft.com/office/drawing/2014/main" id="{ECDF8C8A-9EA2-468C-998A-F491942ECDC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55A5B06-5162-48BB-AD4A-DB1429B5912B}"/>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34415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B31A982-B2E2-4EAA-8EA1-8D629ECED801}"/>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3" name="フッター プレースホルダー 2">
            <a:extLst>
              <a:ext uri="{FF2B5EF4-FFF2-40B4-BE49-F238E27FC236}">
                <a16:creationId xmlns:a16="http://schemas.microsoft.com/office/drawing/2014/main" id="{0654751A-CEB8-4DC3-9A27-1E279A87560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5D9BCDA-DAC7-429F-8650-6F4627A73E48}"/>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378300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64314-1A59-4999-A891-766DD7F1F6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0F65F0-1161-448A-9302-52D47CA35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444F12-238B-4602-96AA-DA2F91A7D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346CD9-16CB-414D-A242-C7D259B3F0C3}"/>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6" name="フッター プレースホルダー 5">
            <a:extLst>
              <a:ext uri="{FF2B5EF4-FFF2-40B4-BE49-F238E27FC236}">
                <a16:creationId xmlns:a16="http://schemas.microsoft.com/office/drawing/2014/main" id="{779F09AD-5A87-48AE-BBF7-D3302ECC10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62C226-2D1F-4063-8266-BEA4454EDD65}"/>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191807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28C4F-CA19-4DDA-AC2B-3BCC9308EE2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0C51A4-31AA-4CD6-A2FF-DBFAA6D56F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CD7994-0B65-40E9-98B0-EA8F9A15F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20EABD0-50EA-45A2-8554-5A74669B15AC}"/>
              </a:ext>
            </a:extLst>
          </p:cNvPr>
          <p:cNvSpPr>
            <a:spLocks noGrp="1"/>
          </p:cNvSpPr>
          <p:nvPr>
            <p:ph type="dt" sz="half" idx="10"/>
          </p:nvPr>
        </p:nvSpPr>
        <p:spPr/>
        <p:txBody>
          <a:bodyPr/>
          <a:lstStyle/>
          <a:p>
            <a:fld id="{9C1FF9CE-E56C-44E7-8846-B5B21A35E5D2}" type="datetimeFigureOut">
              <a:rPr kumimoji="1" lang="ja-JP" altLang="en-US" smtClean="0"/>
              <a:t>2019/3/8</a:t>
            </a:fld>
            <a:endParaRPr kumimoji="1" lang="ja-JP" altLang="en-US"/>
          </a:p>
        </p:txBody>
      </p:sp>
      <p:sp>
        <p:nvSpPr>
          <p:cNvPr id="6" name="フッター プレースホルダー 5">
            <a:extLst>
              <a:ext uri="{FF2B5EF4-FFF2-40B4-BE49-F238E27FC236}">
                <a16:creationId xmlns:a16="http://schemas.microsoft.com/office/drawing/2014/main" id="{BAD41DE0-6520-4A99-87FA-1CF282D1A2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C98530-321A-436C-BC08-9787921BAE88}"/>
              </a:ext>
            </a:extLst>
          </p:cNvPr>
          <p:cNvSpPr>
            <a:spLocks noGrp="1"/>
          </p:cNvSpPr>
          <p:nvPr>
            <p:ph type="sldNum" sz="quarter" idx="12"/>
          </p:nvPr>
        </p:nvSpPr>
        <p:spPr/>
        <p:txBody>
          <a:body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268283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0441156-2340-4E36-A2CD-4B8DE31C3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290C7E-5A3F-474F-B1A7-896352E64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8284F9-1923-40FC-A586-8EC0A0765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FF9CE-E56C-44E7-8846-B5B21A35E5D2}" type="datetimeFigureOut">
              <a:rPr kumimoji="1" lang="ja-JP" altLang="en-US" smtClean="0"/>
              <a:t>2019/3/8</a:t>
            </a:fld>
            <a:endParaRPr kumimoji="1" lang="ja-JP" altLang="en-US"/>
          </a:p>
        </p:txBody>
      </p:sp>
      <p:sp>
        <p:nvSpPr>
          <p:cNvPr id="5" name="フッター プレースホルダー 4">
            <a:extLst>
              <a:ext uri="{FF2B5EF4-FFF2-40B4-BE49-F238E27FC236}">
                <a16:creationId xmlns:a16="http://schemas.microsoft.com/office/drawing/2014/main" id="{BD63D4EF-2894-4475-962F-DB184A6614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495C4E2-3B0A-463B-BA60-D57A9E72AE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3C808-3485-4E61-94B1-981F22D40A06}" type="slidenum">
              <a:rPr kumimoji="1" lang="ja-JP" altLang="en-US" smtClean="0"/>
              <a:t>‹#›</a:t>
            </a:fld>
            <a:endParaRPr kumimoji="1" lang="ja-JP" altLang="en-US"/>
          </a:p>
        </p:txBody>
      </p:sp>
    </p:spTree>
    <p:extLst>
      <p:ext uri="{BB962C8B-B14F-4D97-AF65-F5344CB8AC3E}">
        <p14:creationId xmlns:p14="http://schemas.microsoft.com/office/powerpoint/2010/main" val="66102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34EC17-88E2-471D-B50B-88CB7333B87C}"/>
              </a:ext>
            </a:extLst>
          </p:cNvPr>
          <p:cNvSpPr>
            <a:spLocks noGrp="1"/>
          </p:cNvSpPr>
          <p:nvPr>
            <p:ph type="ctrTitle"/>
          </p:nvPr>
        </p:nvSpPr>
        <p:spPr/>
        <p:txBody>
          <a:bodyPr/>
          <a:lstStyle/>
          <a:p>
            <a:r>
              <a:rPr lang="ja-JP" altLang="en-US" dirty="0"/>
              <a:t>国と地方の役割分担</a:t>
            </a:r>
            <a:endParaRPr kumimoji="1" lang="ja-JP" altLang="en-US" dirty="0"/>
          </a:p>
        </p:txBody>
      </p:sp>
      <p:sp>
        <p:nvSpPr>
          <p:cNvPr id="3" name="字幕 2">
            <a:extLst>
              <a:ext uri="{FF2B5EF4-FFF2-40B4-BE49-F238E27FC236}">
                <a16:creationId xmlns:a16="http://schemas.microsoft.com/office/drawing/2014/main" id="{A9CC63F4-3F3F-45A4-90EC-E52905707BB4}"/>
              </a:ext>
            </a:extLst>
          </p:cNvPr>
          <p:cNvSpPr>
            <a:spLocks noGrp="1"/>
          </p:cNvSpPr>
          <p:nvPr>
            <p:ph type="subTitle" idx="1"/>
          </p:nvPr>
        </p:nvSpPr>
        <p:spPr/>
        <p:txBody>
          <a:bodyPr/>
          <a:lstStyle/>
          <a:p>
            <a:r>
              <a:rPr kumimoji="1" lang="ja-JP" altLang="en-US" dirty="0"/>
              <a:t>公共経済論</a:t>
            </a:r>
            <a:r>
              <a:rPr kumimoji="1" lang="en-US" altLang="ja-JP" dirty="0"/>
              <a:t>I</a:t>
            </a:r>
            <a:r>
              <a:rPr kumimoji="1" lang="ja-JP" altLang="en-US" dirty="0"/>
              <a:t>　</a:t>
            </a:r>
            <a:r>
              <a:rPr kumimoji="1" lang="en-US" altLang="ja-JP" dirty="0"/>
              <a:t>no.1</a:t>
            </a:r>
            <a:endParaRPr kumimoji="1" lang="ja-JP" altLang="en-US" dirty="0"/>
          </a:p>
        </p:txBody>
      </p:sp>
    </p:spTree>
    <p:extLst>
      <p:ext uri="{BB962C8B-B14F-4D97-AF65-F5344CB8AC3E}">
        <p14:creationId xmlns:p14="http://schemas.microsoft.com/office/powerpoint/2010/main" val="228435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2938E0A-B699-4751-B92D-FBC74D7F7F89}"/>
              </a:ext>
            </a:extLst>
          </p:cNvPr>
          <p:cNvSpPr>
            <a:spLocks noGrp="1"/>
          </p:cNvSpPr>
          <p:nvPr>
            <p:ph type="title"/>
          </p:nvPr>
        </p:nvSpPr>
        <p:spPr/>
        <p:txBody>
          <a:bodyPr/>
          <a:lstStyle/>
          <a:p>
            <a:r>
              <a:rPr kumimoji="1" lang="ja-JP" altLang="en-US" dirty="0"/>
              <a:t>公共財</a:t>
            </a:r>
          </a:p>
        </p:txBody>
      </p:sp>
      <p:sp>
        <p:nvSpPr>
          <p:cNvPr id="5" name="テキスト プレースホルダー 4">
            <a:extLst>
              <a:ext uri="{FF2B5EF4-FFF2-40B4-BE49-F238E27FC236}">
                <a16:creationId xmlns:a16="http://schemas.microsoft.com/office/drawing/2014/main" id="{D3312C99-25DF-4FF8-885D-4202A563A81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0134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公共財 </a:t>
            </a:r>
            <a:r>
              <a:rPr lang="en-US" altLang="ja-JP"/>
              <a:t>public goods</a:t>
            </a:r>
          </a:p>
        </p:txBody>
      </p:sp>
      <p:sp>
        <p:nvSpPr>
          <p:cNvPr id="7171" name="Rectangle 3"/>
          <p:cNvSpPr>
            <a:spLocks noGrp="1" noChangeArrowheads="1"/>
          </p:cNvSpPr>
          <p:nvPr>
            <p:ph type="body" idx="1"/>
          </p:nvPr>
        </p:nvSpPr>
        <p:spPr/>
        <p:txBody>
          <a:bodyPr>
            <a:normAutofit/>
          </a:bodyPr>
          <a:lstStyle/>
          <a:p>
            <a:pPr>
              <a:lnSpc>
                <a:spcPct val="90000"/>
              </a:lnSpc>
            </a:pPr>
            <a:r>
              <a:rPr lang="ja-JP" altLang="en-US" sz="2600" dirty="0"/>
              <a:t>公共財の</a:t>
            </a:r>
            <a:r>
              <a:rPr lang="en-US" altLang="ja-JP" sz="2600" dirty="0"/>
              <a:t>2</a:t>
            </a:r>
            <a:r>
              <a:rPr lang="ja-JP" altLang="en-US" sz="2600" dirty="0" err="1"/>
              <a:t>つの</a:t>
            </a:r>
            <a:r>
              <a:rPr lang="ja-JP" altLang="en-US" sz="2600" dirty="0"/>
              <a:t>性質</a:t>
            </a:r>
          </a:p>
          <a:p>
            <a:pPr lvl="1">
              <a:lnSpc>
                <a:spcPct val="90000"/>
              </a:lnSpc>
            </a:pPr>
            <a:r>
              <a:rPr lang="ja-JP" altLang="en-US" dirty="0"/>
              <a:t>非競合性</a:t>
            </a:r>
          </a:p>
          <a:p>
            <a:pPr lvl="2">
              <a:lnSpc>
                <a:spcPct val="90000"/>
              </a:lnSpc>
            </a:pPr>
            <a:r>
              <a:rPr lang="ja-JP" altLang="en-US" dirty="0"/>
              <a:t>ある人が消費したからといって他の人の消費機会が減るわけではない</a:t>
            </a:r>
            <a:endParaRPr lang="en-US" altLang="ja-JP" dirty="0"/>
          </a:p>
          <a:p>
            <a:pPr marL="1371600" lvl="3" indent="0">
              <a:buNone/>
            </a:pPr>
            <a:r>
              <a:rPr lang="en-US" altLang="ja-JP" dirty="0">
                <a:sym typeface="Wingdings" panose="05000000000000000000" pitchFamily="2" charset="2"/>
              </a:rPr>
              <a:t> </a:t>
            </a:r>
            <a:r>
              <a:rPr lang="ja-JP" altLang="en-US" dirty="0">
                <a:sym typeface="Wingdings" panose="05000000000000000000" pitchFamily="2" charset="2"/>
              </a:rPr>
              <a:t>いったん供給されたら，追加的な消費者に限界費用ゼロで供給することができる</a:t>
            </a:r>
            <a:endParaRPr lang="ja-JP" altLang="en-US" dirty="0"/>
          </a:p>
          <a:p>
            <a:pPr lvl="1">
              <a:lnSpc>
                <a:spcPct val="90000"/>
              </a:lnSpc>
            </a:pPr>
            <a:r>
              <a:rPr lang="ja-JP" altLang="en-US" dirty="0"/>
              <a:t>排除不能性（排除不可能性）</a:t>
            </a:r>
          </a:p>
          <a:p>
            <a:pPr lvl="2">
              <a:lnSpc>
                <a:spcPct val="90000"/>
              </a:lnSpc>
            </a:pPr>
            <a:r>
              <a:rPr lang="ja-JP" altLang="en-US" dirty="0"/>
              <a:t>費用負担をしない人の排除が困難</a:t>
            </a:r>
          </a:p>
          <a:p>
            <a:pPr marL="914400" lvl="2" indent="0">
              <a:buNone/>
            </a:pPr>
            <a:r>
              <a:rPr lang="en-US" altLang="ja-JP" dirty="0">
                <a:sym typeface="Wingdings" panose="05000000000000000000" pitchFamily="2" charset="2"/>
              </a:rPr>
              <a:t>	 </a:t>
            </a:r>
            <a:r>
              <a:rPr lang="ja-JP" altLang="en-US" dirty="0"/>
              <a:t>価格メカニズムを用いることが困難</a:t>
            </a:r>
          </a:p>
          <a:p>
            <a:pPr>
              <a:lnSpc>
                <a:spcPct val="90000"/>
              </a:lnSpc>
            </a:pPr>
            <a:r>
              <a:rPr lang="ja-JP" altLang="en-US" sz="2600" dirty="0"/>
              <a:t>フリーライダー問題の発生</a:t>
            </a:r>
            <a:r>
              <a:rPr lang="en-US" altLang="ja-JP" sz="2600" dirty="0">
                <a:sym typeface="Wingdings" panose="05000000000000000000" pitchFamily="2" charset="2"/>
              </a:rPr>
              <a:t></a:t>
            </a:r>
            <a:r>
              <a:rPr lang="ja-JP" altLang="en-US" sz="2600" dirty="0">
                <a:sym typeface="Wingdings" panose="05000000000000000000" pitchFamily="2" charset="2"/>
              </a:rPr>
              <a:t>自由な</a:t>
            </a:r>
            <a:r>
              <a:rPr lang="ja-JP" altLang="en-US" sz="2600" dirty="0"/>
              <a:t>市場では過小供給</a:t>
            </a:r>
            <a:endParaRPr lang="ja-JP" altLang="en-US" sz="2400" dirty="0"/>
          </a:p>
          <a:p>
            <a:pPr>
              <a:lnSpc>
                <a:spcPct val="90000"/>
              </a:lnSpc>
            </a:pPr>
            <a:r>
              <a:rPr lang="ja-JP" altLang="en-US" sz="2600" dirty="0"/>
              <a:t>公共財の例</a:t>
            </a:r>
          </a:p>
          <a:p>
            <a:pPr lvl="1">
              <a:lnSpc>
                <a:spcPct val="90000"/>
              </a:lnSpc>
            </a:pPr>
            <a:r>
              <a:rPr lang="ja-JP" altLang="en-US" dirty="0"/>
              <a:t>国防，警察サービス，公衆衛生，知識，情報</a:t>
            </a:r>
          </a:p>
        </p:txBody>
      </p:sp>
    </p:spTree>
    <p:extLst>
      <p:ext uri="{BB962C8B-B14F-4D97-AF65-F5344CB8AC3E}">
        <p14:creationId xmlns:p14="http://schemas.microsoft.com/office/powerpoint/2010/main" val="175919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財の分類</a:t>
            </a:r>
          </a:p>
        </p:txBody>
      </p:sp>
      <p:sp>
        <p:nvSpPr>
          <p:cNvPr id="8195" name="Line 3"/>
          <p:cNvSpPr>
            <a:spLocks noChangeShapeType="1"/>
          </p:cNvSpPr>
          <p:nvPr/>
        </p:nvSpPr>
        <p:spPr bwMode="auto">
          <a:xfrm>
            <a:off x="2279651" y="4149725"/>
            <a:ext cx="74898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96" name="Line 4"/>
          <p:cNvSpPr>
            <a:spLocks noChangeShapeType="1"/>
          </p:cNvSpPr>
          <p:nvPr/>
        </p:nvSpPr>
        <p:spPr bwMode="auto">
          <a:xfrm flipV="1">
            <a:off x="5735638" y="1628775"/>
            <a:ext cx="0" cy="48958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97" name="Text Box 5"/>
          <p:cNvSpPr txBox="1">
            <a:spLocks noChangeArrowheads="1"/>
          </p:cNvSpPr>
          <p:nvPr/>
        </p:nvSpPr>
        <p:spPr bwMode="auto">
          <a:xfrm>
            <a:off x="5591175" y="1341439"/>
            <a:ext cx="1225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排除困難</a:t>
            </a:r>
          </a:p>
        </p:txBody>
      </p:sp>
      <p:sp>
        <p:nvSpPr>
          <p:cNvPr id="8198" name="Text Box 6"/>
          <p:cNvSpPr txBox="1">
            <a:spLocks noChangeArrowheads="1"/>
          </p:cNvSpPr>
          <p:nvPr/>
        </p:nvSpPr>
        <p:spPr bwMode="auto">
          <a:xfrm>
            <a:off x="5808664" y="6165851"/>
            <a:ext cx="13668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排除容易</a:t>
            </a:r>
          </a:p>
        </p:txBody>
      </p:sp>
      <p:sp>
        <p:nvSpPr>
          <p:cNvPr id="8199" name="Text Box 7"/>
          <p:cNvSpPr txBox="1">
            <a:spLocks noChangeArrowheads="1"/>
          </p:cNvSpPr>
          <p:nvPr/>
        </p:nvSpPr>
        <p:spPr bwMode="auto">
          <a:xfrm>
            <a:off x="8832851" y="3644901"/>
            <a:ext cx="1008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競合性</a:t>
            </a:r>
          </a:p>
        </p:txBody>
      </p:sp>
      <p:sp>
        <p:nvSpPr>
          <p:cNvPr id="8200" name="Text Box 8"/>
          <p:cNvSpPr txBox="1">
            <a:spLocks noChangeArrowheads="1"/>
          </p:cNvSpPr>
          <p:nvPr/>
        </p:nvSpPr>
        <p:spPr bwMode="auto">
          <a:xfrm>
            <a:off x="2208213" y="3573464"/>
            <a:ext cx="1223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非競合性</a:t>
            </a:r>
          </a:p>
        </p:txBody>
      </p:sp>
      <p:sp>
        <p:nvSpPr>
          <p:cNvPr id="8201" name="Text Box 9"/>
          <p:cNvSpPr txBox="1">
            <a:spLocks noChangeArrowheads="1"/>
          </p:cNvSpPr>
          <p:nvPr/>
        </p:nvSpPr>
        <p:spPr bwMode="auto">
          <a:xfrm>
            <a:off x="2566988" y="1916114"/>
            <a:ext cx="27368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国防，警察，消防，生活道路，公衆衛生，</a:t>
            </a:r>
            <a:r>
              <a:rPr lang="en-US" altLang="ja-JP" sz="2400"/>
              <a:t>TV</a:t>
            </a:r>
            <a:r>
              <a:rPr lang="ja-JP" altLang="en-US" sz="2400"/>
              <a:t>放送，知識</a:t>
            </a:r>
          </a:p>
        </p:txBody>
      </p:sp>
      <p:sp>
        <p:nvSpPr>
          <p:cNvPr id="8202" name="Text Box 10"/>
          <p:cNvSpPr txBox="1">
            <a:spLocks noChangeArrowheads="1"/>
          </p:cNvSpPr>
          <p:nvPr/>
        </p:nvSpPr>
        <p:spPr bwMode="auto">
          <a:xfrm>
            <a:off x="7248526" y="5229225"/>
            <a:ext cx="208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一般の私的財</a:t>
            </a:r>
          </a:p>
        </p:txBody>
      </p:sp>
      <p:sp>
        <p:nvSpPr>
          <p:cNvPr id="8203" name="Text Box 11"/>
          <p:cNvSpPr txBox="1">
            <a:spLocks noChangeArrowheads="1"/>
          </p:cNvSpPr>
          <p:nvPr/>
        </p:nvSpPr>
        <p:spPr bwMode="auto">
          <a:xfrm>
            <a:off x="6600825" y="1989139"/>
            <a:ext cx="259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混雑減少の生じた公共財</a:t>
            </a:r>
          </a:p>
        </p:txBody>
      </p:sp>
      <p:sp>
        <p:nvSpPr>
          <p:cNvPr id="8204" name="Text Box 12"/>
          <p:cNvSpPr txBox="1">
            <a:spLocks noChangeArrowheads="1"/>
          </p:cNvSpPr>
          <p:nvPr/>
        </p:nvSpPr>
        <p:spPr bwMode="auto">
          <a:xfrm>
            <a:off x="2566988" y="4941889"/>
            <a:ext cx="24495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公園，図書館，高速道路，映画，</a:t>
            </a:r>
            <a:r>
              <a:rPr lang="en-US" altLang="ja-JP" sz="2400"/>
              <a:t>CATV</a:t>
            </a:r>
          </a:p>
        </p:txBody>
      </p:sp>
    </p:spTree>
    <p:extLst>
      <p:ext uri="{BB962C8B-B14F-4D97-AF65-F5344CB8AC3E}">
        <p14:creationId xmlns:p14="http://schemas.microsoft.com/office/powerpoint/2010/main" val="103546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公共財の効率的な供給量</a:t>
            </a:r>
          </a:p>
        </p:txBody>
      </p:sp>
      <p:sp>
        <p:nvSpPr>
          <p:cNvPr id="5123" name="Rectangle 3"/>
          <p:cNvSpPr>
            <a:spLocks noGrp="1" noChangeArrowheads="1"/>
          </p:cNvSpPr>
          <p:nvPr>
            <p:ph type="body" idx="1"/>
          </p:nvPr>
        </p:nvSpPr>
        <p:spPr/>
        <p:txBody>
          <a:bodyPr>
            <a:normAutofit/>
          </a:bodyPr>
          <a:lstStyle/>
          <a:p>
            <a:r>
              <a:rPr lang="ja-JP" altLang="en-US" sz="2600" dirty="0"/>
              <a:t>非競合性</a:t>
            </a:r>
          </a:p>
          <a:p>
            <a:pPr lvl="1"/>
            <a:r>
              <a:rPr lang="ja-JP" altLang="en-US" dirty="0"/>
              <a:t>一旦，その財が生産されてしまえば，全ての人に消費させることが望ましい</a:t>
            </a:r>
          </a:p>
          <a:p>
            <a:r>
              <a:rPr lang="ja-JP" altLang="en-US" sz="2600" dirty="0"/>
              <a:t>排除不能性</a:t>
            </a:r>
          </a:p>
          <a:p>
            <a:pPr lvl="1"/>
            <a:r>
              <a:rPr lang="ja-JP" altLang="en-US" dirty="0"/>
              <a:t>供給することが望ましくても，市場メカニズムを機能させることが困難である</a:t>
            </a:r>
          </a:p>
          <a:p>
            <a:r>
              <a:rPr lang="ja-JP" altLang="en-US" sz="2400" dirty="0"/>
              <a:t>フリーライダー問題</a:t>
            </a:r>
          </a:p>
          <a:p>
            <a:pPr lvl="2"/>
            <a:r>
              <a:rPr lang="ja-JP" altLang="en-US" dirty="0"/>
              <a:t>警察サービス</a:t>
            </a:r>
          </a:p>
          <a:p>
            <a:pPr lvl="2"/>
            <a:r>
              <a:rPr lang="ja-JP" altLang="en-US" dirty="0"/>
              <a:t>国防サービス</a:t>
            </a:r>
          </a:p>
          <a:p>
            <a:pPr lvl="3"/>
            <a:r>
              <a:rPr lang="ja-JP" altLang="en-US" dirty="0"/>
              <a:t>集団安全保障</a:t>
            </a:r>
            <a:r>
              <a:rPr lang="ja-JP" altLang="en-US" dirty="0">
                <a:sym typeface="Wingdings" pitchFamily="2" charset="2"/>
              </a:rPr>
              <a:t>小国は大国にタダ乗り</a:t>
            </a:r>
          </a:p>
          <a:p>
            <a:pPr lvl="3"/>
            <a:r>
              <a:rPr lang="ja-JP" altLang="en-US" dirty="0"/>
              <a:t>国防を各地方政府に任せたらどうなるか</a:t>
            </a:r>
          </a:p>
        </p:txBody>
      </p:sp>
    </p:spTree>
    <p:extLst>
      <p:ext uri="{BB962C8B-B14F-4D97-AF65-F5344CB8AC3E}">
        <p14:creationId xmlns:p14="http://schemas.microsoft.com/office/powerpoint/2010/main" val="166856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ja-JP" altLang="en-US" dirty="0"/>
              <a:t>公共財の効率的な供給量</a:t>
            </a:r>
            <a:r>
              <a:rPr lang="en-US" altLang="ja-JP" dirty="0"/>
              <a:t>(2)</a:t>
            </a:r>
          </a:p>
        </p:txBody>
      </p:sp>
      <p:sp>
        <p:nvSpPr>
          <p:cNvPr id="6147" name="Rectangle 3"/>
          <p:cNvSpPr>
            <a:spLocks noGrp="1" noChangeArrowheads="1"/>
          </p:cNvSpPr>
          <p:nvPr>
            <p:ph type="body" idx="1"/>
          </p:nvPr>
        </p:nvSpPr>
        <p:spPr>
          <a:xfrm>
            <a:off x="1981200" y="1340769"/>
            <a:ext cx="8219256" cy="4785395"/>
          </a:xfrm>
        </p:spPr>
        <p:txBody>
          <a:bodyPr>
            <a:normAutofit fontScale="92500" lnSpcReduction="20000"/>
          </a:bodyPr>
          <a:lstStyle/>
          <a:p>
            <a:r>
              <a:rPr lang="ja-JP" altLang="en-US" sz="3000" dirty="0"/>
              <a:t>ある町内での街灯の建設を考える</a:t>
            </a:r>
          </a:p>
          <a:p>
            <a:pPr lvl="1"/>
            <a:r>
              <a:rPr lang="ja-JP" altLang="en-US" sz="2600" dirty="0"/>
              <a:t>街灯</a:t>
            </a:r>
            <a:r>
              <a:rPr lang="ja-JP" altLang="en-US" sz="2600" dirty="0">
                <a:latin typeface="Times New Roman" pitchFamily="18" charset="0"/>
                <a:cs typeface="Times New Roman" pitchFamily="18" charset="0"/>
              </a:rPr>
              <a:t>の本数　</a:t>
            </a:r>
            <a:r>
              <a:rPr lang="en-US" altLang="ja-JP" sz="2600" i="1" dirty="0">
                <a:latin typeface="Times New Roman" pitchFamily="18" charset="0"/>
                <a:cs typeface="Times New Roman" pitchFamily="18" charset="0"/>
              </a:rPr>
              <a:t>G</a:t>
            </a:r>
          </a:p>
          <a:p>
            <a:pPr lvl="2"/>
            <a:r>
              <a:rPr lang="ja-JP" altLang="en-US" dirty="0">
                <a:latin typeface="Times New Roman" pitchFamily="18" charset="0"/>
                <a:cs typeface="Times New Roman" pitchFamily="18" charset="0"/>
              </a:rPr>
              <a:t>街灯は公共財（非競合性，排除不能性）</a:t>
            </a:r>
          </a:p>
          <a:p>
            <a:r>
              <a:rPr lang="en-US" altLang="ja-JP" sz="3000" i="1" dirty="0">
                <a:latin typeface="Times New Roman" pitchFamily="18" charset="0"/>
                <a:cs typeface="Times New Roman" pitchFamily="18" charset="0"/>
              </a:rPr>
              <a:t>N</a:t>
            </a:r>
            <a:r>
              <a:rPr lang="ja-JP" altLang="en-US" sz="3000" dirty="0">
                <a:latin typeface="Times New Roman" pitchFamily="18" charset="0"/>
                <a:cs typeface="Times New Roman" pitchFamily="18" charset="0"/>
              </a:rPr>
              <a:t>人の住民</a:t>
            </a:r>
            <a:endParaRPr lang="ja-JP" altLang="en-US" dirty="0">
              <a:latin typeface="Times New Roman" pitchFamily="18" charset="0"/>
              <a:cs typeface="Times New Roman" pitchFamily="18" charset="0"/>
            </a:endParaRPr>
          </a:p>
          <a:p>
            <a:pPr lvl="1"/>
            <a:r>
              <a:rPr lang="ja-JP" altLang="en-US" sz="2600" dirty="0">
                <a:latin typeface="Times New Roman" pitchFamily="18" charset="0"/>
                <a:cs typeface="Times New Roman" pitchFamily="18" charset="0"/>
              </a:rPr>
              <a:t>住民</a:t>
            </a:r>
            <a:r>
              <a:rPr lang="en-US" altLang="ja-JP" sz="2600" i="1" dirty="0" err="1">
                <a:latin typeface="Times New Roman" pitchFamily="18" charset="0"/>
                <a:cs typeface="Times New Roman" pitchFamily="18" charset="0"/>
              </a:rPr>
              <a:t>i</a:t>
            </a:r>
            <a:r>
              <a:rPr lang="ja-JP" altLang="en-US" sz="2600" dirty="0">
                <a:latin typeface="Times New Roman" pitchFamily="18" charset="0"/>
                <a:cs typeface="Times New Roman" pitchFamily="18" charset="0"/>
              </a:rPr>
              <a:t>の効用　</a:t>
            </a:r>
            <a:r>
              <a:rPr lang="en-US" altLang="ja-JP" sz="2600" i="1" dirty="0" err="1">
                <a:latin typeface="Times New Roman" pitchFamily="18" charset="0"/>
                <a:cs typeface="Times New Roman" pitchFamily="18" charset="0"/>
              </a:rPr>
              <a:t>U</a:t>
            </a:r>
            <a:r>
              <a:rPr lang="en-US" altLang="ja-JP" sz="2600" i="1" baseline="30000" dirty="0" err="1">
                <a:latin typeface="Times New Roman" pitchFamily="18" charset="0"/>
                <a:cs typeface="Times New Roman" pitchFamily="18" charset="0"/>
              </a:rPr>
              <a:t>i</a:t>
            </a:r>
            <a:r>
              <a:rPr lang="en-US" altLang="ja-JP" sz="2600" dirty="0">
                <a:latin typeface="Times New Roman" pitchFamily="18" charset="0"/>
                <a:cs typeface="Times New Roman" pitchFamily="18" charset="0"/>
              </a:rPr>
              <a:t>(</a:t>
            </a:r>
            <a:r>
              <a:rPr lang="en-US" altLang="ja-JP" sz="2600" i="1" dirty="0">
                <a:latin typeface="Times New Roman" pitchFamily="18" charset="0"/>
                <a:cs typeface="Times New Roman" pitchFamily="18" charset="0"/>
              </a:rPr>
              <a:t>G</a:t>
            </a:r>
            <a:r>
              <a:rPr lang="en-US" altLang="ja-JP" sz="2600" dirty="0">
                <a:latin typeface="Times New Roman" pitchFamily="18" charset="0"/>
                <a:cs typeface="Times New Roman" pitchFamily="18" charset="0"/>
              </a:rPr>
              <a:t>)</a:t>
            </a:r>
          </a:p>
          <a:p>
            <a:pPr lvl="1"/>
            <a:r>
              <a:rPr lang="en-US" altLang="ja-JP" sz="2600" i="1" dirty="0" err="1">
                <a:latin typeface="Times New Roman" pitchFamily="18" charset="0"/>
                <a:cs typeface="Times New Roman" pitchFamily="18" charset="0"/>
              </a:rPr>
              <a:t>i</a:t>
            </a:r>
            <a:r>
              <a:rPr lang="en-US" altLang="ja-JP" sz="2600" dirty="0">
                <a:latin typeface="Times New Roman" pitchFamily="18" charset="0"/>
                <a:cs typeface="Times New Roman" pitchFamily="18" charset="0"/>
              </a:rPr>
              <a:t>=1,2,...,</a:t>
            </a:r>
            <a:r>
              <a:rPr lang="en-US" altLang="ja-JP" sz="2600" i="1" dirty="0">
                <a:latin typeface="Times New Roman" pitchFamily="18" charset="0"/>
                <a:cs typeface="Times New Roman" pitchFamily="18" charset="0"/>
              </a:rPr>
              <a:t>N</a:t>
            </a:r>
          </a:p>
          <a:p>
            <a:pPr lvl="1"/>
            <a:r>
              <a:rPr lang="ja-JP" altLang="en-US" sz="2600" dirty="0">
                <a:latin typeface="Times New Roman" pitchFamily="18" charset="0"/>
                <a:cs typeface="Times New Roman" pitchFamily="18" charset="0"/>
              </a:rPr>
              <a:t>住民によって感じる効用は異なる</a:t>
            </a:r>
            <a:endParaRPr lang="en-US" altLang="ja-JP" sz="2600" dirty="0">
              <a:latin typeface="Times New Roman" pitchFamily="18" charset="0"/>
              <a:cs typeface="Times New Roman" pitchFamily="18" charset="0"/>
            </a:endParaRPr>
          </a:p>
          <a:p>
            <a:pPr lvl="1"/>
            <a:r>
              <a:rPr lang="ja-JP" altLang="en-US" sz="2600" dirty="0">
                <a:latin typeface="Times New Roman" pitchFamily="18" charset="0"/>
                <a:cs typeface="Times New Roman" pitchFamily="18" charset="0"/>
              </a:rPr>
              <a:t>非競合性 </a:t>
            </a:r>
            <a:r>
              <a:rPr lang="en-US" altLang="ja-JP" sz="2600" dirty="0">
                <a:latin typeface="Times New Roman" pitchFamily="18" charset="0"/>
                <a:cs typeface="Times New Roman" pitchFamily="18" charset="0"/>
                <a:sym typeface="Wingdings" panose="05000000000000000000" pitchFamily="2" charset="2"/>
              </a:rPr>
              <a:t> </a:t>
            </a:r>
            <a:r>
              <a:rPr lang="ja-JP" altLang="en-US" sz="2600" dirty="0">
                <a:latin typeface="Times New Roman" pitchFamily="18" charset="0"/>
                <a:cs typeface="Times New Roman" pitchFamily="18" charset="0"/>
                <a:sym typeface="Wingdings" panose="05000000000000000000" pitchFamily="2" charset="2"/>
              </a:rPr>
              <a:t>全ての住民は等しい量の</a:t>
            </a:r>
            <a:r>
              <a:rPr lang="en-US" altLang="ja-JP" sz="2600" i="1" dirty="0">
                <a:latin typeface="Times New Roman" pitchFamily="18" charset="0"/>
                <a:cs typeface="Times New Roman" pitchFamily="18" charset="0"/>
                <a:sym typeface="Wingdings" panose="05000000000000000000" pitchFamily="2" charset="2"/>
              </a:rPr>
              <a:t>G</a:t>
            </a:r>
            <a:r>
              <a:rPr lang="ja-JP" altLang="en-US" sz="2600" dirty="0">
                <a:latin typeface="Times New Roman" pitchFamily="18" charset="0"/>
                <a:cs typeface="Times New Roman" pitchFamily="18" charset="0"/>
                <a:sym typeface="Wingdings" panose="05000000000000000000" pitchFamily="2" charset="2"/>
              </a:rPr>
              <a:t>を享受</a:t>
            </a:r>
            <a:endParaRPr lang="ja-JP" altLang="en-US" sz="2600" dirty="0">
              <a:latin typeface="Times New Roman" pitchFamily="18" charset="0"/>
              <a:cs typeface="Times New Roman" pitchFamily="18" charset="0"/>
            </a:endParaRPr>
          </a:p>
          <a:p>
            <a:r>
              <a:rPr lang="ja-JP" altLang="en-US" sz="3000" dirty="0">
                <a:latin typeface="Times New Roman" pitchFamily="18" charset="0"/>
                <a:cs typeface="Times New Roman" pitchFamily="18" charset="0"/>
              </a:rPr>
              <a:t>建設費用　</a:t>
            </a:r>
            <a:r>
              <a:rPr lang="en-US" altLang="ja-JP" sz="3000" i="1" dirty="0">
                <a:latin typeface="Times New Roman" pitchFamily="18" charset="0"/>
                <a:cs typeface="Times New Roman" pitchFamily="18" charset="0"/>
              </a:rPr>
              <a:t>C</a:t>
            </a:r>
            <a:r>
              <a:rPr lang="en-US" altLang="ja-JP" sz="3000" dirty="0">
                <a:latin typeface="Times New Roman" pitchFamily="18" charset="0"/>
                <a:cs typeface="Times New Roman" pitchFamily="18" charset="0"/>
              </a:rPr>
              <a:t>(</a:t>
            </a:r>
            <a:r>
              <a:rPr lang="en-US" altLang="ja-JP" sz="3000" i="1" dirty="0">
                <a:latin typeface="Times New Roman" pitchFamily="18" charset="0"/>
                <a:cs typeface="Times New Roman" pitchFamily="18" charset="0"/>
              </a:rPr>
              <a:t>G</a:t>
            </a:r>
            <a:r>
              <a:rPr lang="en-US" altLang="ja-JP" sz="3000" dirty="0"/>
              <a:t>)</a:t>
            </a:r>
          </a:p>
          <a:p>
            <a:pPr lvl="1"/>
            <a:r>
              <a:rPr lang="ja-JP" altLang="en-US" sz="2600" dirty="0"/>
              <a:t>一般的には限界費用は正で，逓増的</a:t>
            </a:r>
          </a:p>
          <a:p>
            <a:pPr lvl="2"/>
            <a:r>
              <a:rPr lang="ja-JP" altLang="en-US" sz="2200" dirty="0"/>
              <a:t>狭義の建設コスト，住民の了解を得るためのコスト</a:t>
            </a:r>
            <a:endParaRPr lang="en-US" altLang="ja-JP" sz="2200" dirty="0"/>
          </a:p>
          <a:p>
            <a:pPr marL="0" indent="0">
              <a:buNone/>
            </a:pPr>
            <a:endParaRPr lang="en-US" altLang="ja-JP" sz="2400" dirty="0"/>
          </a:p>
          <a:p>
            <a:pPr marL="0" indent="0">
              <a:buNone/>
            </a:pPr>
            <a:r>
              <a:rPr lang="ja-JP" altLang="en-US" sz="2400" dirty="0"/>
              <a:t>ここでは公共財の非競合性という性質に注目</a:t>
            </a:r>
            <a:endParaRPr lang="en-US" altLang="ja-JP" dirty="0"/>
          </a:p>
        </p:txBody>
      </p:sp>
    </p:spTree>
    <p:extLst>
      <p:ext uri="{BB962C8B-B14F-4D97-AF65-F5344CB8AC3E}">
        <p14:creationId xmlns:p14="http://schemas.microsoft.com/office/powerpoint/2010/main" val="525503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a:t>公共財の効率的な供給量</a:t>
            </a:r>
            <a:r>
              <a:rPr lang="en-US" altLang="ja-JP"/>
              <a:t>(3)</a:t>
            </a:r>
          </a:p>
        </p:txBody>
      </p:sp>
      <p:sp>
        <p:nvSpPr>
          <p:cNvPr id="13318" name="Line 6"/>
          <p:cNvSpPr>
            <a:spLocks noChangeShapeType="1"/>
          </p:cNvSpPr>
          <p:nvPr/>
        </p:nvSpPr>
        <p:spPr bwMode="auto">
          <a:xfrm>
            <a:off x="2855914" y="5805488"/>
            <a:ext cx="4968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19" name="Line 7"/>
          <p:cNvSpPr>
            <a:spLocks noChangeShapeType="1"/>
          </p:cNvSpPr>
          <p:nvPr/>
        </p:nvSpPr>
        <p:spPr bwMode="auto">
          <a:xfrm flipV="1">
            <a:off x="2855913" y="1916114"/>
            <a:ext cx="0" cy="38877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0" name="Arc 8"/>
          <p:cNvSpPr>
            <a:spLocks/>
          </p:cNvSpPr>
          <p:nvPr/>
        </p:nvSpPr>
        <p:spPr bwMode="auto">
          <a:xfrm flipV="1">
            <a:off x="3287714" y="1557339"/>
            <a:ext cx="3240087" cy="36718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2" name="Freeform 10"/>
          <p:cNvSpPr>
            <a:spLocks/>
          </p:cNvSpPr>
          <p:nvPr/>
        </p:nvSpPr>
        <p:spPr bwMode="auto">
          <a:xfrm>
            <a:off x="3648075" y="2349500"/>
            <a:ext cx="3600450" cy="3240088"/>
          </a:xfrm>
          <a:custGeom>
            <a:avLst/>
            <a:gdLst>
              <a:gd name="T0" fmla="*/ 0 w 2676"/>
              <a:gd name="T1" fmla="*/ 2268 h 2268"/>
              <a:gd name="T2" fmla="*/ 363 w 2676"/>
              <a:gd name="T3" fmla="*/ 1134 h 2268"/>
              <a:gd name="T4" fmla="*/ 1270 w 2676"/>
              <a:gd name="T5" fmla="*/ 363 h 2268"/>
              <a:gd name="T6" fmla="*/ 2676 w 2676"/>
              <a:gd name="T7" fmla="*/ 0 h 2268"/>
            </a:gdLst>
            <a:ahLst/>
            <a:cxnLst>
              <a:cxn ang="0">
                <a:pos x="T0" y="T1"/>
              </a:cxn>
              <a:cxn ang="0">
                <a:pos x="T2" y="T3"/>
              </a:cxn>
              <a:cxn ang="0">
                <a:pos x="T4" y="T5"/>
              </a:cxn>
              <a:cxn ang="0">
                <a:pos x="T6" y="T7"/>
              </a:cxn>
            </a:cxnLst>
            <a:rect l="0" t="0" r="r" b="b"/>
            <a:pathLst>
              <a:path w="2676" h="2268">
                <a:moveTo>
                  <a:pt x="0" y="2268"/>
                </a:moveTo>
                <a:cubicBezTo>
                  <a:pt x="75" y="1859"/>
                  <a:pt x="151" y="1451"/>
                  <a:pt x="363" y="1134"/>
                </a:cubicBezTo>
                <a:cubicBezTo>
                  <a:pt x="575" y="817"/>
                  <a:pt x="884" y="552"/>
                  <a:pt x="1270" y="363"/>
                </a:cubicBezTo>
                <a:cubicBezTo>
                  <a:pt x="1656" y="174"/>
                  <a:pt x="2166" y="87"/>
                  <a:pt x="2676" y="0"/>
                </a:cubicBezTo>
              </a:path>
            </a:pathLst>
          </a:custGeom>
          <a:noFill/>
          <a:ln w="57150" cmpd="sng">
            <a:solidFill>
              <a:srgbClr val="00206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3" name="Text Box 11"/>
          <p:cNvSpPr txBox="1">
            <a:spLocks noChangeArrowheads="1"/>
          </p:cNvSpPr>
          <p:nvPr/>
        </p:nvSpPr>
        <p:spPr bwMode="auto">
          <a:xfrm>
            <a:off x="6600824" y="1341438"/>
            <a:ext cx="7120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C</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G</a:t>
            </a:r>
            <a:r>
              <a:rPr lang="en-US" altLang="ja-JP" sz="2000" dirty="0">
                <a:latin typeface="Times New Roman" pitchFamily="18" charset="0"/>
                <a:cs typeface="Times New Roman" pitchFamily="18" charset="0"/>
              </a:rPr>
              <a:t>)</a:t>
            </a:r>
          </a:p>
        </p:txBody>
      </p:sp>
      <p:sp>
        <p:nvSpPr>
          <p:cNvPr id="13326" name="Text Box 14"/>
          <p:cNvSpPr txBox="1">
            <a:spLocks noChangeArrowheads="1"/>
          </p:cNvSpPr>
          <p:nvPr/>
        </p:nvSpPr>
        <p:spPr bwMode="auto">
          <a:xfrm>
            <a:off x="7491413" y="5877272"/>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dirty="0">
                <a:latin typeface="Times New Roman" pitchFamily="18" charset="0"/>
                <a:cs typeface="Times New Roman" pitchFamily="18" charset="0"/>
              </a:rPr>
              <a:t>G</a:t>
            </a:r>
          </a:p>
        </p:txBody>
      </p:sp>
      <p:sp>
        <p:nvSpPr>
          <p:cNvPr id="13327" name="Text Box 15"/>
          <p:cNvSpPr txBox="1">
            <a:spLocks noChangeArrowheads="1"/>
          </p:cNvSpPr>
          <p:nvPr/>
        </p:nvSpPr>
        <p:spPr bwMode="auto">
          <a:xfrm>
            <a:off x="1992313" y="1341438"/>
            <a:ext cx="1727200" cy="58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50000"/>
              </a:lnSpc>
              <a:spcBef>
                <a:spcPct val="50000"/>
              </a:spcBef>
            </a:pPr>
            <a:r>
              <a:rPr lang="en-US" altLang="ja-JP" sz="2000" dirty="0"/>
              <a:t>Total Benefit</a:t>
            </a:r>
          </a:p>
          <a:p>
            <a:pPr>
              <a:lnSpc>
                <a:spcPct val="50000"/>
              </a:lnSpc>
              <a:spcBef>
                <a:spcPct val="50000"/>
              </a:spcBef>
            </a:pPr>
            <a:r>
              <a:rPr lang="en-US" altLang="ja-JP" sz="2000" dirty="0"/>
              <a:t>Total Cost</a:t>
            </a:r>
          </a:p>
        </p:txBody>
      </p:sp>
      <p:sp>
        <p:nvSpPr>
          <p:cNvPr id="13328" name="Line 16"/>
          <p:cNvSpPr>
            <a:spLocks noChangeShapeType="1"/>
          </p:cNvSpPr>
          <p:nvPr/>
        </p:nvSpPr>
        <p:spPr bwMode="auto">
          <a:xfrm>
            <a:off x="4295775" y="3793915"/>
            <a:ext cx="0" cy="1116807"/>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9" name="Line 17"/>
          <p:cNvSpPr>
            <a:spLocks noChangeShapeType="1"/>
          </p:cNvSpPr>
          <p:nvPr/>
        </p:nvSpPr>
        <p:spPr bwMode="auto">
          <a:xfrm flipH="1" flipV="1">
            <a:off x="5087814" y="3863479"/>
            <a:ext cx="158432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0" name="Line 18"/>
          <p:cNvSpPr>
            <a:spLocks noChangeShapeType="1"/>
          </p:cNvSpPr>
          <p:nvPr/>
        </p:nvSpPr>
        <p:spPr bwMode="auto">
          <a:xfrm>
            <a:off x="5015880" y="3068639"/>
            <a:ext cx="0" cy="1512887"/>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1" name="Line 19"/>
          <p:cNvSpPr>
            <a:spLocks noChangeShapeType="1"/>
          </p:cNvSpPr>
          <p:nvPr/>
        </p:nvSpPr>
        <p:spPr bwMode="auto">
          <a:xfrm>
            <a:off x="5879976" y="2708276"/>
            <a:ext cx="0" cy="938213"/>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2" name="Text Box 20"/>
          <p:cNvSpPr txBox="1">
            <a:spLocks noChangeArrowheads="1"/>
          </p:cNvSpPr>
          <p:nvPr/>
        </p:nvSpPr>
        <p:spPr bwMode="auto">
          <a:xfrm>
            <a:off x="6023992" y="4801216"/>
            <a:ext cx="41764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G</a:t>
            </a:r>
            <a:r>
              <a:rPr lang="ja-JP" altLang="en-US" sz="2000" dirty="0"/>
              <a:t>供給の純便益が最大になるところ</a:t>
            </a:r>
            <a:r>
              <a:rPr lang="ja-JP" altLang="en-US" sz="2000" dirty="0">
                <a:sym typeface="Wingdings" pitchFamily="2" charset="2"/>
              </a:rPr>
              <a:t>垂直距離の最大になるところ</a:t>
            </a:r>
            <a:endParaRPr lang="ja-JP" altLang="en-US" sz="2000" dirty="0"/>
          </a:p>
        </p:txBody>
      </p:sp>
      <mc:AlternateContent xmlns:mc="http://schemas.openxmlformats.org/markup-compatibility/2006" xmlns:a14="http://schemas.microsoft.com/office/drawing/2010/main">
        <mc:Choice Requires="a14">
          <p:sp>
            <p:nvSpPr>
              <p:cNvPr id="2" name="テキスト ボックス 1"/>
              <p:cNvSpPr txBox="1"/>
              <p:nvPr/>
            </p:nvSpPr>
            <p:spPr>
              <a:xfrm>
                <a:off x="7260476" y="2008445"/>
                <a:ext cx="1295548"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subSup"/>
                          <m:ctrlPr>
                            <a:rPr lang="ja-JP" altLang="en-US" sz="2000" i="1">
                              <a:latin typeface="Cambria Math" panose="02040503050406030204" pitchFamily="18" charset="0"/>
                            </a:rPr>
                          </m:ctrlPr>
                        </m:naryPr>
                        <m:sub>
                          <m:r>
                            <m:rPr>
                              <m:brk m:alnAt="25"/>
                            </m:rPr>
                            <a:rPr lang="en-US" altLang="ja-JP" sz="2000" i="1">
                              <a:latin typeface="Cambria Math"/>
                            </a:rPr>
                            <m:t>𝑖</m:t>
                          </m:r>
                          <m:r>
                            <a:rPr lang="en-US" altLang="ja-JP" sz="2000" i="1">
                              <a:latin typeface="Cambria Math"/>
                            </a:rPr>
                            <m:t>=1</m:t>
                          </m:r>
                        </m:sub>
                        <m:sup>
                          <m:r>
                            <a:rPr lang="en-US" altLang="ja-JP" sz="2000" i="1">
                              <a:latin typeface="Cambria Math"/>
                            </a:rPr>
                            <m:t>𝑁</m:t>
                          </m:r>
                        </m:sup>
                        <m:e>
                          <m:sSup>
                            <m:sSupPr>
                              <m:ctrlPr>
                                <a:rPr lang="en-US" altLang="ja-JP" sz="2000" i="1">
                                  <a:latin typeface="Cambria Math" panose="02040503050406030204" pitchFamily="18" charset="0"/>
                                </a:rPr>
                              </m:ctrlPr>
                            </m:sSupPr>
                            <m:e>
                              <m:r>
                                <a:rPr lang="en-US" altLang="ja-JP" sz="2000" i="1">
                                  <a:latin typeface="Cambria Math"/>
                                </a:rPr>
                                <m:t>𝑈</m:t>
                              </m:r>
                            </m:e>
                            <m:sup>
                              <m:r>
                                <a:rPr lang="en-US" altLang="ja-JP" sz="2000" i="1">
                                  <a:latin typeface="Cambria Math"/>
                                </a:rPr>
                                <m:t>𝑖</m:t>
                              </m:r>
                            </m:sup>
                          </m:sSup>
                          <m:r>
                            <a:rPr lang="en-US" altLang="ja-JP" sz="2000" i="1">
                              <a:latin typeface="Cambria Math"/>
                            </a:rPr>
                            <m:t>(</m:t>
                          </m:r>
                          <m:r>
                            <a:rPr lang="en-US" altLang="ja-JP" sz="2000" i="1">
                              <a:latin typeface="Cambria Math"/>
                            </a:rPr>
                            <m:t>𝐺</m:t>
                          </m:r>
                          <m:r>
                            <a:rPr lang="en-US" altLang="ja-JP" sz="2000" i="1">
                              <a:latin typeface="Cambria Math"/>
                            </a:rPr>
                            <m:t>)</m:t>
                          </m:r>
                        </m:e>
                      </m:nary>
                    </m:oMath>
                  </m:oMathPara>
                </a14:m>
                <a:endParaRPr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7260476" y="2008445"/>
                <a:ext cx="1295548" cy="722314"/>
              </a:xfrm>
              <a:prstGeom prst="rect">
                <a:avLst/>
              </a:prstGeom>
              <a:blipFill>
                <a:blip r:embed="rId2"/>
                <a:stretch>
                  <a:fillRect r="-563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6744072" y="3793914"/>
                <a:ext cx="2376264" cy="74282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subSup"/>
                          <m:ctrlPr>
                            <a:rPr lang="ja-JP" altLang="en-US" sz="2000" i="1">
                              <a:solidFill>
                                <a:prstClr val="black"/>
                              </a:solidFill>
                              <a:latin typeface="Cambria Math" panose="02040503050406030204" pitchFamily="18" charset="0"/>
                            </a:rPr>
                          </m:ctrlPr>
                        </m:naryPr>
                        <m:sub>
                          <m:r>
                            <m:rPr>
                              <m:brk m:alnAt="25"/>
                            </m:rPr>
                            <a:rPr lang="en-US" altLang="ja-JP" sz="2000" i="1">
                              <a:solidFill>
                                <a:prstClr val="black"/>
                              </a:solidFill>
                              <a:latin typeface="Cambria Math"/>
                            </a:rPr>
                            <m:t>𝑖</m:t>
                          </m:r>
                          <m:r>
                            <a:rPr lang="en-US" altLang="ja-JP" sz="2000" i="1">
                              <a:solidFill>
                                <a:prstClr val="black"/>
                              </a:solidFill>
                              <a:latin typeface="Cambria Math"/>
                            </a:rPr>
                            <m:t>=1</m:t>
                          </m:r>
                        </m:sub>
                        <m:sup>
                          <m:r>
                            <a:rPr lang="en-US" altLang="ja-JP" sz="2000" i="1">
                              <a:solidFill>
                                <a:prstClr val="black"/>
                              </a:solidFill>
                              <a:latin typeface="Cambria Math"/>
                            </a:rPr>
                            <m:t>𝑁</m:t>
                          </m:r>
                        </m:sup>
                        <m:e>
                          <m:sSup>
                            <m:sSupPr>
                              <m:ctrlPr>
                                <a:rPr lang="en-US" altLang="ja-JP" sz="2000" i="1">
                                  <a:solidFill>
                                    <a:prstClr val="black"/>
                                  </a:solidFill>
                                  <a:latin typeface="Cambria Math" panose="02040503050406030204" pitchFamily="18" charset="0"/>
                                </a:rPr>
                              </m:ctrlPr>
                            </m:sSupPr>
                            <m:e>
                              <m:r>
                                <a:rPr lang="en-US" altLang="ja-JP" sz="2000" i="1">
                                  <a:solidFill>
                                    <a:prstClr val="black"/>
                                  </a:solidFill>
                                  <a:latin typeface="Cambria Math"/>
                                </a:rPr>
                                <m:t>𝑈</m:t>
                              </m:r>
                            </m:e>
                            <m:sup>
                              <m:r>
                                <a:rPr lang="en-US" altLang="ja-JP" sz="2000" i="1">
                                  <a:solidFill>
                                    <a:prstClr val="black"/>
                                  </a:solidFill>
                                  <a:latin typeface="Cambria Math"/>
                                </a:rPr>
                                <m:t>𝑖</m:t>
                              </m:r>
                            </m:sup>
                          </m:sSup>
                          <m:d>
                            <m:dPr>
                              <m:ctrlPr>
                                <a:rPr lang="en-US" altLang="ja-JP" sz="2000" i="1">
                                  <a:solidFill>
                                    <a:prstClr val="black"/>
                                  </a:solidFill>
                                  <a:latin typeface="Cambria Math" panose="02040503050406030204" pitchFamily="18" charset="0"/>
                                </a:rPr>
                              </m:ctrlPr>
                            </m:dPr>
                            <m:e>
                              <m:r>
                                <a:rPr lang="en-US" altLang="ja-JP" sz="2000" i="1">
                                  <a:solidFill>
                                    <a:prstClr val="black"/>
                                  </a:solidFill>
                                  <a:latin typeface="Cambria Math"/>
                                </a:rPr>
                                <m:t>𝐺</m:t>
                              </m:r>
                            </m:e>
                          </m:d>
                          <m:r>
                            <a:rPr lang="en-US" altLang="ja-JP" sz="2000" i="1">
                              <a:solidFill>
                                <a:prstClr val="black"/>
                              </a:solidFill>
                              <a:latin typeface="Cambria Math"/>
                            </a:rPr>
                            <m:t>−</m:t>
                          </m:r>
                          <m:r>
                            <a:rPr lang="en-US" altLang="ja-JP" sz="2000" i="1">
                              <a:solidFill>
                                <a:prstClr val="black"/>
                              </a:solidFill>
                              <a:latin typeface="Cambria Math"/>
                            </a:rPr>
                            <m:t>𝐶</m:t>
                          </m:r>
                          <m:r>
                            <a:rPr lang="en-US" altLang="ja-JP" sz="2000" i="1">
                              <a:solidFill>
                                <a:prstClr val="black"/>
                              </a:solidFill>
                              <a:latin typeface="Cambria Math"/>
                            </a:rPr>
                            <m:t>(</m:t>
                          </m:r>
                          <m:r>
                            <a:rPr lang="en-US" altLang="ja-JP" sz="2000" i="1">
                              <a:solidFill>
                                <a:prstClr val="black"/>
                              </a:solidFill>
                              <a:latin typeface="Cambria Math"/>
                            </a:rPr>
                            <m:t>𝐺</m:t>
                          </m:r>
                          <m:r>
                            <a:rPr lang="en-US" altLang="ja-JP" sz="2000" i="1">
                              <a:solidFill>
                                <a:prstClr val="black"/>
                              </a:solidFill>
                              <a:latin typeface="Cambria Math"/>
                            </a:rPr>
                            <m:t>)</m:t>
                          </m:r>
                        </m:e>
                      </m:nary>
                    </m:oMath>
                  </m:oMathPara>
                </a14:m>
                <a:endParaRPr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744072" y="3793914"/>
                <a:ext cx="2376264" cy="742828"/>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6882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a:t>公共財の効率的な供給量</a:t>
            </a:r>
            <a:r>
              <a:rPr lang="en-US" altLang="ja-JP"/>
              <a:t>(4)</a:t>
            </a:r>
          </a:p>
        </p:txBody>
      </p:sp>
      <p:sp>
        <p:nvSpPr>
          <p:cNvPr id="16390" name="Line 6"/>
          <p:cNvSpPr>
            <a:spLocks noChangeShapeType="1"/>
          </p:cNvSpPr>
          <p:nvPr/>
        </p:nvSpPr>
        <p:spPr bwMode="auto">
          <a:xfrm>
            <a:off x="2782888" y="6092825"/>
            <a:ext cx="5834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 name="Line 7"/>
          <p:cNvSpPr>
            <a:spLocks noChangeShapeType="1"/>
          </p:cNvSpPr>
          <p:nvPr/>
        </p:nvSpPr>
        <p:spPr bwMode="auto">
          <a:xfrm flipV="1">
            <a:off x="2782888" y="1773239"/>
            <a:ext cx="0" cy="4319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 name="Line 8"/>
          <p:cNvSpPr>
            <a:spLocks noChangeShapeType="1"/>
          </p:cNvSpPr>
          <p:nvPr/>
        </p:nvSpPr>
        <p:spPr bwMode="auto">
          <a:xfrm flipV="1">
            <a:off x="3359151" y="3141664"/>
            <a:ext cx="4392613" cy="2663825"/>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 name="Line 9"/>
          <p:cNvSpPr>
            <a:spLocks noChangeShapeType="1"/>
          </p:cNvSpPr>
          <p:nvPr/>
        </p:nvSpPr>
        <p:spPr bwMode="auto">
          <a:xfrm>
            <a:off x="3071814" y="3789363"/>
            <a:ext cx="4103687" cy="2087562"/>
          </a:xfrm>
          <a:prstGeom prst="line">
            <a:avLst/>
          </a:prstGeom>
          <a:noFill/>
          <a:ln w="57150">
            <a:solidFill>
              <a:srgbClr val="00206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 name="Line 10"/>
          <p:cNvSpPr>
            <a:spLocks noChangeShapeType="1"/>
          </p:cNvSpPr>
          <p:nvPr/>
        </p:nvSpPr>
        <p:spPr bwMode="auto">
          <a:xfrm>
            <a:off x="3648075" y="1628776"/>
            <a:ext cx="4032250" cy="3744913"/>
          </a:xfrm>
          <a:prstGeom prst="line">
            <a:avLst/>
          </a:prstGeom>
          <a:noFill/>
          <a:ln w="5715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5" name="Text Box 11"/>
          <p:cNvSpPr txBox="1">
            <a:spLocks noChangeArrowheads="1"/>
          </p:cNvSpPr>
          <p:nvPr/>
        </p:nvSpPr>
        <p:spPr bwMode="auto">
          <a:xfrm>
            <a:off x="8688388" y="587692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G</a:t>
            </a:r>
          </a:p>
        </p:txBody>
      </p:sp>
      <p:sp>
        <p:nvSpPr>
          <p:cNvPr id="16396" name="Text Box 12"/>
          <p:cNvSpPr txBox="1">
            <a:spLocks noChangeArrowheads="1"/>
          </p:cNvSpPr>
          <p:nvPr/>
        </p:nvSpPr>
        <p:spPr bwMode="auto">
          <a:xfrm>
            <a:off x="7680325" y="33321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dirty="0">
                <a:latin typeface="Times New Roman" pitchFamily="18" charset="0"/>
                <a:cs typeface="Times New Roman" pitchFamily="18" charset="0"/>
              </a:rPr>
              <a:t>MC</a:t>
            </a:r>
          </a:p>
        </p:txBody>
      </p:sp>
      <p:sp>
        <p:nvSpPr>
          <p:cNvPr id="16397" name="Text Box 13"/>
          <p:cNvSpPr txBox="1">
            <a:spLocks noChangeArrowheads="1"/>
          </p:cNvSpPr>
          <p:nvPr/>
        </p:nvSpPr>
        <p:spPr bwMode="auto">
          <a:xfrm>
            <a:off x="7751764" y="5157788"/>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1</a:t>
            </a:r>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2</a:t>
            </a:r>
          </a:p>
        </p:txBody>
      </p:sp>
      <p:sp>
        <p:nvSpPr>
          <p:cNvPr id="16398" name="Text Box 14"/>
          <p:cNvSpPr txBox="1">
            <a:spLocks noChangeArrowheads="1"/>
          </p:cNvSpPr>
          <p:nvPr/>
        </p:nvSpPr>
        <p:spPr bwMode="auto">
          <a:xfrm>
            <a:off x="7104063" y="5589588"/>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1</a:t>
            </a:r>
          </a:p>
        </p:txBody>
      </p:sp>
      <p:sp>
        <p:nvSpPr>
          <p:cNvPr id="16399" name="Line 15"/>
          <p:cNvSpPr>
            <a:spLocks noChangeShapeType="1"/>
          </p:cNvSpPr>
          <p:nvPr/>
        </p:nvSpPr>
        <p:spPr bwMode="auto">
          <a:xfrm>
            <a:off x="6240463" y="4076701"/>
            <a:ext cx="0" cy="201612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0" name="Text Box 16"/>
          <p:cNvSpPr txBox="1">
            <a:spLocks noChangeArrowheads="1"/>
          </p:cNvSpPr>
          <p:nvPr/>
        </p:nvSpPr>
        <p:spPr bwMode="auto">
          <a:xfrm>
            <a:off x="6096001" y="6165850"/>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G*</a:t>
            </a:r>
          </a:p>
        </p:txBody>
      </p:sp>
      <p:sp>
        <p:nvSpPr>
          <p:cNvPr id="16401" name="Text Box 17"/>
          <p:cNvSpPr txBox="1">
            <a:spLocks noChangeArrowheads="1"/>
          </p:cNvSpPr>
          <p:nvPr/>
        </p:nvSpPr>
        <p:spPr bwMode="auto">
          <a:xfrm>
            <a:off x="1992313" y="1268414"/>
            <a:ext cx="863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p>
          <a:p>
            <a:r>
              <a:rPr lang="en-US" altLang="ja-JP" sz="2400" i="1">
                <a:latin typeface="Times New Roman" pitchFamily="18" charset="0"/>
                <a:cs typeface="Times New Roman" pitchFamily="18" charset="0"/>
              </a:rPr>
              <a:t>MC</a:t>
            </a:r>
            <a:endParaRPr lang="en-US" altLang="ja-JP" sz="2400" baseline="30000">
              <a:latin typeface="Times New Roman" pitchFamily="18" charset="0"/>
              <a:cs typeface="Times New Roman" pitchFamily="18" charset="0"/>
            </a:endParaRPr>
          </a:p>
        </p:txBody>
      </p:sp>
      <p:sp>
        <p:nvSpPr>
          <p:cNvPr id="16406" name="AutoShape 22"/>
          <p:cNvSpPr>
            <a:spLocks noChangeArrowheads="1"/>
          </p:cNvSpPr>
          <p:nvPr/>
        </p:nvSpPr>
        <p:spPr bwMode="auto">
          <a:xfrm>
            <a:off x="6506158" y="2518215"/>
            <a:ext cx="360362" cy="287337"/>
          </a:xfrm>
          <a:prstGeom prst="rightArrow">
            <a:avLst>
              <a:gd name="adj1" fmla="val 50000"/>
              <a:gd name="adj2" fmla="val 313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mc:AlternateContent xmlns:mc="http://schemas.openxmlformats.org/markup-compatibility/2006" xmlns:a14="http://schemas.microsoft.com/office/drawing/2010/main">
        <mc:Choice Requires="a14">
          <p:sp>
            <p:nvSpPr>
              <p:cNvPr id="2" name="テキスト ボックス 1"/>
              <p:cNvSpPr txBox="1"/>
              <p:nvPr/>
            </p:nvSpPr>
            <p:spPr>
              <a:xfrm>
                <a:off x="6147746" y="1382631"/>
                <a:ext cx="3208034" cy="848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US" altLang="ja-JP" sz="2400" i="1">
                              <a:latin typeface="Cambria Math" panose="02040503050406030204" pitchFamily="18" charset="0"/>
                            </a:rPr>
                          </m:ctrlPr>
                        </m:funcPr>
                        <m:fName>
                          <m:r>
                            <m:rPr>
                              <m:sty m:val="p"/>
                            </m:rPr>
                            <a:rPr lang="en-US" altLang="ja-JP" sz="2400">
                              <a:latin typeface="Cambria Math"/>
                            </a:rPr>
                            <m:t>max</m:t>
                          </m:r>
                        </m:fName>
                        <m:e>
                          <m:nary>
                            <m:naryPr>
                              <m:chr m:val="∑"/>
                              <m:limLoc m:val="subSup"/>
                              <m:ctrlPr>
                                <a:rPr lang="en-US" altLang="ja-JP" sz="2400" i="1">
                                  <a:latin typeface="Cambria Math" panose="02040503050406030204" pitchFamily="18" charset="0"/>
                                </a:rPr>
                              </m:ctrlPr>
                            </m:naryPr>
                            <m:sub>
                              <m:r>
                                <m:rPr>
                                  <m:brk m:alnAt="25"/>
                                </m:rPr>
                                <a:rPr lang="en-US" altLang="ja-JP" sz="2400" i="1">
                                  <a:latin typeface="Cambria Math"/>
                                </a:rPr>
                                <m:t>𝑖</m:t>
                              </m:r>
                              <m:r>
                                <a:rPr lang="en-US" altLang="ja-JP" sz="2400" i="1">
                                  <a:latin typeface="Cambria Math"/>
                                </a:rPr>
                                <m:t>=1</m:t>
                              </m:r>
                            </m:sub>
                            <m:sup>
                              <m:r>
                                <a:rPr lang="en-US" altLang="ja-JP" sz="2400" i="1">
                                  <a:latin typeface="Cambria Math"/>
                                </a:rPr>
                                <m:t>𝑁</m:t>
                              </m:r>
                            </m:sup>
                            <m:e>
                              <m:sSup>
                                <m:sSupPr>
                                  <m:ctrlPr>
                                    <a:rPr lang="en-US" altLang="ja-JP" sz="2400" i="1">
                                      <a:latin typeface="Cambria Math" panose="02040503050406030204" pitchFamily="18" charset="0"/>
                                    </a:rPr>
                                  </m:ctrlPr>
                                </m:sSupPr>
                                <m:e>
                                  <m:r>
                                    <a:rPr lang="en-US" altLang="ja-JP" sz="2400" i="1">
                                      <a:latin typeface="Cambria Math"/>
                                    </a:rPr>
                                    <m:t>𝑈</m:t>
                                  </m:r>
                                </m:e>
                                <m:sup>
                                  <m:r>
                                    <a:rPr lang="en-US" altLang="ja-JP" sz="2400" i="1">
                                      <a:latin typeface="Cambria Math"/>
                                    </a:rPr>
                                    <m:t>𝑖</m:t>
                                  </m:r>
                                </m:sup>
                              </m:sSup>
                              <m:d>
                                <m:dPr>
                                  <m:ctrlPr>
                                    <a:rPr lang="en-US" altLang="ja-JP" sz="2400" i="1">
                                      <a:latin typeface="Cambria Math" panose="02040503050406030204" pitchFamily="18" charset="0"/>
                                    </a:rPr>
                                  </m:ctrlPr>
                                </m:dPr>
                                <m:e>
                                  <m:r>
                                    <a:rPr lang="en-US" altLang="ja-JP" sz="2400" i="1">
                                      <a:latin typeface="Cambria Math"/>
                                    </a:rPr>
                                    <m:t>𝐺</m:t>
                                  </m:r>
                                </m:e>
                              </m:d>
                              <m:r>
                                <a:rPr lang="en-US" altLang="ja-JP" sz="2400" i="1">
                                  <a:latin typeface="Cambria Math"/>
                                </a:rPr>
                                <m:t>−</m:t>
                              </m:r>
                              <m:r>
                                <a:rPr lang="en-US" altLang="ja-JP" sz="2400" i="1">
                                  <a:latin typeface="Cambria Math"/>
                                </a:rPr>
                                <m:t>𝐶</m:t>
                              </m:r>
                              <m:r>
                                <a:rPr lang="en-US" altLang="ja-JP" sz="2400" i="1">
                                  <a:latin typeface="Cambria Math"/>
                                </a:rPr>
                                <m:t>(</m:t>
                              </m:r>
                              <m:r>
                                <a:rPr lang="en-US" altLang="ja-JP" sz="2400" i="1">
                                  <a:latin typeface="Cambria Math"/>
                                </a:rPr>
                                <m:t>𝐺</m:t>
                              </m:r>
                              <m:r>
                                <a:rPr lang="en-US" altLang="ja-JP" sz="2400" i="1">
                                  <a:latin typeface="Cambria Math"/>
                                </a:rPr>
                                <m:t>)</m:t>
                              </m:r>
                            </m:e>
                          </m:nary>
                        </m:e>
                      </m:func>
                    </m:oMath>
                  </m:oMathPara>
                </a14:m>
                <a:endParaRPr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6147746" y="1382631"/>
                <a:ext cx="3208034" cy="848246"/>
              </a:xfrm>
              <a:prstGeom prst="rect">
                <a:avLst/>
              </a:prstGeom>
              <a:blipFill>
                <a:blip r:embed="rId2"/>
                <a:stretch>
                  <a:fillRect r="-94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6960096" y="2230877"/>
                <a:ext cx="3456384" cy="848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subSup"/>
                          <m:ctrlPr>
                            <a:rPr lang="ja-JP" altLang="en-US" sz="2400" i="1">
                              <a:latin typeface="Cambria Math" panose="02040503050406030204" pitchFamily="18" charset="0"/>
                            </a:rPr>
                          </m:ctrlPr>
                        </m:naryPr>
                        <m:sub>
                          <m:r>
                            <m:rPr>
                              <m:brk m:alnAt="25"/>
                            </m:rPr>
                            <a:rPr lang="en-US" altLang="ja-JP" sz="2400" i="1">
                              <a:latin typeface="Cambria Math"/>
                            </a:rPr>
                            <m:t>𝑖</m:t>
                          </m:r>
                          <m:r>
                            <a:rPr lang="en-US" altLang="ja-JP" sz="2400" i="1">
                              <a:latin typeface="Cambria Math"/>
                            </a:rPr>
                            <m:t>=1</m:t>
                          </m:r>
                        </m:sub>
                        <m:sup>
                          <m:r>
                            <a:rPr lang="en-US" altLang="ja-JP" sz="2400" i="1">
                              <a:latin typeface="Cambria Math"/>
                            </a:rPr>
                            <m:t>𝑁</m:t>
                          </m:r>
                        </m:sup>
                        <m:e>
                          <m:sSup>
                            <m:sSupPr>
                              <m:ctrlPr>
                                <a:rPr lang="en-US" altLang="ja-JP" sz="2400" i="1">
                                  <a:latin typeface="Cambria Math" panose="02040503050406030204" pitchFamily="18" charset="0"/>
                                </a:rPr>
                              </m:ctrlPr>
                            </m:sSupPr>
                            <m:e>
                              <m:r>
                                <a:rPr lang="en-US" altLang="ja-JP" sz="2400" i="1">
                                  <a:latin typeface="Cambria Math"/>
                                </a:rPr>
                                <m:t>𝑀𝑈</m:t>
                              </m:r>
                            </m:e>
                            <m:sup>
                              <m:r>
                                <a:rPr lang="en-US" altLang="ja-JP" sz="2400" i="1">
                                  <a:latin typeface="Cambria Math"/>
                                </a:rPr>
                                <m:t>𝑖</m:t>
                              </m:r>
                            </m:sup>
                          </m:sSup>
                          <m:r>
                            <a:rPr lang="en-US" altLang="ja-JP" sz="2400" i="1">
                              <a:latin typeface="Cambria Math"/>
                            </a:rPr>
                            <m:t>(</m:t>
                          </m:r>
                          <m:r>
                            <a:rPr lang="en-US" altLang="ja-JP" sz="2400" i="1">
                              <a:latin typeface="Cambria Math"/>
                            </a:rPr>
                            <m:t>𝐺</m:t>
                          </m:r>
                          <m:r>
                            <a:rPr lang="en-US" altLang="ja-JP" sz="2400" i="1">
                              <a:latin typeface="Cambria Math"/>
                            </a:rPr>
                            <m:t>)</m:t>
                          </m:r>
                        </m:e>
                      </m:nary>
                      <m:r>
                        <a:rPr lang="en-US" altLang="ja-JP" sz="2400" i="1">
                          <a:latin typeface="Cambria Math"/>
                        </a:rPr>
                        <m:t>=</m:t>
                      </m:r>
                      <m:r>
                        <a:rPr lang="en-US" altLang="ja-JP" sz="2400" i="1">
                          <a:latin typeface="Cambria Math"/>
                        </a:rPr>
                        <m:t>𝑀𝐶</m:t>
                      </m:r>
                      <m:r>
                        <a:rPr lang="en-US" altLang="ja-JP" sz="2400" i="1">
                          <a:latin typeface="Cambria Math"/>
                        </a:rPr>
                        <m:t>(</m:t>
                      </m:r>
                      <m:r>
                        <a:rPr lang="en-US" altLang="ja-JP" sz="2400" i="1">
                          <a:latin typeface="Cambria Math"/>
                        </a:rPr>
                        <m:t>𝐺</m:t>
                      </m:r>
                      <m:r>
                        <a:rPr lang="en-US" altLang="ja-JP" sz="2400" i="1">
                          <a:latin typeface="Cambria Math"/>
                        </a:rPr>
                        <m:t>)</m:t>
                      </m:r>
                    </m:oMath>
                  </m:oMathPara>
                </a14:m>
                <a:endParaRPr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960096" y="2230877"/>
                <a:ext cx="3456384" cy="848246"/>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76648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a:t>全国的公共財と地方公共財</a:t>
            </a:r>
          </a:p>
        </p:txBody>
      </p:sp>
      <p:sp>
        <p:nvSpPr>
          <p:cNvPr id="16387" name="Rectangle 3"/>
          <p:cNvSpPr>
            <a:spLocks noGrp="1" noChangeArrowheads="1"/>
          </p:cNvSpPr>
          <p:nvPr>
            <p:ph idx="1"/>
          </p:nvPr>
        </p:nvSpPr>
        <p:spPr>
          <a:xfrm>
            <a:off x="1981200" y="1600200"/>
            <a:ext cx="8218488" cy="4781550"/>
          </a:xfrm>
        </p:spPr>
        <p:txBody>
          <a:bodyPr/>
          <a:lstStyle/>
          <a:p>
            <a:pPr>
              <a:lnSpc>
                <a:spcPct val="90000"/>
              </a:lnSpc>
            </a:pPr>
            <a:r>
              <a:rPr lang="ja-JP" altLang="en-US" sz="2600"/>
              <a:t>全国的公共財 </a:t>
            </a:r>
            <a:r>
              <a:rPr lang="en-US" altLang="ja-JP" sz="2600"/>
              <a:t>(national public goods)</a:t>
            </a:r>
          </a:p>
          <a:p>
            <a:pPr lvl="1">
              <a:lnSpc>
                <a:spcPct val="90000"/>
              </a:lnSpc>
            </a:pPr>
            <a:r>
              <a:rPr lang="ja-JP" altLang="en-US"/>
              <a:t>便益が広く全国に及ぶ公共財</a:t>
            </a:r>
          </a:p>
          <a:p>
            <a:pPr lvl="1">
              <a:lnSpc>
                <a:spcPct val="90000"/>
              </a:lnSpc>
            </a:pPr>
            <a:r>
              <a:rPr lang="ja-JP" altLang="en-US"/>
              <a:t>国防，外交，全国的な交通網の整備，全国的な犯罪の取締り</a:t>
            </a:r>
          </a:p>
          <a:p>
            <a:pPr>
              <a:lnSpc>
                <a:spcPct val="90000"/>
              </a:lnSpc>
            </a:pPr>
            <a:r>
              <a:rPr lang="ja-JP" altLang="en-US" sz="2600"/>
              <a:t>地方公共財　（</a:t>
            </a:r>
            <a:r>
              <a:rPr lang="en-US" altLang="ja-JP" sz="2600"/>
              <a:t>local public goods)</a:t>
            </a:r>
          </a:p>
          <a:p>
            <a:pPr lvl="1">
              <a:lnSpc>
                <a:spcPct val="90000"/>
              </a:lnSpc>
            </a:pPr>
            <a:r>
              <a:rPr lang="ja-JP" altLang="en-US"/>
              <a:t>便益が一地域にとどまる公共財</a:t>
            </a:r>
          </a:p>
          <a:p>
            <a:pPr lvl="1">
              <a:lnSpc>
                <a:spcPct val="90000"/>
              </a:lnSpc>
            </a:pPr>
            <a:r>
              <a:rPr lang="ja-JP" altLang="en-US"/>
              <a:t>消防，警察活動，生活道路</a:t>
            </a:r>
          </a:p>
          <a:p>
            <a:pPr lvl="2">
              <a:lnSpc>
                <a:spcPct val="90000"/>
              </a:lnSpc>
            </a:pPr>
            <a:r>
              <a:rPr lang="ja-JP" altLang="en-US"/>
              <a:t>注）自動車等の利用で犯罪者が広域で活動</a:t>
            </a:r>
            <a:r>
              <a:rPr lang="ja-JP" altLang="en-US">
                <a:sym typeface="Wingdings" pitchFamily="2" charset="2"/>
              </a:rPr>
              <a:t>現在の都道府県単位は時代に合わない？</a:t>
            </a:r>
            <a:endParaRPr lang="ja-JP" altLang="en-US"/>
          </a:p>
          <a:p>
            <a:pPr>
              <a:lnSpc>
                <a:spcPct val="90000"/>
              </a:lnSpc>
            </a:pPr>
            <a:r>
              <a:rPr lang="ja-JP" altLang="en-US" sz="2600"/>
              <a:t>全国的公共財を各地域の供給に任せたら</a:t>
            </a:r>
            <a:r>
              <a:rPr lang="en-US" altLang="ja-JP" sz="2600"/>
              <a:t>?</a:t>
            </a:r>
          </a:p>
          <a:p>
            <a:pPr lvl="1">
              <a:lnSpc>
                <a:spcPct val="90000"/>
              </a:lnSpc>
            </a:pPr>
            <a:r>
              <a:rPr lang="ja-JP" altLang="en-US"/>
              <a:t>例）　国防基地の建設</a:t>
            </a:r>
          </a:p>
          <a:p>
            <a:pPr lvl="1">
              <a:lnSpc>
                <a:spcPct val="90000"/>
              </a:lnSpc>
            </a:pPr>
            <a:r>
              <a:rPr lang="ja-JP" altLang="en-US"/>
              <a:t>著しい過少供給　</a:t>
            </a:r>
            <a:r>
              <a:rPr lang="ja-JP" altLang="en-US">
                <a:sym typeface="Wingdings" pitchFamily="2" charset="2"/>
              </a:rPr>
              <a:t> 公共財の自発的供給の議論</a:t>
            </a:r>
            <a:endParaRPr lang="ja-JP" altLang="en-US"/>
          </a:p>
        </p:txBody>
      </p:sp>
    </p:spTree>
    <p:extLst>
      <p:ext uri="{BB962C8B-B14F-4D97-AF65-F5344CB8AC3E}">
        <p14:creationId xmlns:p14="http://schemas.microsoft.com/office/powerpoint/2010/main" val="394813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364062B-B2C0-4832-97E0-DF50392FABB1}"/>
              </a:ext>
            </a:extLst>
          </p:cNvPr>
          <p:cNvSpPr>
            <a:spLocks noGrp="1"/>
          </p:cNvSpPr>
          <p:nvPr>
            <p:ph type="title"/>
          </p:nvPr>
        </p:nvSpPr>
        <p:spPr/>
        <p:txBody>
          <a:bodyPr/>
          <a:lstStyle/>
          <a:p>
            <a:r>
              <a:rPr kumimoji="1" lang="ja-JP" altLang="en-US" dirty="0"/>
              <a:t>外部性</a:t>
            </a:r>
          </a:p>
        </p:txBody>
      </p:sp>
      <p:sp>
        <p:nvSpPr>
          <p:cNvPr id="5" name="テキスト プレースホルダー 4">
            <a:extLst>
              <a:ext uri="{FF2B5EF4-FFF2-40B4-BE49-F238E27FC236}">
                <a16:creationId xmlns:a16="http://schemas.microsoft.com/office/drawing/2014/main" id="{AB8B3AAF-C349-4CF6-86C1-070F9B7FDA0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49397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外部性</a:t>
            </a:r>
            <a:r>
              <a:rPr lang="en-US" altLang="ja-JP"/>
              <a:t>(externality)</a:t>
            </a:r>
          </a:p>
        </p:txBody>
      </p:sp>
      <p:sp>
        <p:nvSpPr>
          <p:cNvPr id="7171" name="Rectangle 3"/>
          <p:cNvSpPr>
            <a:spLocks noGrp="1" noChangeArrowheads="1"/>
          </p:cNvSpPr>
          <p:nvPr>
            <p:ph type="body" idx="1"/>
          </p:nvPr>
        </p:nvSpPr>
        <p:spPr/>
        <p:txBody>
          <a:bodyPr/>
          <a:lstStyle/>
          <a:p>
            <a:r>
              <a:rPr lang="ja-JP" altLang="en-US" sz="2600" dirty="0"/>
              <a:t>定義：　ある経済主体の活動が，</a:t>
            </a:r>
            <a:r>
              <a:rPr lang="ja-JP" altLang="en-US" sz="2600" u="sng" dirty="0"/>
              <a:t>市場取引を通じないで（金銭的支払いを伴わないで）</a:t>
            </a:r>
            <a:r>
              <a:rPr lang="ja-JP" altLang="en-US" sz="2600" dirty="0"/>
              <a:t>，他の経済主体に影響を与える場合，外部性が存在するという。</a:t>
            </a:r>
          </a:p>
          <a:p>
            <a:r>
              <a:rPr lang="ja-JP" altLang="en-US" dirty="0"/>
              <a:t>正の外部性</a:t>
            </a:r>
            <a:r>
              <a:rPr lang="en-US" altLang="ja-JP" dirty="0"/>
              <a:t>(</a:t>
            </a:r>
            <a:r>
              <a:rPr lang="ja-JP" altLang="en-US" dirty="0"/>
              <a:t>外部経済）</a:t>
            </a:r>
          </a:p>
          <a:p>
            <a:pPr lvl="1"/>
            <a:r>
              <a:rPr lang="ja-JP" altLang="en-US" dirty="0"/>
              <a:t>養蜂業者と果樹園経営者</a:t>
            </a:r>
          </a:p>
          <a:p>
            <a:pPr lvl="1"/>
            <a:r>
              <a:rPr lang="ja-JP" altLang="en-US" dirty="0"/>
              <a:t>知識，教育，借景</a:t>
            </a:r>
          </a:p>
          <a:p>
            <a:r>
              <a:rPr lang="ja-JP" altLang="en-US" dirty="0"/>
              <a:t>負の外部性（外部不経済）</a:t>
            </a:r>
          </a:p>
          <a:p>
            <a:pPr lvl="1"/>
            <a:r>
              <a:rPr lang="ja-JP" altLang="en-US" dirty="0"/>
              <a:t>公害，騒音，大気汚染，路上駐車</a:t>
            </a:r>
          </a:p>
        </p:txBody>
      </p:sp>
    </p:spTree>
    <p:extLst>
      <p:ext uri="{BB962C8B-B14F-4D97-AF65-F5344CB8AC3E}">
        <p14:creationId xmlns:p14="http://schemas.microsoft.com/office/powerpoint/2010/main" val="157613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7DBC99-A84F-48E7-A16A-720B488C674E}"/>
              </a:ext>
            </a:extLst>
          </p:cNvPr>
          <p:cNvSpPr>
            <a:spLocks noGrp="1"/>
          </p:cNvSpPr>
          <p:nvPr>
            <p:ph type="title"/>
          </p:nvPr>
        </p:nvSpPr>
        <p:spPr/>
        <p:txBody>
          <a:bodyPr/>
          <a:lstStyle/>
          <a:p>
            <a:r>
              <a:rPr kumimoji="1" lang="ja-JP" altLang="en-US" dirty="0"/>
              <a:t>内容</a:t>
            </a:r>
          </a:p>
        </p:txBody>
      </p:sp>
      <p:sp>
        <p:nvSpPr>
          <p:cNvPr id="3" name="コンテンツ プレースホルダー 2">
            <a:extLst>
              <a:ext uri="{FF2B5EF4-FFF2-40B4-BE49-F238E27FC236}">
                <a16:creationId xmlns:a16="http://schemas.microsoft.com/office/drawing/2014/main" id="{3B3F8BD7-62D3-47B6-A08B-1D8E1923ABD3}"/>
              </a:ext>
            </a:extLst>
          </p:cNvPr>
          <p:cNvSpPr>
            <a:spLocks noGrp="1"/>
          </p:cNvSpPr>
          <p:nvPr>
            <p:ph idx="1"/>
          </p:nvPr>
        </p:nvSpPr>
        <p:spPr/>
        <p:txBody>
          <a:bodyPr>
            <a:normAutofit lnSpcReduction="10000"/>
          </a:bodyPr>
          <a:lstStyle/>
          <a:p>
            <a:r>
              <a:rPr kumimoji="1" lang="ja-JP" altLang="en-US" dirty="0"/>
              <a:t>国と地方の役割分担</a:t>
            </a:r>
            <a:endParaRPr kumimoji="1" lang="en-US" altLang="ja-JP" dirty="0"/>
          </a:p>
          <a:p>
            <a:pPr lvl="1"/>
            <a:r>
              <a:rPr lang="ja-JP" altLang="en-US" dirty="0"/>
              <a:t>政府活動の根拠　</a:t>
            </a:r>
            <a:r>
              <a:rPr lang="en-US" altLang="ja-JP" dirty="0">
                <a:sym typeface="Wingdings" panose="05000000000000000000" pitchFamily="2" charset="2"/>
              </a:rPr>
              <a:t> </a:t>
            </a:r>
            <a:r>
              <a:rPr lang="ja-JP" altLang="en-US" dirty="0">
                <a:sym typeface="Wingdings" panose="05000000000000000000" pitchFamily="2" charset="2"/>
              </a:rPr>
              <a:t>市場の失敗</a:t>
            </a:r>
            <a:endParaRPr lang="en-US" altLang="ja-JP" dirty="0">
              <a:sym typeface="Wingdings" panose="05000000000000000000" pitchFamily="2" charset="2"/>
            </a:endParaRPr>
          </a:p>
          <a:p>
            <a:pPr lvl="1"/>
            <a:r>
              <a:rPr kumimoji="1" lang="ja-JP" altLang="en-US" dirty="0"/>
              <a:t>国か地方か</a:t>
            </a:r>
            <a:endParaRPr kumimoji="1" lang="en-US" altLang="ja-JP" dirty="0"/>
          </a:p>
          <a:p>
            <a:pPr lvl="2"/>
            <a:r>
              <a:rPr lang="ja-JP" altLang="en-US" dirty="0"/>
              <a:t>地方政府で対処できないこと</a:t>
            </a:r>
            <a:endParaRPr lang="en-US" altLang="ja-JP" dirty="0"/>
          </a:p>
          <a:p>
            <a:pPr lvl="2"/>
            <a:r>
              <a:rPr kumimoji="1" lang="ja-JP" altLang="en-US" dirty="0"/>
              <a:t>地方政府に任すべき積極的理由</a:t>
            </a:r>
            <a:endParaRPr kumimoji="1" lang="en-US" altLang="ja-JP" dirty="0"/>
          </a:p>
          <a:p>
            <a:r>
              <a:rPr lang="ja-JP" altLang="en-US" dirty="0"/>
              <a:t>公共財</a:t>
            </a:r>
            <a:endParaRPr lang="en-US" altLang="ja-JP" dirty="0"/>
          </a:p>
          <a:p>
            <a:pPr lvl="1"/>
            <a:r>
              <a:rPr lang="ja-JP" altLang="en-US" dirty="0"/>
              <a:t>定義，効率的供給の条件</a:t>
            </a:r>
            <a:endParaRPr lang="en-US" altLang="ja-JP" dirty="0"/>
          </a:p>
          <a:p>
            <a:pPr lvl="1"/>
            <a:r>
              <a:rPr lang="ja-JP" altLang="en-US" dirty="0"/>
              <a:t>全国的公共財と地方公共財</a:t>
            </a:r>
            <a:endParaRPr lang="en-US" altLang="ja-JP" dirty="0"/>
          </a:p>
          <a:p>
            <a:r>
              <a:rPr kumimoji="1" lang="ja-JP" altLang="en-US" dirty="0"/>
              <a:t>外部性</a:t>
            </a:r>
            <a:endParaRPr kumimoji="1" lang="en-US" altLang="ja-JP" dirty="0"/>
          </a:p>
          <a:p>
            <a:pPr lvl="1"/>
            <a:r>
              <a:rPr lang="ja-JP" altLang="en-US" dirty="0"/>
              <a:t>定義，解決方法</a:t>
            </a:r>
            <a:endParaRPr lang="en-US" altLang="ja-JP" dirty="0"/>
          </a:p>
          <a:p>
            <a:pPr lvl="1"/>
            <a:r>
              <a:rPr kumimoji="1" lang="ja-JP" altLang="en-US" dirty="0"/>
              <a:t>地域を超えた外部性，財政的外部性</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554386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外部性</a:t>
            </a:r>
            <a:r>
              <a:rPr lang="en-US" altLang="ja-JP"/>
              <a:t>(2)</a:t>
            </a:r>
          </a:p>
        </p:txBody>
      </p:sp>
      <p:sp>
        <p:nvSpPr>
          <p:cNvPr id="8195" name="Rectangle 3"/>
          <p:cNvSpPr>
            <a:spLocks noChangeArrowheads="1"/>
          </p:cNvSpPr>
          <p:nvPr/>
        </p:nvSpPr>
        <p:spPr bwMode="auto">
          <a:xfrm>
            <a:off x="6383339" y="2997201"/>
            <a:ext cx="1152525" cy="936625"/>
          </a:xfrm>
          <a:prstGeom prst="rect">
            <a:avLst/>
          </a:prstGeom>
          <a:solidFill>
            <a:schemeClr val="accent1">
              <a:alpha val="50000"/>
            </a:schemeClr>
          </a:solidFill>
          <a:ln w="9525">
            <a:solidFill>
              <a:schemeClr val="tx1"/>
            </a:solidFill>
            <a:miter lim="800000"/>
            <a:headEnd/>
            <a:tailEnd/>
          </a:ln>
          <a:effectLst/>
          <a:extLst/>
        </p:spPr>
        <p:txBody>
          <a:bodyPr wrap="none" anchor="ctr"/>
          <a:lstStyle/>
          <a:p>
            <a:pPr algn="ctr"/>
            <a:r>
              <a:rPr lang="en-US" altLang="ja-JP"/>
              <a:t>A</a:t>
            </a:r>
          </a:p>
        </p:txBody>
      </p:sp>
      <p:sp>
        <p:nvSpPr>
          <p:cNvPr id="8196" name="Rectangle 4"/>
          <p:cNvSpPr>
            <a:spLocks noChangeArrowheads="1"/>
          </p:cNvSpPr>
          <p:nvPr/>
        </p:nvSpPr>
        <p:spPr bwMode="auto">
          <a:xfrm>
            <a:off x="8255001" y="2997201"/>
            <a:ext cx="1152525" cy="936625"/>
          </a:xfrm>
          <a:prstGeom prst="rect">
            <a:avLst/>
          </a:prstGeom>
          <a:solidFill>
            <a:schemeClr val="accent1">
              <a:alpha val="50000"/>
            </a:schemeClr>
          </a:solidFill>
          <a:ln w="9525">
            <a:solidFill>
              <a:schemeClr val="tx1"/>
            </a:solidFill>
            <a:miter lim="800000"/>
            <a:headEnd/>
            <a:tailEnd/>
          </a:ln>
          <a:effectLst/>
          <a:extLst/>
        </p:spPr>
        <p:txBody>
          <a:bodyPr wrap="none" anchor="ctr"/>
          <a:lstStyle/>
          <a:p>
            <a:pPr algn="ctr"/>
            <a:r>
              <a:rPr lang="en-US" altLang="ja-JP"/>
              <a:t>B</a:t>
            </a:r>
          </a:p>
        </p:txBody>
      </p:sp>
      <p:cxnSp>
        <p:nvCxnSpPr>
          <p:cNvPr id="8197" name="AutoShape 5"/>
          <p:cNvCxnSpPr>
            <a:cxnSpLocks noChangeShapeType="1"/>
            <a:stCxn id="8195" idx="0"/>
            <a:endCxn id="8196" idx="0"/>
          </p:cNvCxnSpPr>
          <p:nvPr/>
        </p:nvCxnSpPr>
        <p:spPr bwMode="auto">
          <a:xfrm rot="5400000" flipV="1">
            <a:off x="7894638" y="2062163"/>
            <a:ext cx="1588" cy="1871663"/>
          </a:xfrm>
          <a:prstGeom prst="curvedConnector3">
            <a:avLst>
              <a:gd name="adj1" fmla="val -4400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8" name="AutoShape 6"/>
          <p:cNvCxnSpPr>
            <a:cxnSpLocks noChangeShapeType="1"/>
            <a:stCxn id="8196" idx="2"/>
            <a:endCxn id="8195" idx="2"/>
          </p:cNvCxnSpPr>
          <p:nvPr/>
        </p:nvCxnSpPr>
        <p:spPr bwMode="auto">
          <a:xfrm rot="5400000">
            <a:off x="7894638" y="2998788"/>
            <a:ext cx="1588" cy="1871663"/>
          </a:xfrm>
          <a:prstGeom prst="curvedConnector3">
            <a:avLst>
              <a:gd name="adj1" fmla="val 40400000"/>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9" name="Text Box 7"/>
          <p:cNvSpPr txBox="1">
            <a:spLocks noChangeArrowheads="1"/>
          </p:cNvSpPr>
          <p:nvPr/>
        </p:nvSpPr>
        <p:spPr bwMode="auto">
          <a:xfrm>
            <a:off x="7535864" y="1844676"/>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bads</a:t>
            </a:r>
          </a:p>
        </p:txBody>
      </p:sp>
      <p:sp>
        <p:nvSpPr>
          <p:cNvPr id="8200" name="Text Box 8"/>
          <p:cNvSpPr txBox="1">
            <a:spLocks noChangeArrowheads="1"/>
          </p:cNvSpPr>
          <p:nvPr/>
        </p:nvSpPr>
        <p:spPr bwMode="auto">
          <a:xfrm>
            <a:off x="7462839" y="4725989"/>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補償</a:t>
            </a:r>
          </a:p>
        </p:txBody>
      </p:sp>
      <p:sp>
        <p:nvSpPr>
          <p:cNvPr id="8201" name="Rectangle 9"/>
          <p:cNvSpPr>
            <a:spLocks noChangeArrowheads="1"/>
          </p:cNvSpPr>
          <p:nvPr/>
        </p:nvSpPr>
        <p:spPr bwMode="auto">
          <a:xfrm>
            <a:off x="2855914" y="2997201"/>
            <a:ext cx="1152525" cy="936625"/>
          </a:xfrm>
          <a:prstGeom prst="rect">
            <a:avLst/>
          </a:prstGeom>
          <a:solidFill>
            <a:schemeClr val="accent1">
              <a:alpha val="50000"/>
            </a:schemeClr>
          </a:solidFill>
          <a:ln w="9525">
            <a:solidFill>
              <a:schemeClr val="tx1"/>
            </a:solidFill>
            <a:miter lim="800000"/>
            <a:headEnd/>
            <a:tailEnd/>
          </a:ln>
          <a:effectLst/>
          <a:extLst/>
        </p:spPr>
        <p:txBody>
          <a:bodyPr wrap="none" anchor="ctr"/>
          <a:lstStyle/>
          <a:p>
            <a:pPr algn="ctr"/>
            <a:r>
              <a:rPr lang="en-US" altLang="ja-JP"/>
              <a:t>A</a:t>
            </a:r>
          </a:p>
        </p:txBody>
      </p:sp>
      <p:sp>
        <p:nvSpPr>
          <p:cNvPr id="8202" name="Rectangle 10"/>
          <p:cNvSpPr>
            <a:spLocks noChangeArrowheads="1"/>
          </p:cNvSpPr>
          <p:nvPr/>
        </p:nvSpPr>
        <p:spPr bwMode="auto">
          <a:xfrm>
            <a:off x="4727576" y="2997201"/>
            <a:ext cx="1152525" cy="936625"/>
          </a:xfrm>
          <a:prstGeom prst="rect">
            <a:avLst/>
          </a:prstGeom>
          <a:solidFill>
            <a:schemeClr val="accent1">
              <a:alpha val="50000"/>
            </a:schemeClr>
          </a:solidFill>
          <a:ln w="9525">
            <a:solidFill>
              <a:schemeClr val="tx1"/>
            </a:solidFill>
            <a:miter lim="800000"/>
            <a:headEnd/>
            <a:tailEnd/>
          </a:ln>
          <a:effectLst/>
          <a:extLst/>
        </p:spPr>
        <p:txBody>
          <a:bodyPr wrap="none" anchor="ctr"/>
          <a:lstStyle/>
          <a:p>
            <a:pPr algn="ctr"/>
            <a:r>
              <a:rPr lang="en-US" altLang="ja-JP"/>
              <a:t>B</a:t>
            </a:r>
          </a:p>
        </p:txBody>
      </p:sp>
      <p:cxnSp>
        <p:nvCxnSpPr>
          <p:cNvPr id="8203" name="AutoShape 11"/>
          <p:cNvCxnSpPr>
            <a:cxnSpLocks noChangeShapeType="1"/>
            <a:stCxn id="8201" idx="0"/>
            <a:endCxn id="8202" idx="0"/>
          </p:cNvCxnSpPr>
          <p:nvPr/>
        </p:nvCxnSpPr>
        <p:spPr bwMode="auto">
          <a:xfrm rot="5400000" flipV="1">
            <a:off x="4367213" y="2062163"/>
            <a:ext cx="1588" cy="1871663"/>
          </a:xfrm>
          <a:prstGeom prst="curvedConnector3">
            <a:avLst>
              <a:gd name="adj1" fmla="val -4400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4" name="AutoShape 12"/>
          <p:cNvCxnSpPr>
            <a:cxnSpLocks noChangeShapeType="1"/>
            <a:stCxn id="8202" idx="2"/>
            <a:endCxn id="8201" idx="2"/>
          </p:cNvCxnSpPr>
          <p:nvPr/>
        </p:nvCxnSpPr>
        <p:spPr bwMode="auto">
          <a:xfrm rot="5400000">
            <a:off x="4367213" y="2998788"/>
            <a:ext cx="1588" cy="1871663"/>
          </a:xfrm>
          <a:prstGeom prst="curvedConnector3">
            <a:avLst>
              <a:gd name="adj1" fmla="val 4040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05" name="Text Box 13"/>
          <p:cNvSpPr txBox="1">
            <a:spLocks noChangeArrowheads="1"/>
          </p:cNvSpPr>
          <p:nvPr/>
        </p:nvSpPr>
        <p:spPr bwMode="auto">
          <a:xfrm>
            <a:off x="4008439" y="1844676"/>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goods</a:t>
            </a:r>
          </a:p>
        </p:txBody>
      </p:sp>
      <p:sp>
        <p:nvSpPr>
          <p:cNvPr id="8206" name="Text Box 14"/>
          <p:cNvSpPr txBox="1">
            <a:spLocks noChangeArrowheads="1"/>
          </p:cNvSpPr>
          <p:nvPr/>
        </p:nvSpPr>
        <p:spPr bwMode="auto">
          <a:xfrm>
            <a:off x="3935414" y="4725988"/>
            <a:ext cx="9366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支払い</a:t>
            </a:r>
          </a:p>
        </p:txBody>
      </p:sp>
      <p:grpSp>
        <p:nvGrpSpPr>
          <p:cNvPr id="8207" name="Group 15"/>
          <p:cNvGrpSpPr>
            <a:grpSpLocks/>
          </p:cNvGrpSpPr>
          <p:nvPr/>
        </p:nvGrpSpPr>
        <p:grpSpPr bwMode="auto">
          <a:xfrm>
            <a:off x="4151313" y="4365626"/>
            <a:ext cx="360362" cy="360363"/>
            <a:chOff x="1565" y="2795"/>
            <a:chExt cx="227" cy="227"/>
          </a:xfrm>
        </p:grpSpPr>
        <p:sp>
          <p:nvSpPr>
            <p:cNvPr id="8208" name="Line 16"/>
            <p:cNvSpPr>
              <a:spLocks noChangeShapeType="1"/>
            </p:cNvSpPr>
            <p:nvPr/>
          </p:nvSpPr>
          <p:spPr bwMode="auto">
            <a:xfrm flipH="1">
              <a:off x="1565" y="2795"/>
              <a:ext cx="227" cy="22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9" name="Line 17"/>
            <p:cNvSpPr>
              <a:spLocks noChangeShapeType="1"/>
            </p:cNvSpPr>
            <p:nvPr/>
          </p:nvSpPr>
          <p:spPr bwMode="auto">
            <a:xfrm>
              <a:off x="1565" y="2795"/>
              <a:ext cx="226" cy="22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8210" name="Group 18"/>
          <p:cNvGrpSpPr>
            <a:grpSpLocks/>
          </p:cNvGrpSpPr>
          <p:nvPr/>
        </p:nvGrpSpPr>
        <p:grpSpPr bwMode="auto">
          <a:xfrm>
            <a:off x="7824788" y="4365626"/>
            <a:ext cx="360362" cy="360363"/>
            <a:chOff x="1565" y="2795"/>
            <a:chExt cx="227" cy="227"/>
          </a:xfrm>
        </p:grpSpPr>
        <p:sp>
          <p:nvSpPr>
            <p:cNvPr id="8211" name="Line 19"/>
            <p:cNvSpPr>
              <a:spLocks noChangeShapeType="1"/>
            </p:cNvSpPr>
            <p:nvPr/>
          </p:nvSpPr>
          <p:spPr bwMode="auto">
            <a:xfrm flipH="1">
              <a:off x="1565" y="2795"/>
              <a:ext cx="227" cy="22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12" name="Line 20"/>
            <p:cNvSpPr>
              <a:spLocks noChangeShapeType="1"/>
            </p:cNvSpPr>
            <p:nvPr/>
          </p:nvSpPr>
          <p:spPr bwMode="auto">
            <a:xfrm>
              <a:off x="1565" y="2795"/>
              <a:ext cx="226" cy="22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213" name="Text Box 21"/>
          <p:cNvSpPr txBox="1">
            <a:spLocks noChangeArrowheads="1"/>
          </p:cNvSpPr>
          <p:nvPr/>
        </p:nvSpPr>
        <p:spPr bwMode="auto">
          <a:xfrm>
            <a:off x="2279650" y="5229225"/>
            <a:ext cx="7920038"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相手に対してよい影響をもたらす活動を行うインセンティブが存在しない（それに対する報酬が存在しないため）</a:t>
            </a:r>
          </a:p>
          <a:p>
            <a:pPr>
              <a:spcBef>
                <a:spcPct val="50000"/>
              </a:spcBef>
            </a:pPr>
            <a:r>
              <a:rPr lang="ja-JP" altLang="en-US" dirty="0"/>
              <a:t>相手に対して悪い影響を与える活動を抑制するインセンティブが存在しない（補償支払いが存在しない</a:t>
            </a:r>
            <a:r>
              <a:rPr lang="en-US" altLang="ja-JP" dirty="0"/>
              <a:t>=</a:t>
            </a:r>
            <a:r>
              <a:rPr lang="ja-JP" altLang="en-US" dirty="0"/>
              <a:t>自分の費用にならない）</a:t>
            </a:r>
          </a:p>
        </p:txBody>
      </p:sp>
    </p:spTree>
    <p:extLst>
      <p:ext uri="{BB962C8B-B14F-4D97-AF65-F5344CB8AC3E}">
        <p14:creationId xmlns:p14="http://schemas.microsoft.com/office/powerpoint/2010/main" val="1102738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a:t>負の外部性</a:t>
            </a:r>
          </a:p>
        </p:txBody>
      </p:sp>
      <p:sp>
        <p:nvSpPr>
          <p:cNvPr id="9219" name="Line 3"/>
          <p:cNvSpPr>
            <a:spLocks noChangeShapeType="1"/>
          </p:cNvSpPr>
          <p:nvPr/>
        </p:nvSpPr>
        <p:spPr bwMode="auto">
          <a:xfrm>
            <a:off x="3432175" y="5589588"/>
            <a:ext cx="41036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0" name="Line 4"/>
          <p:cNvSpPr>
            <a:spLocks noChangeShapeType="1"/>
          </p:cNvSpPr>
          <p:nvPr/>
        </p:nvSpPr>
        <p:spPr bwMode="auto">
          <a:xfrm flipV="1">
            <a:off x="3432175" y="1844676"/>
            <a:ext cx="0" cy="3744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 name="Text Box 5"/>
          <p:cNvSpPr txBox="1">
            <a:spLocks noChangeArrowheads="1"/>
          </p:cNvSpPr>
          <p:nvPr/>
        </p:nvSpPr>
        <p:spPr bwMode="auto">
          <a:xfrm>
            <a:off x="7608888" y="5516563"/>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p>
        </p:txBody>
      </p:sp>
      <p:sp>
        <p:nvSpPr>
          <p:cNvPr id="9222" name="Text Box 6"/>
          <p:cNvSpPr txBox="1">
            <a:spLocks noChangeArrowheads="1"/>
          </p:cNvSpPr>
          <p:nvPr/>
        </p:nvSpPr>
        <p:spPr bwMode="auto">
          <a:xfrm>
            <a:off x="3000375" y="1628775"/>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endParaRPr lang="en-US" altLang="ja-JP" baseline="-25000">
              <a:latin typeface="Times New Roman" pitchFamily="18" charset="0"/>
            </a:endParaRPr>
          </a:p>
        </p:txBody>
      </p:sp>
      <p:sp>
        <p:nvSpPr>
          <p:cNvPr id="9223" name="Line 7"/>
          <p:cNvSpPr>
            <a:spLocks noChangeShapeType="1"/>
          </p:cNvSpPr>
          <p:nvPr/>
        </p:nvSpPr>
        <p:spPr bwMode="auto">
          <a:xfrm>
            <a:off x="3503613" y="2608264"/>
            <a:ext cx="3384550" cy="21161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4" name="Text Box 8"/>
          <p:cNvSpPr txBox="1">
            <a:spLocks noChangeArrowheads="1"/>
          </p:cNvSpPr>
          <p:nvPr/>
        </p:nvSpPr>
        <p:spPr bwMode="auto">
          <a:xfrm>
            <a:off x="7464426" y="2781301"/>
            <a:ext cx="24479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dirty="0">
                <a:latin typeface="Times New Roman" pitchFamily="18" charset="0"/>
              </a:rPr>
              <a:t>S</a:t>
            </a:r>
          </a:p>
          <a:p>
            <a:r>
              <a:rPr lang="en-US" altLang="ja-JP" sz="2400" i="1" dirty="0">
                <a:latin typeface="Times New Roman" pitchFamily="18" charset="0"/>
              </a:rPr>
              <a:t>=</a:t>
            </a:r>
            <a:r>
              <a:rPr lang="en-US" altLang="ja-JP" sz="2400" i="1" dirty="0" err="1">
                <a:latin typeface="Times New Roman" pitchFamily="18" charset="0"/>
              </a:rPr>
              <a:t>p.m.c</a:t>
            </a:r>
            <a:endParaRPr lang="en-US" altLang="ja-JP" sz="2400" i="1" dirty="0">
              <a:latin typeface="Times New Roman" pitchFamily="18" charset="0"/>
            </a:endParaRPr>
          </a:p>
          <a:p>
            <a:r>
              <a:rPr lang="ja-JP" altLang="en-US" sz="2400" dirty="0">
                <a:latin typeface="Times New Roman" pitchFamily="18" charset="0"/>
              </a:rPr>
              <a:t>私的限界費用</a:t>
            </a:r>
          </a:p>
        </p:txBody>
      </p:sp>
      <p:sp>
        <p:nvSpPr>
          <p:cNvPr id="9225" name="Text Box 9"/>
          <p:cNvSpPr txBox="1">
            <a:spLocks noChangeArrowheads="1"/>
          </p:cNvSpPr>
          <p:nvPr/>
        </p:nvSpPr>
        <p:spPr bwMode="auto">
          <a:xfrm>
            <a:off x="4511676" y="5661025"/>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endParaRPr lang="en-US" altLang="ja-JP" sz="2000">
              <a:latin typeface="Times New Roman" pitchFamily="18" charset="0"/>
            </a:endParaRPr>
          </a:p>
        </p:txBody>
      </p:sp>
      <p:sp>
        <p:nvSpPr>
          <p:cNvPr id="9226" name="Line 10"/>
          <p:cNvSpPr>
            <a:spLocks noChangeShapeType="1"/>
          </p:cNvSpPr>
          <p:nvPr/>
        </p:nvSpPr>
        <p:spPr bwMode="auto">
          <a:xfrm flipV="1">
            <a:off x="3575051" y="1916114"/>
            <a:ext cx="3743325" cy="2232025"/>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7" name="Text Box 11"/>
          <p:cNvSpPr txBox="1">
            <a:spLocks noChangeArrowheads="1"/>
          </p:cNvSpPr>
          <p:nvPr/>
        </p:nvSpPr>
        <p:spPr bwMode="auto">
          <a:xfrm>
            <a:off x="6888164" y="4652963"/>
            <a:ext cx="115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D=MB</a:t>
            </a:r>
          </a:p>
        </p:txBody>
      </p:sp>
      <p:sp>
        <p:nvSpPr>
          <p:cNvPr id="9228" name="Text Box 12"/>
          <p:cNvSpPr txBox="1">
            <a:spLocks noChangeArrowheads="1"/>
          </p:cNvSpPr>
          <p:nvPr/>
        </p:nvSpPr>
        <p:spPr bwMode="auto">
          <a:xfrm>
            <a:off x="4656138" y="27813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E</a:t>
            </a:r>
          </a:p>
        </p:txBody>
      </p:sp>
      <p:sp>
        <p:nvSpPr>
          <p:cNvPr id="9229" name="Text Box 13"/>
          <p:cNvSpPr txBox="1">
            <a:spLocks noChangeArrowheads="1"/>
          </p:cNvSpPr>
          <p:nvPr/>
        </p:nvSpPr>
        <p:spPr bwMode="auto">
          <a:xfrm>
            <a:off x="5664201" y="5661025"/>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sz="2000" i="1" baseline="-25000">
                <a:latin typeface="Times New Roman" pitchFamily="18" charset="0"/>
              </a:rPr>
              <a:t>M</a:t>
            </a:r>
          </a:p>
        </p:txBody>
      </p:sp>
      <p:sp>
        <p:nvSpPr>
          <p:cNvPr id="9230" name="Line 14"/>
          <p:cNvSpPr>
            <a:spLocks noChangeShapeType="1"/>
          </p:cNvSpPr>
          <p:nvPr/>
        </p:nvSpPr>
        <p:spPr bwMode="auto">
          <a:xfrm flipV="1">
            <a:off x="3648076" y="2997201"/>
            <a:ext cx="3743325" cy="22320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1" name="Text Box 15"/>
          <p:cNvSpPr txBox="1">
            <a:spLocks noChangeArrowheads="1"/>
          </p:cNvSpPr>
          <p:nvPr/>
        </p:nvSpPr>
        <p:spPr bwMode="auto">
          <a:xfrm>
            <a:off x="7319964" y="1412876"/>
            <a:ext cx="26638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s.m.c.</a:t>
            </a:r>
          </a:p>
          <a:p>
            <a:pPr>
              <a:spcBef>
                <a:spcPct val="50000"/>
              </a:spcBef>
            </a:pPr>
            <a:r>
              <a:rPr lang="ja-JP" altLang="en-US" sz="2400"/>
              <a:t>社会的限界費用</a:t>
            </a:r>
          </a:p>
        </p:txBody>
      </p:sp>
      <p:sp>
        <p:nvSpPr>
          <p:cNvPr id="9232" name="Text Box 16"/>
          <p:cNvSpPr txBox="1">
            <a:spLocks noChangeArrowheads="1"/>
          </p:cNvSpPr>
          <p:nvPr/>
        </p:nvSpPr>
        <p:spPr bwMode="auto">
          <a:xfrm>
            <a:off x="6024563" y="3789363"/>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M</a:t>
            </a:r>
          </a:p>
        </p:txBody>
      </p:sp>
      <p:sp>
        <p:nvSpPr>
          <p:cNvPr id="9233" name="Line 17"/>
          <p:cNvSpPr>
            <a:spLocks noChangeShapeType="1"/>
          </p:cNvSpPr>
          <p:nvPr/>
        </p:nvSpPr>
        <p:spPr bwMode="auto">
          <a:xfrm>
            <a:off x="4800600" y="3429001"/>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4" name="Line 18"/>
          <p:cNvSpPr>
            <a:spLocks noChangeShapeType="1"/>
          </p:cNvSpPr>
          <p:nvPr/>
        </p:nvSpPr>
        <p:spPr bwMode="auto">
          <a:xfrm>
            <a:off x="5735638" y="3933826"/>
            <a:ext cx="0"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5" name="AutoShape 19"/>
          <p:cNvSpPr>
            <a:spLocks noChangeArrowheads="1"/>
          </p:cNvSpPr>
          <p:nvPr/>
        </p:nvSpPr>
        <p:spPr bwMode="auto">
          <a:xfrm rot="16200000">
            <a:off x="4718453" y="2967340"/>
            <a:ext cx="1123752" cy="910623"/>
          </a:xfrm>
          <a:prstGeom prst="triangle">
            <a:avLst>
              <a:gd name="adj" fmla="val 50000"/>
            </a:avLst>
          </a:prstGeom>
          <a:solidFill>
            <a:srgbClr val="FF0000">
              <a:alpha val="50000"/>
            </a:srgbClr>
          </a:solidFill>
          <a:ln w="9525">
            <a:solidFill>
              <a:schemeClr val="tx1"/>
            </a:solidFill>
            <a:miter lim="800000"/>
            <a:headEnd/>
            <a:tailEnd/>
          </a:ln>
          <a:effectLst/>
          <a:extLst/>
        </p:spPr>
        <p:txBody>
          <a:bodyPr wrap="none" anchor="ctr"/>
          <a:lstStyle/>
          <a:p>
            <a:endParaRPr lang="ja-JP" altLang="en-US"/>
          </a:p>
        </p:txBody>
      </p:sp>
      <p:sp>
        <p:nvSpPr>
          <p:cNvPr id="9236" name="Text Box 20"/>
          <p:cNvSpPr txBox="1">
            <a:spLocks noChangeArrowheads="1"/>
          </p:cNvSpPr>
          <p:nvPr/>
        </p:nvSpPr>
        <p:spPr bwMode="auto">
          <a:xfrm>
            <a:off x="3935414" y="1773238"/>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資源配分上の損失</a:t>
            </a:r>
          </a:p>
        </p:txBody>
      </p:sp>
      <p:sp>
        <p:nvSpPr>
          <p:cNvPr id="9237" name="Line 21"/>
          <p:cNvSpPr>
            <a:spLocks noChangeShapeType="1"/>
          </p:cNvSpPr>
          <p:nvPr/>
        </p:nvSpPr>
        <p:spPr bwMode="auto">
          <a:xfrm>
            <a:off x="5232400" y="2205039"/>
            <a:ext cx="287338"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8" name="Text Box 22"/>
          <p:cNvSpPr txBox="1">
            <a:spLocks noChangeArrowheads="1"/>
          </p:cNvSpPr>
          <p:nvPr/>
        </p:nvSpPr>
        <p:spPr bwMode="auto">
          <a:xfrm>
            <a:off x="2632928" y="6090804"/>
            <a:ext cx="72794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例）ある財の生産過程で有害な排出物が生み出される</a:t>
            </a:r>
          </a:p>
        </p:txBody>
      </p:sp>
    </p:spTree>
    <p:extLst>
      <p:ext uri="{BB962C8B-B14F-4D97-AF65-F5344CB8AC3E}">
        <p14:creationId xmlns:p14="http://schemas.microsoft.com/office/powerpoint/2010/main" val="651478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正の外部性</a:t>
            </a:r>
          </a:p>
        </p:txBody>
      </p:sp>
      <p:sp>
        <p:nvSpPr>
          <p:cNvPr id="10243" name="Line 3"/>
          <p:cNvSpPr>
            <a:spLocks noChangeShapeType="1"/>
          </p:cNvSpPr>
          <p:nvPr/>
        </p:nvSpPr>
        <p:spPr bwMode="auto">
          <a:xfrm>
            <a:off x="3432175" y="5589588"/>
            <a:ext cx="41036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4" name="Line 4"/>
          <p:cNvSpPr>
            <a:spLocks noChangeShapeType="1"/>
          </p:cNvSpPr>
          <p:nvPr/>
        </p:nvSpPr>
        <p:spPr bwMode="auto">
          <a:xfrm flipV="1">
            <a:off x="3432175" y="1844676"/>
            <a:ext cx="0" cy="3744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5" name="Text Box 5"/>
          <p:cNvSpPr txBox="1">
            <a:spLocks noChangeArrowheads="1"/>
          </p:cNvSpPr>
          <p:nvPr/>
        </p:nvSpPr>
        <p:spPr bwMode="auto">
          <a:xfrm>
            <a:off x="7608888" y="5516563"/>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p>
        </p:txBody>
      </p:sp>
      <p:sp>
        <p:nvSpPr>
          <p:cNvPr id="10246" name="Text Box 6"/>
          <p:cNvSpPr txBox="1">
            <a:spLocks noChangeArrowheads="1"/>
          </p:cNvSpPr>
          <p:nvPr/>
        </p:nvSpPr>
        <p:spPr bwMode="auto">
          <a:xfrm>
            <a:off x="3000375" y="1628775"/>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p</a:t>
            </a:r>
            <a:endParaRPr lang="en-US" altLang="ja-JP" baseline="-25000">
              <a:latin typeface="Times New Roman" pitchFamily="18" charset="0"/>
            </a:endParaRPr>
          </a:p>
        </p:txBody>
      </p:sp>
      <p:sp>
        <p:nvSpPr>
          <p:cNvPr id="10247" name="Line 7"/>
          <p:cNvSpPr>
            <a:spLocks noChangeShapeType="1"/>
          </p:cNvSpPr>
          <p:nvPr/>
        </p:nvSpPr>
        <p:spPr bwMode="auto">
          <a:xfrm>
            <a:off x="3432175" y="2781300"/>
            <a:ext cx="3384550" cy="2116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48" name="Text Box 8"/>
          <p:cNvSpPr txBox="1">
            <a:spLocks noChangeArrowheads="1"/>
          </p:cNvSpPr>
          <p:nvPr/>
        </p:nvSpPr>
        <p:spPr bwMode="auto">
          <a:xfrm>
            <a:off x="7391400" y="2636838"/>
            <a:ext cx="252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S=m.c</a:t>
            </a:r>
            <a:r>
              <a:rPr lang="ja-JP" altLang="en-US" sz="2400" i="1">
                <a:latin typeface="Times New Roman" pitchFamily="18" charset="0"/>
              </a:rPr>
              <a:t>　</a:t>
            </a:r>
            <a:r>
              <a:rPr lang="ja-JP" altLang="en-US" sz="2000">
                <a:latin typeface="Times New Roman" pitchFamily="18" charset="0"/>
              </a:rPr>
              <a:t>限界費用</a:t>
            </a:r>
          </a:p>
        </p:txBody>
      </p:sp>
      <p:sp>
        <p:nvSpPr>
          <p:cNvPr id="10249" name="Text Box 9"/>
          <p:cNvSpPr txBox="1">
            <a:spLocks noChangeArrowheads="1"/>
          </p:cNvSpPr>
          <p:nvPr/>
        </p:nvSpPr>
        <p:spPr bwMode="auto">
          <a:xfrm>
            <a:off x="6240464" y="5661025"/>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endParaRPr lang="en-US" altLang="ja-JP" sz="2000">
              <a:latin typeface="Times New Roman" pitchFamily="18" charset="0"/>
            </a:endParaRPr>
          </a:p>
        </p:txBody>
      </p:sp>
      <p:sp>
        <p:nvSpPr>
          <p:cNvPr id="10251" name="Text Box 11"/>
          <p:cNvSpPr txBox="1">
            <a:spLocks noChangeArrowheads="1"/>
          </p:cNvSpPr>
          <p:nvPr/>
        </p:nvSpPr>
        <p:spPr bwMode="auto">
          <a:xfrm>
            <a:off x="6816725" y="4797425"/>
            <a:ext cx="345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D=p.m.b.</a:t>
            </a:r>
            <a:r>
              <a:rPr lang="ja-JP" altLang="en-US" sz="2400" i="1">
                <a:latin typeface="Times New Roman" pitchFamily="18" charset="0"/>
              </a:rPr>
              <a:t>　</a:t>
            </a:r>
            <a:r>
              <a:rPr lang="ja-JP" altLang="en-US" sz="2000">
                <a:latin typeface="Times New Roman" pitchFamily="18" charset="0"/>
              </a:rPr>
              <a:t>私的限界便益</a:t>
            </a:r>
          </a:p>
        </p:txBody>
      </p:sp>
      <p:sp>
        <p:nvSpPr>
          <p:cNvPr id="10252" name="Text Box 12"/>
          <p:cNvSpPr txBox="1">
            <a:spLocks noChangeArrowheads="1"/>
          </p:cNvSpPr>
          <p:nvPr/>
        </p:nvSpPr>
        <p:spPr bwMode="auto">
          <a:xfrm>
            <a:off x="6383338" y="292417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E</a:t>
            </a:r>
          </a:p>
        </p:txBody>
      </p:sp>
      <p:sp>
        <p:nvSpPr>
          <p:cNvPr id="10253" name="Text Box 13"/>
          <p:cNvSpPr txBox="1">
            <a:spLocks noChangeArrowheads="1"/>
          </p:cNvSpPr>
          <p:nvPr/>
        </p:nvSpPr>
        <p:spPr bwMode="auto">
          <a:xfrm>
            <a:off x="5232401" y="5661025"/>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Q</a:t>
            </a:r>
            <a:r>
              <a:rPr lang="en-US" altLang="ja-JP" sz="2000" i="1" baseline="-25000">
                <a:latin typeface="Times New Roman" pitchFamily="18" charset="0"/>
              </a:rPr>
              <a:t>M</a:t>
            </a:r>
          </a:p>
        </p:txBody>
      </p:sp>
      <p:sp>
        <p:nvSpPr>
          <p:cNvPr id="10254" name="Line 14"/>
          <p:cNvSpPr>
            <a:spLocks noChangeShapeType="1"/>
          </p:cNvSpPr>
          <p:nvPr/>
        </p:nvSpPr>
        <p:spPr bwMode="auto">
          <a:xfrm flipV="1">
            <a:off x="3648076" y="2997201"/>
            <a:ext cx="3743325" cy="22320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5" name="Text Box 15"/>
          <p:cNvSpPr txBox="1">
            <a:spLocks noChangeArrowheads="1"/>
          </p:cNvSpPr>
          <p:nvPr/>
        </p:nvSpPr>
        <p:spPr bwMode="auto">
          <a:xfrm>
            <a:off x="7535864" y="3860800"/>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s.m.b.</a:t>
            </a:r>
            <a:r>
              <a:rPr lang="ja-JP" altLang="en-US" sz="2000"/>
              <a:t>社会的限界便益</a:t>
            </a:r>
          </a:p>
        </p:txBody>
      </p:sp>
      <p:sp>
        <p:nvSpPr>
          <p:cNvPr id="10256" name="Text Box 16"/>
          <p:cNvSpPr txBox="1">
            <a:spLocks noChangeArrowheads="1"/>
          </p:cNvSpPr>
          <p:nvPr/>
        </p:nvSpPr>
        <p:spPr bwMode="auto">
          <a:xfrm>
            <a:off x="4800600" y="3933825"/>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rPr>
              <a:t>M</a:t>
            </a:r>
          </a:p>
        </p:txBody>
      </p:sp>
      <p:sp>
        <p:nvSpPr>
          <p:cNvPr id="10257" name="Line 17"/>
          <p:cNvSpPr>
            <a:spLocks noChangeShapeType="1"/>
          </p:cNvSpPr>
          <p:nvPr/>
        </p:nvSpPr>
        <p:spPr bwMode="auto">
          <a:xfrm>
            <a:off x="6527800" y="3500438"/>
            <a:ext cx="0" cy="2089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8" name="Line 18"/>
          <p:cNvSpPr>
            <a:spLocks noChangeShapeType="1"/>
          </p:cNvSpPr>
          <p:nvPr/>
        </p:nvSpPr>
        <p:spPr bwMode="auto">
          <a:xfrm>
            <a:off x="5519738" y="4149726"/>
            <a:ext cx="0" cy="143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59" name="AutoShape 19"/>
          <p:cNvSpPr>
            <a:spLocks noChangeArrowheads="1"/>
          </p:cNvSpPr>
          <p:nvPr/>
        </p:nvSpPr>
        <p:spPr bwMode="auto">
          <a:xfrm rot="5400000" flipH="1">
            <a:off x="5446516" y="2982391"/>
            <a:ext cx="1179511" cy="1051297"/>
          </a:xfrm>
          <a:prstGeom prst="triangle">
            <a:avLst>
              <a:gd name="adj" fmla="val 50000"/>
            </a:avLst>
          </a:prstGeom>
          <a:solidFill>
            <a:srgbClr val="FF0000">
              <a:alpha val="50000"/>
            </a:srgbClr>
          </a:solidFill>
          <a:ln w="9525">
            <a:solidFill>
              <a:schemeClr val="tx1"/>
            </a:solidFill>
            <a:miter lim="800000"/>
            <a:headEnd/>
            <a:tailEnd/>
          </a:ln>
          <a:effectLst/>
          <a:extLst/>
        </p:spPr>
        <p:txBody>
          <a:bodyPr wrap="none" anchor="ctr"/>
          <a:lstStyle/>
          <a:p>
            <a:endParaRPr lang="ja-JP" altLang="en-US"/>
          </a:p>
        </p:txBody>
      </p:sp>
      <p:sp>
        <p:nvSpPr>
          <p:cNvPr id="10260" name="Text Box 20"/>
          <p:cNvSpPr txBox="1">
            <a:spLocks noChangeArrowheads="1"/>
          </p:cNvSpPr>
          <p:nvPr/>
        </p:nvSpPr>
        <p:spPr bwMode="auto">
          <a:xfrm>
            <a:off x="3432176" y="2205038"/>
            <a:ext cx="1368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資源配分上の損失</a:t>
            </a:r>
          </a:p>
        </p:txBody>
      </p:sp>
      <p:sp>
        <p:nvSpPr>
          <p:cNvPr id="10261" name="Line 21"/>
          <p:cNvSpPr>
            <a:spLocks noChangeShapeType="1"/>
          </p:cNvSpPr>
          <p:nvPr/>
        </p:nvSpPr>
        <p:spPr bwMode="auto">
          <a:xfrm>
            <a:off x="4656139" y="2781301"/>
            <a:ext cx="1152525"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2" name="Line 22"/>
          <p:cNvSpPr>
            <a:spLocks noChangeShapeType="1"/>
          </p:cNvSpPr>
          <p:nvPr/>
        </p:nvSpPr>
        <p:spPr bwMode="auto">
          <a:xfrm>
            <a:off x="3937000" y="1993900"/>
            <a:ext cx="3384544" cy="1939924"/>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3" name="Text Box 23"/>
          <p:cNvSpPr txBox="1">
            <a:spLocks noChangeArrowheads="1"/>
          </p:cNvSpPr>
          <p:nvPr/>
        </p:nvSpPr>
        <p:spPr bwMode="auto">
          <a:xfrm>
            <a:off x="5232400" y="1341438"/>
            <a:ext cx="4465638"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例）教育サービスの需要</a:t>
            </a:r>
          </a:p>
          <a:p>
            <a:pPr>
              <a:spcBef>
                <a:spcPct val="50000"/>
              </a:spcBef>
            </a:pPr>
            <a:r>
              <a:rPr lang="ja-JP" altLang="en-US" sz="2000" dirty="0"/>
              <a:t>個々人は私的限界便益のみ考慮して教育サービスを需要</a:t>
            </a:r>
          </a:p>
        </p:txBody>
      </p:sp>
    </p:spTree>
    <p:extLst>
      <p:ext uri="{BB962C8B-B14F-4D97-AF65-F5344CB8AC3E}">
        <p14:creationId xmlns:p14="http://schemas.microsoft.com/office/powerpoint/2010/main" val="45420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a:t>外部性の解決方法</a:t>
            </a:r>
          </a:p>
        </p:txBody>
      </p:sp>
      <p:sp>
        <p:nvSpPr>
          <p:cNvPr id="14339" name="Rectangle 3"/>
          <p:cNvSpPr>
            <a:spLocks noGrp="1" noChangeArrowheads="1"/>
          </p:cNvSpPr>
          <p:nvPr>
            <p:ph type="body" idx="1"/>
          </p:nvPr>
        </p:nvSpPr>
        <p:spPr/>
        <p:txBody>
          <a:bodyPr/>
          <a:lstStyle/>
          <a:p>
            <a:pPr>
              <a:lnSpc>
                <a:spcPct val="90000"/>
              </a:lnSpc>
            </a:pPr>
            <a:r>
              <a:rPr lang="ja-JP" altLang="en-US" sz="2600" dirty="0"/>
              <a:t>私的な解決方法</a:t>
            </a:r>
          </a:p>
          <a:p>
            <a:pPr lvl="1">
              <a:lnSpc>
                <a:spcPct val="90000"/>
              </a:lnSpc>
            </a:pPr>
            <a:r>
              <a:rPr lang="ja-JP" altLang="en-US" dirty="0"/>
              <a:t>合併</a:t>
            </a:r>
          </a:p>
          <a:p>
            <a:pPr lvl="1">
              <a:lnSpc>
                <a:spcPct val="90000"/>
              </a:lnSpc>
            </a:pPr>
            <a:r>
              <a:rPr lang="ja-JP" altLang="en-US" dirty="0"/>
              <a:t>交渉</a:t>
            </a:r>
            <a:r>
              <a:rPr lang="en-US" altLang="ja-JP" dirty="0">
                <a:sym typeface="Wingdings" panose="05000000000000000000" pitchFamily="2" charset="2"/>
              </a:rPr>
              <a:t></a:t>
            </a:r>
            <a:r>
              <a:rPr lang="en-US" altLang="ja-JP" dirty="0" err="1">
                <a:sym typeface="Wingdings" panose="05000000000000000000" pitchFamily="2" charset="2"/>
              </a:rPr>
              <a:t>Coase</a:t>
            </a:r>
            <a:r>
              <a:rPr lang="ja-JP" altLang="en-US" dirty="0">
                <a:sym typeface="Wingdings" pitchFamily="2" charset="2"/>
              </a:rPr>
              <a:t>の定理</a:t>
            </a:r>
          </a:p>
          <a:p>
            <a:pPr lvl="2">
              <a:lnSpc>
                <a:spcPct val="90000"/>
              </a:lnSpc>
            </a:pPr>
            <a:r>
              <a:rPr lang="ja-JP" altLang="en-US" dirty="0"/>
              <a:t>所有権さえ確定すれば，効率的な資源配分が実現</a:t>
            </a:r>
          </a:p>
          <a:p>
            <a:pPr lvl="2">
              <a:lnSpc>
                <a:spcPct val="90000"/>
              </a:lnSpc>
            </a:pPr>
            <a:r>
              <a:rPr lang="ja-JP" altLang="en-US" dirty="0"/>
              <a:t>取引費用</a:t>
            </a:r>
            <a:r>
              <a:rPr lang="en-US" altLang="ja-JP" dirty="0"/>
              <a:t>=0</a:t>
            </a:r>
            <a:r>
              <a:rPr lang="ja-JP" altLang="en-US" dirty="0"/>
              <a:t>を前提</a:t>
            </a:r>
          </a:p>
          <a:p>
            <a:pPr>
              <a:lnSpc>
                <a:spcPct val="90000"/>
              </a:lnSpc>
            </a:pPr>
            <a:r>
              <a:rPr lang="ja-JP" altLang="en-US" sz="2600" dirty="0"/>
              <a:t>公的な解決方法</a:t>
            </a:r>
          </a:p>
          <a:p>
            <a:pPr lvl="1">
              <a:lnSpc>
                <a:spcPct val="90000"/>
              </a:lnSpc>
            </a:pPr>
            <a:r>
              <a:rPr lang="ja-JP" altLang="en-US" dirty="0"/>
              <a:t>現実の世界では取引費用が無視できない</a:t>
            </a:r>
            <a:endParaRPr lang="en-US" altLang="ja-JP" dirty="0"/>
          </a:p>
          <a:p>
            <a:pPr lvl="2">
              <a:lnSpc>
                <a:spcPct val="90000"/>
              </a:lnSpc>
            </a:pPr>
            <a:r>
              <a:rPr lang="ja-JP" altLang="en-US" dirty="0"/>
              <a:t>所有権の確定</a:t>
            </a:r>
            <a:r>
              <a:rPr lang="en-US" altLang="ja-JP" dirty="0"/>
              <a:t>&amp;</a:t>
            </a:r>
            <a:r>
              <a:rPr lang="ja-JP" altLang="en-US" dirty="0"/>
              <a:t>交渉　で問題の解決は期待できない場合がある</a:t>
            </a:r>
          </a:p>
          <a:p>
            <a:pPr lvl="1">
              <a:lnSpc>
                <a:spcPct val="90000"/>
              </a:lnSpc>
            </a:pPr>
            <a:r>
              <a:rPr lang="en-US" altLang="ja-JP" dirty="0" err="1"/>
              <a:t>Pigou</a:t>
            </a:r>
            <a:r>
              <a:rPr lang="ja-JP" altLang="en-US" dirty="0"/>
              <a:t>税，排出権取引</a:t>
            </a:r>
          </a:p>
          <a:p>
            <a:pPr lvl="1">
              <a:lnSpc>
                <a:spcPct val="90000"/>
              </a:lnSpc>
            </a:pPr>
            <a:r>
              <a:rPr lang="ja-JP" altLang="en-US" dirty="0"/>
              <a:t>上記の方法と直接的な数量規制の比較</a:t>
            </a:r>
            <a:endParaRPr lang="en-US" altLang="ja-JP" dirty="0"/>
          </a:p>
          <a:p>
            <a:pPr lvl="1">
              <a:lnSpc>
                <a:spcPct val="90000"/>
              </a:lnSpc>
            </a:pPr>
            <a:r>
              <a:rPr lang="ja-JP" altLang="en-US" dirty="0"/>
              <a:t>罰金と補助金</a:t>
            </a:r>
          </a:p>
          <a:p>
            <a:pPr lvl="1">
              <a:lnSpc>
                <a:spcPct val="90000"/>
              </a:lnSpc>
            </a:pPr>
            <a:endParaRPr lang="en-US" altLang="ja-JP" dirty="0"/>
          </a:p>
        </p:txBody>
      </p:sp>
    </p:spTree>
    <p:extLst>
      <p:ext uri="{BB962C8B-B14F-4D97-AF65-F5344CB8AC3E}">
        <p14:creationId xmlns:p14="http://schemas.microsoft.com/office/powerpoint/2010/main" val="721436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a:t>地域を超えた外部性</a:t>
            </a:r>
          </a:p>
        </p:txBody>
      </p:sp>
      <p:sp>
        <p:nvSpPr>
          <p:cNvPr id="17411" name="Rectangle 3"/>
          <p:cNvSpPr>
            <a:spLocks noGrp="1" noChangeArrowheads="1"/>
          </p:cNvSpPr>
          <p:nvPr>
            <p:ph idx="1"/>
          </p:nvPr>
        </p:nvSpPr>
        <p:spPr/>
        <p:txBody>
          <a:bodyPr/>
          <a:lstStyle/>
          <a:p>
            <a:pPr>
              <a:lnSpc>
                <a:spcPct val="90000"/>
              </a:lnSpc>
            </a:pPr>
            <a:r>
              <a:rPr lang="ja-JP" altLang="en-US" sz="2600" dirty="0"/>
              <a:t>基本的には，各地方政府は，他地域の住民の効用は考慮しない</a:t>
            </a:r>
          </a:p>
          <a:p>
            <a:pPr lvl="1">
              <a:lnSpc>
                <a:spcPct val="90000"/>
              </a:lnSpc>
            </a:pPr>
            <a:r>
              <a:rPr lang="ja-JP" altLang="en-US" dirty="0"/>
              <a:t>正の外部性を与える行動は過小に</a:t>
            </a:r>
          </a:p>
          <a:p>
            <a:pPr lvl="1">
              <a:lnSpc>
                <a:spcPct val="90000"/>
              </a:lnSpc>
            </a:pPr>
            <a:r>
              <a:rPr lang="ja-JP" altLang="en-US" dirty="0"/>
              <a:t>負の外部性を与える行動は過大に</a:t>
            </a:r>
          </a:p>
          <a:p>
            <a:pPr lvl="2">
              <a:lnSpc>
                <a:spcPct val="90000"/>
              </a:lnSpc>
            </a:pPr>
            <a:r>
              <a:rPr lang="ja-JP" altLang="en-US" dirty="0"/>
              <a:t>例）上流地域での河川の水質管理</a:t>
            </a:r>
          </a:p>
          <a:p>
            <a:pPr>
              <a:lnSpc>
                <a:spcPct val="90000"/>
              </a:lnSpc>
            </a:pPr>
            <a:r>
              <a:rPr lang="ja-JP" altLang="en-US" sz="2600" dirty="0"/>
              <a:t>問題の解決</a:t>
            </a:r>
          </a:p>
          <a:p>
            <a:pPr lvl="1">
              <a:lnSpc>
                <a:spcPct val="90000"/>
              </a:lnSpc>
            </a:pPr>
            <a:r>
              <a:rPr lang="ja-JP" altLang="en-US" dirty="0"/>
              <a:t>地方政府間の交渉</a:t>
            </a:r>
          </a:p>
          <a:p>
            <a:pPr lvl="2">
              <a:lnSpc>
                <a:spcPct val="90000"/>
              </a:lnSpc>
            </a:pPr>
            <a:r>
              <a:rPr lang="ja-JP" altLang="en-US" dirty="0"/>
              <a:t>取引費用が無視できず，現実的ではない場合が多い</a:t>
            </a:r>
          </a:p>
          <a:p>
            <a:pPr lvl="1">
              <a:lnSpc>
                <a:spcPct val="90000"/>
              </a:lnSpc>
            </a:pPr>
            <a:r>
              <a:rPr lang="ja-JP" altLang="en-US" dirty="0"/>
              <a:t>当該地域を含むより広い範囲をカバーする政府</a:t>
            </a:r>
          </a:p>
          <a:p>
            <a:pPr lvl="1">
              <a:lnSpc>
                <a:spcPct val="90000"/>
              </a:lnSpc>
            </a:pPr>
            <a:r>
              <a:rPr lang="ja-JP" altLang="en-US" dirty="0"/>
              <a:t>外部性の及ぶ地理的範囲に応じた政府の必要性</a:t>
            </a:r>
          </a:p>
          <a:p>
            <a:pPr lvl="2">
              <a:lnSpc>
                <a:spcPct val="90000"/>
              </a:lnSpc>
            </a:pPr>
            <a:r>
              <a:rPr lang="ja-JP" altLang="en-US" dirty="0"/>
              <a:t>多層性 </a:t>
            </a:r>
            <a:r>
              <a:rPr lang="ja-JP" altLang="en-US" dirty="0">
                <a:sym typeface="Wingdings" pitchFamily="2" charset="2"/>
              </a:rPr>
              <a:t></a:t>
            </a:r>
            <a:r>
              <a:rPr lang="ja-JP" altLang="en-US" dirty="0"/>
              <a:t>　国，都道府県，市町村</a:t>
            </a:r>
          </a:p>
        </p:txBody>
      </p:sp>
    </p:spTree>
    <p:extLst>
      <p:ext uri="{BB962C8B-B14F-4D97-AF65-F5344CB8AC3E}">
        <p14:creationId xmlns:p14="http://schemas.microsoft.com/office/powerpoint/2010/main" val="547434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財政的外部性</a:t>
            </a:r>
          </a:p>
        </p:txBody>
      </p:sp>
      <p:sp>
        <p:nvSpPr>
          <p:cNvPr id="18435" name="Rectangle 3"/>
          <p:cNvSpPr>
            <a:spLocks noGrp="1" noChangeArrowheads="1"/>
          </p:cNvSpPr>
          <p:nvPr>
            <p:ph idx="1"/>
          </p:nvPr>
        </p:nvSpPr>
        <p:spPr>
          <a:xfrm>
            <a:off x="1919536" y="1268761"/>
            <a:ext cx="8353176" cy="5400599"/>
          </a:xfrm>
        </p:spPr>
        <p:txBody>
          <a:bodyPr>
            <a:noAutofit/>
          </a:bodyPr>
          <a:lstStyle/>
          <a:p>
            <a:pPr>
              <a:lnSpc>
                <a:spcPct val="80000"/>
              </a:lnSpc>
            </a:pPr>
            <a:r>
              <a:rPr lang="ja-JP" altLang="en-US" sz="2400" dirty="0"/>
              <a:t>ある地方政府の行動が他の地方政府に外部性を及ぼす</a:t>
            </a:r>
          </a:p>
          <a:p>
            <a:pPr lvl="1">
              <a:lnSpc>
                <a:spcPct val="80000"/>
              </a:lnSpc>
            </a:pPr>
            <a:r>
              <a:rPr lang="ja-JP" altLang="en-US" sz="2000" dirty="0"/>
              <a:t>公園の整備，交通インフラの整備</a:t>
            </a:r>
          </a:p>
          <a:p>
            <a:pPr lvl="1">
              <a:lnSpc>
                <a:spcPct val="80000"/>
              </a:lnSpc>
            </a:pPr>
            <a:r>
              <a:rPr lang="ja-JP" altLang="en-US" sz="2000" dirty="0"/>
              <a:t>他地域との境界に建設されたゴミ焼却炉</a:t>
            </a:r>
          </a:p>
          <a:p>
            <a:pPr>
              <a:lnSpc>
                <a:spcPct val="80000"/>
              </a:lnSpc>
            </a:pPr>
            <a:r>
              <a:rPr lang="ja-JP" altLang="en-US" sz="2400" dirty="0"/>
              <a:t>租税輸出</a:t>
            </a:r>
          </a:p>
          <a:p>
            <a:pPr lvl="1">
              <a:lnSpc>
                <a:spcPct val="80000"/>
              </a:lnSpc>
            </a:pPr>
            <a:r>
              <a:rPr lang="ja-JP" altLang="en-US" sz="2000" dirty="0"/>
              <a:t>観光地のホテル税，地方法人税（地方税を他地域の住民に負担させる）</a:t>
            </a:r>
          </a:p>
          <a:p>
            <a:pPr lvl="2">
              <a:lnSpc>
                <a:spcPct val="80000"/>
              </a:lnSpc>
            </a:pPr>
            <a:r>
              <a:rPr lang="ja-JP" altLang="en-US" sz="1600" dirty="0"/>
              <a:t>税負担を他地域に「輸出」している</a:t>
            </a:r>
          </a:p>
          <a:p>
            <a:pPr>
              <a:lnSpc>
                <a:spcPct val="80000"/>
              </a:lnSpc>
            </a:pPr>
            <a:r>
              <a:rPr lang="ja-JP" altLang="en-US" sz="2400" dirty="0"/>
              <a:t>租税競争</a:t>
            </a:r>
          </a:p>
          <a:p>
            <a:pPr lvl="1">
              <a:lnSpc>
                <a:spcPct val="80000"/>
              </a:lnSpc>
            </a:pPr>
            <a:r>
              <a:rPr lang="ja-JP" altLang="en-US" sz="2000" dirty="0"/>
              <a:t>法人税の切り下げで企業を誘致</a:t>
            </a:r>
            <a:r>
              <a:rPr lang="ja-JP" altLang="en-US" sz="2000" dirty="0">
                <a:sym typeface="Wingdings" pitchFamily="2" charset="2"/>
              </a:rPr>
              <a:t>他地域は税収を失う</a:t>
            </a:r>
            <a:endParaRPr lang="ja-JP" altLang="en-US" sz="2000" dirty="0"/>
          </a:p>
          <a:p>
            <a:pPr>
              <a:lnSpc>
                <a:spcPct val="80000"/>
              </a:lnSpc>
            </a:pPr>
            <a:r>
              <a:rPr lang="ja-JP" altLang="en-US" sz="2400" dirty="0"/>
              <a:t>地方債</a:t>
            </a:r>
          </a:p>
          <a:p>
            <a:pPr lvl="1">
              <a:lnSpc>
                <a:spcPct val="80000"/>
              </a:lnSpc>
            </a:pPr>
            <a:r>
              <a:rPr lang="ja-JP" altLang="en-US" sz="2000" dirty="0"/>
              <a:t>便益と負担のタイミングのずれ</a:t>
            </a:r>
          </a:p>
          <a:p>
            <a:pPr lvl="2">
              <a:lnSpc>
                <a:spcPct val="80000"/>
              </a:lnSpc>
            </a:pPr>
            <a:r>
              <a:rPr lang="ja-JP" altLang="en-US" sz="1800" dirty="0"/>
              <a:t>減税の時期</a:t>
            </a:r>
            <a:r>
              <a:rPr lang="en-US" altLang="ja-JP" sz="1800" dirty="0"/>
              <a:t>:</a:t>
            </a:r>
            <a:r>
              <a:rPr lang="ja-JP" altLang="en-US" sz="1800" dirty="0"/>
              <a:t>人口流入，増税の時期：流出</a:t>
            </a:r>
            <a:r>
              <a:rPr lang="ja-JP" altLang="en-US" sz="1800" dirty="0">
                <a:sym typeface="Wingdings" pitchFamily="2" charset="2"/>
              </a:rPr>
              <a:t> フリーライド</a:t>
            </a:r>
            <a:endParaRPr lang="ja-JP" altLang="en-US" sz="1800" dirty="0"/>
          </a:p>
          <a:p>
            <a:pPr lvl="2">
              <a:lnSpc>
                <a:spcPct val="80000"/>
              </a:lnSpc>
            </a:pPr>
            <a:r>
              <a:rPr lang="ja-JP" altLang="en-US" sz="1800" dirty="0"/>
              <a:t>地方負担の教育費で</a:t>
            </a:r>
            <a:r>
              <a:rPr lang="ja-JP" altLang="en-US" sz="1800" dirty="0">
                <a:sym typeface="Wingdings" pitchFamily="2" charset="2"/>
              </a:rPr>
              <a:t>教育を受けた人の域外流出</a:t>
            </a:r>
          </a:p>
          <a:p>
            <a:pPr lvl="3">
              <a:lnSpc>
                <a:spcPct val="80000"/>
              </a:lnSpc>
            </a:pPr>
            <a:r>
              <a:rPr lang="ja-JP" altLang="en-US" sz="1600" dirty="0">
                <a:sym typeface="Wingdings" pitchFamily="2" charset="2"/>
              </a:rPr>
              <a:t>他地域は負担なしに教育の外部性の恩恵を受ける</a:t>
            </a:r>
            <a:endParaRPr lang="ja-JP" altLang="en-US" sz="1600" dirty="0"/>
          </a:p>
          <a:p>
            <a:pPr lvl="2">
              <a:lnSpc>
                <a:spcPct val="80000"/>
              </a:lnSpc>
            </a:pPr>
            <a:r>
              <a:rPr lang="ja-JP" altLang="en-US" sz="1800" dirty="0"/>
              <a:t>社会資本の建設，保育施設</a:t>
            </a:r>
            <a:r>
              <a:rPr lang="en-US" altLang="ja-JP" sz="1800" dirty="0"/>
              <a:t>,...</a:t>
            </a:r>
          </a:p>
          <a:p>
            <a:pPr lvl="2">
              <a:lnSpc>
                <a:spcPct val="80000"/>
              </a:lnSpc>
            </a:pPr>
            <a:r>
              <a:rPr lang="ja-JP" altLang="en-US" sz="1800" dirty="0"/>
              <a:t>ただし，これらの問題は土地価格に資本化されるかもしれない</a:t>
            </a:r>
            <a:r>
              <a:rPr lang="en-US" altLang="ja-JP" sz="1800" dirty="0">
                <a:sym typeface="Wingdings" panose="05000000000000000000" pitchFamily="2" charset="2"/>
              </a:rPr>
              <a:t></a:t>
            </a:r>
            <a:r>
              <a:rPr lang="ja-JP" altLang="en-US" sz="1800" dirty="0">
                <a:sym typeface="Wingdings" panose="05000000000000000000" pitchFamily="2" charset="2"/>
              </a:rPr>
              <a:t>地方税における土地課税の役割</a:t>
            </a:r>
            <a:endParaRPr lang="en-US" altLang="ja-JP" sz="1800" dirty="0"/>
          </a:p>
        </p:txBody>
      </p:sp>
    </p:spTree>
    <p:extLst>
      <p:ext uri="{BB962C8B-B14F-4D97-AF65-F5344CB8AC3E}">
        <p14:creationId xmlns:p14="http://schemas.microsoft.com/office/powerpoint/2010/main" val="4131072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a:t>まとめ　</a:t>
            </a:r>
            <a:r>
              <a:rPr lang="ja-JP" altLang="en-US" sz="3200" dirty="0"/>
              <a:t>地方政府で対処できないこと</a:t>
            </a:r>
            <a:endParaRPr lang="ja-JP" altLang="en-US" dirty="0"/>
          </a:p>
        </p:txBody>
      </p:sp>
      <p:sp>
        <p:nvSpPr>
          <p:cNvPr id="5123" name="Rectangle 3"/>
          <p:cNvSpPr>
            <a:spLocks noGrp="1" noChangeArrowheads="1"/>
          </p:cNvSpPr>
          <p:nvPr>
            <p:ph idx="1"/>
          </p:nvPr>
        </p:nvSpPr>
        <p:spPr>
          <a:xfrm>
            <a:off x="1981200" y="1600200"/>
            <a:ext cx="8363272" cy="4925144"/>
          </a:xfrm>
        </p:spPr>
        <p:txBody>
          <a:bodyPr>
            <a:normAutofit/>
          </a:bodyPr>
          <a:lstStyle/>
          <a:p>
            <a:r>
              <a:rPr lang="ja-JP" altLang="en-US" dirty="0"/>
              <a:t>全国的公共財の供給</a:t>
            </a:r>
          </a:p>
          <a:p>
            <a:r>
              <a:rPr lang="ja-JP" altLang="en-US" dirty="0"/>
              <a:t>地域を越えた外部性への対処</a:t>
            </a:r>
          </a:p>
          <a:p>
            <a:r>
              <a:rPr lang="ja-JP" altLang="en-US" dirty="0"/>
              <a:t>財政的外部性</a:t>
            </a:r>
          </a:p>
          <a:p>
            <a:pPr lvl="1"/>
            <a:r>
              <a:rPr lang="ja-JP" altLang="en-US" dirty="0"/>
              <a:t>支出面</a:t>
            </a:r>
          </a:p>
          <a:p>
            <a:pPr lvl="1"/>
            <a:r>
              <a:rPr lang="ja-JP" altLang="en-US" dirty="0"/>
              <a:t>収入面（租税輸出，望ましくない租税競争，地方債）</a:t>
            </a:r>
          </a:p>
          <a:p>
            <a:r>
              <a:rPr lang="ja-JP" altLang="en-US" dirty="0"/>
              <a:t>住民や企業の立地が必ずしも効率的ではない可能性</a:t>
            </a:r>
          </a:p>
          <a:p>
            <a:r>
              <a:rPr lang="ja-JP" altLang="en-US" dirty="0"/>
              <a:t>所得再分配</a:t>
            </a:r>
            <a:endParaRPr lang="en-US" altLang="ja-JP" dirty="0"/>
          </a:p>
        </p:txBody>
      </p:sp>
    </p:spTree>
    <p:extLst>
      <p:ext uri="{BB962C8B-B14F-4D97-AF65-F5344CB8AC3E}">
        <p14:creationId xmlns:p14="http://schemas.microsoft.com/office/powerpoint/2010/main" val="4273553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10B46A2-9407-4647-A9BE-D224A9CE94C6}"/>
              </a:ext>
            </a:extLst>
          </p:cNvPr>
          <p:cNvSpPr>
            <a:spLocks noGrp="1"/>
          </p:cNvSpPr>
          <p:nvPr>
            <p:ph type="title"/>
          </p:nvPr>
        </p:nvSpPr>
        <p:spPr/>
        <p:txBody>
          <a:bodyPr/>
          <a:lstStyle/>
          <a:p>
            <a:endParaRPr kumimoji="1" lang="ja-JP" altLang="en-US"/>
          </a:p>
        </p:txBody>
      </p:sp>
      <p:sp>
        <p:nvSpPr>
          <p:cNvPr id="6" name="コンテンツ プレースホルダー 5">
            <a:extLst>
              <a:ext uri="{FF2B5EF4-FFF2-40B4-BE49-F238E27FC236}">
                <a16:creationId xmlns:a16="http://schemas.microsoft.com/office/drawing/2014/main" id="{56DA8696-A330-40FC-BCB0-B7F81B0C5864}"/>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253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国と地方の役割分担</a:t>
            </a:r>
          </a:p>
        </p:txBody>
      </p:sp>
      <p:sp>
        <p:nvSpPr>
          <p:cNvPr id="4099" name="Rectangle 3"/>
          <p:cNvSpPr>
            <a:spLocks noGrp="1" noChangeArrowheads="1"/>
          </p:cNvSpPr>
          <p:nvPr>
            <p:ph idx="1"/>
          </p:nvPr>
        </p:nvSpPr>
        <p:spPr/>
        <p:txBody>
          <a:bodyPr/>
          <a:lstStyle/>
          <a:p>
            <a:r>
              <a:rPr lang="ja-JP" altLang="en-US" sz="2600" dirty="0"/>
              <a:t>政府の役割 </a:t>
            </a:r>
            <a:r>
              <a:rPr lang="ja-JP" altLang="en-US" sz="2600" dirty="0">
                <a:sym typeface="Wingdings" pitchFamily="2" charset="2"/>
              </a:rPr>
              <a:t> </a:t>
            </a:r>
            <a:r>
              <a:rPr lang="ja-JP" altLang="en-US" sz="2600" dirty="0"/>
              <a:t>市場の失敗</a:t>
            </a:r>
          </a:p>
          <a:p>
            <a:pPr lvl="1"/>
            <a:r>
              <a:rPr lang="ja-JP" altLang="en-US" dirty="0"/>
              <a:t>公共財</a:t>
            </a:r>
          </a:p>
          <a:p>
            <a:pPr lvl="1"/>
            <a:r>
              <a:rPr lang="ja-JP" altLang="en-US" dirty="0"/>
              <a:t>外部性</a:t>
            </a:r>
          </a:p>
          <a:p>
            <a:pPr lvl="1"/>
            <a:r>
              <a:rPr lang="ja-JP" altLang="en-US" dirty="0"/>
              <a:t>自然独占</a:t>
            </a:r>
          </a:p>
          <a:p>
            <a:pPr lvl="1"/>
            <a:r>
              <a:rPr lang="ja-JP" altLang="en-US" dirty="0"/>
              <a:t>情報上の失敗</a:t>
            </a:r>
          </a:p>
          <a:p>
            <a:pPr lvl="1"/>
            <a:r>
              <a:rPr lang="ja-JP" altLang="en-US" dirty="0"/>
              <a:t>所得再分配</a:t>
            </a:r>
          </a:p>
          <a:p>
            <a:r>
              <a:rPr lang="ja-JP" altLang="en-US" sz="2600" dirty="0"/>
              <a:t>中央政府の仕事か地方政府の仕事か</a:t>
            </a:r>
          </a:p>
          <a:p>
            <a:pPr lvl="1"/>
            <a:r>
              <a:rPr lang="ja-JP" altLang="en-US" dirty="0"/>
              <a:t>地方政府で対処できないことは</a:t>
            </a:r>
          </a:p>
          <a:p>
            <a:pPr lvl="1"/>
            <a:r>
              <a:rPr lang="ja-JP" altLang="en-US" dirty="0"/>
              <a:t>地方政府に任せることの利点は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地方政府で対処できないこと</a:t>
            </a:r>
          </a:p>
        </p:txBody>
      </p:sp>
      <p:sp>
        <p:nvSpPr>
          <p:cNvPr id="5123" name="Rectangle 3"/>
          <p:cNvSpPr>
            <a:spLocks noGrp="1" noChangeArrowheads="1"/>
          </p:cNvSpPr>
          <p:nvPr>
            <p:ph idx="1"/>
          </p:nvPr>
        </p:nvSpPr>
        <p:spPr>
          <a:xfrm>
            <a:off x="1981200" y="1600200"/>
            <a:ext cx="8363272" cy="4925144"/>
          </a:xfrm>
        </p:spPr>
        <p:txBody>
          <a:bodyPr>
            <a:normAutofit/>
          </a:bodyPr>
          <a:lstStyle/>
          <a:p>
            <a:r>
              <a:rPr lang="ja-JP" altLang="en-US" dirty="0"/>
              <a:t>全国的公共財の供給</a:t>
            </a:r>
          </a:p>
          <a:p>
            <a:r>
              <a:rPr lang="ja-JP" altLang="en-US" dirty="0"/>
              <a:t>地域を越えた外部性への対処</a:t>
            </a:r>
          </a:p>
          <a:p>
            <a:r>
              <a:rPr lang="ja-JP" altLang="en-US" dirty="0"/>
              <a:t>財政的外部性</a:t>
            </a:r>
          </a:p>
          <a:p>
            <a:pPr lvl="1"/>
            <a:r>
              <a:rPr lang="ja-JP" altLang="en-US" dirty="0"/>
              <a:t>支出面</a:t>
            </a:r>
          </a:p>
          <a:p>
            <a:pPr lvl="1"/>
            <a:r>
              <a:rPr lang="ja-JP" altLang="en-US" dirty="0"/>
              <a:t>収入面（租税輸出，望ましくない租税競争，地方債）</a:t>
            </a:r>
          </a:p>
          <a:p>
            <a:r>
              <a:rPr lang="ja-JP" altLang="en-US" dirty="0"/>
              <a:t>住民や企業の立地が必ずしも効率的ではない可能性</a:t>
            </a:r>
          </a:p>
          <a:p>
            <a:r>
              <a:rPr lang="ja-JP" altLang="en-US" dirty="0"/>
              <a:t>所得再分配</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地方分権の利点</a:t>
            </a:r>
          </a:p>
        </p:txBody>
      </p:sp>
      <p:sp>
        <p:nvSpPr>
          <p:cNvPr id="20483" name="Rectangle 3"/>
          <p:cNvSpPr>
            <a:spLocks noGrp="1" noChangeArrowheads="1"/>
          </p:cNvSpPr>
          <p:nvPr>
            <p:ph idx="1"/>
          </p:nvPr>
        </p:nvSpPr>
        <p:spPr>
          <a:xfrm>
            <a:off x="1981200" y="1412776"/>
            <a:ext cx="8363272" cy="5184576"/>
          </a:xfrm>
        </p:spPr>
        <p:txBody>
          <a:bodyPr>
            <a:normAutofit lnSpcReduction="10000"/>
          </a:bodyPr>
          <a:lstStyle/>
          <a:p>
            <a:r>
              <a:rPr lang="ja-JP" altLang="en-US" sz="2400" dirty="0"/>
              <a:t>情報の偏在</a:t>
            </a:r>
          </a:p>
          <a:p>
            <a:pPr lvl="1"/>
            <a:r>
              <a:rPr lang="ja-JP" altLang="en-US" sz="2000" dirty="0"/>
              <a:t>中央政府よりも地方政府の方が地方の状況をよく知っている</a:t>
            </a:r>
          </a:p>
          <a:p>
            <a:r>
              <a:rPr lang="ja-JP" altLang="en-US" sz="2400" dirty="0"/>
              <a:t>意思決定の費用</a:t>
            </a:r>
          </a:p>
          <a:p>
            <a:pPr lvl="1"/>
            <a:r>
              <a:rPr lang="ja-JP" altLang="en-US" sz="2000" dirty="0"/>
              <a:t>地域住民の意思を反映させるためには十分小さな単位の方が望ましい</a:t>
            </a:r>
          </a:p>
          <a:p>
            <a:pPr lvl="2"/>
            <a:r>
              <a:rPr lang="ja-JP" altLang="en-US" sz="1600"/>
              <a:t>利害の対立，選好の違い，コミュニティごとの異なる事情</a:t>
            </a:r>
            <a:endParaRPr lang="ja-JP" altLang="en-US" sz="1600" dirty="0"/>
          </a:p>
          <a:p>
            <a:r>
              <a:rPr lang="ja-JP" altLang="en-US" sz="2400" dirty="0"/>
              <a:t>地域に応じた行動</a:t>
            </a:r>
          </a:p>
          <a:p>
            <a:pPr lvl="1"/>
            <a:r>
              <a:rPr lang="ja-JP" altLang="en-US" sz="2000" dirty="0"/>
              <a:t>中央政府：</a:t>
            </a:r>
            <a:r>
              <a:rPr lang="ja-JP" altLang="en-US" sz="2000" dirty="0">
                <a:sym typeface="Wingdings" pitchFamily="2" charset="2"/>
              </a:rPr>
              <a:t>全国一律，地方政府：各地域の事情に応じた行動が可能</a:t>
            </a:r>
            <a:endParaRPr lang="ja-JP" altLang="en-US" sz="2000" dirty="0"/>
          </a:p>
          <a:p>
            <a:r>
              <a:rPr lang="ja-JP" altLang="en-US" sz="2400" dirty="0"/>
              <a:t>地方政府で対処不可能な問題</a:t>
            </a:r>
            <a:r>
              <a:rPr lang="ja-JP" altLang="en-US" sz="2000" dirty="0">
                <a:sym typeface="Wingdings" pitchFamily="2" charset="2"/>
              </a:rPr>
              <a:t></a:t>
            </a:r>
            <a:r>
              <a:rPr lang="ja-JP" altLang="en-US" sz="2400" dirty="0">
                <a:sym typeface="Wingdings" pitchFamily="2" charset="2"/>
              </a:rPr>
              <a:t>中央政府，上位政府が必要</a:t>
            </a:r>
            <a:endParaRPr lang="ja-JP" altLang="en-US" sz="2400" dirty="0"/>
          </a:p>
          <a:p>
            <a:pPr lvl="1"/>
            <a:r>
              <a:rPr lang="ja-JP" altLang="en-US" sz="2000" dirty="0"/>
              <a:t>多層的な政府構造（日本の場合は　国・都道府県・市町村の三層構造）</a:t>
            </a:r>
            <a:endParaRPr lang="en-US" altLang="ja-JP" sz="2000" dirty="0"/>
          </a:p>
          <a:p>
            <a:pPr lvl="1"/>
            <a:r>
              <a:rPr lang="ja-JP" altLang="en-US" sz="2000" dirty="0"/>
              <a:t>地方政府間の連携・協力でも可能</a:t>
            </a:r>
            <a:endParaRPr lang="en-US" altLang="ja-JP" sz="2000" dirty="0"/>
          </a:p>
          <a:p>
            <a:pPr lvl="1"/>
            <a:r>
              <a:rPr lang="ja-JP" altLang="en-US" sz="2000" dirty="0"/>
              <a:t>より大きな単位の方が規模の経済性が働き，効率的だという議論があるが本当か</a:t>
            </a:r>
            <a:r>
              <a:rPr lang="en-US" altLang="ja-JP" sz="2000" dirty="0"/>
              <a:t>?</a:t>
            </a:r>
            <a:r>
              <a:rPr lang="ja-JP" altLang="en-US" sz="2000" dirty="0"/>
              <a:t>（市町村合併の根拠</a:t>
            </a:r>
            <a:r>
              <a:rPr lang="en-US" altLang="ja-JP" sz="2000" dirty="0"/>
              <a:t>?</a:t>
            </a:r>
            <a:r>
              <a:rPr lang="ja-JP" altLang="en-US" sz="2000" dirty="0"/>
              <a:t>）</a:t>
            </a:r>
            <a:endParaRPr lang="en-US" altLang="ja-JP" sz="2000" dirty="0"/>
          </a:p>
          <a:p>
            <a:pPr lvl="2"/>
            <a:r>
              <a:rPr lang="ja-JP" altLang="en-US" sz="1600" dirty="0"/>
              <a:t>最適人口規模の実証分析 </a:t>
            </a:r>
            <a:r>
              <a:rPr lang="en-US" altLang="ja-JP" sz="1600" dirty="0">
                <a:sym typeface="Wingdings" panose="05000000000000000000" pitchFamily="2" charset="2"/>
              </a:rPr>
              <a:t> </a:t>
            </a:r>
            <a:r>
              <a:rPr lang="ja-JP" altLang="en-US" sz="1600" dirty="0">
                <a:sym typeface="Wingdings" panose="05000000000000000000" pitchFamily="2" charset="2"/>
              </a:rPr>
              <a:t>実際は，</a:t>
            </a:r>
            <a:r>
              <a:rPr lang="ja-JP" altLang="en-US" sz="1600" dirty="0"/>
              <a:t>みせかけの関係</a:t>
            </a:r>
            <a:endParaRPr lang="en-US" altLang="ja-JP" sz="1600" dirty="0"/>
          </a:p>
          <a:p>
            <a:pPr lvl="1"/>
            <a:endParaRPr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a:t>全国的公共財と地方公共財</a:t>
            </a:r>
          </a:p>
        </p:txBody>
      </p:sp>
      <p:sp>
        <p:nvSpPr>
          <p:cNvPr id="16387" name="Rectangle 3"/>
          <p:cNvSpPr>
            <a:spLocks noGrp="1" noChangeArrowheads="1"/>
          </p:cNvSpPr>
          <p:nvPr>
            <p:ph idx="1"/>
          </p:nvPr>
        </p:nvSpPr>
        <p:spPr>
          <a:xfrm>
            <a:off x="1981200" y="1600200"/>
            <a:ext cx="8218488" cy="4781550"/>
          </a:xfrm>
        </p:spPr>
        <p:txBody>
          <a:bodyPr/>
          <a:lstStyle/>
          <a:p>
            <a:pPr>
              <a:lnSpc>
                <a:spcPct val="90000"/>
              </a:lnSpc>
            </a:pPr>
            <a:r>
              <a:rPr lang="ja-JP" altLang="en-US" sz="2600"/>
              <a:t>全国的公共財 </a:t>
            </a:r>
            <a:r>
              <a:rPr lang="en-US" altLang="ja-JP" sz="2600"/>
              <a:t>(national public goods)</a:t>
            </a:r>
          </a:p>
          <a:p>
            <a:pPr lvl="1">
              <a:lnSpc>
                <a:spcPct val="90000"/>
              </a:lnSpc>
            </a:pPr>
            <a:r>
              <a:rPr lang="ja-JP" altLang="en-US"/>
              <a:t>便益が広く全国に及ぶ公共財</a:t>
            </a:r>
          </a:p>
          <a:p>
            <a:pPr lvl="1">
              <a:lnSpc>
                <a:spcPct val="90000"/>
              </a:lnSpc>
            </a:pPr>
            <a:r>
              <a:rPr lang="ja-JP" altLang="en-US"/>
              <a:t>国防，外交，全国的な交通網の整備，全国的な犯罪の取締り</a:t>
            </a:r>
          </a:p>
          <a:p>
            <a:pPr>
              <a:lnSpc>
                <a:spcPct val="90000"/>
              </a:lnSpc>
            </a:pPr>
            <a:r>
              <a:rPr lang="ja-JP" altLang="en-US" sz="2600"/>
              <a:t>地方公共財　（</a:t>
            </a:r>
            <a:r>
              <a:rPr lang="en-US" altLang="ja-JP" sz="2600"/>
              <a:t>local public goods)</a:t>
            </a:r>
          </a:p>
          <a:p>
            <a:pPr lvl="1">
              <a:lnSpc>
                <a:spcPct val="90000"/>
              </a:lnSpc>
            </a:pPr>
            <a:r>
              <a:rPr lang="ja-JP" altLang="en-US"/>
              <a:t>便益が一地域にとどまる公共財</a:t>
            </a:r>
          </a:p>
          <a:p>
            <a:pPr lvl="1">
              <a:lnSpc>
                <a:spcPct val="90000"/>
              </a:lnSpc>
            </a:pPr>
            <a:r>
              <a:rPr lang="ja-JP" altLang="en-US"/>
              <a:t>消防，警察活動，生活道路</a:t>
            </a:r>
          </a:p>
          <a:p>
            <a:pPr lvl="2">
              <a:lnSpc>
                <a:spcPct val="90000"/>
              </a:lnSpc>
            </a:pPr>
            <a:r>
              <a:rPr lang="ja-JP" altLang="en-US"/>
              <a:t>注）自動車等の利用で犯罪者が広域で活動</a:t>
            </a:r>
            <a:r>
              <a:rPr lang="ja-JP" altLang="en-US">
                <a:sym typeface="Wingdings" pitchFamily="2" charset="2"/>
              </a:rPr>
              <a:t>現在の都道府県単位は時代に合わない？</a:t>
            </a:r>
            <a:endParaRPr lang="ja-JP" altLang="en-US"/>
          </a:p>
          <a:p>
            <a:pPr>
              <a:lnSpc>
                <a:spcPct val="90000"/>
              </a:lnSpc>
            </a:pPr>
            <a:r>
              <a:rPr lang="ja-JP" altLang="en-US" sz="2600"/>
              <a:t>全国的公共財を各地域の供給に任せたら</a:t>
            </a:r>
            <a:r>
              <a:rPr lang="en-US" altLang="ja-JP" sz="2600"/>
              <a:t>?</a:t>
            </a:r>
          </a:p>
          <a:p>
            <a:pPr lvl="1">
              <a:lnSpc>
                <a:spcPct val="90000"/>
              </a:lnSpc>
            </a:pPr>
            <a:r>
              <a:rPr lang="ja-JP" altLang="en-US"/>
              <a:t>例）　国防基地の建設</a:t>
            </a:r>
          </a:p>
          <a:p>
            <a:pPr lvl="1">
              <a:lnSpc>
                <a:spcPct val="90000"/>
              </a:lnSpc>
            </a:pPr>
            <a:r>
              <a:rPr lang="ja-JP" altLang="en-US"/>
              <a:t>著しい過少供給　</a:t>
            </a:r>
            <a:r>
              <a:rPr lang="ja-JP" altLang="en-US">
                <a:sym typeface="Wingdings" pitchFamily="2" charset="2"/>
              </a:rPr>
              <a:t> 公共財の自発的供給の議論</a:t>
            </a:r>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75C61-64DC-47E8-9402-1C892188298B}"/>
              </a:ext>
            </a:extLst>
          </p:cNvPr>
          <p:cNvSpPr>
            <a:spLocks noGrp="1"/>
          </p:cNvSpPr>
          <p:nvPr>
            <p:ph type="title"/>
          </p:nvPr>
        </p:nvSpPr>
        <p:spPr/>
        <p:txBody>
          <a:bodyPr/>
          <a:lstStyle/>
          <a:p>
            <a:r>
              <a:rPr kumimoji="1" lang="ja-JP" altLang="en-US" dirty="0"/>
              <a:t>外部性</a:t>
            </a:r>
          </a:p>
        </p:txBody>
      </p:sp>
      <p:sp>
        <p:nvSpPr>
          <p:cNvPr id="3" name="コンテンツ プレースホルダー 2">
            <a:extLst>
              <a:ext uri="{FF2B5EF4-FFF2-40B4-BE49-F238E27FC236}">
                <a16:creationId xmlns:a16="http://schemas.microsoft.com/office/drawing/2014/main" id="{546759E3-2600-4463-ABCB-BD2DD0E47C5A}"/>
              </a:ext>
            </a:extLst>
          </p:cNvPr>
          <p:cNvSpPr>
            <a:spLocks noGrp="1"/>
          </p:cNvSpPr>
          <p:nvPr>
            <p:ph idx="1"/>
          </p:nvPr>
        </p:nvSpPr>
        <p:spPr/>
        <p:txBody>
          <a:bodyPr>
            <a:normAutofit fontScale="92500" lnSpcReduction="10000"/>
          </a:bodyPr>
          <a:lstStyle/>
          <a:p>
            <a:r>
              <a:rPr kumimoji="1" lang="ja-JP" altLang="en-US" dirty="0"/>
              <a:t>市場取引を経由せず，直接，他者に影響を与えてしまう現象</a:t>
            </a:r>
            <a:endParaRPr kumimoji="1" lang="en-US" altLang="ja-JP" dirty="0"/>
          </a:p>
          <a:p>
            <a:pPr lvl="1"/>
            <a:r>
              <a:rPr kumimoji="1" lang="ja-JP" altLang="en-US" dirty="0"/>
              <a:t>負の外部性　</a:t>
            </a:r>
            <a:endParaRPr kumimoji="1" lang="en-US" altLang="ja-JP" dirty="0"/>
          </a:p>
          <a:p>
            <a:pPr lvl="2"/>
            <a:r>
              <a:rPr kumimoji="1" lang="ja-JP" altLang="en-US" dirty="0"/>
              <a:t>公害等</a:t>
            </a:r>
            <a:endParaRPr kumimoji="1" lang="en-US" altLang="ja-JP" dirty="0"/>
          </a:p>
          <a:p>
            <a:pPr lvl="2"/>
            <a:r>
              <a:rPr kumimoji="1" lang="ja-JP" altLang="en-US" dirty="0"/>
              <a:t>市場では過大な活動</a:t>
            </a:r>
            <a:endParaRPr kumimoji="1" lang="en-US" altLang="ja-JP" dirty="0"/>
          </a:p>
          <a:p>
            <a:pPr lvl="1"/>
            <a:r>
              <a:rPr lang="ja-JP" altLang="en-US" dirty="0"/>
              <a:t>正の外部性</a:t>
            </a:r>
            <a:endParaRPr lang="en-US" altLang="ja-JP" dirty="0"/>
          </a:p>
          <a:p>
            <a:pPr lvl="2"/>
            <a:r>
              <a:rPr lang="ja-JP" altLang="en-US" dirty="0"/>
              <a:t>養蜂業者と果樹園経営者，借景，知識の獲得</a:t>
            </a:r>
            <a:endParaRPr lang="en-US" altLang="ja-JP" dirty="0"/>
          </a:p>
          <a:p>
            <a:pPr lvl="2"/>
            <a:r>
              <a:rPr lang="ja-JP" altLang="en-US" dirty="0"/>
              <a:t>市場では過小な活動</a:t>
            </a:r>
            <a:endParaRPr lang="en-US" altLang="ja-JP" dirty="0"/>
          </a:p>
          <a:p>
            <a:r>
              <a:rPr lang="ja-JP" altLang="en-US" dirty="0"/>
              <a:t>外部性の公的解決</a:t>
            </a:r>
            <a:r>
              <a:rPr lang="en-US" altLang="ja-JP" dirty="0">
                <a:sym typeface="Wingdings" panose="05000000000000000000" pitchFamily="2" charset="2"/>
              </a:rPr>
              <a:t> Pigou</a:t>
            </a:r>
            <a:r>
              <a:rPr lang="ja-JP" altLang="en-US" dirty="0">
                <a:sym typeface="Wingdings" panose="05000000000000000000" pitchFamily="2" charset="2"/>
              </a:rPr>
              <a:t>税（補助金）等</a:t>
            </a:r>
            <a:endParaRPr lang="en-US" altLang="ja-JP" dirty="0"/>
          </a:p>
          <a:p>
            <a:r>
              <a:rPr kumimoji="1" lang="ja-JP" altLang="en-US" dirty="0"/>
              <a:t>地方政府では対処できない外部性</a:t>
            </a:r>
            <a:endParaRPr kumimoji="1" lang="en-US" altLang="ja-JP" dirty="0"/>
          </a:p>
          <a:p>
            <a:pPr lvl="1"/>
            <a:r>
              <a:rPr kumimoji="1" lang="ja-JP" altLang="en-US" dirty="0"/>
              <a:t>地域を超えた外部性</a:t>
            </a:r>
            <a:endParaRPr kumimoji="1" lang="en-US" altLang="ja-JP" dirty="0"/>
          </a:p>
          <a:p>
            <a:r>
              <a:rPr kumimoji="1" lang="ja-JP" altLang="en-US" dirty="0"/>
              <a:t>地方政府の活動そのものが他地域への外部性を引き起こす場合あり</a:t>
            </a:r>
            <a:endParaRPr kumimoji="1" lang="en-US" altLang="ja-JP" dirty="0"/>
          </a:p>
          <a:p>
            <a:pPr lvl="1"/>
            <a:r>
              <a:rPr lang="ja-JP" altLang="en-US" dirty="0"/>
              <a:t>財政的外部性</a:t>
            </a:r>
            <a:endParaRPr kumimoji="1" lang="ja-JP" altLang="en-US" dirty="0"/>
          </a:p>
        </p:txBody>
      </p:sp>
    </p:spTree>
    <p:extLst>
      <p:ext uri="{BB962C8B-B14F-4D97-AF65-F5344CB8AC3E}">
        <p14:creationId xmlns:p14="http://schemas.microsoft.com/office/powerpoint/2010/main" val="383749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ja-JP" altLang="en-US"/>
              <a:t>地方政府による所得再分配</a:t>
            </a:r>
          </a:p>
        </p:txBody>
      </p:sp>
      <p:sp>
        <p:nvSpPr>
          <p:cNvPr id="19459" name="Rectangle 3"/>
          <p:cNvSpPr>
            <a:spLocks noGrp="1" noChangeArrowheads="1"/>
          </p:cNvSpPr>
          <p:nvPr>
            <p:ph idx="1"/>
          </p:nvPr>
        </p:nvSpPr>
        <p:spPr>
          <a:xfrm>
            <a:off x="1981200" y="1600200"/>
            <a:ext cx="8363272" cy="4925144"/>
          </a:xfrm>
        </p:spPr>
        <p:txBody>
          <a:bodyPr/>
          <a:lstStyle/>
          <a:p>
            <a:r>
              <a:rPr lang="ja-JP" altLang="en-US" sz="2400" dirty="0"/>
              <a:t>各地域独自の所得再分配政策</a:t>
            </a:r>
            <a:endParaRPr lang="en-US" altLang="ja-JP" sz="2400" dirty="0"/>
          </a:p>
          <a:p>
            <a:pPr lvl="1"/>
            <a:r>
              <a:rPr lang="ja-JP" altLang="en-US" sz="2000" dirty="0"/>
              <a:t>ある地域で寛大な所得再分配</a:t>
            </a:r>
            <a:r>
              <a:rPr lang="en-US" altLang="ja-JP" sz="2000" dirty="0">
                <a:sym typeface="Wingdings" panose="05000000000000000000" pitchFamily="2" charset="2"/>
              </a:rPr>
              <a:t></a:t>
            </a:r>
            <a:r>
              <a:rPr lang="ja-JP" altLang="en-US" sz="2000" dirty="0"/>
              <a:t>低所得者を引き寄せ，高所得者を流出させる</a:t>
            </a:r>
          </a:p>
          <a:p>
            <a:pPr lvl="1"/>
            <a:r>
              <a:rPr lang="ja-JP" altLang="en-US" sz="2000" dirty="0"/>
              <a:t>高所得者の流入先は税収が豊かに</a:t>
            </a:r>
            <a:r>
              <a:rPr lang="en-US" altLang="ja-JP" sz="2000" dirty="0">
                <a:sym typeface="Wingdings" panose="05000000000000000000" pitchFamily="2" charset="2"/>
              </a:rPr>
              <a:t></a:t>
            </a:r>
            <a:r>
              <a:rPr lang="ja-JP" altLang="en-US" sz="2000" dirty="0"/>
              <a:t>低い税率で高所得者を「誘致」するインセンティヴ</a:t>
            </a:r>
          </a:p>
          <a:p>
            <a:pPr lvl="1"/>
            <a:r>
              <a:rPr lang="ja-JP" altLang="en-US" sz="2000" dirty="0"/>
              <a:t>当初の再分配政策は実行不可能</a:t>
            </a:r>
            <a:r>
              <a:rPr lang="ja-JP" altLang="en-US" sz="2200" dirty="0"/>
              <a:t>に</a:t>
            </a:r>
          </a:p>
          <a:p>
            <a:r>
              <a:rPr lang="ja-JP" altLang="en-US" sz="2400" dirty="0"/>
              <a:t>地方政府に再分配政策を任せると，「望ましい」水準よりも過少な再分配政策しか実行できない</a:t>
            </a:r>
          </a:p>
          <a:p>
            <a:r>
              <a:rPr lang="ja-JP" altLang="en-US" sz="2400" dirty="0"/>
              <a:t>再分配政策は中央政府の役割</a:t>
            </a:r>
          </a:p>
          <a:p>
            <a:pPr lvl="1"/>
            <a:r>
              <a:rPr lang="ja-JP" altLang="en-US" sz="2000" dirty="0"/>
              <a:t>生活保護の受給資格の調査のように，地方政府が関与せざるをえない部分があるが，全国共通の基準で再分配を行うことが重要</a:t>
            </a:r>
            <a:endParaRPr lang="en-US" altLang="ja-JP" sz="2000" dirty="0"/>
          </a:p>
          <a:p>
            <a:pPr lvl="1"/>
            <a:r>
              <a:rPr lang="ja-JP" altLang="en-US" sz="2000" dirty="0"/>
              <a:t>国際間移動の障壁は依然として高い</a:t>
            </a:r>
          </a:p>
          <a:p>
            <a:pPr lvl="1"/>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国と地方の役割分担</a:t>
            </a:r>
          </a:p>
        </p:txBody>
      </p:sp>
      <p:sp>
        <p:nvSpPr>
          <p:cNvPr id="6147" name="Rectangle 3"/>
          <p:cNvSpPr>
            <a:spLocks noGrp="1" noChangeArrowheads="1"/>
          </p:cNvSpPr>
          <p:nvPr>
            <p:ph idx="1"/>
          </p:nvPr>
        </p:nvSpPr>
        <p:spPr>
          <a:xfrm>
            <a:off x="1981200" y="1600200"/>
            <a:ext cx="8291264" cy="4781128"/>
          </a:xfrm>
        </p:spPr>
        <p:txBody>
          <a:bodyPr>
            <a:normAutofit fontScale="92500" lnSpcReduction="10000"/>
          </a:bodyPr>
          <a:lstStyle/>
          <a:p>
            <a:pPr>
              <a:lnSpc>
                <a:spcPct val="110000"/>
              </a:lnSpc>
            </a:pPr>
            <a:r>
              <a:rPr lang="en-US" altLang="ja-JP" dirty="0"/>
              <a:t>Oates</a:t>
            </a:r>
            <a:r>
              <a:rPr lang="ja-JP" altLang="en-US" dirty="0"/>
              <a:t>の分権化定理</a:t>
            </a:r>
          </a:p>
          <a:p>
            <a:pPr lvl="1">
              <a:lnSpc>
                <a:spcPct val="110000"/>
              </a:lnSpc>
            </a:pPr>
            <a:r>
              <a:rPr lang="ja-JP" altLang="en-US" dirty="0"/>
              <a:t>地域のことは地域に任せた方がよい</a:t>
            </a:r>
          </a:p>
          <a:p>
            <a:pPr lvl="1">
              <a:lnSpc>
                <a:spcPct val="110000"/>
              </a:lnSpc>
            </a:pPr>
            <a:r>
              <a:rPr lang="ja-JP" altLang="en-US" dirty="0"/>
              <a:t>地方政府の方が情報上，優位（中央政府に比べて）</a:t>
            </a:r>
          </a:p>
          <a:p>
            <a:pPr lvl="1">
              <a:lnSpc>
                <a:spcPct val="110000"/>
              </a:lnSpc>
            </a:pPr>
            <a:r>
              <a:rPr lang="ja-JP" altLang="en-US" dirty="0"/>
              <a:t>地域住民の選好が重視される</a:t>
            </a:r>
          </a:p>
          <a:p>
            <a:pPr lvl="2">
              <a:lnSpc>
                <a:spcPct val="110000"/>
              </a:lnSpc>
            </a:pPr>
            <a:r>
              <a:rPr lang="ja-JP" altLang="en-US" dirty="0"/>
              <a:t>ただし，適切な住民負担が必要</a:t>
            </a:r>
          </a:p>
          <a:p>
            <a:pPr lvl="2">
              <a:lnSpc>
                <a:spcPct val="110000"/>
              </a:lnSpc>
            </a:pPr>
            <a:r>
              <a:rPr lang="ja-JP" altLang="en-US" dirty="0"/>
              <a:t>補助金付け</a:t>
            </a:r>
            <a:r>
              <a:rPr lang="ja-JP" altLang="en-US" dirty="0">
                <a:sym typeface="Wingdings" pitchFamily="2" charset="2"/>
              </a:rPr>
              <a:t>財政錯覚住民は過度のバラマキを選択</a:t>
            </a:r>
            <a:endParaRPr lang="ja-JP" altLang="en-US" dirty="0"/>
          </a:p>
          <a:p>
            <a:pPr>
              <a:lnSpc>
                <a:spcPct val="110000"/>
              </a:lnSpc>
            </a:pPr>
            <a:r>
              <a:rPr lang="en-US" altLang="ja-JP" dirty="0" err="1"/>
              <a:t>Tiebout</a:t>
            </a:r>
            <a:r>
              <a:rPr lang="ja-JP" altLang="en-US" dirty="0"/>
              <a:t>仮説</a:t>
            </a:r>
          </a:p>
          <a:p>
            <a:pPr lvl="1">
              <a:lnSpc>
                <a:spcPct val="110000"/>
              </a:lnSpc>
            </a:pPr>
            <a:r>
              <a:rPr lang="ja-JP" altLang="en-US" dirty="0"/>
              <a:t>地方公共財：「足による投票」で効率的な水準に</a:t>
            </a:r>
          </a:p>
          <a:p>
            <a:pPr lvl="2">
              <a:lnSpc>
                <a:spcPct val="110000"/>
              </a:lnSpc>
            </a:pPr>
            <a:r>
              <a:rPr lang="ja-JP" altLang="en-US" dirty="0"/>
              <a:t>各住民の選好を調査する必要は無い</a:t>
            </a:r>
          </a:p>
          <a:p>
            <a:pPr lvl="2">
              <a:lnSpc>
                <a:spcPct val="110000"/>
              </a:lnSpc>
            </a:pPr>
            <a:r>
              <a:rPr lang="ja-JP" altLang="en-US" dirty="0"/>
              <a:t>住民の選好に応じた棲み分け</a:t>
            </a:r>
          </a:p>
          <a:p>
            <a:pPr lvl="1">
              <a:lnSpc>
                <a:spcPct val="110000"/>
              </a:lnSpc>
            </a:pPr>
            <a:r>
              <a:rPr lang="en-US" altLang="ja-JP" dirty="0" err="1"/>
              <a:t>Tiebout</a:t>
            </a:r>
            <a:r>
              <a:rPr lang="ja-JP" altLang="en-US" dirty="0"/>
              <a:t>仮説に対する反論</a:t>
            </a:r>
          </a:p>
          <a:p>
            <a:pPr lvl="2">
              <a:lnSpc>
                <a:spcPct val="110000"/>
              </a:lnSpc>
            </a:pPr>
            <a:r>
              <a:rPr lang="ja-JP" altLang="en-US" dirty="0"/>
              <a:t>規模の経済性，移動費用，住民の移動に伴う外部性</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1335</Words>
  <Application>Microsoft Office PowerPoint</Application>
  <PresentationFormat>ワイド画面</PresentationFormat>
  <Paragraphs>259</Paragraphs>
  <Slides>27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27</vt:i4>
      </vt:variant>
    </vt:vector>
  </HeadingPairs>
  <TitlesOfParts>
    <vt:vector size="33" baseType="lpstr">
      <vt:lpstr>游ゴシック</vt:lpstr>
      <vt:lpstr>游ゴシック Light</vt:lpstr>
      <vt:lpstr>Arial</vt:lpstr>
      <vt:lpstr>Cambria Math</vt:lpstr>
      <vt:lpstr>Times New Roman</vt:lpstr>
      <vt:lpstr>Office テーマ</vt:lpstr>
      <vt:lpstr>国と地方の役割分担</vt:lpstr>
      <vt:lpstr>内容</vt:lpstr>
      <vt:lpstr>国と地方の役割分担</vt:lpstr>
      <vt:lpstr>地方政府で対処できないこと</vt:lpstr>
      <vt:lpstr>地方分権の利点</vt:lpstr>
      <vt:lpstr>全国的公共財と地方公共財</vt:lpstr>
      <vt:lpstr>外部性</vt:lpstr>
      <vt:lpstr>地方政府による所得再分配</vt:lpstr>
      <vt:lpstr>国と地方の役割分担</vt:lpstr>
      <vt:lpstr>公共財</vt:lpstr>
      <vt:lpstr>公共財 public goods</vt:lpstr>
      <vt:lpstr>財の分類</vt:lpstr>
      <vt:lpstr>公共財の効率的な供給量</vt:lpstr>
      <vt:lpstr>公共財の効率的な供給量(2)</vt:lpstr>
      <vt:lpstr>公共財の効率的な供給量(3)</vt:lpstr>
      <vt:lpstr>公共財の効率的な供給量(4)</vt:lpstr>
      <vt:lpstr>全国的公共財と地方公共財</vt:lpstr>
      <vt:lpstr>外部性</vt:lpstr>
      <vt:lpstr>外部性(externality)</vt:lpstr>
      <vt:lpstr>外部性(2)</vt:lpstr>
      <vt:lpstr>負の外部性</vt:lpstr>
      <vt:lpstr>正の外部性</vt:lpstr>
      <vt:lpstr>外部性の解決方法</vt:lpstr>
      <vt:lpstr>地域を超えた外部性</vt:lpstr>
      <vt:lpstr>財政的外部性</vt:lpstr>
      <vt:lpstr>まとめ　地方政府で対処できないこと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国と地方の役割分担</dc:title>
  <dc:creator>Yoshibumi Aso</dc:creator>
  <cp:lastModifiedBy>Yoshibumi Aso</cp:lastModifiedBy>
  <cp:revision>13</cp:revision>
  <dcterms:created xsi:type="dcterms:W3CDTF">2019-03-07T04:33:11Z</dcterms:created>
  <dcterms:modified xsi:type="dcterms:W3CDTF">2019-03-08T01:46:32Z</dcterms:modified>
</cp:coreProperties>
</file>