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33"/>
  </p:notesMasterIdLst>
  <p:handoutMasterIdLst>
    <p:handoutMasterId r:id="rId34"/>
  </p:handoutMasterIdLst>
  <p:sldIdLst>
    <p:sldId id="256" r:id="rId2"/>
    <p:sldId id="285" r:id="rId3"/>
    <p:sldId id="258" r:id="rId4"/>
    <p:sldId id="286" r:id="rId5"/>
    <p:sldId id="287" r:id="rId6"/>
    <p:sldId id="299" r:id="rId7"/>
    <p:sldId id="260" r:id="rId8"/>
    <p:sldId id="282" r:id="rId9"/>
    <p:sldId id="288" r:id="rId10"/>
    <p:sldId id="289" r:id="rId11"/>
    <p:sldId id="295" r:id="rId12"/>
    <p:sldId id="298" r:id="rId13"/>
    <p:sldId id="310" r:id="rId14"/>
    <p:sldId id="300" r:id="rId15"/>
    <p:sldId id="290" r:id="rId16"/>
    <p:sldId id="262" r:id="rId17"/>
    <p:sldId id="304" r:id="rId18"/>
    <p:sldId id="305" r:id="rId19"/>
    <p:sldId id="263" r:id="rId20"/>
    <p:sldId id="311" r:id="rId21"/>
    <p:sldId id="309" r:id="rId22"/>
    <p:sldId id="264" r:id="rId23"/>
    <p:sldId id="265" r:id="rId24"/>
    <p:sldId id="266" r:id="rId25"/>
    <p:sldId id="267" r:id="rId26"/>
    <p:sldId id="306" r:id="rId27"/>
    <p:sldId id="301" r:id="rId28"/>
    <p:sldId id="291" r:id="rId29"/>
    <p:sldId id="296" r:id="rId30"/>
    <p:sldId id="302" r:id="rId31"/>
    <p:sldId id="307" r:id="rId3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36" autoAdjust="0"/>
    <p:restoredTop sz="94660"/>
  </p:normalViewPr>
  <p:slideViewPr>
    <p:cSldViewPr>
      <p:cViewPr varScale="1">
        <p:scale>
          <a:sx n="104" d="100"/>
          <a:sy n="104" d="100"/>
        </p:scale>
        <p:origin x="148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9031" cy="492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58" tIns="47429" rIns="94858" bIns="47429" numCol="1" anchor="t" anchorCtr="0" compatLnSpc="1">
            <a:prstTxWarp prst="textNoShape">
              <a:avLst/>
            </a:prstTxWarp>
          </a:bodyPr>
          <a:lstStyle>
            <a:lvl1pPr defTabSz="948698">
              <a:defRPr sz="1200"/>
            </a:lvl1pPr>
          </a:lstStyle>
          <a:p>
            <a:endParaRPr lang="en-US" altLang="ja-JP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227" y="0"/>
            <a:ext cx="2919031" cy="492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58" tIns="47429" rIns="94858" bIns="47429" numCol="1" anchor="t" anchorCtr="0" compatLnSpc="1">
            <a:prstTxWarp prst="textNoShape">
              <a:avLst/>
            </a:prstTxWarp>
          </a:bodyPr>
          <a:lstStyle>
            <a:lvl1pPr algn="r" defTabSz="948698">
              <a:defRPr sz="1200"/>
            </a:lvl1pPr>
          </a:lstStyle>
          <a:p>
            <a:endParaRPr lang="en-US" altLang="ja-JP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2003"/>
            <a:ext cx="2919031" cy="492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58" tIns="47429" rIns="94858" bIns="47429" numCol="1" anchor="b" anchorCtr="0" compatLnSpc="1">
            <a:prstTxWarp prst="textNoShape">
              <a:avLst/>
            </a:prstTxWarp>
          </a:bodyPr>
          <a:lstStyle>
            <a:lvl1pPr defTabSz="948698">
              <a:defRPr sz="1200"/>
            </a:lvl1pPr>
          </a:lstStyle>
          <a:p>
            <a:endParaRPr lang="en-US" altLang="ja-JP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227" y="9372003"/>
            <a:ext cx="2919031" cy="492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58" tIns="47429" rIns="94858" bIns="47429" numCol="1" anchor="b" anchorCtr="0" compatLnSpc="1">
            <a:prstTxWarp prst="textNoShape">
              <a:avLst/>
            </a:prstTxWarp>
          </a:bodyPr>
          <a:lstStyle>
            <a:lvl1pPr algn="r" defTabSz="948698">
              <a:defRPr sz="1200"/>
            </a:lvl1pPr>
          </a:lstStyle>
          <a:p>
            <a:fld id="{91616A34-8E20-4D27-8ABD-2661C35D36B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04622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9031" cy="492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58" tIns="47429" rIns="94858" bIns="47429" numCol="1" anchor="t" anchorCtr="0" compatLnSpc="1">
            <a:prstTxWarp prst="textNoShape">
              <a:avLst/>
            </a:prstTxWarp>
          </a:bodyPr>
          <a:lstStyle>
            <a:lvl1pPr defTabSz="948698">
              <a:defRPr sz="1200"/>
            </a:lvl1pPr>
          </a:lstStyle>
          <a:p>
            <a:endParaRPr lang="en-US" altLang="ja-JP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227" y="0"/>
            <a:ext cx="2919031" cy="492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58" tIns="47429" rIns="94858" bIns="47429" numCol="1" anchor="t" anchorCtr="0" compatLnSpc="1">
            <a:prstTxWarp prst="textNoShape">
              <a:avLst/>
            </a:prstTxWarp>
          </a:bodyPr>
          <a:lstStyle>
            <a:lvl1pPr algn="r" defTabSz="948698">
              <a:defRPr sz="1200"/>
            </a:lvl1pPr>
          </a:lstStyle>
          <a:p>
            <a:endParaRPr lang="en-US" altLang="ja-JP"/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29187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276" y="4686001"/>
            <a:ext cx="5389213" cy="443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58" tIns="47429" rIns="94858" bIns="474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2003"/>
            <a:ext cx="2919031" cy="492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58" tIns="47429" rIns="94858" bIns="47429" numCol="1" anchor="b" anchorCtr="0" compatLnSpc="1">
            <a:prstTxWarp prst="textNoShape">
              <a:avLst/>
            </a:prstTxWarp>
          </a:bodyPr>
          <a:lstStyle>
            <a:lvl1pPr defTabSz="948698">
              <a:defRPr sz="1200"/>
            </a:lvl1pPr>
          </a:lstStyle>
          <a:p>
            <a:endParaRPr lang="en-US" altLang="ja-JP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227" y="9372003"/>
            <a:ext cx="2919031" cy="492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58" tIns="47429" rIns="94858" bIns="47429" numCol="1" anchor="b" anchorCtr="0" compatLnSpc="1">
            <a:prstTxWarp prst="textNoShape">
              <a:avLst/>
            </a:prstTxWarp>
          </a:bodyPr>
          <a:lstStyle>
            <a:lvl1pPr algn="r" defTabSz="948698">
              <a:defRPr sz="1200"/>
            </a:lvl1pPr>
          </a:lstStyle>
          <a:p>
            <a:fld id="{2258E37B-D0A6-4881-9929-D0BA7ABFECE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86764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FD4095-EEE9-4101-B69A-D3BD69B7C0D1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41363"/>
            <a:ext cx="4929187" cy="3698875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FFC242-0E14-4E2A-8043-77BDAAB42EDA}" type="slidenum">
              <a:rPr lang="en-US" altLang="ja-JP"/>
              <a:pPr/>
              <a:t>25</a:t>
            </a:fld>
            <a:endParaRPr lang="en-US" altLang="ja-JP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41363"/>
            <a:ext cx="4929187" cy="3698875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523CF2-2A0F-4C90-BFFF-0FF7FC518895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41363"/>
            <a:ext cx="4929187" cy="3698875"/>
          </a:xfrm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740978-DC6F-46AD-9E27-B3CAAD0EECA5}" type="slidenum">
              <a:rPr lang="en-US" altLang="ja-JP"/>
              <a:pPr/>
              <a:t>7</a:t>
            </a:fld>
            <a:endParaRPr lang="en-US" altLang="ja-JP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41363"/>
            <a:ext cx="4929187" cy="3698875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C9AE13-5ED3-43D9-BED2-F0D7B5E1F2CD}" type="slidenum">
              <a:rPr lang="en-US" altLang="ja-JP"/>
              <a:pPr/>
              <a:t>8</a:t>
            </a:fld>
            <a:endParaRPr lang="en-US" altLang="ja-JP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41363"/>
            <a:ext cx="4929187" cy="3698875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540D18-D3CD-4F35-9576-4705EA9EE0CF}" type="slidenum">
              <a:rPr lang="en-US" altLang="ja-JP"/>
              <a:pPr/>
              <a:t>16</a:t>
            </a:fld>
            <a:endParaRPr lang="en-US" altLang="ja-JP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41363"/>
            <a:ext cx="4929187" cy="3698875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8062E6-7637-4E00-8736-38729E5B799B}" type="slidenum">
              <a:rPr lang="en-US" altLang="ja-JP"/>
              <a:pPr/>
              <a:t>19</a:t>
            </a:fld>
            <a:endParaRPr lang="en-US" altLang="ja-JP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41363"/>
            <a:ext cx="4929187" cy="3698875"/>
          </a:xfrm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76E6EC-5AE8-4215-A7D5-E1D08DE5A07F}" type="slidenum">
              <a:rPr lang="en-US" altLang="ja-JP"/>
              <a:pPr/>
              <a:t>22</a:t>
            </a:fld>
            <a:endParaRPr lang="en-US" altLang="ja-JP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41363"/>
            <a:ext cx="4929187" cy="3698875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9CCB15-E262-40DE-9261-B5096A9117F6}" type="slidenum">
              <a:rPr lang="en-US" altLang="ja-JP"/>
              <a:pPr/>
              <a:t>23</a:t>
            </a:fld>
            <a:endParaRPr lang="en-US" altLang="ja-JP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41363"/>
            <a:ext cx="4929187" cy="3698875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ED0FF7-040C-4AE3-90C5-315FC52DD500}" type="slidenum">
              <a:rPr lang="en-US" altLang="ja-JP"/>
              <a:pPr/>
              <a:t>24</a:t>
            </a:fld>
            <a:endParaRPr lang="en-US" altLang="ja-JP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41363"/>
            <a:ext cx="4929187" cy="3698875"/>
          </a:xfrm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D0D340-CE02-4486-AD5E-A3972B1A2A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9072E0B-D698-46DD-807A-6C9B326D4A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FB6D04-0B1E-42A8-B112-024A9467D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BBE4BFB-66BA-47DB-97D8-B65F484F4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469101-F761-4F12-B779-699A79B00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A4495-F913-4901-9DD3-A9B453487755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1196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B9477E-B517-4B68-A36B-E47B47FE1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69F5AD9-8E40-4119-BA67-F347D05EB2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107842-4D3A-4788-88F3-6ED46BE32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42DFEF9-FA8F-4A93-8AD8-904BBC8D7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D917C23-68AD-4DA4-964F-06A70507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D1E07-059C-4179-B5A3-EC852BB318EA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76814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0FF167B-B07F-4C3C-B225-1C22E8975C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F194C12-CC8F-4BB6-9FBC-B9D5B953A7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EAE8BC-9FF8-4920-857F-9CB817926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F4099A-F141-46E6-A17D-C2A06424E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8DD73F-4FC1-4BF0-A9A9-7C9B240D2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EEE30-DDF0-4210-97D3-E59E69A13049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64311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7E78F2FC-38C3-4B8F-87EC-2F17B1F2B21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3359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2AF683-0ECC-4972-9D74-03C791DFB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206095-AC1E-4277-B728-7B863AC76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FEC7AF-1EF0-42F3-A68C-7CC32B376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222473-CF43-4CAE-8E32-BE1D63C2C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F56D93-99EC-402F-8219-40539FA56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F989-0910-43EC-B2A3-A3BA17973B2A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8411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91FC5C-7E6F-439F-AA28-92C9C8D43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4D2AB51-DBA7-4337-AF65-A0415082E8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91EB00B-C6CB-45F7-824F-C0330E30A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634401-1047-41D9-A068-521A6FC53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EC4818-92FC-42E4-A796-C56E52B71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FDC7E-E1A2-4143-A18B-334CE68D2F76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561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D7EE12-0043-4C38-BBAF-0DC028729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479B63-41CE-41DA-AF08-ABE3B96C8E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0FA9F39-E8C2-4F15-94EA-86756FEE90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C88D730-B2FE-49C5-9726-A0F83BC08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00CD1D1-B0FB-49C9-9EBE-5950368BF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ECC352-21F0-4879-9DD7-1AF8216B2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02A0-6014-4406-8F30-77F87EEF13D1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81867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04D072-600E-4974-9A31-ABCC7DF57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8B7165C-DF95-4CAB-AA8C-2B91831D9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513F529-EBB3-46AC-A25C-35311B9AF9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DD0454B-0800-48F6-9603-A1D6E9A054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5AC74E7-EFAC-4A28-8B82-740E1C8A09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DA13CA4-6E5D-4A8D-912F-8E45B1518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1136431-B438-44C1-AD03-AF722C16F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6EDB17F-72CA-4E18-866A-5369DFE24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81D1A-C201-4480-A222-4C4DBEEA1739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764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3DC95A-933B-44B1-8411-8D94ABE9B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2AF589B-ACE0-4CD1-95EA-DAC23748A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72B1793-9715-46CB-BA9E-510F3882C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3E090B7-BDF5-4B24-AD50-1D0CEA6F0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45A5F-2F3C-4173-8A4A-875B7082AC9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60530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CC68444-4293-45A9-85AF-A2BF75256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84E4815-F1C4-4B26-A217-F5EFABF9E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4892FC1-D0A4-4644-869C-1EC8B0058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FF9C-9D00-48FC-9E07-167E7D80BD6A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15422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6FD315-7A6B-4DAD-BD34-E2280A5B1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A6F7D3-3F3D-44E2-9694-6E08B0D32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EE2EFB3-B3F7-48AC-9F9B-627DBD6B75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5D8FF7B-825C-4DDB-A420-790FAB432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AE41232-EEBE-4CAB-A1EF-2F70E0F34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500D3B2-7F8C-4290-A46A-48D9D86EF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D1E07-059C-4179-B5A3-EC852BB318EA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1826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8C296F-6B77-4269-A85F-D46C93B27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864EB4E-FB28-4F92-B9C8-02318D3094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47B4BBF-03D2-4ED4-B25F-82A8FC0422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4FFC4A6-0CED-4BE0-BF9B-85B6B7FAA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720BC3F-8788-4817-8303-3DE275327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C675788-81A7-4C6C-8D89-D42C17ED5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E96ED-C52B-4CB9-AF50-B32404C204D2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6363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D5A65C1-4CD7-4A51-8C10-57CD7943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9BD0FDA-D853-43A0-A7F5-95C864004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A24F358-C1CC-4711-BEB6-C3180B82F1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63CEF6-AA07-4FFB-AE5B-B05BEDDBE1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3122D9-3AEE-44A2-A28E-286273597F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D1E07-059C-4179-B5A3-EC852BB318EA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5597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財政論</a:t>
            </a:r>
            <a:r>
              <a:rPr lang="en-US" altLang="ja-JP" dirty="0"/>
              <a:t>I/II</a:t>
            </a:r>
            <a:endParaRPr lang="ja-JP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/>
              <a:t>no.8</a:t>
            </a:r>
          </a:p>
          <a:p>
            <a:r>
              <a:rPr lang="ja-JP" altLang="en-US" dirty="0"/>
              <a:t>麻生良文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課税ベースの選択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/>
          </a:bodyPr>
          <a:lstStyle/>
          <a:p>
            <a:r>
              <a:rPr kumimoji="1" lang="ja-JP" altLang="en-US" sz="2800" dirty="0"/>
              <a:t>所得課税か消費課税か</a:t>
            </a:r>
            <a:endParaRPr kumimoji="1" lang="en-US" altLang="ja-JP" sz="2800" dirty="0"/>
          </a:p>
          <a:p>
            <a:pPr lvl="1"/>
            <a:r>
              <a:rPr lang="ja-JP" altLang="en-US" sz="2400" dirty="0"/>
              <a:t>所得 </a:t>
            </a:r>
            <a:r>
              <a:rPr lang="en-US" altLang="ja-JP" sz="2400" dirty="0"/>
              <a:t>= </a:t>
            </a:r>
            <a:r>
              <a:rPr lang="ja-JP" altLang="en-US" sz="2400" dirty="0"/>
              <a:t>消費 </a:t>
            </a:r>
            <a:r>
              <a:rPr lang="en-US" altLang="ja-JP" sz="2400" dirty="0"/>
              <a:t>+ </a:t>
            </a:r>
            <a:r>
              <a:rPr lang="ja-JP" altLang="en-US" sz="2400" dirty="0"/>
              <a:t>貯蓄（資産の純増）</a:t>
            </a:r>
            <a:endParaRPr lang="en-US" altLang="ja-JP" sz="2400" dirty="0"/>
          </a:p>
          <a:p>
            <a:pPr lvl="2"/>
            <a:r>
              <a:rPr lang="ja-JP" altLang="en-US" sz="2100" dirty="0"/>
              <a:t>所得</a:t>
            </a:r>
            <a:r>
              <a:rPr lang="en-US" altLang="ja-JP" sz="2100" dirty="0"/>
              <a:t>=</a:t>
            </a:r>
            <a:r>
              <a:rPr lang="ja-JP" altLang="en-US" sz="2100" dirty="0"/>
              <a:t>資産を減らすことなく消費できる金額の最大値</a:t>
            </a:r>
            <a:endParaRPr lang="en-US" altLang="ja-JP" sz="2100" dirty="0"/>
          </a:p>
          <a:p>
            <a:pPr lvl="1"/>
            <a:r>
              <a:rPr lang="ja-JP" altLang="en-US" sz="2400" dirty="0"/>
              <a:t>通常は</a:t>
            </a:r>
            <a:r>
              <a:rPr lang="en-US" altLang="ja-JP" sz="2400" dirty="0"/>
              <a:t>1</a:t>
            </a:r>
            <a:r>
              <a:rPr lang="ja-JP" altLang="en-US" sz="2400" dirty="0"/>
              <a:t>年間で定義</a:t>
            </a:r>
            <a:endParaRPr lang="en-US" altLang="ja-JP" sz="2400" dirty="0"/>
          </a:p>
          <a:p>
            <a:pPr lvl="1"/>
            <a:r>
              <a:rPr lang="ja-JP" altLang="en-US" sz="2400" dirty="0"/>
              <a:t>課税ベースの選択と直接税か間接税かという問題は無関係</a:t>
            </a:r>
            <a:endParaRPr lang="en-US" altLang="ja-JP" sz="2400" dirty="0"/>
          </a:p>
          <a:p>
            <a:r>
              <a:rPr lang="ja-JP" altLang="en-US" sz="2800" dirty="0"/>
              <a:t>消費課税の方が公平</a:t>
            </a:r>
            <a:r>
              <a:rPr lang="en-US" altLang="ja-JP" sz="2800" dirty="0"/>
              <a:t>?</a:t>
            </a:r>
          </a:p>
          <a:p>
            <a:pPr lvl="1"/>
            <a:r>
              <a:rPr lang="ja-JP" altLang="en-US" sz="2400" dirty="0"/>
              <a:t>古典的な議論</a:t>
            </a:r>
            <a:endParaRPr lang="en-US" altLang="ja-JP" sz="2400" dirty="0"/>
          </a:p>
          <a:p>
            <a:pPr lvl="2"/>
            <a:r>
              <a:rPr lang="ja-JP" altLang="en-US" sz="1800" dirty="0"/>
              <a:t>所得課税は社会への貢献に対する課税，消費課税は取り崩しに対する課税</a:t>
            </a:r>
            <a:r>
              <a:rPr lang="en-US" altLang="ja-JP" sz="1800" dirty="0">
                <a:sym typeface="Wingdings" panose="05000000000000000000" pitchFamily="2" charset="2"/>
              </a:rPr>
              <a:t></a:t>
            </a:r>
            <a:r>
              <a:rPr lang="ja-JP" altLang="en-US" sz="1800" dirty="0">
                <a:sym typeface="Wingdings" panose="05000000000000000000" pitchFamily="2" charset="2"/>
              </a:rPr>
              <a:t>消費課税の方が公平</a:t>
            </a:r>
            <a:endParaRPr lang="en-US" altLang="ja-JP" sz="1800" dirty="0"/>
          </a:p>
          <a:p>
            <a:pPr lvl="1"/>
            <a:r>
              <a:rPr lang="ja-JP" altLang="en-US" sz="2400" dirty="0"/>
              <a:t>恒常所得仮説にもとづく議論</a:t>
            </a:r>
            <a:endParaRPr kumimoji="1" lang="en-US" altLang="ja-JP" sz="2400" dirty="0"/>
          </a:p>
          <a:p>
            <a:r>
              <a:rPr kumimoji="1" lang="ja-JP" altLang="en-US" sz="2800" dirty="0"/>
              <a:t>効用</a:t>
            </a:r>
            <a:r>
              <a:rPr kumimoji="1" lang="en-US" altLang="ja-JP" sz="2800" dirty="0"/>
              <a:t>?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3303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直接税と間接税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184576"/>
          </a:xfrm>
        </p:spPr>
        <p:txBody>
          <a:bodyPr>
            <a:normAutofit/>
          </a:bodyPr>
          <a:lstStyle/>
          <a:p>
            <a:r>
              <a:rPr lang="ja-JP" altLang="en-US" sz="2400" dirty="0"/>
              <a:t>直接税</a:t>
            </a:r>
            <a:endParaRPr lang="en-US" altLang="ja-JP" sz="2400" dirty="0"/>
          </a:p>
          <a:p>
            <a:pPr lvl="1"/>
            <a:r>
              <a:rPr lang="ja-JP" altLang="en-US" sz="2000" dirty="0"/>
              <a:t>納税義務者と負担者が同一であると立法者が予定している税</a:t>
            </a:r>
            <a:endParaRPr lang="en-US" altLang="ja-JP" sz="2000" dirty="0"/>
          </a:p>
          <a:p>
            <a:pPr lvl="1"/>
            <a:r>
              <a:rPr kumimoji="1" lang="ja-JP" altLang="en-US" sz="1900" dirty="0"/>
              <a:t>所得税，法人税</a:t>
            </a:r>
            <a:endParaRPr kumimoji="1" lang="en-US" altLang="ja-JP" sz="1900" dirty="0"/>
          </a:p>
          <a:p>
            <a:r>
              <a:rPr lang="ja-JP" altLang="en-US" sz="2400" dirty="0"/>
              <a:t>間接税</a:t>
            </a:r>
            <a:endParaRPr lang="en-US" altLang="ja-JP" sz="2400" dirty="0"/>
          </a:p>
          <a:p>
            <a:pPr lvl="1"/>
            <a:r>
              <a:rPr lang="ja-JP" altLang="en-US" sz="2000" dirty="0"/>
              <a:t>納税義務者と負担者が異なると立法者が予定している税</a:t>
            </a:r>
            <a:endParaRPr lang="en-US" altLang="ja-JP" sz="2000" dirty="0"/>
          </a:p>
          <a:p>
            <a:pPr lvl="1"/>
            <a:r>
              <a:rPr lang="ja-JP" altLang="en-US" sz="1900" dirty="0"/>
              <a:t>消費税（消費型付加価値税），個別物品税</a:t>
            </a:r>
            <a:endParaRPr lang="en-US" altLang="ja-JP" sz="1900" dirty="0"/>
          </a:p>
          <a:p>
            <a:r>
              <a:rPr lang="ja-JP" altLang="en-US" sz="2400" dirty="0"/>
              <a:t>経済理論的には直接税・間接税の区別はあまり意味はない</a:t>
            </a:r>
            <a:endParaRPr lang="en-US" altLang="ja-JP" sz="2400" dirty="0"/>
          </a:p>
          <a:p>
            <a:pPr lvl="1"/>
            <a:r>
              <a:rPr lang="ja-JP" altLang="en-US" sz="2000" dirty="0"/>
              <a:t>最終的に誰が税を負担しているかが重要（租税の帰着）</a:t>
            </a:r>
          </a:p>
          <a:p>
            <a:pPr lvl="1"/>
            <a:r>
              <a:rPr lang="ja-JP" altLang="en-US" sz="2000" dirty="0"/>
              <a:t>課税ベースの選択と直接税・間接税の選択は無関係</a:t>
            </a:r>
            <a:endParaRPr lang="en-US" altLang="ja-JP" sz="2000" dirty="0"/>
          </a:p>
          <a:p>
            <a:pPr lvl="1"/>
            <a:r>
              <a:rPr lang="ja-JP" altLang="en-US" sz="1900" dirty="0"/>
              <a:t>所得型付加価値税，直接税タイプの消費課税（支出税，賃金税</a:t>
            </a:r>
            <a:r>
              <a:rPr lang="en-US" altLang="ja-JP" sz="1900" dirty="0"/>
              <a:t>+</a:t>
            </a:r>
            <a:r>
              <a:rPr lang="ja-JP" altLang="en-US" sz="1900" dirty="0"/>
              <a:t>キャッシュフロー法人税）</a:t>
            </a:r>
            <a:endParaRPr lang="en-US" altLang="ja-JP" sz="1900" dirty="0"/>
          </a:p>
          <a:p>
            <a:pPr lvl="1"/>
            <a:r>
              <a:rPr lang="ja-JP" altLang="en-US" sz="2000" dirty="0"/>
              <a:t>区別に意味があるのは</a:t>
            </a:r>
            <a:endParaRPr lang="en-US" altLang="ja-JP" sz="2000" dirty="0"/>
          </a:p>
          <a:p>
            <a:pPr lvl="2"/>
            <a:r>
              <a:rPr lang="ja-JP" altLang="en-US" sz="1600" dirty="0"/>
              <a:t>直接税なら個人や家庭の事情（病気，扶養家族の有無等）を斟酌して税負担の調整が行えるのに対し，間接税はそうではない</a:t>
            </a:r>
            <a:endParaRPr lang="en-US" altLang="ja-JP" sz="1600" dirty="0"/>
          </a:p>
          <a:p>
            <a:pPr lvl="2"/>
            <a:r>
              <a:rPr lang="ja-JP" altLang="en-US" sz="1600" dirty="0"/>
              <a:t>直接税の方が累進度の確保が容易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68356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租税の帰着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78112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kumimoji="1" lang="ja-JP" altLang="en-US" sz="2400" dirty="0"/>
              <a:t>納税義務者と実際に税負担をする者は異なる</a:t>
            </a:r>
            <a:endParaRPr kumimoji="1" lang="en-US" altLang="ja-JP" sz="2400" dirty="0"/>
          </a:p>
          <a:p>
            <a:pPr>
              <a:lnSpc>
                <a:spcPct val="100000"/>
              </a:lnSpc>
            </a:pPr>
            <a:r>
              <a:rPr kumimoji="1" lang="ja-JP" altLang="en-US" sz="2400" dirty="0"/>
              <a:t>租税の帰着：税を実際に負担する者はだれかに関する分析</a:t>
            </a:r>
            <a:endParaRPr kumimoji="1" lang="en-US" altLang="ja-JP" sz="2400" dirty="0"/>
          </a:p>
          <a:p>
            <a:pPr marL="0" indent="0">
              <a:lnSpc>
                <a:spcPct val="100000"/>
              </a:lnSpc>
              <a:buNone/>
            </a:pPr>
            <a:r>
              <a:rPr lang="en-US" altLang="ja-JP" sz="2400" dirty="0"/>
              <a:t>----------------</a:t>
            </a:r>
          </a:p>
          <a:p>
            <a:pPr>
              <a:lnSpc>
                <a:spcPct val="100000"/>
              </a:lnSpc>
            </a:pPr>
            <a:r>
              <a:rPr lang="ja-JP" altLang="en-US" sz="2400" dirty="0"/>
              <a:t>一般均衡分析と部分均衡分析</a:t>
            </a:r>
            <a:endParaRPr lang="en-US" altLang="ja-JP" sz="2400" dirty="0"/>
          </a:p>
          <a:p>
            <a:pPr>
              <a:lnSpc>
                <a:spcPct val="100000"/>
              </a:lnSpc>
            </a:pPr>
            <a:r>
              <a:rPr kumimoji="1" lang="ja-JP" altLang="en-US" sz="2400" dirty="0"/>
              <a:t>短期と長期</a:t>
            </a:r>
            <a:endParaRPr kumimoji="1" lang="en-US" altLang="ja-JP" sz="2400" dirty="0"/>
          </a:p>
          <a:p>
            <a:pPr lvl="1">
              <a:lnSpc>
                <a:spcPct val="100000"/>
              </a:lnSpc>
            </a:pPr>
            <a:r>
              <a:rPr lang="ja-JP" altLang="en-US" sz="2000" dirty="0"/>
              <a:t>資本所得税の強化</a:t>
            </a:r>
            <a:r>
              <a:rPr lang="en-US" altLang="ja-JP" sz="2000" dirty="0">
                <a:sym typeface="Wingdings" panose="05000000000000000000" pitchFamily="2" charset="2"/>
              </a:rPr>
              <a:t></a:t>
            </a:r>
            <a:r>
              <a:rPr lang="ja-JP" altLang="en-US" sz="2000" dirty="0">
                <a:sym typeface="Wingdings" panose="05000000000000000000" pitchFamily="2" charset="2"/>
              </a:rPr>
              <a:t>資本蓄積阻害</a:t>
            </a:r>
            <a:r>
              <a:rPr lang="en-US" altLang="ja-JP" sz="2000" dirty="0">
                <a:sym typeface="Wingdings" panose="05000000000000000000" pitchFamily="2" charset="2"/>
              </a:rPr>
              <a:t></a:t>
            </a:r>
            <a:r>
              <a:rPr lang="ja-JP" altLang="en-US" sz="2000" dirty="0">
                <a:sym typeface="Wingdings" panose="05000000000000000000" pitchFamily="2" charset="2"/>
              </a:rPr>
              <a:t>資本労働比率の減少</a:t>
            </a:r>
            <a:r>
              <a:rPr lang="en-US" altLang="ja-JP" sz="2000" dirty="0">
                <a:sym typeface="Wingdings" panose="05000000000000000000" pitchFamily="2" charset="2"/>
              </a:rPr>
              <a:t></a:t>
            </a:r>
            <a:r>
              <a:rPr lang="ja-JP" altLang="en-US" sz="2000" dirty="0">
                <a:sym typeface="Wingdings" panose="05000000000000000000" pitchFamily="2" charset="2"/>
              </a:rPr>
              <a:t>利子率の上昇，賃金率の低下</a:t>
            </a:r>
            <a:endParaRPr lang="en-US" altLang="ja-JP" sz="2000" dirty="0">
              <a:sym typeface="Wingdings" panose="05000000000000000000" pitchFamily="2" charset="2"/>
            </a:endParaRPr>
          </a:p>
          <a:p>
            <a:pPr lvl="1">
              <a:lnSpc>
                <a:spcPct val="100000"/>
              </a:lnSpc>
            </a:pPr>
            <a:r>
              <a:rPr kumimoji="1" lang="ja-JP" altLang="en-US" sz="2000" dirty="0">
                <a:sym typeface="Wingdings" panose="05000000000000000000" pitchFamily="2" charset="2"/>
              </a:rPr>
              <a:t>短期に資本所有者の受取を減らす効果しかないが，長期には労働者の賃金低下という形で労働者に転嫁</a:t>
            </a:r>
            <a:endParaRPr kumimoji="1" lang="en-US" altLang="ja-JP" sz="2000" dirty="0"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</a:pPr>
            <a:r>
              <a:rPr lang="ja-JP" altLang="en-US" sz="2400" dirty="0">
                <a:sym typeface="Wingdings" panose="05000000000000000000" pitchFamily="2" charset="2"/>
              </a:rPr>
              <a:t>税の資本化</a:t>
            </a:r>
            <a:endParaRPr lang="en-US" altLang="ja-JP" sz="2400" dirty="0">
              <a:sym typeface="Wingdings" panose="05000000000000000000" pitchFamily="2" charset="2"/>
            </a:endParaRPr>
          </a:p>
          <a:p>
            <a:pPr lvl="1">
              <a:lnSpc>
                <a:spcPct val="100000"/>
              </a:lnSpc>
            </a:pPr>
            <a:r>
              <a:rPr lang="ja-JP" altLang="en-US" sz="2000" dirty="0">
                <a:sym typeface="Wingdings" panose="05000000000000000000" pitchFamily="2" charset="2"/>
              </a:rPr>
              <a:t>土地に対する課税の強化が将来行われる</a:t>
            </a:r>
            <a:r>
              <a:rPr lang="en-US" altLang="ja-JP" sz="2000" dirty="0">
                <a:sym typeface="Wingdings" panose="05000000000000000000" pitchFamily="2" charset="2"/>
              </a:rPr>
              <a:t></a:t>
            </a:r>
            <a:r>
              <a:rPr lang="ja-JP" altLang="en-US" sz="2000" dirty="0">
                <a:sym typeface="Wingdings" panose="05000000000000000000" pitchFamily="2" charset="2"/>
              </a:rPr>
              <a:t>現在の地価の低下という形で現在の地主が負担</a:t>
            </a:r>
            <a:endParaRPr lang="en-US" altLang="ja-JP" sz="2000" dirty="0">
              <a:sym typeface="Wingdings" panose="05000000000000000000" pitchFamily="2" charset="2"/>
            </a:endParaRPr>
          </a:p>
          <a:p>
            <a:pPr lvl="1">
              <a:lnSpc>
                <a:spcPct val="100000"/>
              </a:lnSpc>
            </a:pPr>
            <a:r>
              <a:rPr kumimoji="1" lang="ja-JP" altLang="en-US" sz="2000" dirty="0">
                <a:sym typeface="Wingdings" panose="05000000000000000000" pitchFamily="2" charset="2"/>
              </a:rPr>
              <a:t>税を払うタイミングと負担</a:t>
            </a:r>
            <a:r>
              <a:rPr lang="ja-JP" altLang="en-US" sz="2000" dirty="0">
                <a:sym typeface="Wingdings" panose="05000000000000000000" pitchFamily="2" charset="2"/>
              </a:rPr>
              <a:t>の発生するタイミングは</a:t>
            </a:r>
            <a:r>
              <a:rPr kumimoji="1" lang="ja-JP" altLang="en-US" sz="2000" dirty="0">
                <a:sym typeface="Wingdings" panose="05000000000000000000" pitchFamily="2" charset="2"/>
              </a:rPr>
              <a:t>同じだとは限らない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0515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A7C049-5B64-4572-BE26-C4C3151CD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600" dirty="0"/>
              <a:t>課税ベースの選択</a:t>
            </a:r>
            <a:br>
              <a:rPr lang="ja-JP" altLang="en-US" sz="3600" dirty="0"/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242DFB8-F64F-4880-AB98-6819ABE09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700" dirty="0"/>
              <a:t>所得課税の問題点</a:t>
            </a:r>
          </a:p>
          <a:p>
            <a:r>
              <a:rPr lang="ja-JP" altLang="en-US" sz="2700" dirty="0"/>
              <a:t>所得課税と消費課税の課税ベースの比較</a:t>
            </a:r>
          </a:p>
          <a:p>
            <a:r>
              <a:rPr lang="en-US" altLang="ja-JP" sz="2700" dirty="0"/>
              <a:t>2</a:t>
            </a:r>
            <a:r>
              <a:rPr lang="ja-JP" altLang="en-US" sz="2700" dirty="0"/>
              <a:t>期間モデル</a:t>
            </a:r>
          </a:p>
          <a:p>
            <a:r>
              <a:rPr lang="ja-JP" altLang="en-US" sz="2700" dirty="0"/>
              <a:t>消費課税と賃金税の同等性</a:t>
            </a:r>
          </a:p>
          <a:p>
            <a:r>
              <a:rPr lang="ja-JP" altLang="en-US" sz="2700" dirty="0"/>
              <a:t>留意点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066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課税ベースの選択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84784"/>
            <a:ext cx="8363272" cy="496855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ja-JP" altLang="en-US" sz="2800" dirty="0"/>
              <a:t>適切な課税ベース　所得 </a:t>
            </a:r>
            <a:r>
              <a:rPr lang="en-US" altLang="ja-JP" sz="2800" dirty="0"/>
              <a:t>vs. </a:t>
            </a:r>
            <a:r>
              <a:rPr lang="ja-JP" altLang="en-US" sz="2800" dirty="0"/>
              <a:t>消費</a:t>
            </a:r>
            <a:endParaRPr lang="en-US" altLang="ja-JP" sz="2800" dirty="0"/>
          </a:p>
          <a:p>
            <a:pPr lvl="1">
              <a:lnSpc>
                <a:spcPct val="120000"/>
              </a:lnSpc>
            </a:pPr>
            <a:r>
              <a:rPr lang="ja-JP" altLang="en-US" sz="2400" dirty="0"/>
              <a:t>担税力あるいはその人の経済状態を測る指標は所得か消費か</a:t>
            </a:r>
            <a:endParaRPr lang="en-US" altLang="ja-JP" sz="2400" dirty="0"/>
          </a:p>
          <a:p>
            <a:pPr>
              <a:lnSpc>
                <a:spcPct val="120000"/>
              </a:lnSpc>
            </a:pPr>
            <a:r>
              <a:rPr lang="ja-JP" altLang="en-US" sz="2700" dirty="0"/>
              <a:t>所得 </a:t>
            </a:r>
            <a:r>
              <a:rPr lang="en-US" altLang="ja-JP" sz="2700" dirty="0"/>
              <a:t>= </a:t>
            </a:r>
            <a:r>
              <a:rPr lang="ja-JP" altLang="en-US" sz="2700" dirty="0"/>
              <a:t>消費 </a:t>
            </a:r>
            <a:r>
              <a:rPr lang="en-US" altLang="ja-JP" sz="2700" dirty="0"/>
              <a:t>+ </a:t>
            </a:r>
            <a:r>
              <a:rPr lang="ja-JP" altLang="en-US" sz="2700" dirty="0"/>
              <a:t>貯蓄（資産の純増）</a:t>
            </a:r>
            <a:endParaRPr lang="en-US" altLang="ja-JP" sz="2700" dirty="0"/>
          </a:p>
          <a:p>
            <a:pPr>
              <a:lnSpc>
                <a:spcPct val="120000"/>
              </a:lnSpc>
            </a:pPr>
            <a:r>
              <a:rPr lang="ja-JP" altLang="en-US" sz="2800" dirty="0"/>
              <a:t>消費課税を支持する古典的な議論</a:t>
            </a:r>
            <a:endParaRPr lang="en-US" altLang="ja-JP" sz="2800" dirty="0"/>
          </a:p>
          <a:p>
            <a:pPr lvl="1">
              <a:lnSpc>
                <a:spcPct val="120000"/>
              </a:lnSpc>
            </a:pPr>
            <a:r>
              <a:rPr lang="ja-JP" altLang="en-US" sz="2100" dirty="0"/>
              <a:t>所得課税は社会への貢献に対する課税，消費課税は取り崩しに対する課税</a:t>
            </a:r>
            <a:r>
              <a:rPr lang="en-US" altLang="ja-JP" sz="2100" dirty="0">
                <a:sym typeface="Wingdings" panose="05000000000000000000" pitchFamily="2" charset="2"/>
              </a:rPr>
              <a:t></a:t>
            </a:r>
            <a:r>
              <a:rPr lang="ja-JP" altLang="en-US" sz="2100" dirty="0">
                <a:sym typeface="Wingdings" panose="05000000000000000000" pitchFamily="2" charset="2"/>
              </a:rPr>
              <a:t>消費課税の方が公平</a:t>
            </a:r>
            <a:endParaRPr lang="en-US" altLang="ja-JP" sz="2100" dirty="0"/>
          </a:p>
          <a:p>
            <a:pPr>
              <a:lnSpc>
                <a:spcPct val="120000"/>
              </a:lnSpc>
            </a:pPr>
            <a:r>
              <a:rPr lang="ja-JP" altLang="en-US" sz="2800" dirty="0"/>
              <a:t>消費課税を支持する現代的な議論</a:t>
            </a:r>
            <a:endParaRPr lang="en-US" altLang="ja-JP" sz="2800" dirty="0"/>
          </a:p>
          <a:p>
            <a:pPr lvl="1">
              <a:lnSpc>
                <a:spcPct val="120000"/>
              </a:lnSpc>
            </a:pPr>
            <a:r>
              <a:rPr lang="ja-JP" altLang="en-US" sz="2500" dirty="0"/>
              <a:t>一時点の所得ではなく，生涯所得や恒常所得に着目</a:t>
            </a:r>
            <a:endParaRPr lang="en-US" altLang="ja-JP" sz="2500" dirty="0"/>
          </a:p>
          <a:p>
            <a:pPr>
              <a:lnSpc>
                <a:spcPct val="120000"/>
              </a:lnSpc>
            </a:pPr>
            <a:r>
              <a:rPr lang="ja-JP" altLang="en-US" sz="2800" dirty="0"/>
              <a:t>課税ベースの選択と直接税か間接税かという問題は無関係（後述）</a:t>
            </a:r>
            <a:endParaRPr lang="en-US" altLang="ja-JP" sz="2800" dirty="0"/>
          </a:p>
          <a:p>
            <a:pPr>
              <a:lnSpc>
                <a:spcPct val="120000"/>
              </a:lnSpc>
            </a:pPr>
            <a:endParaRPr kumimoji="1" lang="en-US" altLang="ja-JP" sz="2800" dirty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37344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 dirty="0"/>
              <a:t>所得課税（包括的所得税）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556792"/>
            <a:ext cx="8363272" cy="5112568"/>
          </a:xfrm>
        </p:spPr>
        <p:txBody>
          <a:bodyPr>
            <a:normAutofit/>
          </a:bodyPr>
          <a:lstStyle/>
          <a:p>
            <a:r>
              <a:rPr lang="ja-JP" altLang="en-US" sz="2700" dirty="0"/>
              <a:t>所得</a:t>
            </a:r>
            <a:r>
              <a:rPr lang="en-US" altLang="ja-JP" sz="2700" dirty="0"/>
              <a:t>=</a:t>
            </a:r>
            <a:r>
              <a:rPr lang="ja-JP" altLang="en-US" sz="2700" dirty="0"/>
              <a:t>消費＋貯蓄（資産の純増）</a:t>
            </a:r>
            <a:endParaRPr lang="en-US" altLang="ja-JP" sz="2700" dirty="0"/>
          </a:p>
          <a:p>
            <a:pPr lvl="1"/>
            <a:r>
              <a:rPr lang="ja-JP" altLang="en-US" sz="2400" dirty="0"/>
              <a:t>ある一定期間内（通常は</a:t>
            </a:r>
            <a:r>
              <a:rPr lang="en-US" altLang="ja-JP" sz="2400" dirty="0"/>
              <a:t>1</a:t>
            </a:r>
            <a:r>
              <a:rPr lang="ja-JP" altLang="en-US" sz="2400" dirty="0"/>
              <a:t>年間で考える）に，資産を減らすことなく消費しうる額の最大値</a:t>
            </a:r>
            <a:endParaRPr lang="en-US" altLang="ja-JP" sz="2400" dirty="0"/>
          </a:p>
          <a:p>
            <a:r>
              <a:rPr kumimoji="1" lang="ja-JP" altLang="en-US" sz="2800" dirty="0"/>
              <a:t>いかなる種類の所得も合算して課税</a:t>
            </a:r>
            <a:endParaRPr kumimoji="1" lang="en-US" altLang="ja-JP" sz="2800" dirty="0"/>
          </a:p>
          <a:p>
            <a:pPr lvl="1"/>
            <a:r>
              <a:rPr lang="ja-JP" altLang="en-US" sz="2400" dirty="0"/>
              <a:t>所得がその人の担税力を表す唯一の指標だから</a:t>
            </a:r>
            <a:endParaRPr lang="en-US" altLang="ja-JP" sz="2400" dirty="0"/>
          </a:p>
          <a:p>
            <a:pPr lvl="1"/>
            <a:r>
              <a:rPr kumimoji="1" lang="ja-JP" altLang="en-US" sz="2400" dirty="0"/>
              <a:t>資本所得と労働所得の区別はしない</a:t>
            </a:r>
            <a:endParaRPr kumimoji="1" lang="en-US" altLang="ja-JP" sz="2400" dirty="0"/>
          </a:p>
          <a:p>
            <a:pPr lvl="2"/>
            <a:r>
              <a:rPr kumimoji="1" lang="ja-JP" altLang="en-US" sz="2000" dirty="0"/>
              <a:t>不労所得は重く課税すべきだという立場ではない</a:t>
            </a:r>
            <a:endParaRPr kumimoji="1" lang="en-US" altLang="ja-JP" sz="2000" dirty="0"/>
          </a:p>
          <a:p>
            <a:pPr lvl="2"/>
            <a:r>
              <a:rPr lang="ja-JP" altLang="en-US" sz="2000" dirty="0"/>
              <a:t>法人税は，企業段階で発生した資本所得の前払いという性格だと考える</a:t>
            </a:r>
            <a:endParaRPr kumimoji="1" lang="en-US" altLang="ja-JP" sz="2000" dirty="0"/>
          </a:p>
          <a:p>
            <a:pPr lvl="1"/>
            <a:r>
              <a:rPr lang="ja-JP" altLang="en-US" sz="2400" dirty="0"/>
              <a:t>現金を伴う収入か否かを区別しない</a:t>
            </a:r>
            <a:endParaRPr lang="en-US" altLang="ja-JP" sz="2400" dirty="0"/>
          </a:p>
          <a:p>
            <a:pPr lvl="2"/>
            <a:r>
              <a:rPr kumimoji="1" lang="ja-JP" altLang="en-US" sz="2000" dirty="0"/>
              <a:t>未実現キャピタルゲインも本来は課税するという立場</a:t>
            </a:r>
            <a:endParaRPr kumimoji="1" lang="en-US" altLang="ja-JP" sz="2000" dirty="0"/>
          </a:p>
          <a:p>
            <a:pPr lvl="2"/>
            <a:r>
              <a:rPr lang="ja-JP" altLang="en-US" sz="2000" dirty="0"/>
              <a:t>フリンジ・ベネッフィットも所得（消費）の一部</a:t>
            </a:r>
            <a:endParaRPr lang="en-US" altLang="ja-JP" sz="2000" dirty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4034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8047806" cy="1325563"/>
          </a:xfrm>
        </p:spPr>
        <p:txBody>
          <a:bodyPr>
            <a:normAutofit/>
          </a:bodyPr>
          <a:lstStyle/>
          <a:p>
            <a:r>
              <a:rPr lang="ja-JP" altLang="en-US" dirty="0"/>
              <a:t>所得課税の問題点</a:t>
            </a:r>
            <a:br>
              <a:rPr lang="en-US" altLang="ja-JP" dirty="0"/>
            </a:br>
            <a:r>
              <a:rPr lang="ja-JP" altLang="en-US" sz="2400" dirty="0"/>
              <a:t>恒常所得と変動所得の区別</a:t>
            </a:r>
            <a:endParaRPr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コンテンツ プレースホルダー 1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546003"/>
                <a:ext cx="8424936" cy="5051349"/>
              </a:xfrm>
            </p:spPr>
            <p:txBody>
              <a:bodyPr>
                <a:normAutofit fontScale="55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kumimoji="1" lang="ja-JP" altLang="en-US" sz="3800" dirty="0"/>
                  <a:t>土地所有者の例</a:t>
                </a:r>
                <a:r>
                  <a:rPr lang="en-US" altLang="ja-JP" sz="3800" dirty="0"/>
                  <a:t>(</a:t>
                </a:r>
                <a:r>
                  <a:rPr lang="ja-JP" altLang="en-US" sz="3800" dirty="0"/>
                  <a:t>毎年</a:t>
                </a:r>
                <a:r>
                  <a:rPr lang="en-US" altLang="ja-JP" sz="3800" dirty="0"/>
                  <a:t>1000</a:t>
                </a:r>
                <a:r>
                  <a:rPr lang="ja-JP" altLang="en-US" sz="3800" dirty="0"/>
                  <a:t>万円の地代収入，他の所得は</a:t>
                </a:r>
                <a:r>
                  <a:rPr lang="en-US" altLang="ja-JP" sz="3800" dirty="0"/>
                  <a:t>0)</a:t>
                </a:r>
              </a:p>
              <a:p>
                <a:pPr marL="342900" lvl="1" indent="0">
                  <a:lnSpc>
                    <a:spcPct val="120000"/>
                  </a:lnSpc>
                  <a:buNone/>
                </a:pPr>
                <a:r>
                  <a:rPr lang="en-US" altLang="ja-JP" sz="3800" dirty="0">
                    <a:sym typeface="Wingdings" panose="05000000000000000000" pitchFamily="2" charset="2"/>
                  </a:rPr>
                  <a:t></a:t>
                </a:r>
                <a:r>
                  <a:rPr kumimoji="1" lang="ja-JP" altLang="en-US" sz="3800" dirty="0"/>
                  <a:t>恒常所得は</a:t>
                </a:r>
                <a:r>
                  <a:rPr kumimoji="1" lang="en-US" altLang="ja-JP" sz="3800" dirty="0"/>
                  <a:t>1000</a:t>
                </a:r>
                <a:r>
                  <a:rPr kumimoji="1" lang="ja-JP" altLang="en-US" sz="3800" dirty="0"/>
                  <a:t>万円</a:t>
                </a:r>
                <a:endParaRPr kumimoji="1" lang="en-US" altLang="ja-JP" sz="3800" dirty="0"/>
              </a:p>
              <a:p>
                <a:pPr>
                  <a:lnSpc>
                    <a:spcPct val="120000"/>
                  </a:lnSpc>
                </a:pPr>
                <a:r>
                  <a:rPr lang="ja-JP" altLang="en-US" sz="3800" dirty="0"/>
                  <a:t>利子率</a:t>
                </a:r>
                <a:r>
                  <a:rPr lang="en-US" altLang="ja-JP" sz="3800" dirty="0"/>
                  <a:t>5%</a:t>
                </a:r>
                <a:r>
                  <a:rPr lang="ja-JP" altLang="en-US" sz="3800" dirty="0"/>
                  <a:t>とすると土地価格は</a:t>
                </a:r>
                <a:r>
                  <a:rPr lang="en-US" altLang="ja-JP" sz="3800" dirty="0"/>
                  <a:t>2</a:t>
                </a:r>
                <a:r>
                  <a:rPr lang="ja-JP" altLang="en-US" sz="3800" dirty="0"/>
                  <a:t>億円</a:t>
                </a:r>
                <a:endParaRPr lang="en-US" altLang="ja-JP" sz="3800" dirty="0"/>
              </a:p>
              <a:p>
                <a:pPr marL="342900" lvl="1" indent="0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r>
                      <a:rPr kumimoji="1" lang="en-US" altLang="ja-JP" sz="3800" b="0" i="1" smtClean="0">
                        <a:latin typeface="Cambria Math"/>
                      </a:rPr>
                      <m:t>𝑃</m:t>
                    </m:r>
                    <m:r>
                      <a:rPr kumimoji="1" lang="en-US" altLang="ja-JP" sz="3800" b="0" i="1" smtClean="0">
                        <a:latin typeface="Cambria Math"/>
                      </a:rPr>
                      <m:t>=</m:t>
                    </m:r>
                    <m:r>
                      <a:rPr kumimoji="1" lang="en-US" altLang="ja-JP" sz="3800" b="0" i="1" smtClean="0">
                        <a:latin typeface="Cambria Math"/>
                      </a:rPr>
                      <m:t>𝑑</m:t>
                    </m:r>
                    <m:r>
                      <a:rPr kumimoji="1" lang="en-US" altLang="ja-JP" sz="3800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kumimoji="1" lang="en-US" altLang="ja-JP" sz="38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kumimoji="1" lang="ja-JP" altLang="en-US" sz="3800" dirty="0"/>
                  <a:t> </a:t>
                </a:r>
                <a:r>
                  <a:rPr lang="ja-JP" altLang="en-US" sz="3800" dirty="0"/>
                  <a:t>を</a:t>
                </a:r>
                <a:r>
                  <a:rPr kumimoji="1" lang="ja-JP" altLang="en-US" sz="3800" dirty="0"/>
                  <a:t>満たすように地価は決まる（</a:t>
                </a:r>
                <a:r>
                  <a:rPr lang="ja-JP" altLang="en-US" sz="3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地価 </a:t>
                </a:r>
                <a:r>
                  <a:rPr lang="en-US" altLang="ja-JP" sz="3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altLang="ja-JP" sz="3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</a:t>
                </a:r>
                <a:r>
                  <a:rPr lang="ja-JP" altLang="en-US" sz="3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利子率 </a:t>
                </a:r>
                <a:r>
                  <a:rPr lang="en-US" altLang="ja-JP" sz="3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altLang="ja-JP" sz="3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</a:t>
                </a:r>
                <a:r>
                  <a:rPr lang="ja-JP" altLang="en-US" sz="3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地代</a:t>
                </a:r>
                <a:r>
                  <a:rPr lang="en-US" altLang="ja-JP" sz="3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ja-JP" altLang="en-US" sz="3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）</a:t>
                </a:r>
                <a:endParaRPr lang="en-US" altLang="ja-JP" sz="3800" dirty="0"/>
              </a:p>
              <a:p>
                <a:pPr>
                  <a:lnSpc>
                    <a:spcPct val="120000"/>
                  </a:lnSpc>
                </a:pPr>
                <a:r>
                  <a:rPr lang="ja-JP" altLang="en-US" sz="3800" dirty="0"/>
                  <a:t>地価の決まり方（裁定条件）</a:t>
                </a:r>
                <a:endParaRPr lang="en-US" altLang="ja-JP" sz="3800" dirty="0"/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altLang="ja-JP" sz="3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r</a:t>
                </a:r>
                <a:r>
                  <a:rPr lang="ja-JP" altLang="en-US" sz="3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と</a:t>
                </a:r>
                <a:r>
                  <a:rPr lang="en-US" altLang="ja-JP" sz="3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ja-JP" altLang="en-US" sz="3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は所与の場合，</a:t>
                </a:r>
                <a:r>
                  <a:rPr lang="en-US" altLang="ja-JP" sz="3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ja-JP" altLang="en-US" sz="3800" dirty="0"/>
                  <a:t>は次のように決まる</a:t>
                </a:r>
                <a:endParaRPr lang="en-US" altLang="ja-JP" sz="3800" dirty="0"/>
              </a:p>
              <a:p>
                <a:pPr marL="342900" lvl="1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8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altLang="ja-JP" sz="3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altLang="ja-JP" sz="3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altLang="ja-JP" sz="3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ja-JP" sz="3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 altLang="ja-JP" sz="3800" dirty="0"/>
              </a:p>
              <a:p>
                <a:pPr marL="342900" lvl="1" indent="0">
                  <a:lnSpc>
                    <a:spcPct val="120000"/>
                  </a:lnSpc>
                  <a:buNone/>
                </a:pPr>
                <a:r>
                  <a:rPr lang="en-US" altLang="ja-JP" sz="3200" dirty="0"/>
                  <a:t>	</a:t>
                </a:r>
                <a:r>
                  <a:rPr lang="en-US" altLang="ja-JP" sz="38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rP</a:t>
                </a:r>
                <a:r>
                  <a:rPr lang="ja-JP" altLang="en-US" sz="3800" dirty="0"/>
                  <a:t>：</a:t>
                </a:r>
                <a:r>
                  <a:rPr lang="en-US" altLang="ja-JP" sz="3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ja-JP" altLang="en-US" sz="3800" dirty="0"/>
                  <a:t>円を金融資産で運用した場合の収益；</a:t>
                </a:r>
                <a:r>
                  <a:rPr lang="en-US" altLang="ja-JP" sz="3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altLang="ja-JP" sz="3800" dirty="0"/>
                  <a:t>:</a:t>
                </a:r>
                <a:r>
                  <a:rPr lang="ja-JP" altLang="en-US" sz="3800" dirty="0"/>
                  <a:t>土地からの収益</a:t>
                </a:r>
                <a:endParaRPr lang="en-US" altLang="ja-JP" sz="3200" dirty="0"/>
              </a:p>
              <a:p>
                <a:pPr lvl="1"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altLang="ja-JP" sz="38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altLang="ja-JP" sz="3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altLang="ja-JP" sz="3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altLang="ja-JP" sz="3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US" altLang="ja-JP" sz="3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ja-JP" altLang="en-US" sz="3800" dirty="0"/>
                  <a:t>　</a:t>
                </a:r>
                <a:r>
                  <a:rPr lang="en-US" altLang="ja-JP" sz="3800" dirty="0">
                    <a:sym typeface="Wingdings" panose="05000000000000000000" pitchFamily="2" charset="2"/>
                  </a:rPr>
                  <a:t></a:t>
                </a:r>
                <a:r>
                  <a:rPr lang="ja-JP" altLang="en-US" sz="3800" dirty="0"/>
                  <a:t>土地を売却して金融資産で運用した方が有利</a:t>
                </a:r>
                <a:r>
                  <a:rPr lang="en-US" altLang="ja-JP" sz="3800" dirty="0">
                    <a:sym typeface="Wingdings" panose="05000000000000000000" pitchFamily="2" charset="2"/>
                  </a:rPr>
                  <a:t></a:t>
                </a:r>
                <a:r>
                  <a:rPr lang="ja-JP" altLang="en-US" sz="3800" dirty="0">
                    <a:sym typeface="Wingdings" panose="05000000000000000000" pitchFamily="2" charset="2"/>
                  </a:rPr>
                  <a:t>皆が土地を売ろうとする</a:t>
                </a:r>
                <a:r>
                  <a:rPr lang="en-US" altLang="ja-JP" sz="3800" dirty="0">
                    <a:sym typeface="Wingdings" panose="05000000000000000000" pitchFamily="2" charset="2"/>
                  </a:rPr>
                  <a:t> </a:t>
                </a:r>
                <a:r>
                  <a:rPr lang="en-US" altLang="ja-JP" sz="3800" i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P</a:t>
                </a:r>
                <a:r>
                  <a:rPr lang="ja-JP" altLang="en-US" sz="3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の低下</a:t>
                </a:r>
                <a:endParaRPr lang="en-US" altLang="ja-JP" sz="38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lvl="1"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altLang="ja-JP" sz="38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altLang="ja-JP" sz="3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altLang="ja-JP" sz="3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altLang="ja-JP" sz="3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altLang="ja-JP" sz="3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ja-JP" altLang="en-US" sz="3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　</a:t>
                </a:r>
                <a:r>
                  <a:rPr lang="en-US" altLang="ja-JP" sz="3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ja-JP" altLang="en-US" sz="3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土地を購入して土地で運用した方が有利</a:t>
                </a:r>
                <a:r>
                  <a:rPr lang="en-US" altLang="ja-JP" sz="3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ja-JP" altLang="en-US" sz="3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皆が土地を購入しようとする</a:t>
                </a:r>
                <a:r>
                  <a:rPr lang="en-US" altLang="ja-JP" sz="3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en-US" altLang="ja-JP" sz="3800" i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P</a:t>
                </a:r>
                <a:r>
                  <a:rPr lang="ja-JP" altLang="en-US" sz="3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の</a:t>
                </a:r>
                <a:r>
                  <a:rPr lang="ja-JP" altLang="en-US" sz="3800" dirty="0">
                    <a:sym typeface="Wingdings" panose="05000000000000000000" pitchFamily="2" charset="2"/>
                  </a:rPr>
                  <a:t>上昇</a:t>
                </a:r>
                <a:endParaRPr lang="en-US" altLang="ja-JP" sz="3800" dirty="0">
                  <a:sym typeface="Wingdings" panose="05000000000000000000" pitchFamily="2" charset="2"/>
                </a:endParaRPr>
              </a:p>
              <a:p>
                <a:pPr lvl="1">
                  <a:lnSpc>
                    <a:spcPct val="120000"/>
                  </a:lnSpc>
                </a:pPr>
                <a:r>
                  <a:rPr lang="ja-JP" altLang="en-US" sz="3800" dirty="0"/>
                  <a:t>結局  </a:t>
                </a:r>
                <a14:m>
                  <m:oMath xmlns:m="http://schemas.openxmlformats.org/officeDocument/2006/math">
                    <m:r>
                      <a:rPr lang="en-US" altLang="ja-JP" sz="38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altLang="ja-JP" sz="3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altLang="ja-JP" sz="3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altLang="ja-JP" sz="3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sz="3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ja-JP" altLang="en-US" sz="3800" dirty="0"/>
                  <a:t>が成立</a:t>
                </a:r>
                <a:r>
                  <a:rPr lang="en-US" altLang="ja-JP" sz="3800" dirty="0">
                    <a:sym typeface="Wingdings" panose="05000000000000000000" pitchFamily="2" charset="2"/>
                  </a:rPr>
                  <a:t></a:t>
                </a:r>
                <a:r>
                  <a:rPr lang="en-US" altLang="ja-JP" sz="3800" dirty="0"/>
                  <a:t> </a:t>
                </a:r>
                <a14:m>
                  <m:oMath xmlns:m="http://schemas.openxmlformats.org/officeDocument/2006/math">
                    <m:r>
                      <a:rPr lang="en-US" altLang="ja-JP" sz="3800" i="1">
                        <a:latin typeface="Cambria Math"/>
                      </a:rPr>
                      <m:t>𝑃</m:t>
                    </m:r>
                    <m:r>
                      <a:rPr lang="en-US" altLang="ja-JP" sz="3800" i="1">
                        <a:latin typeface="Cambria Math"/>
                      </a:rPr>
                      <m:t>=</m:t>
                    </m:r>
                    <m:r>
                      <a:rPr lang="en-US" altLang="ja-JP" sz="3800" i="1">
                        <a:latin typeface="Cambria Math"/>
                      </a:rPr>
                      <m:t>𝑑</m:t>
                    </m:r>
                    <m:r>
                      <a:rPr lang="en-US" altLang="ja-JP" sz="3800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altLang="ja-JP" sz="38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ja-JP" altLang="en-US" sz="3800" dirty="0"/>
                  <a:t> </a:t>
                </a:r>
                <a:endParaRPr lang="en-US" altLang="ja-JP" sz="3800" dirty="0"/>
              </a:p>
              <a:p>
                <a:pPr lvl="1"/>
                <a:endParaRPr lang="en-US" altLang="ja-JP" sz="2400" dirty="0"/>
              </a:p>
            </p:txBody>
          </p:sp>
        </mc:Choice>
        <mc:Fallback xmlns="">
          <p:sp>
            <p:nvSpPr>
              <p:cNvPr id="2" name="コンテンツ プレースホルダー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546003"/>
                <a:ext cx="8424936" cy="5051349"/>
              </a:xfrm>
              <a:blipFill>
                <a:blip r:embed="rId3"/>
                <a:stretch>
                  <a:fillRect l="-724" t="-966" r="-28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3014D2-DD7F-4CBF-A157-09B54270B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所得課税の問題点</a:t>
            </a:r>
            <a:r>
              <a:rPr lang="en-US" altLang="ja-JP" dirty="0"/>
              <a:t>(2)</a:t>
            </a:r>
            <a:br>
              <a:rPr lang="en-US" altLang="ja-JP" dirty="0"/>
            </a:br>
            <a:r>
              <a:rPr lang="ja-JP" altLang="en-US" sz="2400" dirty="0"/>
              <a:t>恒常所得と変動所得の区別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568D3A-EB3B-4301-803D-4EF6609E3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56792"/>
            <a:ext cx="7886700" cy="493608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2000" dirty="0"/>
              <a:t>利子率が</a:t>
            </a:r>
            <a:r>
              <a:rPr kumimoji="1" lang="en-US" altLang="ja-JP" sz="2000" dirty="0"/>
              <a:t>5%</a:t>
            </a:r>
            <a:r>
              <a:rPr kumimoji="1" lang="ja-JP" altLang="en-US" sz="2000" dirty="0"/>
              <a:t>から</a:t>
            </a:r>
            <a:r>
              <a:rPr kumimoji="1" lang="en-US" altLang="ja-JP" sz="2000" dirty="0"/>
              <a:t>4%</a:t>
            </a:r>
            <a:r>
              <a:rPr kumimoji="1" lang="ja-JP" altLang="en-US" sz="2000" dirty="0"/>
              <a:t>に低下</a:t>
            </a:r>
            <a:r>
              <a:rPr kumimoji="1" lang="en-US" altLang="ja-JP" sz="2000" dirty="0">
                <a:sym typeface="Wingdings" panose="05000000000000000000" pitchFamily="2" charset="2"/>
              </a:rPr>
              <a:t></a:t>
            </a:r>
            <a:r>
              <a:rPr kumimoji="1" lang="en-US" altLang="ja-JP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</a:t>
            </a:r>
            <a:r>
              <a:rPr kumimoji="1" lang="en-US" altLang="ja-JP" sz="2000" dirty="0">
                <a:sym typeface="Wingdings" panose="05000000000000000000" pitchFamily="2" charset="2"/>
              </a:rPr>
              <a:t>=</a:t>
            </a:r>
            <a:r>
              <a:rPr kumimoji="1" lang="en-US" altLang="ja-JP" sz="2000" dirty="0"/>
              <a:t>2</a:t>
            </a:r>
            <a:r>
              <a:rPr kumimoji="1" lang="ja-JP" altLang="en-US" sz="2000" dirty="0"/>
              <a:t>億</a:t>
            </a:r>
            <a:r>
              <a:rPr kumimoji="1" lang="en-US" altLang="ja-JP" sz="2000" dirty="0"/>
              <a:t>5000</a:t>
            </a:r>
            <a:r>
              <a:rPr kumimoji="1" lang="ja-JP" altLang="en-US" sz="2000" dirty="0"/>
              <a:t>万円。</a:t>
            </a:r>
            <a:r>
              <a:rPr kumimoji="1" lang="en-US" altLang="ja-JP" sz="2000" dirty="0"/>
              <a:t>5000</a:t>
            </a:r>
            <a:r>
              <a:rPr kumimoji="1" lang="ja-JP" altLang="en-US" sz="2000" dirty="0"/>
              <a:t>万円のキャピタルゲインが発生</a:t>
            </a:r>
            <a:endParaRPr kumimoji="1" lang="en-US" altLang="ja-JP" sz="2000" dirty="0"/>
          </a:p>
          <a:p>
            <a:pPr lvl="1">
              <a:lnSpc>
                <a:spcPct val="120000"/>
              </a:lnSpc>
            </a:pPr>
            <a:r>
              <a:rPr kumimoji="1" lang="ja-JP" altLang="en-US" dirty="0">
                <a:sym typeface="Wingdings" panose="05000000000000000000" pitchFamily="2" charset="2"/>
              </a:rPr>
              <a:t>所得は地代</a:t>
            </a:r>
            <a:r>
              <a:rPr kumimoji="1" lang="en-US" altLang="ja-JP" dirty="0">
                <a:sym typeface="Wingdings" panose="05000000000000000000" pitchFamily="2" charset="2"/>
              </a:rPr>
              <a:t>(1000</a:t>
            </a:r>
            <a:r>
              <a:rPr kumimoji="1" lang="ja-JP" altLang="en-US" dirty="0">
                <a:sym typeface="Wingdings" panose="05000000000000000000" pitchFamily="2" charset="2"/>
              </a:rPr>
              <a:t>万円</a:t>
            </a:r>
            <a:r>
              <a:rPr kumimoji="1" lang="en-US" altLang="ja-JP" dirty="0">
                <a:sym typeface="Wingdings" panose="05000000000000000000" pitchFamily="2" charset="2"/>
              </a:rPr>
              <a:t>)</a:t>
            </a:r>
            <a:r>
              <a:rPr kumimoji="1" lang="ja-JP" altLang="en-US" dirty="0">
                <a:sym typeface="Wingdings" panose="05000000000000000000" pitchFamily="2" charset="2"/>
              </a:rPr>
              <a:t>　プラス　キャピタルゲイン</a:t>
            </a:r>
            <a:r>
              <a:rPr kumimoji="1" lang="en-US" altLang="ja-JP" dirty="0">
                <a:sym typeface="Wingdings" panose="05000000000000000000" pitchFamily="2" charset="2"/>
              </a:rPr>
              <a:t>(5000</a:t>
            </a:r>
            <a:r>
              <a:rPr lang="ja-JP" altLang="en-US" dirty="0">
                <a:sym typeface="Wingdings" panose="05000000000000000000" pitchFamily="2" charset="2"/>
              </a:rPr>
              <a:t>万円）で</a:t>
            </a:r>
            <a:r>
              <a:rPr kumimoji="1" lang="en-US" altLang="ja-JP" dirty="0">
                <a:sym typeface="Wingdings" panose="05000000000000000000" pitchFamily="2" charset="2"/>
              </a:rPr>
              <a:t>6000</a:t>
            </a:r>
            <a:r>
              <a:rPr kumimoji="1" lang="ja-JP" altLang="en-US" dirty="0">
                <a:sym typeface="Wingdings" panose="05000000000000000000" pitchFamily="2" charset="2"/>
              </a:rPr>
              <a:t>万円</a:t>
            </a:r>
            <a:endParaRPr kumimoji="1" lang="en-US" altLang="ja-JP" dirty="0">
              <a:sym typeface="Wingdings" panose="05000000000000000000" pitchFamily="2" charset="2"/>
            </a:endParaRPr>
          </a:p>
          <a:p>
            <a:pPr>
              <a:lnSpc>
                <a:spcPct val="120000"/>
              </a:lnSpc>
            </a:pPr>
            <a:r>
              <a:rPr lang="ja-JP" altLang="en-US" sz="2000" dirty="0">
                <a:sym typeface="Wingdings" panose="05000000000000000000" pitchFamily="2" charset="2"/>
              </a:rPr>
              <a:t>その後，利子率が再び</a:t>
            </a:r>
            <a:r>
              <a:rPr lang="en-US" altLang="ja-JP" sz="2000" dirty="0">
                <a:sym typeface="Wingdings" panose="05000000000000000000" pitchFamily="2" charset="2"/>
              </a:rPr>
              <a:t>5%</a:t>
            </a:r>
            <a:r>
              <a:rPr lang="ja-JP" altLang="en-US" sz="2000" dirty="0">
                <a:sym typeface="Wingdings" panose="05000000000000000000" pitchFamily="2" charset="2"/>
              </a:rPr>
              <a:t>に上昇</a:t>
            </a:r>
            <a:r>
              <a:rPr lang="en-US" altLang="ja-JP" sz="2000" dirty="0">
                <a:sym typeface="Wingdings" panose="05000000000000000000" pitchFamily="2" charset="2"/>
              </a:rPr>
              <a:t></a:t>
            </a:r>
            <a:r>
              <a:rPr lang="en-US" altLang="ja-JP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</a:t>
            </a:r>
            <a:r>
              <a:rPr lang="ja-JP" altLang="en-US" sz="2000" dirty="0">
                <a:sym typeface="Wingdings" panose="05000000000000000000" pitchFamily="2" charset="2"/>
              </a:rPr>
              <a:t>は</a:t>
            </a:r>
            <a:r>
              <a:rPr lang="en-US" altLang="ja-JP" sz="2000" dirty="0">
                <a:sym typeface="Wingdings" panose="05000000000000000000" pitchFamily="2" charset="2"/>
              </a:rPr>
              <a:t>2</a:t>
            </a:r>
            <a:r>
              <a:rPr lang="ja-JP" altLang="en-US" sz="2000" dirty="0">
                <a:sym typeface="Wingdings" panose="05000000000000000000" pitchFamily="2" charset="2"/>
              </a:rPr>
              <a:t>億円にもどり，</a:t>
            </a:r>
            <a:r>
              <a:rPr lang="en-US" altLang="ja-JP" sz="2000" dirty="0">
                <a:sym typeface="Wingdings" panose="05000000000000000000" pitchFamily="2" charset="2"/>
              </a:rPr>
              <a:t>5000</a:t>
            </a:r>
            <a:r>
              <a:rPr lang="ja-JP" altLang="en-US" sz="2000" dirty="0">
                <a:sym typeface="Wingdings" panose="05000000000000000000" pitchFamily="2" charset="2"/>
              </a:rPr>
              <a:t>万円のキャピタルロスが発生</a:t>
            </a:r>
            <a:endParaRPr lang="en-US" altLang="ja-JP" sz="2000" dirty="0">
              <a:sym typeface="Wingdings" panose="05000000000000000000" pitchFamily="2" charset="2"/>
            </a:endParaRPr>
          </a:p>
          <a:p>
            <a:pPr lvl="1">
              <a:lnSpc>
                <a:spcPct val="120000"/>
              </a:lnSpc>
            </a:pPr>
            <a:r>
              <a:rPr lang="ja-JP" altLang="en-US" dirty="0">
                <a:sym typeface="Wingdings" panose="05000000000000000000" pitchFamily="2" charset="2"/>
              </a:rPr>
              <a:t>所得は地代（</a:t>
            </a:r>
            <a:r>
              <a:rPr lang="en-US" altLang="ja-JP" dirty="0">
                <a:sym typeface="Wingdings" panose="05000000000000000000" pitchFamily="2" charset="2"/>
              </a:rPr>
              <a:t>1000</a:t>
            </a:r>
            <a:r>
              <a:rPr lang="ja-JP" altLang="en-US" dirty="0">
                <a:sym typeface="Wingdings" panose="05000000000000000000" pitchFamily="2" charset="2"/>
              </a:rPr>
              <a:t>万円）マイナス</a:t>
            </a:r>
            <a:r>
              <a:rPr lang="en-US" altLang="ja-JP" dirty="0">
                <a:sym typeface="Wingdings" panose="05000000000000000000" pitchFamily="2" charset="2"/>
              </a:rPr>
              <a:t>5000</a:t>
            </a:r>
            <a:r>
              <a:rPr lang="ja-JP" altLang="en-US" dirty="0">
                <a:sym typeface="Wingdings" panose="05000000000000000000" pitchFamily="2" charset="2"/>
              </a:rPr>
              <a:t>万円で　マイナス</a:t>
            </a:r>
            <a:r>
              <a:rPr lang="en-US" altLang="ja-JP" dirty="0">
                <a:sym typeface="Wingdings" panose="05000000000000000000" pitchFamily="2" charset="2"/>
              </a:rPr>
              <a:t>4000</a:t>
            </a:r>
            <a:r>
              <a:rPr lang="ja-JP" altLang="en-US" dirty="0">
                <a:sym typeface="Wingdings" panose="05000000000000000000" pitchFamily="2" charset="2"/>
              </a:rPr>
              <a:t>万円</a:t>
            </a:r>
            <a:endParaRPr lang="en-US" altLang="ja-JP" dirty="0">
              <a:sym typeface="Wingdings" panose="05000000000000000000" pitchFamily="2" charset="2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2000" dirty="0"/>
              <a:t>生活水準に変化は無いのに，所得は大きく変動</a:t>
            </a:r>
            <a:r>
              <a:rPr kumimoji="1" lang="en-US" altLang="ja-JP" sz="2000" dirty="0">
                <a:sym typeface="Wingdings" panose="05000000000000000000" pitchFamily="2" charset="2"/>
              </a:rPr>
              <a:t></a:t>
            </a:r>
            <a:r>
              <a:rPr kumimoji="1" lang="ja-JP" altLang="en-US" sz="2000" dirty="0">
                <a:sym typeface="Wingdings" panose="05000000000000000000" pitchFamily="2" charset="2"/>
              </a:rPr>
              <a:t>厳密な所得課税のもとでは</a:t>
            </a:r>
            <a:r>
              <a:rPr lang="ja-JP" altLang="en-US" sz="2000" dirty="0">
                <a:sym typeface="Wingdings" panose="05000000000000000000" pitchFamily="2" charset="2"/>
              </a:rPr>
              <a:t>生活水準に合わない</a:t>
            </a:r>
            <a:r>
              <a:rPr kumimoji="1" lang="ja-JP" altLang="en-US" sz="2000" dirty="0">
                <a:sym typeface="Wingdings" panose="05000000000000000000" pitchFamily="2" charset="2"/>
              </a:rPr>
              <a:t>課税が行われてしまう</a:t>
            </a:r>
            <a:endParaRPr kumimoji="1" lang="en-US" altLang="ja-JP" sz="2000" dirty="0">
              <a:sym typeface="Wingdings" panose="05000000000000000000" pitchFamily="2" charset="2"/>
            </a:endParaRPr>
          </a:p>
          <a:p>
            <a:pPr>
              <a:lnSpc>
                <a:spcPct val="120000"/>
              </a:lnSpc>
            </a:pPr>
            <a:r>
              <a:rPr lang="ja-JP" altLang="en-US" sz="2000" dirty="0"/>
              <a:t>恒常所得と変動所得を区別しないための問題</a:t>
            </a:r>
            <a:endParaRPr lang="en-US" altLang="ja-JP" sz="2000" dirty="0"/>
          </a:p>
          <a:p>
            <a:pPr lvl="1">
              <a:lnSpc>
                <a:spcPct val="120000"/>
              </a:lnSpc>
            </a:pPr>
            <a:r>
              <a:rPr kumimoji="1" lang="ja-JP" altLang="en-US" dirty="0"/>
              <a:t>所得を定義する期間をもっと長期に変更すれば，資産価値の変動はならされる</a:t>
            </a:r>
            <a:endParaRPr kumimoji="1" lang="en-US" altLang="ja-JP" dirty="0"/>
          </a:p>
          <a:p>
            <a:pPr>
              <a:lnSpc>
                <a:spcPct val="120000"/>
              </a:lnSpc>
            </a:pPr>
            <a:endParaRPr kumimoji="1"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3496320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95EF45-2E3B-4499-9FE8-C19AC293B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所得課税の問題点</a:t>
            </a:r>
            <a:r>
              <a:rPr lang="en-US" altLang="ja-JP" dirty="0"/>
              <a:t>(3)</a:t>
            </a:r>
            <a:br>
              <a:rPr lang="en-US" altLang="ja-JP" dirty="0"/>
            </a:br>
            <a:r>
              <a:rPr lang="ja-JP" altLang="en-US" sz="2400" dirty="0"/>
              <a:t>恒常所得と変動所得の区別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DB04C09-AE58-4362-B85F-154307A45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8119814" cy="4802185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ja-JP" altLang="en-US" sz="2600" dirty="0"/>
              <a:t>所得 </a:t>
            </a:r>
            <a:r>
              <a:rPr lang="en-US" altLang="ja-JP" sz="2600" dirty="0"/>
              <a:t>= </a:t>
            </a:r>
            <a:r>
              <a:rPr lang="ja-JP" altLang="en-US" sz="2600" dirty="0"/>
              <a:t>恒常所得 </a:t>
            </a:r>
            <a:r>
              <a:rPr lang="en-US" altLang="ja-JP" sz="2600" dirty="0"/>
              <a:t>+ </a:t>
            </a:r>
            <a:r>
              <a:rPr lang="ja-JP" altLang="en-US" sz="2600" dirty="0"/>
              <a:t>変動所得</a:t>
            </a:r>
            <a:endParaRPr lang="en-US" altLang="ja-JP" sz="2600" dirty="0"/>
          </a:p>
          <a:p>
            <a:pPr lvl="1">
              <a:lnSpc>
                <a:spcPct val="120000"/>
              </a:lnSpc>
            </a:pPr>
            <a:r>
              <a:rPr lang="ja-JP" altLang="en-US" sz="2000" dirty="0"/>
              <a:t>恒常所得 </a:t>
            </a:r>
            <a:r>
              <a:rPr lang="en-US" altLang="ja-JP" sz="2000" dirty="0"/>
              <a:t>permanent income</a:t>
            </a:r>
            <a:r>
              <a:rPr lang="ja-JP" altLang="en-US" sz="2000" dirty="0"/>
              <a:t>：長期における所得の平均値</a:t>
            </a:r>
            <a:endParaRPr lang="en-US" altLang="ja-JP" sz="2000" dirty="0"/>
          </a:p>
          <a:p>
            <a:pPr lvl="1">
              <a:lnSpc>
                <a:spcPct val="120000"/>
              </a:lnSpc>
            </a:pPr>
            <a:r>
              <a:rPr kumimoji="1" lang="ja-JP" altLang="en-US" sz="2000" dirty="0"/>
              <a:t>変動所得 </a:t>
            </a:r>
            <a:r>
              <a:rPr kumimoji="1" lang="en-US" altLang="ja-JP" sz="2000" dirty="0"/>
              <a:t>transitory income: </a:t>
            </a:r>
            <a:r>
              <a:rPr kumimoji="1" lang="ja-JP" altLang="en-US" sz="2000" dirty="0"/>
              <a:t>所得の一時的な変動部分</a:t>
            </a:r>
            <a:endParaRPr kumimoji="1" lang="en-US" altLang="ja-JP" sz="2000" dirty="0"/>
          </a:p>
          <a:p>
            <a:pPr>
              <a:lnSpc>
                <a:spcPct val="120000"/>
              </a:lnSpc>
            </a:pPr>
            <a:r>
              <a:rPr lang="ja-JP" altLang="en-US" sz="2600" dirty="0">
                <a:sym typeface="Wingdings" panose="05000000000000000000" pitchFamily="2" charset="2"/>
              </a:rPr>
              <a:t>包括的所得税の「所得」と恒常所得の違い</a:t>
            </a:r>
            <a:endParaRPr lang="en-US" altLang="ja-JP" sz="2600" dirty="0">
              <a:sym typeface="Wingdings" panose="05000000000000000000" pitchFamily="2" charset="2"/>
            </a:endParaRPr>
          </a:p>
          <a:p>
            <a:pPr lvl="1">
              <a:lnSpc>
                <a:spcPct val="120000"/>
              </a:lnSpc>
            </a:pPr>
            <a:r>
              <a:rPr kumimoji="1" lang="ja-JP" altLang="en-US" sz="2000" dirty="0">
                <a:sym typeface="Wingdings" panose="05000000000000000000" pitchFamily="2" charset="2"/>
              </a:rPr>
              <a:t>所得：ある一定期間（通常は</a:t>
            </a:r>
            <a:r>
              <a:rPr kumimoji="1" lang="en-US" altLang="ja-JP" sz="2000" dirty="0">
                <a:sym typeface="Wingdings" panose="05000000000000000000" pitchFamily="2" charset="2"/>
              </a:rPr>
              <a:t>1</a:t>
            </a:r>
            <a:r>
              <a:rPr kumimoji="1" lang="ja-JP" altLang="en-US" sz="2000" dirty="0">
                <a:sym typeface="Wingdings" panose="05000000000000000000" pitchFamily="2" charset="2"/>
              </a:rPr>
              <a:t>年間）において資産（通常，人的資産は考慮していない）を減らすことなく消費しうる額の最大値</a:t>
            </a:r>
            <a:endParaRPr kumimoji="1" lang="en-US" altLang="ja-JP" sz="2000" dirty="0">
              <a:sym typeface="Wingdings" panose="05000000000000000000" pitchFamily="2" charset="2"/>
            </a:endParaRPr>
          </a:p>
          <a:p>
            <a:pPr lvl="1">
              <a:lnSpc>
                <a:spcPct val="120000"/>
              </a:lnSpc>
            </a:pPr>
            <a:r>
              <a:rPr kumimoji="1" lang="ja-JP" altLang="en-US" sz="2000" dirty="0"/>
              <a:t>恒常所得：長期において資産（人的資産</a:t>
            </a:r>
            <a:r>
              <a:rPr kumimoji="1" lang="en-US" altLang="ja-JP" sz="2000" dirty="0"/>
              <a:t>+</a:t>
            </a:r>
            <a:r>
              <a:rPr kumimoji="1" lang="ja-JP" altLang="en-US" sz="2000" dirty="0"/>
              <a:t>非人的資産の合計）を減らすことなく消費しうる額の最大値</a:t>
            </a:r>
            <a:endParaRPr kumimoji="1" lang="en-US" altLang="ja-JP" sz="2000" dirty="0">
              <a:sym typeface="Wingdings" panose="05000000000000000000" pitchFamily="2" charset="2"/>
            </a:endParaRPr>
          </a:p>
          <a:p>
            <a:pPr>
              <a:lnSpc>
                <a:spcPct val="120000"/>
              </a:lnSpc>
            </a:pPr>
            <a:r>
              <a:rPr lang="ja-JP" altLang="en-US" sz="2600" dirty="0">
                <a:sym typeface="Wingdings" panose="05000000000000000000" pitchFamily="2" charset="2"/>
              </a:rPr>
              <a:t>包括的所得税の問題点</a:t>
            </a:r>
            <a:endParaRPr lang="en-US" altLang="ja-JP" sz="2600" dirty="0">
              <a:sym typeface="Wingdings" panose="05000000000000000000" pitchFamily="2" charset="2"/>
            </a:endParaRPr>
          </a:p>
          <a:p>
            <a:pPr lvl="1">
              <a:lnSpc>
                <a:spcPct val="120000"/>
              </a:lnSpc>
            </a:pPr>
            <a:r>
              <a:rPr kumimoji="1" lang="ja-JP" altLang="en-US" sz="2000" dirty="0"/>
              <a:t>恒常所得と変動所得の区別が無い</a:t>
            </a:r>
            <a:endParaRPr kumimoji="1" lang="en-US" altLang="ja-JP" sz="2000" dirty="0"/>
          </a:p>
          <a:p>
            <a:pPr lvl="1">
              <a:lnSpc>
                <a:spcPct val="120000"/>
              </a:lnSpc>
            </a:pPr>
            <a:r>
              <a:rPr lang="ja-JP" altLang="en-US" sz="2000" dirty="0"/>
              <a:t>所得を定義する期間を</a:t>
            </a:r>
            <a:r>
              <a:rPr lang="en-US" altLang="ja-JP" sz="2000" dirty="0"/>
              <a:t>1</a:t>
            </a:r>
            <a:r>
              <a:rPr lang="ja-JP" altLang="en-US" sz="2000" dirty="0"/>
              <a:t>年間に限定することから発生した問題</a:t>
            </a:r>
            <a:endParaRPr kumimoji="1" lang="ja-JP" altLang="en-US" sz="2000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616287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生涯における課税ベースの比較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コンテンツ プレースホルダー 1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556792"/>
                <a:ext cx="8291264" cy="4896544"/>
              </a:xfrm>
            </p:spPr>
            <p:txBody>
              <a:bodyPr>
                <a:normAutofit lnSpcReduction="10000"/>
              </a:bodyPr>
              <a:lstStyle/>
              <a:p>
                <a:pPr>
                  <a:lnSpc>
                    <a:spcPct val="100000"/>
                  </a:lnSpc>
                </a:pPr>
                <a:r>
                  <a:rPr kumimoji="1" lang="en-US" altLang="ja-JP" sz="2400" dirty="0"/>
                  <a:t>2</a:t>
                </a:r>
                <a:r>
                  <a:rPr kumimoji="1" lang="ja-JP" altLang="en-US" sz="2400" dirty="0"/>
                  <a:t>期間モデルで生涯の課税ベースを考える</a:t>
                </a:r>
                <a:endParaRPr kumimoji="1" lang="en-US" altLang="ja-JP" sz="2400" dirty="0"/>
              </a:p>
              <a:p>
                <a:pPr>
                  <a:lnSpc>
                    <a:spcPct val="100000"/>
                  </a:lnSpc>
                </a:pPr>
                <a:r>
                  <a:rPr lang="ja-JP" altLang="en-US" sz="2400" dirty="0"/>
                  <a:t>各期の予算制約</a:t>
                </a:r>
                <a:endParaRPr lang="en-US" altLang="ja-JP" sz="2400" dirty="0"/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kumimoji="1" lang="en-US" altLang="ja-JP" sz="2800" b="0" dirty="0"/>
                  <a:t>	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/>
                      </a:rPr>
                      <m:t>   </m:t>
                    </m:r>
                    <m:sSub>
                      <m:sSubPr>
                        <m:ctrlPr>
                          <a:rPr kumimoji="1" lang="en-US" altLang="ja-JP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kumimoji="1" lang="en-US" altLang="ja-JP" sz="2400" b="0" i="1" smtClean="0">
                        <a:latin typeface="Cambria Math"/>
                      </a:rPr>
                      <m:t>+</m:t>
                    </m:r>
                    <m:r>
                      <a:rPr kumimoji="1" lang="en-US" altLang="ja-JP" sz="2400" b="0" i="1" smtClean="0">
                        <a:latin typeface="Cambria Math"/>
                      </a:rPr>
                      <m:t>𝑆</m:t>
                    </m:r>
                    <m:r>
                      <a:rPr kumimoji="1" lang="en-US" altLang="ja-JP" sz="2400" b="0" i="1" smtClean="0"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latin typeface="Cambria Math"/>
                          </a:rPr>
                          <m:t>𝑊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1" lang="en-US" altLang="ja-JP" sz="2400" dirty="0"/>
                  <a:t>						(1)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kumimoji="1" lang="en-US" altLang="ja-JP" sz="24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latin typeface="Cambria Math"/>
                          </a:rPr>
                          <m:t>   </m:t>
                        </m:r>
                        <m:r>
                          <a:rPr kumimoji="1" lang="en-US" altLang="ja-JP" sz="2400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kumimoji="1" lang="en-US" altLang="ja-JP" sz="2400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400" b="0" i="1" smtClean="0">
                            <a:latin typeface="Cambria Math"/>
                          </a:rPr>
                          <m:t>1+</m:t>
                        </m:r>
                        <m:r>
                          <a:rPr kumimoji="1" lang="en-US" altLang="ja-JP" sz="2400" b="0" i="1" smtClean="0">
                            <a:latin typeface="Cambria Math"/>
                          </a:rPr>
                          <m:t>𝑟</m:t>
                        </m:r>
                      </m:e>
                    </m:d>
                    <m:r>
                      <a:rPr kumimoji="1" lang="en-US" altLang="ja-JP" sz="2400" b="0" i="1" smtClean="0">
                        <a:latin typeface="Cambria Math"/>
                      </a:rPr>
                      <m:t>𝑆</m:t>
                    </m:r>
                    <m:r>
                      <a:rPr kumimoji="1" lang="en-US" altLang="ja-JP" sz="2400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latin typeface="Cambria Math"/>
                          </a:rPr>
                          <m:t>𝑊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kumimoji="1" lang="en-US" altLang="ja-JP" sz="2400" dirty="0"/>
                  <a:t>					(2)</a:t>
                </a:r>
              </a:p>
              <a:p>
                <a:pPr marL="457200" lvl="1" indent="0">
                  <a:lnSpc>
                    <a:spcPct val="100000"/>
                  </a:lnSpc>
                  <a:buNone/>
                </a:pPr>
                <a:endParaRPr lang="en-US" altLang="ja-JP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lvl="1" indent="0">
                  <a:lnSpc>
                    <a:spcPct val="100000"/>
                  </a:lnSpc>
                  <a:buNone/>
                </a:pPr>
                <a:r>
                  <a:rPr lang="en-US" altLang="ja-JP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altLang="ja-JP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altLang="ja-JP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altLang="ja-JP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altLang="ja-JP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altLang="ja-JP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ja-JP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第</a:t>
                </a:r>
                <a:r>
                  <a:rPr lang="en-US" altLang="ja-JP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ja-JP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期，第</a:t>
                </a:r>
                <a:r>
                  <a:rPr lang="en-US" altLang="ja-JP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ja-JP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期の消費，</a:t>
                </a:r>
                <a:r>
                  <a:rPr lang="en-US" altLang="ja-JP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ja-JP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altLang="ja-JP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ja-JP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第</a:t>
                </a:r>
                <a:r>
                  <a:rPr lang="en-US" altLang="ja-JP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ja-JP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期の貯蓄</a:t>
                </a:r>
                <a:endParaRPr lang="en-US" altLang="ja-JP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lvl="1" indent="0">
                  <a:lnSpc>
                    <a:spcPct val="100000"/>
                  </a:lnSpc>
                  <a:buNone/>
                </a:pPr>
                <a:r>
                  <a:rPr kumimoji="1" lang="en-US" altLang="ja-JP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kumimoji="1" lang="en-US" altLang="ja-JP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kumimoji="1" lang="en-US" altLang="ja-JP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kumimoji="1" lang="en-US" altLang="ja-JP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kumimoji="1" lang="en-US" altLang="ja-JP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kumimoji="1" lang="en-US" altLang="ja-JP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kumimoji="1" lang="ja-JP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第</a:t>
                </a:r>
                <a:r>
                  <a:rPr kumimoji="1" lang="en-US" altLang="ja-JP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kumimoji="1" lang="ja-JP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期，第</a:t>
                </a:r>
                <a:r>
                  <a:rPr kumimoji="1" lang="en-US" altLang="ja-JP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kumimoji="1" lang="ja-JP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期の労働所得，</a:t>
                </a:r>
                <a:r>
                  <a:rPr lang="en-US" altLang="ja-JP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ja-JP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altLang="ja-JP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ja-JP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利子率</a:t>
                </a:r>
                <a:endParaRPr lang="en-US" altLang="ja-JP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endParaRPr kumimoji="1" lang="en-US" altLang="ja-JP" sz="2400" dirty="0"/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kumimoji="1" lang="en-US" altLang="ja-JP" sz="2400" dirty="0"/>
                  <a:t>(1)</a:t>
                </a:r>
                <a:r>
                  <a:rPr kumimoji="1" lang="ja-JP" altLang="en-US" sz="2400" dirty="0"/>
                  <a:t>，</a:t>
                </a:r>
                <a:r>
                  <a:rPr kumimoji="1" lang="en-US" altLang="ja-JP" sz="2400" dirty="0"/>
                  <a:t>(2)</a:t>
                </a:r>
                <a:r>
                  <a:rPr kumimoji="1" lang="ja-JP" altLang="en-US" sz="2400" dirty="0"/>
                  <a:t>から</a:t>
                </a:r>
                <a:r>
                  <a:rPr kumimoji="1" lang="en-US" altLang="ja-JP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kumimoji="1" lang="ja-JP" altLang="en-US" sz="2400" dirty="0"/>
                  <a:t>を消去すると</a:t>
                </a:r>
                <a:endParaRPr kumimoji="1" lang="en-US" altLang="ja-JP" sz="2400" dirty="0"/>
              </a:p>
              <a:p>
                <a:pPr>
                  <a:lnSpc>
                    <a:spcPct val="100000"/>
                  </a:lnSpc>
                </a:pPr>
                <a:r>
                  <a:rPr kumimoji="1" lang="ja-JP" altLang="en-US" sz="2400" dirty="0"/>
                  <a:t>生涯の予算制約式</a:t>
                </a:r>
                <a:endParaRPr kumimoji="1" lang="en-US" altLang="ja-JP" sz="2400" dirty="0"/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kumimoji="1" lang="en-US" altLang="ja-JP" sz="28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800" b="0" i="1" smtClean="0">
                            <a:latin typeface="Cambria Math"/>
                          </a:rPr>
                          <m:t>   </m:t>
                        </m:r>
                        <m:r>
                          <a:rPr kumimoji="1" lang="en-US" altLang="ja-JP" sz="2800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kumimoji="1" lang="en-US" altLang="ja-JP" sz="28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kumimoji="1" lang="en-US" altLang="ja-JP" sz="28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800" b="0" i="1" smtClean="0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kumimoji="1" lang="en-US" altLang="ja-JP" sz="28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kumimoji="1" lang="en-US" altLang="ja-JP" sz="2800" b="0" i="1" smtClean="0">
                            <a:latin typeface="Cambria Math"/>
                          </a:rPr>
                          <m:t>1+</m:t>
                        </m:r>
                        <m:r>
                          <a:rPr kumimoji="1" lang="en-US" altLang="ja-JP" sz="2800" b="0" i="1" smtClean="0">
                            <a:latin typeface="Cambria Math"/>
                          </a:rPr>
                          <m:t>𝑟</m:t>
                        </m:r>
                      </m:den>
                    </m:f>
                    <m:r>
                      <a:rPr kumimoji="1" lang="en-US" altLang="ja-JP" sz="28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ja-JP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800" b="0" i="1" smtClean="0">
                            <a:latin typeface="Cambria Math"/>
                          </a:rPr>
                          <m:t>𝑊</m:t>
                        </m:r>
                      </m:e>
                      <m:sub>
                        <m:r>
                          <a:rPr lang="en-US" altLang="ja-JP" sz="28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ja-JP" sz="28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altLang="ja-JP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ja-JP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800" b="0" i="1" smtClean="0">
                                <a:latin typeface="Cambria Math"/>
                              </a:rPr>
                              <m:t>𝑊</m:t>
                            </m:r>
                          </m:e>
                          <m:sub>
                            <m:r>
                              <a:rPr lang="en-US" altLang="ja-JP" sz="28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altLang="ja-JP" sz="2800" i="1">
                            <a:latin typeface="Cambria Math"/>
                          </a:rPr>
                          <m:t>1+</m:t>
                        </m:r>
                        <m:r>
                          <a:rPr lang="en-US" altLang="ja-JP" sz="2800" i="1">
                            <a:latin typeface="Cambria Math"/>
                          </a:rPr>
                          <m:t>𝑟</m:t>
                        </m:r>
                      </m:den>
                    </m:f>
                  </m:oMath>
                </a14:m>
                <a:r>
                  <a:rPr kumimoji="1" lang="ja-JP" altLang="en-US" sz="2800" dirty="0"/>
                  <a:t>                  </a:t>
                </a:r>
                <a:r>
                  <a:rPr kumimoji="1" lang="en-US" altLang="ja-JP" sz="2800" dirty="0"/>
                  <a:t>	</a:t>
                </a:r>
                <a:r>
                  <a:rPr kumimoji="1" lang="en-US" altLang="ja-JP" sz="2400" dirty="0"/>
                  <a:t>(3)</a:t>
                </a:r>
                <a:endParaRPr kumimoji="1" lang="ja-JP" altLang="en-US" dirty="0"/>
              </a:p>
            </p:txBody>
          </p:sp>
        </mc:Choice>
        <mc:Fallback>
          <p:sp>
            <p:nvSpPr>
              <p:cNvPr id="2" name="コンテンツ プレースホルダー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556792"/>
                <a:ext cx="8291264" cy="4896544"/>
              </a:xfrm>
              <a:blipFill>
                <a:blip r:embed="rId3"/>
                <a:stretch>
                  <a:fillRect l="-1103" t="-1617" b="-12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内容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781128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sz="2800" dirty="0"/>
              <a:t>望ましい税制とは：租税原則</a:t>
            </a:r>
            <a:endParaRPr lang="en-US" altLang="ja-JP" sz="2800" dirty="0"/>
          </a:p>
          <a:p>
            <a:r>
              <a:rPr lang="ja-JP" altLang="en-US" sz="2800" dirty="0"/>
              <a:t>基礎概念</a:t>
            </a:r>
            <a:endParaRPr lang="en-US" altLang="ja-JP" sz="2800" dirty="0"/>
          </a:p>
          <a:p>
            <a:pPr lvl="1"/>
            <a:r>
              <a:rPr lang="ja-JP" altLang="en-US" sz="2400" dirty="0"/>
              <a:t>限界税率と平均税率</a:t>
            </a:r>
            <a:endParaRPr lang="en-US" altLang="ja-JP" sz="2400" dirty="0"/>
          </a:p>
          <a:p>
            <a:pPr lvl="1"/>
            <a:r>
              <a:rPr lang="ja-JP" altLang="en-US" sz="2400" dirty="0"/>
              <a:t>累進度</a:t>
            </a:r>
            <a:endParaRPr lang="en-US" altLang="ja-JP" sz="2400" dirty="0"/>
          </a:p>
          <a:p>
            <a:pPr lvl="1"/>
            <a:r>
              <a:rPr lang="ja-JP" altLang="en-US" sz="2400" dirty="0"/>
              <a:t>課税ベース</a:t>
            </a:r>
            <a:endParaRPr lang="en-US" altLang="ja-JP" sz="2400" dirty="0"/>
          </a:p>
          <a:p>
            <a:pPr lvl="1"/>
            <a:r>
              <a:rPr lang="ja-JP" altLang="en-US" sz="2400" dirty="0"/>
              <a:t>直接税と間接税</a:t>
            </a:r>
            <a:endParaRPr lang="en-US" altLang="ja-JP" sz="2400" dirty="0"/>
          </a:p>
          <a:p>
            <a:pPr lvl="1"/>
            <a:r>
              <a:rPr lang="ja-JP" altLang="en-US" sz="2400" dirty="0"/>
              <a:t>租税の帰着</a:t>
            </a:r>
            <a:endParaRPr lang="en-US" altLang="ja-JP" sz="2400" dirty="0"/>
          </a:p>
          <a:p>
            <a:r>
              <a:rPr lang="ja-JP" altLang="en-US" sz="2700" dirty="0"/>
              <a:t>課税ベースの選択</a:t>
            </a:r>
          </a:p>
          <a:p>
            <a:pPr lvl="1"/>
            <a:r>
              <a:rPr lang="ja-JP" altLang="en-US" sz="2400" dirty="0"/>
              <a:t>所得課税の問題点</a:t>
            </a:r>
          </a:p>
          <a:p>
            <a:pPr lvl="1"/>
            <a:r>
              <a:rPr lang="ja-JP" altLang="en-US" sz="2400" dirty="0"/>
              <a:t>所得課税と消費課税の課税ベースの比較</a:t>
            </a:r>
          </a:p>
          <a:p>
            <a:pPr lvl="1"/>
            <a:r>
              <a:rPr lang="en-US" altLang="ja-JP" sz="2400" dirty="0"/>
              <a:t>2</a:t>
            </a:r>
            <a:r>
              <a:rPr lang="ja-JP" altLang="en-US" sz="2400" dirty="0"/>
              <a:t>期間モデル</a:t>
            </a:r>
          </a:p>
          <a:p>
            <a:pPr lvl="1"/>
            <a:r>
              <a:rPr lang="ja-JP" altLang="en-US" sz="2400" dirty="0"/>
              <a:t>消費課税と賃金税の同等性</a:t>
            </a:r>
          </a:p>
          <a:p>
            <a:pPr lvl="1"/>
            <a:r>
              <a:rPr lang="ja-JP" altLang="en-US" sz="2400" dirty="0"/>
              <a:t>留意点</a:t>
            </a:r>
          </a:p>
          <a:p>
            <a:endParaRPr lang="en-US" altLang="ja-JP" sz="2700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571387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94370E21-9B72-4EB3-ABAB-A80FC5DC7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1625"/>
          </a:xfrm>
        </p:spPr>
        <p:txBody>
          <a:bodyPr/>
          <a:lstStyle/>
          <a:p>
            <a:r>
              <a:rPr lang="ja-JP" altLang="en-US" dirty="0"/>
              <a:t>割引価値</a:t>
            </a:r>
            <a:r>
              <a:rPr lang="en-US" altLang="ja-JP" dirty="0"/>
              <a:t>(1)</a:t>
            </a:r>
            <a:endParaRPr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コンテンツ プレースホルダー 5">
                <a:extLst>
                  <a:ext uri="{FF2B5EF4-FFF2-40B4-BE49-F238E27FC236}">
                    <a16:creationId xmlns:a16="http://schemas.microsoft.com/office/drawing/2014/main" id="{543E8381-1DC3-46F3-8B87-22526BAEC33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340768"/>
                <a:ext cx="7886700" cy="5152106"/>
              </a:xfrm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ja-JP" alt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ja-JP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4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ja-JP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(1+</m:t>
                        </m:r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altLang="ja-JP" sz="2400" dirty="0"/>
                  <a:t>,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altLang="ja-JP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ja-JP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400" b="0" i="1" smtClean="0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en-US" altLang="ja-JP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(1+</m:t>
                        </m:r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altLang="ja-JP" sz="2400" dirty="0">
                    <a:sym typeface="Wingdings" panose="05000000000000000000" pitchFamily="2" charset="2"/>
                  </a:rPr>
                  <a:t> </a:t>
                </a:r>
              </a:p>
              <a:p>
                <a:pPr lvl="1"/>
                <a:r>
                  <a:rPr lang="ja-JP" altLang="en-US" sz="2100" dirty="0"/>
                  <a:t>第</a:t>
                </a:r>
                <a:r>
                  <a:rPr lang="en-US" altLang="ja-JP" sz="2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ja-JP" altLang="en-US" sz="2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期の消費，所得を第</a:t>
                </a:r>
                <a:r>
                  <a:rPr lang="en-US" altLang="ja-JP" sz="2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ja-JP" altLang="en-US" sz="2100" dirty="0"/>
                  <a:t>期の価値に換算した金額：割引価値</a:t>
                </a:r>
                <a:r>
                  <a:rPr lang="en-US" altLang="ja-JP" sz="2100" dirty="0"/>
                  <a:t>(discounted value)</a:t>
                </a:r>
              </a:p>
              <a:p>
                <a:r>
                  <a:rPr lang="ja-JP" altLang="en-US" sz="2400" dirty="0"/>
                  <a:t>割引価値の考え方</a:t>
                </a:r>
                <a:endParaRPr lang="en-US" altLang="ja-JP" sz="2400" dirty="0"/>
              </a:p>
              <a:p>
                <a:pPr lvl="1"/>
                <a:r>
                  <a:rPr lang="ja-JP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第</a:t>
                </a:r>
                <a:r>
                  <a:rPr lang="en-US" altLang="ja-JP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ja-JP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期の消費を</a:t>
                </a:r>
                <a:r>
                  <a:rPr lang="en-US" altLang="ja-JP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ja-JP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単位減らす</a:t>
                </a:r>
                <a:r>
                  <a:rPr lang="en-US" altLang="ja-JP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 </a:t>
                </a:r>
                <a:r>
                  <a:rPr lang="ja-JP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貯蓄の</a:t>
                </a:r>
                <a:r>
                  <a:rPr lang="en-US" altLang="ja-JP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1</a:t>
                </a:r>
                <a:r>
                  <a:rPr lang="ja-JP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単位の増加</a:t>
                </a:r>
                <a:r>
                  <a:rPr lang="en-US" altLang="ja-JP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ja-JP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第</a:t>
                </a:r>
                <a:r>
                  <a:rPr lang="en-US" altLang="ja-JP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2</a:t>
                </a:r>
                <a:r>
                  <a:rPr lang="ja-JP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期の消費を </a:t>
                </a:r>
                <a:r>
                  <a:rPr lang="en-US" altLang="ja-JP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(1+</a:t>
                </a:r>
                <a:r>
                  <a:rPr lang="en-US" altLang="ja-JP" sz="2000" i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r</a:t>
                </a:r>
                <a:r>
                  <a:rPr lang="en-US" altLang="ja-JP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)</a:t>
                </a:r>
                <a:r>
                  <a:rPr lang="ja-JP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単位増やすことができる</a:t>
                </a:r>
                <a:endParaRPr lang="en-US" altLang="ja-JP" sz="20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lvl="1"/>
                <a:r>
                  <a:rPr lang="ja-JP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（簡単な比例計算から）第</a:t>
                </a:r>
                <a:r>
                  <a:rPr lang="en-US" altLang="ja-JP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1</a:t>
                </a:r>
                <a:r>
                  <a:rPr lang="ja-JP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期の消費を</a:t>
                </a:r>
                <a:r>
                  <a:rPr lang="en-US" altLang="ja-JP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1/(1+</a:t>
                </a:r>
                <a:r>
                  <a:rPr lang="en-US" altLang="ja-JP" sz="2000" i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r</a:t>
                </a:r>
                <a:r>
                  <a:rPr lang="en-US" altLang="ja-JP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)</a:t>
                </a:r>
                <a:r>
                  <a:rPr lang="ja-JP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単位減らす</a:t>
                </a:r>
                <a:r>
                  <a:rPr lang="en-US" altLang="ja-JP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ja-JP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第</a:t>
                </a:r>
                <a:r>
                  <a:rPr lang="en-US" altLang="ja-JP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2</a:t>
                </a:r>
                <a:r>
                  <a:rPr lang="ja-JP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期の消費を</a:t>
                </a:r>
                <a:r>
                  <a:rPr lang="en-US" altLang="ja-JP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1</a:t>
                </a:r>
                <a:r>
                  <a:rPr lang="ja-JP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単位増やすことができる</a:t>
                </a:r>
                <a:endParaRPr lang="en-US" altLang="ja-JP" sz="20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r>
                  <a:rPr lang="ja-JP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第</a:t>
                </a:r>
                <a:r>
                  <a:rPr lang="en-US" altLang="ja-JP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2</a:t>
                </a:r>
                <a:r>
                  <a:rPr lang="ja-JP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期における</a:t>
                </a:r>
                <a:r>
                  <a:rPr lang="en-US" altLang="ja-JP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1</a:t>
                </a:r>
                <a:r>
                  <a:rPr lang="ja-JP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単位の消費・所得</a:t>
                </a:r>
                <a:endParaRPr lang="en-US" altLang="ja-JP" sz="24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lvl="1"/>
                <a:r>
                  <a:rPr lang="ja-JP" altLang="en-US" sz="21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第</a:t>
                </a:r>
                <a:r>
                  <a:rPr lang="en-US" altLang="ja-JP" sz="21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1</a:t>
                </a:r>
                <a:r>
                  <a:rPr lang="ja-JP" altLang="en-US" sz="21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期の消費・所得の</a:t>
                </a:r>
                <a:r>
                  <a:rPr lang="en-US" altLang="ja-JP" sz="21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1/(1+</a:t>
                </a:r>
                <a:r>
                  <a:rPr lang="en-US" altLang="ja-JP" sz="2100" i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r</a:t>
                </a:r>
                <a:r>
                  <a:rPr lang="en-US" altLang="ja-JP" sz="21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)</a:t>
                </a:r>
                <a:r>
                  <a:rPr lang="ja-JP" altLang="en-US" sz="21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単位と同等</a:t>
                </a:r>
                <a:endParaRPr lang="en-US" altLang="ja-JP" sz="21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r>
                  <a:rPr lang="en-US" altLang="ja-JP" sz="2400" i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W</a:t>
                </a:r>
                <a:r>
                  <a:rPr lang="en-US" altLang="ja-JP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2</a:t>
                </a:r>
                <a:r>
                  <a:rPr lang="en-US" altLang="ja-JP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/(1+</a:t>
                </a:r>
                <a:r>
                  <a:rPr lang="en-US" altLang="ja-JP" sz="2400" i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r</a:t>
                </a:r>
                <a:r>
                  <a:rPr lang="en-US" altLang="ja-JP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) </a:t>
                </a:r>
              </a:p>
              <a:p>
                <a:pPr lvl="1"/>
                <a:r>
                  <a:rPr lang="en-US" altLang="ja-JP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ja-JP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第</a:t>
                </a:r>
                <a:r>
                  <a:rPr lang="en-US" altLang="ja-JP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2</a:t>
                </a:r>
                <a:r>
                  <a:rPr lang="ja-JP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期に</a:t>
                </a:r>
                <a:r>
                  <a:rPr lang="en-US" altLang="ja-JP" sz="2000" i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W</a:t>
                </a:r>
                <a:r>
                  <a:rPr lang="en-US" altLang="ja-JP" sz="20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2</a:t>
                </a:r>
                <a:r>
                  <a:rPr lang="ja-JP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返済するという約束で第</a:t>
                </a:r>
                <a:r>
                  <a:rPr lang="en-US" altLang="ja-JP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1</a:t>
                </a:r>
                <a:r>
                  <a:rPr lang="ja-JP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期に借り入れが可能な金額</a:t>
                </a:r>
                <a:endParaRPr lang="en-US" altLang="ja-JP" sz="20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lvl="1"/>
                <a:r>
                  <a:rPr lang="ja-JP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第</a:t>
                </a:r>
                <a:r>
                  <a:rPr lang="en-US" altLang="ja-JP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1</a:t>
                </a:r>
                <a:r>
                  <a:rPr lang="ja-JP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期に</a:t>
                </a:r>
                <a:r>
                  <a:rPr lang="en-US" altLang="ja-JP" sz="2000" i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W</a:t>
                </a:r>
                <a:r>
                  <a:rPr lang="en-US" altLang="ja-JP" sz="20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2</a:t>
                </a:r>
                <a:r>
                  <a:rPr lang="en-US" altLang="ja-JP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/(1+</a:t>
                </a:r>
                <a:r>
                  <a:rPr lang="en-US" altLang="ja-JP" sz="2000" i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r</a:t>
                </a:r>
                <a:r>
                  <a:rPr lang="en-US" altLang="ja-JP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)</a:t>
                </a:r>
                <a:r>
                  <a:rPr lang="ja-JP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の資産（所得）を保有しているのと同等</a:t>
                </a:r>
                <a:endParaRPr lang="ja-JP" alt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コンテンツ プレースホルダー 5">
                <a:extLst>
                  <a:ext uri="{FF2B5EF4-FFF2-40B4-BE49-F238E27FC236}">
                    <a16:creationId xmlns:a16="http://schemas.microsoft.com/office/drawing/2014/main" id="{543E8381-1DC3-46F3-8B87-22526BAEC33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340768"/>
                <a:ext cx="7886700" cy="5152106"/>
              </a:xfrm>
              <a:blipFill>
                <a:blip r:embed="rId2"/>
                <a:stretch>
                  <a:fillRect l="-1005" t="-11953" r="-77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07291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0C3C85-C9A4-4D72-8808-15BFEB108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割引価値</a:t>
            </a:r>
            <a:r>
              <a:rPr lang="en-US" altLang="ja-JP" dirty="0"/>
              <a:t>(2)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A653C373-C778-4100-95E8-CFEB2E7D6E9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412776"/>
                <a:ext cx="7886700" cy="4896544"/>
              </a:xfrm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b="0" i="1" smtClean="0">
                            <a:latin typeface="Cambria Math"/>
                          </a:rPr>
                          <m:t>𝑊</m:t>
                        </m:r>
                      </m:e>
                      <m:sub>
                        <m:r>
                          <a:rPr lang="en-US" altLang="ja-JP" sz="24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ja-JP" sz="2400" i="1">
                        <a:latin typeface="Cambria Math"/>
                      </a:rPr>
                      <m:t>+</m:t>
                    </m:r>
                    <m:f>
                      <m:fPr>
                        <m:type m:val="lin"/>
                        <m:ctrlPr>
                          <a:rPr lang="en-US" altLang="ja-JP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ja-JP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400" i="1">
                                <a:latin typeface="Cambria Math"/>
                              </a:rPr>
                              <m:t>𝑊</m:t>
                            </m:r>
                          </m:e>
                          <m:sub>
                            <m:r>
                              <a:rPr lang="en-US" altLang="ja-JP" sz="24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(1+</m:t>
                        </m:r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kumimoji="1" lang="en-US" altLang="ja-JP" sz="2400" dirty="0"/>
                  <a:t>  : </a:t>
                </a:r>
                <a:r>
                  <a:rPr kumimoji="1" lang="ja-JP" altLang="en-US" sz="2400" dirty="0"/>
                  <a:t>第</a:t>
                </a:r>
                <a:r>
                  <a:rPr kumimoji="1" lang="en-US" altLang="ja-JP" sz="2400" dirty="0"/>
                  <a:t>1</a:t>
                </a:r>
                <a:r>
                  <a:rPr kumimoji="1" lang="ja-JP" altLang="en-US" sz="2400" dirty="0"/>
                  <a:t>期のはじめにいくらの資産を持っているのと同等か（</a:t>
                </a:r>
                <a:r>
                  <a:rPr kumimoji="1" lang="en-US" altLang="ja-JP" sz="2400" dirty="0"/>
                  <a:t>=</a:t>
                </a:r>
                <a:r>
                  <a:rPr kumimoji="1" lang="ja-JP" altLang="en-US" sz="2400" dirty="0"/>
                  <a:t>生涯所得）</a:t>
                </a:r>
                <a:endParaRPr kumimoji="1" lang="en-US" altLang="ja-JP" sz="2400" dirty="0"/>
              </a:p>
              <a:p>
                <a14:m>
                  <m:oMath xmlns:m="http://schemas.openxmlformats.org/officeDocument/2006/math">
                    <m:r>
                      <a:rPr kumimoji="1" lang="ja-JP" altLang="en-US" sz="2400" i="1" smtClean="0">
                        <a:latin typeface="Cambria Math" panose="02040503050406030204" pitchFamily="18" charset="0"/>
                      </a:rPr>
                      <m:t>生涯の予算制約</m:t>
                    </m:r>
                  </m:oMath>
                </a14:m>
                <a:r>
                  <a:rPr kumimoji="1" lang="ja-JP" altLang="en-US" sz="2400" dirty="0"/>
                  <a:t>式</a:t>
                </a:r>
                <a:r>
                  <a:rPr kumimoji="1" lang="en-US" altLang="ja-JP" sz="2400" dirty="0"/>
                  <a:t>(3)</a:t>
                </a:r>
                <a:r>
                  <a:rPr kumimoji="1" lang="en-US" altLang="ja-JP" sz="2400" dirty="0">
                    <a:sym typeface="Wingdings" panose="05000000000000000000" pitchFamily="2" charset="2"/>
                  </a:rPr>
                  <a:t></a:t>
                </a:r>
                <a:r>
                  <a:rPr kumimoji="1" lang="ja-JP" altLang="en-US" sz="2400" dirty="0">
                    <a:sym typeface="Wingdings" panose="05000000000000000000" pitchFamily="2" charset="2"/>
                  </a:rPr>
                  <a:t>　生涯消費（各期の消費の割引価値の合計）は生涯所得に制約される</a:t>
                </a:r>
                <a:endParaRPr kumimoji="1" lang="en-US" altLang="ja-JP" sz="2400" dirty="0">
                  <a:sym typeface="Wingdings" panose="05000000000000000000" pitchFamily="2" charset="2"/>
                </a:endParaRPr>
              </a:p>
              <a:p>
                <a:r>
                  <a:rPr lang="ja-JP" altLang="en-US" sz="2400" dirty="0">
                    <a:sym typeface="Wingdings" panose="05000000000000000000" pitchFamily="2" charset="2"/>
                  </a:rPr>
                  <a:t>注意</a:t>
                </a:r>
                <a:endParaRPr lang="en-US" altLang="ja-JP" sz="2400" dirty="0">
                  <a:sym typeface="Wingdings" panose="05000000000000000000" pitchFamily="2" charset="2"/>
                </a:endParaRPr>
              </a:p>
              <a:p>
                <a:pPr lvl="1"/>
                <a:r>
                  <a:rPr kumimoji="1" lang="ja-JP" altLang="en-US" sz="2000" dirty="0">
                    <a:sym typeface="Wingdings" panose="05000000000000000000" pitchFamily="2" charset="2"/>
                  </a:rPr>
                  <a:t>第</a:t>
                </a:r>
                <a:r>
                  <a:rPr kumimoji="1" lang="en-US" altLang="ja-JP" sz="2000" dirty="0">
                    <a:sym typeface="Wingdings" panose="05000000000000000000" pitchFamily="2" charset="2"/>
                  </a:rPr>
                  <a:t>2</a:t>
                </a:r>
                <a:r>
                  <a:rPr kumimoji="1" lang="ja-JP" altLang="en-US" sz="2000" dirty="0">
                    <a:sym typeface="Wingdings" panose="05000000000000000000" pitchFamily="2" charset="2"/>
                  </a:rPr>
                  <a:t>期には</a:t>
                </a:r>
                <a:r>
                  <a:rPr kumimoji="1" lang="en-US" altLang="ja-JP" sz="2000" i="1" dirty="0" err="1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rS</a:t>
                </a:r>
                <a:r>
                  <a:rPr kumimoji="1" lang="ja-JP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という利子所得が発生するが，生涯所得の計算には含まれない</a:t>
                </a:r>
                <a:endParaRPr kumimoji="1" lang="en-US" altLang="ja-JP" sz="20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lvl="1"/>
                <a:r>
                  <a:rPr lang="ja-JP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生涯所得の計算</a:t>
                </a:r>
                <a:r>
                  <a:rPr lang="en-US" altLang="ja-JP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1</a:t>
                </a:r>
                <a:r>
                  <a:rPr lang="ja-JP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次的所得の割引価値だけが含まれる</a:t>
                </a:r>
                <a:endParaRPr lang="en-US" altLang="ja-JP" sz="20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r>
                  <a:rPr lang="ja-JP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多期間の割引価値</a:t>
                </a:r>
                <a:endParaRPr lang="en-US" altLang="ja-JP" sz="24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lvl="1"/>
                <a:r>
                  <a:rPr lang="en-US" altLang="ja-JP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1</a:t>
                </a:r>
                <a:r>
                  <a:rPr lang="ja-JP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円貯蓄</a:t>
                </a:r>
                <a:r>
                  <a:rPr lang="en-US" altLang="ja-JP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 </a:t>
                </a:r>
                <a:r>
                  <a:rPr lang="en-US" altLang="ja-JP" sz="2000" i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t</a:t>
                </a:r>
                <a:r>
                  <a:rPr lang="ja-JP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年後には複利計算で</a:t>
                </a:r>
                <a:r>
                  <a:rPr lang="en-US" altLang="ja-JP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(1+</a:t>
                </a:r>
                <a:r>
                  <a:rPr lang="en-US" altLang="ja-JP" sz="2000" i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r</a:t>
                </a:r>
                <a:r>
                  <a:rPr lang="en-US" altLang="ja-JP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)</a:t>
                </a:r>
                <a:r>
                  <a:rPr lang="en-US" altLang="ja-JP" sz="2400" i="1" baseline="30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t</a:t>
                </a:r>
                <a:r>
                  <a:rPr lang="en-US" altLang="ja-JP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ja-JP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円</a:t>
                </a:r>
                <a:endParaRPr lang="en-US" altLang="ja-JP" sz="20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lvl="1"/>
                <a:r>
                  <a:rPr lang="en-US" altLang="ja-JP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t</a:t>
                </a:r>
                <a:r>
                  <a:rPr lang="ja-JP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年後の</a:t>
                </a:r>
                <a:r>
                  <a:rPr lang="en-US" altLang="ja-JP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1</a:t>
                </a:r>
                <a:r>
                  <a:rPr lang="ja-JP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円の割引価値は</a:t>
                </a:r>
                <a:r>
                  <a:rPr lang="en-US" altLang="ja-JP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1/(1+</a:t>
                </a:r>
                <a:r>
                  <a:rPr lang="en-US" altLang="ja-JP" sz="2000" i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r</a:t>
                </a:r>
                <a:r>
                  <a:rPr lang="en-US" altLang="ja-JP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)</a:t>
                </a:r>
                <a:r>
                  <a:rPr lang="en-US" altLang="ja-JP" sz="2400" i="1" baseline="30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t</a:t>
                </a:r>
                <a:r>
                  <a:rPr lang="en-US" altLang="ja-JP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ja-JP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円</a:t>
                </a:r>
                <a:endParaRPr lang="en-US" altLang="ja-JP" sz="20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lvl="1"/>
                <a:r>
                  <a:rPr kumimoji="1" lang="en-US" altLang="ja-JP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2</a:t>
                </a:r>
                <a:r>
                  <a:rPr kumimoji="1" lang="ja-JP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期間モデルの</a:t>
                </a:r>
                <a:r>
                  <a:rPr kumimoji="1" lang="en-US" altLang="ja-JP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1</a:t>
                </a:r>
                <a:r>
                  <a:rPr kumimoji="1" lang="ja-JP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期間は現実の年数の</a:t>
                </a:r>
                <a:r>
                  <a:rPr kumimoji="1" lang="en-US" altLang="ja-JP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30</a:t>
                </a:r>
                <a:r>
                  <a:rPr kumimoji="1" lang="ja-JP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年ほどに相当することにも注意</a:t>
                </a:r>
                <a:endParaRPr kumimoji="1" lang="ja-JP" alt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A653C373-C778-4100-95E8-CFEB2E7D6E9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412776"/>
                <a:ext cx="7886700" cy="4896544"/>
              </a:xfrm>
              <a:blipFill>
                <a:blip r:embed="rId2"/>
                <a:stretch>
                  <a:fillRect l="-1005" t="-12578" r="-7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18655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賃金税と消費課税の同等性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コンテンツ プレースホルダー 1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484784"/>
                <a:ext cx="8291264" cy="496855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kumimoji="1" lang="ja-JP" altLang="en-US" dirty="0"/>
                  <a:t>税率</a:t>
                </a:r>
                <a:r>
                  <a:rPr kumimoji="1" lang="en-US" altLang="ja-JP" dirty="0"/>
                  <a:t>t</a:t>
                </a:r>
                <a:r>
                  <a:rPr kumimoji="1" lang="ja-JP" altLang="en-US" dirty="0"/>
                  <a:t>の賃金税が課された場合</a:t>
                </a:r>
                <a:r>
                  <a:rPr lang="ja-JP" altLang="en-US" dirty="0"/>
                  <a:t>の生涯の予算制約</a:t>
                </a:r>
                <a:endParaRPr lang="en-US" altLang="ja-JP" dirty="0"/>
              </a:p>
              <a:p>
                <a:pPr marL="0" indent="0">
                  <a:buNone/>
                </a:pPr>
                <a:endParaRPr kumimoji="1" lang="en-US" altLang="ja-JP" dirty="0"/>
              </a:p>
              <a:p>
                <a:pPr marL="0" indent="0">
                  <a:buNone/>
                </a:pPr>
                <a:r>
                  <a:rPr lang="en-US" altLang="ja-JP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i="1">
                            <a:latin typeface="Cambria Math"/>
                          </a:rPr>
                          <m:t>  </m:t>
                        </m:r>
                        <m:r>
                          <a:rPr lang="en-US" altLang="ja-JP" sz="24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ja-JP" sz="24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ja-JP" sz="24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altLang="ja-JP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ja-JP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400" i="1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ja-JP" sz="24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altLang="ja-JP" sz="2400" i="1">
                            <a:latin typeface="Cambria Math"/>
                          </a:rPr>
                          <m:t>1+</m:t>
                        </m:r>
                        <m:r>
                          <a:rPr lang="en-US" altLang="ja-JP" sz="2400" i="1">
                            <a:latin typeface="Cambria Math"/>
                          </a:rPr>
                          <m:t>𝑟</m:t>
                        </m:r>
                      </m:den>
                    </m:f>
                    <m:r>
                      <a:rPr lang="en-US" altLang="ja-JP" sz="24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ja-JP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altLang="ja-JP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2400" b="0" i="1" smtClean="0">
                                <a:latin typeface="Cambria Math"/>
                              </a:rPr>
                              <m:t>1−</m:t>
                            </m:r>
                            <m:r>
                              <a:rPr lang="en-US" altLang="ja-JP" sz="2400" b="0" i="1" smtClean="0">
                                <a:latin typeface="Cambria Math"/>
                              </a:rPr>
                              <m:t>𝑡</m:t>
                            </m:r>
                          </m:e>
                        </m:d>
                        <m:r>
                          <a:rPr lang="en-US" altLang="ja-JP" sz="2400" i="1">
                            <a:latin typeface="Cambria Math"/>
                          </a:rPr>
                          <m:t>𝑊</m:t>
                        </m:r>
                      </m:e>
                      <m:sub>
                        <m:r>
                          <a:rPr lang="en-US" altLang="ja-JP" sz="24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ja-JP" sz="24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altLang="ja-JP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400" b="0" i="1" smtClean="0">
                            <a:latin typeface="Cambria Math"/>
                          </a:rPr>
                          <m:t>1−</m:t>
                        </m:r>
                        <m:r>
                          <a:rPr lang="en-US" altLang="ja-JP" sz="2400" b="0" i="1" smtClean="0">
                            <a:latin typeface="Cambria Math"/>
                          </a:rPr>
                          <m:t>𝑡</m:t>
                        </m:r>
                      </m:e>
                    </m:d>
                    <m:f>
                      <m:fPr>
                        <m:ctrlPr>
                          <a:rPr lang="en-US" altLang="ja-JP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ja-JP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400" i="1">
                                <a:latin typeface="Cambria Math"/>
                              </a:rPr>
                              <m:t>𝑊</m:t>
                            </m:r>
                          </m:e>
                          <m:sub>
                            <m:r>
                              <a:rPr lang="en-US" altLang="ja-JP" sz="24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altLang="ja-JP" sz="2400" i="1">
                            <a:latin typeface="Cambria Math"/>
                          </a:rPr>
                          <m:t>1+</m:t>
                        </m:r>
                        <m:r>
                          <a:rPr lang="en-US" altLang="ja-JP" sz="2400" i="1">
                            <a:latin typeface="Cambria Math"/>
                          </a:rPr>
                          <m:t>𝑟</m:t>
                        </m:r>
                      </m:den>
                    </m:f>
                  </m:oMath>
                </a14:m>
                <a:r>
                  <a:rPr kumimoji="1" lang="ja-JP" altLang="en-US" sz="2400" dirty="0"/>
                  <a:t>        </a:t>
                </a:r>
                <a:r>
                  <a:rPr kumimoji="1" lang="en-US" altLang="ja-JP" sz="2400" dirty="0"/>
                  <a:t>		(1)</a:t>
                </a:r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:r>
                  <a:rPr lang="en-US" altLang="ja-JP" dirty="0"/>
                  <a:t>(1)</a:t>
                </a:r>
                <a:r>
                  <a:rPr lang="ja-JP" altLang="en-US" dirty="0"/>
                  <a:t>式の両辺を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/>
                      </a:rPr>
                      <m:t>(1−</m:t>
                    </m:r>
                    <m:r>
                      <a:rPr lang="en-US" altLang="ja-JP" b="0" i="1" smtClean="0">
                        <a:latin typeface="Cambria Math"/>
                      </a:rPr>
                      <m:t>𝑡</m:t>
                    </m:r>
                    <m:r>
                      <a:rPr lang="en-US" altLang="ja-JP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ja-JP" altLang="en-US" dirty="0"/>
                  <a:t>で割り，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/>
                              </a:rPr>
                              <m:t>1−</m:t>
                            </m:r>
                            <m:r>
                              <a:rPr lang="en-US" altLang="ja-JP" i="1">
                                <a:latin typeface="Cambria Math"/>
                              </a:rPr>
                              <m:t>𝑡</m:t>
                            </m:r>
                          </m:e>
                        </m:d>
                        <m:r>
                          <a:rPr lang="en-US" altLang="ja-JP" b="0" i="1" smtClean="0">
                            <a:latin typeface="Cambria Math"/>
                          </a:rPr>
                          <m:t>=1+</m:t>
                        </m:r>
                        <m:r>
                          <a:rPr lang="ja-JP" altLang="en-US" b="0" i="1" smtClean="0">
                            <a:latin typeface="Cambria Math"/>
                          </a:rPr>
                          <m:t>𝜃</m:t>
                        </m:r>
                      </m:den>
                    </m:f>
                  </m:oMath>
                </a14:m>
                <a:r>
                  <a:rPr kumimoji="1" lang="ja-JP" altLang="en-US" dirty="0"/>
                  <a:t>とおくと</a:t>
                </a:r>
                <a:endParaRPr kumimoji="1" lang="en-US" altLang="ja-JP" dirty="0"/>
              </a:p>
              <a:p>
                <a:pPr marL="0" indent="0">
                  <a:buNone/>
                </a:pPr>
                <a:r>
                  <a:rPr lang="en-US" altLang="ja-JP" sz="24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i="1">
                            <a:latin typeface="Cambria Math"/>
                          </a:rPr>
                          <m:t>   </m:t>
                        </m:r>
                        <m:d>
                          <m:dPr>
                            <m:ctrlPr>
                              <a:rPr lang="en-US" altLang="ja-JP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2400" b="0" i="1" smtClean="0">
                                <a:latin typeface="Cambria Math"/>
                              </a:rPr>
                              <m:t>1+</m:t>
                            </m:r>
                            <m:r>
                              <a:rPr lang="ja-JP" altLang="en-US" sz="2400" b="0" i="1" smtClean="0">
                                <a:latin typeface="Cambria Math"/>
                              </a:rPr>
                              <m:t>𝜃</m:t>
                            </m:r>
                          </m:e>
                        </m:d>
                        <m:r>
                          <a:rPr lang="en-US" altLang="ja-JP" sz="24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ja-JP" sz="24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ja-JP" sz="24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altLang="ja-JP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400" b="0" i="1" smtClean="0">
                            <a:latin typeface="Cambria Math"/>
                          </a:rPr>
                          <m:t>1+</m:t>
                        </m:r>
                        <m:r>
                          <a:rPr lang="ja-JP" altLang="en-US" sz="2400" b="0" i="1" smtClean="0">
                            <a:latin typeface="Cambria Math"/>
                          </a:rPr>
                          <m:t>𝜃</m:t>
                        </m:r>
                      </m:e>
                    </m:d>
                    <m:f>
                      <m:fPr>
                        <m:ctrlPr>
                          <a:rPr lang="en-US" altLang="ja-JP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ja-JP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400" i="1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ja-JP" sz="24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altLang="ja-JP" sz="2400" i="1">
                            <a:latin typeface="Cambria Math"/>
                          </a:rPr>
                          <m:t>1+</m:t>
                        </m:r>
                        <m:r>
                          <a:rPr lang="en-US" altLang="ja-JP" sz="2400" i="1">
                            <a:latin typeface="Cambria Math"/>
                          </a:rPr>
                          <m:t>𝑟</m:t>
                        </m:r>
                      </m:den>
                    </m:f>
                    <m:r>
                      <a:rPr lang="en-US" altLang="ja-JP" sz="24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ja-JP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i="1">
                            <a:latin typeface="Cambria Math"/>
                          </a:rPr>
                          <m:t>𝑊</m:t>
                        </m:r>
                      </m:e>
                      <m:sub>
                        <m:r>
                          <a:rPr lang="en-US" altLang="ja-JP" sz="24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ja-JP" sz="24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altLang="ja-JP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ja-JP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400" i="1">
                                <a:latin typeface="Cambria Math"/>
                              </a:rPr>
                              <m:t>𝑊</m:t>
                            </m:r>
                          </m:e>
                          <m:sub>
                            <m:r>
                              <a:rPr lang="en-US" altLang="ja-JP" sz="24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altLang="ja-JP" sz="2400" i="1">
                            <a:latin typeface="Cambria Math"/>
                          </a:rPr>
                          <m:t>1+</m:t>
                        </m:r>
                        <m:r>
                          <a:rPr lang="en-US" altLang="ja-JP" sz="2400" i="1">
                            <a:latin typeface="Cambria Math"/>
                          </a:rPr>
                          <m:t>𝑟</m:t>
                        </m:r>
                      </m:den>
                    </m:f>
                  </m:oMath>
                </a14:m>
                <a:r>
                  <a:rPr lang="ja-JP" altLang="en-US" sz="2400" dirty="0"/>
                  <a:t>        </a:t>
                </a:r>
                <a:r>
                  <a:rPr lang="en-US" altLang="ja-JP" sz="2400" dirty="0"/>
                  <a:t>		(2)</a:t>
                </a:r>
              </a:p>
              <a:p>
                <a:pPr marL="0" indent="0">
                  <a:buNone/>
                </a:pPr>
                <a:endParaRPr kumimoji="1" lang="en-US" altLang="ja-JP" sz="2400" dirty="0"/>
              </a:p>
              <a:p>
                <a:pPr marL="0" indent="0">
                  <a:buNone/>
                </a:pPr>
                <a:r>
                  <a:rPr kumimoji="1" lang="en-US" altLang="ja-JP" dirty="0"/>
                  <a:t>(2)</a:t>
                </a:r>
                <a:r>
                  <a:rPr kumimoji="1" lang="ja-JP" altLang="en-US" dirty="0"/>
                  <a:t>式は，税率</a:t>
                </a:r>
                <a:r>
                  <a:rPr kumimoji="1" lang="en-US" altLang="ja-JP" dirty="0">
                    <a:latin typeface="Symbol" panose="05050102010706020507" pitchFamily="18" charset="2"/>
                  </a:rPr>
                  <a:t>q</a:t>
                </a:r>
                <a:r>
                  <a:rPr kumimoji="1" lang="ja-JP" altLang="en-US" dirty="0"/>
                  <a:t>の消費課税がなされた場合の予算制約式。</a:t>
                </a:r>
                <a:r>
                  <a:rPr kumimoji="1" lang="en-US" altLang="ja-JP" dirty="0"/>
                  <a:t>(1)</a:t>
                </a:r>
                <a:r>
                  <a:rPr kumimoji="1" lang="ja-JP" altLang="en-US" dirty="0"/>
                  <a:t>で実行可能な消費経路は，</a:t>
                </a:r>
                <a:r>
                  <a:rPr kumimoji="1" lang="en-US" altLang="ja-JP" dirty="0"/>
                  <a:t>(2)</a:t>
                </a:r>
                <a:r>
                  <a:rPr kumimoji="1" lang="ja-JP" altLang="en-US" dirty="0"/>
                  <a:t>でも実行可能。</a:t>
                </a:r>
                <a:r>
                  <a:rPr lang="ja-JP" altLang="en-US" dirty="0"/>
                  <a:t>逆も成り立つ。</a:t>
                </a:r>
                <a:r>
                  <a:rPr lang="en-US" altLang="ja-JP" dirty="0">
                    <a:sym typeface="Wingdings" panose="05000000000000000000" pitchFamily="2" charset="2"/>
                  </a:rPr>
                  <a:t></a:t>
                </a:r>
                <a:r>
                  <a:rPr lang="ja-JP" altLang="en-US" dirty="0">
                    <a:sym typeface="Wingdings" panose="05000000000000000000" pitchFamily="2" charset="2"/>
                  </a:rPr>
                  <a:t>賃金税と消費課税は同等</a:t>
                </a:r>
                <a:endParaRPr lang="en-US" altLang="ja-JP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ja-JP" altLang="en-US" dirty="0">
                    <a:sym typeface="Wingdings" panose="05000000000000000000" pitchFamily="2" charset="2"/>
                  </a:rPr>
                  <a:t>利子所得にレント（独占的利潤）が含まれている場合にはこの議論は成立しない</a:t>
                </a:r>
                <a:endParaRPr lang="en-US" altLang="ja-JP" dirty="0"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2" name="コンテンツ プレースホルダー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484784"/>
                <a:ext cx="8291264" cy="4968552"/>
              </a:xfrm>
              <a:blipFill>
                <a:blip r:embed="rId3"/>
                <a:stretch>
                  <a:fillRect l="-882" t="-1595" r="-80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188913"/>
            <a:ext cx="7730629" cy="1223863"/>
          </a:xfrm>
        </p:spPr>
        <p:txBody>
          <a:bodyPr>
            <a:normAutofit/>
          </a:bodyPr>
          <a:lstStyle/>
          <a:p>
            <a:r>
              <a:rPr lang="ja-JP" altLang="en-US" sz="3200" dirty="0"/>
              <a:t>消費課税の前払い方式としての賃金税</a:t>
            </a:r>
            <a:endParaRPr lang="en-US" altLang="ja-JP" sz="44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26257" y="1772821"/>
            <a:ext cx="4536504" cy="387843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ja-JP" altLang="en-US" sz="2400" dirty="0"/>
              <a:t>賃金税と消費課税</a:t>
            </a:r>
            <a:endParaRPr lang="en-US" altLang="ja-JP" sz="2400" dirty="0"/>
          </a:p>
          <a:p>
            <a:pPr lvl="1"/>
            <a:r>
              <a:rPr lang="ja-JP" altLang="en-US" sz="2100" dirty="0"/>
              <a:t>各期の税負担は異なる</a:t>
            </a:r>
          </a:p>
          <a:p>
            <a:pPr lvl="1"/>
            <a:r>
              <a:rPr lang="ja-JP" altLang="en-US" sz="2100" dirty="0"/>
              <a:t>しかし，生涯で見れば等しい税負担</a:t>
            </a:r>
          </a:p>
          <a:p>
            <a:pPr>
              <a:lnSpc>
                <a:spcPct val="90000"/>
              </a:lnSpc>
            </a:pPr>
            <a:r>
              <a:rPr lang="ja-JP" altLang="en-US" sz="2400" dirty="0"/>
              <a:t>賃金税は消費課税の前払いという性格を持つ</a:t>
            </a:r>
          </a:p>
          <a:p>
            <a:pPr lvl="1">
              <a:lnSpc>
                <a:spcPct val="90000"/>
              </a:lnSpc>
            </a:pPr>
            <a:r>
              <a:rPr lang="ja-JP" altLang="en-US" sz="2000" dirty="0"/>
              <a:t>賃金税の課税ベースは，第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en-US" sz="2000" dirty="0"/>
              <a:t>期に </a:t>
            </a:r>
            <a:r>
              <a:rPr lang="en-US" altLang="ja-JP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ja-JP" altLang="en-US" sz="2000" dirty="0" err="1"/>
              <a:t>だけ</a:t>
            </a:r>
            <a:r>
              <a:rPr lang="ja-JP" altLang="en-US" sz="2000" dirty="0"/>
              <a:t>大きい（消費課税に比べ）</a:t>
            </a:r>
          </a:p>
          <a:p>
            <a:pPr lvl="1">
              <a:lnSpc>
                <a:spcPct val="90000"/>
              </a:lnSpc>
            </a:pPr>
            <a:r>
              <a:rPr lang="ja-JP" altLang="en-US" sz="2000" dirty="0"/>
              <a:t>しかし，第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期の課税ベースは 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(1+</a:t>
            </a:r>
            <a:r>
              <a:rPr lang="en-US" altLang="ja-JP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ja-JP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000" dirty="0" err="1"/>
              <a:t>だけ</a:t>
            </a:r>
            <a:r>
              <a:rPr lang="ja-JP" altLang="en-US" sz="2000" dirty="0"/>
              <a:t>小さい</a:t>
            </a:r>
            <a:endParaRPr lang="en-US" altLang="ja-JP" sz="2000" dirty="0"/>
          </a:p>
          <a:p>
            <a:pPr lvl="1">
              <a:lnSpc>
                <a:spcPct val="90000"/>
              </a:lnSpc>
            </a:pPr>
            <a:r>
              <a:rPr lang="en-US" altLang="ja-JP" sz="2000" dirty="0">
                <a:sym typeface="Wingdings" panose="05000000000000000000" pitchFamily="2" charset="2"/>
              </a:rPr>
              <a:t></a:t>
            </a:r>
            <a:r>
              <a:rPr lang="ja-JP" altLang="en-US" sz="2000" dirty="0">
                <a:sym typeface="Wingdings" panose="05000000000000000000" pitchFamily="2" charset="2"/>
              </a:rPr>
              <a:t>賃金税の</a:t>
            </a:r>
            <a:r>
              <a:rPr lang="ja-JP" altLang="en-US" sz="2000" dirty="0"/>
              <a:t>第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期の</a:t>
            </a:r>
            <a:r>
              <a:rPr lang="en-US" altLang="ja-JP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は，消費課税の場合の第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期の </a:t>
            </a:r>
            <a:r>
              <a:rPr lang="en-US" altLang="ja-JP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(1+</a:t>
            </a:r>
            <a:r>
              <a:rPr lang="en-US" altLang="ja-JP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ja-JP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の前払い</a:t>
            </a:r>
            <a:endParaRPr lang="en-US" altLang="ja-JP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</a:pPr>
            <a:endParaRPr lang="ja-JP" altLang="en-US" sz="2000" dirty="0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5076825" y="2133600"/>
            <a:ext cx="10080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 dirty="0"/>
              <a:t>税負担</a:t>
            </a: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5508625" y="4756151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1</a:t>
            </a:r>
            <a:r>
              <a:rPr lang="ja-JP" altLang="en-US"/>
              <a:t>期</a:t>
            </a: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6804818" y="4756151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/>
              <a:t>2</a:t>
            </a:r>
            <a:r>
              <a:rPr lang="ja-JP" altLang="en-US" dirty="0"/>
              <a:t>期</a:t>
            </a:r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6732588" y="3141663"/>
            <a:ext cx="22320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消費課税の税負担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5148263" y="4725988"/>
            <a:ext cx="3382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 flipV="1">
            <a:off x="5148263" y="2708275"/>
            <a:ext cx="0" cy="201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8207375" y="4756151"/>
            <a:ext cx="469081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期</a:t>
            </a: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5148263" y="3213100"/>
            <a:ext cx="1223962" cy="15128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6372225" y="4221163"/>
            <a:ext cx="1223963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6516688" y="2420938"/>
            <a:ext cx="2016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賃金税の税負担</a:t>
            </a:r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>
            <a:off x="5148263" y="3789363"/>
            <a:ext cx="2519362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 flipH="1">
            <a:off x="6372225" y="2781300"/>
            <a:ext cx="3603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 flipH="1">
            <a:off x="6948488" y="3500438"/>
            <a:ext cx="1444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390" name="Line 30"/>
          <p:cNvSpPr>
            <a:spLocks noChangeShapeType="1"/>
          </p:cNvSpPr>
          <p:nvPr/>
        </p:nvSpPr>
        <p:spPr bwMode="auto">
          <a:xfrm>
            <a:off x="5435600" y="3213100"/>
            <a:ext cx="0" cy="5032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5940425" y="5122863"/>
            <a:ext cx="2457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dirty="0"/>
              <a:t>賃金税の「前払い部分」</a:t>
            </a:r>
          </a:p>
        </p:txBody>
      </p:sp>
      <p:sp>
        <p:nvSpPr>
          <p:cNvPr id="15393" name="Line 33"/>
          <p:cNvSpPr>
            <a:spLocks noChangeShapeType="1"/>
          </p:cNvSpPr>
          <p:nvPr/>
        </p:nvSpPr>
        <p:spPr bwMode="auto">
          <a:xfrm flipH="1" flipV="1">
            <a:off x="5508625" y="3573463"/>
            <a:ext cx="1043781" cy="154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27584" y="5932486"/>
            <a:ext cx="7848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利子所得にレント（超過利潤）が含まれる場合には同等性が成り立たない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課税ベースの比較</a:t>
            </a:r>
          </a:p>
        </p:txBody>
      </p:sp>
      <p:graphicFrame>
        <p:nvGraphicFramePr>
          <p:cNvPr id="19538" name="Group 82"/>
          <p:cNvGraphicFramePr>
            <a:graphicFrameLocks noGrp="1"/>
          </p:cNvGraphicFramePr>
          <p:nvPr>
            <p:ph idx="1"/>
          </p:nvPr>
        </p:nvGraphicFramePr>
        <p:xfrm>
          <a:off x="468313" y="1989138"/>
          <a:ext cx="8424167" cy="2848737"/>
        </p:xfrm>
        <a:graphic>
          <a:graphicData uri="http://schemas.openxmlformats.org/drawingml/2006/table">
            <a:tbl>
              <a:tblPr/>
              <a:tblGrid>
                <a:gridCol w="935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6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75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5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ja-JP" altLang="ja-JP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消費課税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賃</a:t>
                      </a:r>
                      <a:r>
                        <a:rPr kumimoji="1" lang="ja-JP" alt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+mn-cs"/>
                        </a:rPr>
                        <a:t>金税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所得税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2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第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期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C</a:t>
                      </a:r>
                      <a:r>
                        <a:rPr kumimoji="1" lang="en-US" altLang="ja-JP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W</a:t>
                      </a:r>
                      <a:r>
                        <a:rPr kumimoji="1" lang="en-US" altLang="ja-JP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1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 (=</a:t>
                      </a:r>
                      <a:r>
                        <a:rPr kumimoji="1" lang="en-US" altLang="ja-JP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C</a:t>
                      </a:r>
                      <a:r>
                        <a:rPr kumimoji="1" lang="en-US" altLang="ja-JP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1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+</a:t>
                      </a:r>
                      <a:r>
                        <a:rPr kumimoji="1" lang="en-US" altLang="ja-JP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S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W</a:t>
                      </a:r>
                      <a:r>
                        <a:rPr kumimoji="1" lang="en-US" altLang="ja-JP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第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2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期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C</a:t>
                      </a:r>
                      <a:r>
                        <a:rPr kumimoji="1" lang="en-US" altLang="ja-JP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W</a:t>
                      </a:r>
                      <a:r>
                        <a:rPr kumimoji="1" lang="en-US" altLang="ja-JP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2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 (=</a:t>
                      </a:r>
                      <a:r>
                        <a:rPr kumimoji="1" lang="en-US" altLang="ja-JP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C</a:t>
                      </a:r>
                      <a:r>
                        <a:rPr kumimoji="1" lang="en-US" altLang="ja-JP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2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− (1+</a:t>
                      </a:r>
                      <a:r>
                        <a:rPr kumimoji="1" lang="en-US" altLang="ja-JP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r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)</a:t>
                      </a:r>
                      <a:r>
                        <a:rPr kumimoji="1" lang="en-US" altLang="ja-JP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S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rS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+</a:t>
                      </a:r>
                      <a:r>
                        <a:rPr kumimoji="1" lang="en-US" altLang="ja-JP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W</a:t>
                      </a:r>
                      <a:r>
                        <a:rPr kumimoji="1" lang="en-US" altLang="ja-JP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1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生涯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C</a:t>
                      </a:r>
                      <a:r>
                        <a:rPr kumimoji="1" lang="en-US" altLang="ja-JP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1</a:t>
                      </a: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+</a:t>
                      </a:r>
                      <a:r>
                        <a:rPr kumimoji="1" lang="en-US" altLang="ja-JP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C</a:t>
                      </a:r>
                      <a:r>
                        <a:rPr kumimoji="1" lang="en-US" altLang="ja-JP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2</a:t>
                      </a: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/(1+</a:t>
                      </a:r>
                      <a:r>
                        <a:rPr kumimoji="1" lang="en-US" altLang="ja-JP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r</a:t>
                      </a: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W</a:t>
                      </a:r>
                      <a:r>
                        <a:rPr kumimoji="1" lang="en-US" altLang="ja-JP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1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+</a:t>
                      </a:r>
                      <a:r>
                        <a:rPr kumimoji="1" lang="en-US" altLang="ja-JP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W</a:t>
                      </a:r>
                      <a:r>
                        <a:rPr kumimoji="1" lang="en-US" altLang="ja-JP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2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/(1+</a:t>
                      </a:r>
                      <a:r>
                        <a:rPr kumimoji="1" lang="en-US" altLang="ja-JP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r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defRPr kumimoji="1" sz="2600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2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W</a:t>
                      </a:r>
                      <a:r>
                        <a:rPr kumimoji="1" lang="en-US" altLang="ja-JP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1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+</a:t>
                      </a:r>
                      <a:r>
                        <a:rPr kumimoji="1" lang="en-US" altLang="ja-JP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W</a:t>
                      </a:r>
                      <a:r>
                        <a:rPr kumimoji="1" lang="en-US" altLang="ja-JP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2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/(1+</a:t>
                      </a:r>
                      <a:r>
                        <a:rPr kumimoji="1" lang="en-US" altLang="ja-JP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r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)+</a:t>
                      </a:r>
                      <a:r>
                        <a:rPr kumimoji="1" lang="en-US" altLang="ja-JP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rS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/(1+</a:t>
                      </a:r>
                      <a:r>
                        <a:rPr kumimoji="1" lang="en-US" altLang="ja-JP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r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en-US" altLang="ja-JP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539" name="Text Box 83"/>
          <p:cNvSpPr txBox="1">
            <a:spLocks noChangeArrowheads="1"/>
          </p:cNvSpPr>
          <p:nvPr/>
        </p:nvSpPr>
        <p:spPr bwMode="auto">
          <a:xfrm>
            <a:off x="323528" y="5229225"/>
            <a:ext cx="8280722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dirty="0"/>
              <a:t>賃金税は消費課税の一種</a:t>
            </a:r>
          </a:p>
          <a:p>
            <a:pPr>
              <a:spcBef>
                <a:spcPct val="50000"/>
              </a:spcBef>
            </a:pPr>
            <a:r>
              <a:rPr lang="ja-JP" altLang="en-US" dirty="0"/>
              <a:t>所得税の課税ベースは生涯所得ではない（ 利子所得の現在価値分だけ異なる）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生涯での公平性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363272" cy="500809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ja-JP" altLang="en-US" sz="2600" dirty="0"/>
              <a:t>賃金税と消費課税は生涯所得が課税ベース</a:t>
            </a:r>
            <a:endParaRPr lang="en-US" altLang="ja-JP" sz="2600" dirty="0"/>
          </a:p>
          <a:p>
            <a:pPr>
              <a:lnSpc>
                <a:spcPct val="110000"/>
              </a:lnSpc>
            </a:pPr>
            <a:r>
              <a:rPr lang="ja-JP" altLang="en-US" sz="2600" dirty="0"/>
              <a:t>所得税の課税ベースは生涯所得ではない</a:t>
            </a:r>
          </a:p>
          <a:p>
            <a:pPr lvl="1">
              <a:lnSpc>
                <a:spcPct val="110000"/>
              </a:lnSpc>
            </a:pPr>
            <a:r>
              <a:rPr lang="ja-JP" altLang="en-US" sz="2400" dirty="0"/>
              <a:t>倹約家の税負担が浪費家に比べて重くなる</a:t>
            </a:r>
            <a:r>
              <a:rPr lang="en-US" altLang="ja-JP" sz="2400" dirty="0"/>
              <a:t>(</a:t>
            </a:r>
            <a:r>
              <a:rPr lang="en-US" altLang="ja-JP" sz="2400" dirty="0" err="1"/>
              <a:t>rS</a:t>
            </a:r>
            <a:r>
              <a:rPr lang="ja-JP" altLang="en-US" sz="2400" dirty="0"/>
              <a:t>が大きいから）</a:t>
            </a:r>
            <a:endParaRPr lang="en-US" altLang="ja-JP" sz="2400" dirty="0"/>
          </a:p>
          <a:p>
            <a:pPr lvl="2">
              <a:lnSpc>
                <a:spcPct val="110000"/>
              </a:lnSpc>
            </a:pPr>
            <a:r>
              <a:rPr lang="ja-JP" altLang="en-US" sz="2000" dirty="0"/>
              <a:t>第</a:t>
            </a:r>
            <a:r>
              <a:rPr lang="en-US" altLang="ja-JP" sz="2000" dirty="0"/>
              <a:t>1</a:t>
            </a:r>
            <a:r>
              <a:rPr lang="ja-JP" altLang="en-US" sz="2000" dirty="0"/>
              <a:t>期に貯蓄に励んだ人の税負担が重くなる</a:t>
            </a:r>
            <a:endParaRPr lang="en-US" altLang="ja-JP" sz="2000" dirty="0"/>
          </a:p>
          <a:p>
            <a:pPr lvl="2">
              <a:lnSpc>
                <a:spcPct val="110000"/>
              </a:lnSpc>
            </a:pPr>
            <a:r>
              <a:rPr lang="ja-JP" altLang="en-US" sz="2000" dirty="0"/>
              <a:t>アリとキリギリスでアリが不利に取り扱われる</a:t>
            </a:r>
          </a:p>
          <a:p>
            <a:pPr lvl="1">
              <a:lnSpc>
                <a:spcPct val="110000"/>
              </a:lnSpc>
            </a:pPr>
            <a:r>
              <a:rPr lang="ja-JP" altLang="en-US" sz="2400" dirty="0"/>
              <a:t>労働所得の経路の問題</a:t>
            </a:r>
          </a:p>
          <a:p>
            <a:pPr lvl="2">
              <a:lnSpc>
                <a:spcPct val="110000"/>
              </a:lnSpc>
            </a:pPr>
            <a:r>
              <a:rPr lang="ja-JP" altLang="en-US" sz="2000" dirty="0"/>
              <a:t>人生の前半に所得が集中している人とそうでない人</a:t>
            </a:r>
          </a:p>
          <a:p>
            <a:pPr lvl="3">
              <a:lnSpc>
                <a:spcPct val="110000"/>
              </a:lnSpc>
            </a:pPr>
            <a:r>
              <a:rPr lang="ja-JP" altLang="en-US" sz="1800" dirty="0"/>
              <a:t>第</a:t>
            </a:r>
            <a:r>
              <a:rPr lang="en-US" altLang="ja-JP" sz="1800" dirty="0"/>
              <a:t>1</a:t>
            </a:r>
            <a:r>
              <a:rPr lang="ja-JP" altLang="en-US" sz="1800" dirty="0"/>
              <a:t>期に所得集中</a:t>
            </a:r>
            <a:r>
              <a:rPr lang="ja-JP" altLang="en-US" sz="1800" dirty="0">
                <a:sym typeface="Wingdings" pitchFamily="2" charset="2"/>
              </a:rPr>
              <a:t>より多くの</a:t>
            </a:r>
            <a:r>
              <a:rPr lang="ja-JP" altLang="en-US" sz="1800" dirty="0"/>
              <a:t>貯蓄</a:t>
            </a:r>
            <a:r>
              <a:rPr lang="ja-JP" altLang="en-US" sz="1800" dirty="0">
                <a:sym typeface="Wingdings" pitchFamily="2" charset="2"/>
              </a:rPr>
              <a:t>税負担重い</a:t>
            </a:r>
          </a:p>
          <a:p>
            <a:pPr lvl="2">
              <a:lnSpc>
                <a:spcPct val="110000"/>
              </a:lnSpc>
            </a:pPr>
            <a:r>
              <a:rPr lang="ja-JP" altLang="en-US" sz="2000" dirty="0"/>
              <a:t>所得の安定性（このモデルでは考慮外）</a:t>
            </a:r>
          </a:p>
          <a:p>
            <a:pPr lvl="3">
              <a:lnSpc>
                <a:spcPct val="110000"/>
              </a:lnSpc>
            </a:pPr>
            <a:r>
              <a:rPr lang="ja-JP" altLang="en-US" sz="1800" dirty="0"/>
              <a:t>所得の不安定な人の税負担が重くなる（予備的貯蓄）</a:t>
            </a:r>
            <a:endParaRPr lang="en-US" altLang="ja-JP" sz="1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0A5711-F4EC-4E53-ADD2-0F6E522EC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生涯での公平性</a:t>
            </a:r>
            <a:r>
              <a:rPr kumimoji="1" lang="en-US" altLang="ja-JP" dirty="0"/>
              <a:t>(2)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C84FB705-089A-4E1C-A638-1841676A05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556792"/>
                <a:ext cx="7886700" cy="4620171"/>
              </a:xfrm>
            </p:spPr>
            <p:txBody>
              <a:bodyPr>
                <a:normAutofit lnSpcReduction="10000"/>
              </a:bodyPr>
              <a:lstStyle/>
              <a:p>
                <a:r>
                  <a:rPr kumimoji="1" lang="ja-JP" altLang="en-US" dirty="0"/>
                  <a:t>遺産・相続の存在</a:t>
                </a:r>
                <a:endParaRPr kumimoji="1" lang="en-US" altLang="ja-JP" dirty="0"/>
              </a:p>
              <a:p>
                <a:r>
                  <a:rPr lang="ja-JP" altLang="en-US" dirty="0"/>
                  <a:t>生涯の予算制約式は次のように修正される</a:t>
                </a:r>
                <a:endParaRPr lang="en-US" altLang="ja-JP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kumimoji="1" lang="en-US" altLang="ja-JP" dirty="0"/>
              </a:p>
              <a:p>
                <a:pPr marL="0" indent="0">
                  <a:buNone/>
                </a:pPr>
                <a:r>
                  <a:rPr lang="en-US" altLang="ja-JP" dirty="0"/>
                  <a:t>	C: </a:t>
                </a:r>
                <a:r>
                  <a:rPr lang="ja-JP" altLang="en-US" dirty="0"/>
                  <a:t>生涯消費（消費の割引価値の合計）</a:t>
                </a:r>
                <a:endParaRPr lang="en-US" altLang="ja-JP" dirty="0"/>
              </a:p>
              <a:p>
                <a:pPr marL="0" indent="0">
                  <a:buNone/>
                </a:pPr>
                <a:r>
                  <a:rPr kumimoji="1" lang="en-US" altLang="ja-JP" dirty="0"/>
                  <a:t>	B</a:t>
                </a:r>
                <a:r>
                  <a:rPr kumimoji="1" lang="ja-JP" altLang="en-US" dirty="0"/>
                  <a:t>：遺産 </a:t>
                </a:r>
                <a:r>
                  <a:rPr kumimoji="1" lang="en-US" altLang="ja-JP" dirty="0"/>
                  <a:t>bequest</a:t>
                </a:r>
              </a:p>
              <a:p>
                <a:pPr marL="0" indent="0">
                  <a:buNone/>
                </a:pPr>
                <a:r>
                  <a:rPr lang="en-US" altLang="ja-JP" dirty="0"/>
                  <a:t>         W: </a:t>
                </a:r>
                <a:r>
                  <a:rPr lang="ja-JP" altLang="en-US" dirty="0"/>
                  <a:t>生涯（労働）所得　（労働所得の割引価値の合計）</a:t>
                </a:r>
                <a:endParaRPr lang="en-US" altLang="ja-JP" dirty="0"/>
              </a:p>
              <a:p>
                <a:pPr marL="0" indent="0">
                  <a:buNone/>
                </a:pPr>
                <a:r>
                  <a:rPr lang="en-US" altLang="ja-JP" dirty="0"/>
                  <a:t>	I</a:t>
                </a:r>
                <a:r>
                  <a:rPr lang="ja-JP" altLang="en-US" dirty="0"/>
                  <a:t>：相続　</a:t>
                </a:r>
                <a:r>
                  <a:rPr lang="en-US" altLang="ja-JP" dirty="0"/>
                  <a:t>inheritance</a:t>
                </a:r>
              </a:p>
              <a:p>
                <a:r>
                  <a:rPr lang="ja-JP" altLang="en-US" dirty="0"/>
                  <a:t>生涯での公平性の確保</a:t>
                </a:r>
                <a:r>
                  <a:rPr lang="en-US" altLang="ja-JP" dirty="0">
                    <a:sym typeface="Wingdings" panose="05000000000000000000" pitchFamily="2" charset="2"/>
                  </a:rPr>
                  <a:t> W+I</a:t>
                </a:r>
                <a:r>
                  <a:rPr lang="ja-JP" altLang="en-US" dirty="0">
                    <a:sym typeface="Wingdings" panose="05000000000000000000" pitchFamily="2" charset="2"/>
                  </a:rPr>
                  <a:t>に課税するか</a:t>
                </a:r>
                <a:r>
                  <a:rPr lang="en-US" altLang="ja-JP" dirty="0">
                    <a:sym typeface="Wingdings" panose="05000000000000000000" pitchFamily="2" charset="2"/>
                  </a:rPr>
                  <a:t>C</a:t>
                </a:r>
                <a:r>
                  <a:rPr lang="ja-JP" altLang="en-US" dirty="0">
                    <a:sym typeface="Wingdings" panose="05000000000000000000" pitchFamily="2" charset="2"/>
                  </a:rPr>
                  <a:t>＋</a:t>
                </a:r>
                <a:r>
                  <a:rPr lang="en-US" altLang="ja-JP" dirty="0">
                    <a:sym typeface="Wingdings" panose="05000000000000000000" pitchFamily="2" charset="2"/>
                  </a:rPr>
                  <a:t>B </a:t>
                </a:r>
                <a:r>
                  <a:rPr lang="ja-JP" altLang="en-US" dirty="0">
                    <a:sym typeface="Wingdings" panose="05000000000000000000" pitchFamily="2" charset="2"/>
                  </a:rPr>
                  <a:t>に課税する</a:t>
                </a:r>
                <a:endParaRPr lang="en-US" altLang="ja-JP" dirty="0">
                  <a:sym typeface="Wingdings" panose="05000000000000000000" pitchFamily="2" charset="2"/>
                </a:endParaRPr>
              </a:p>
              <a:p>
                <a:r>
                  <a:rPr lang="ja-JP" altLang="en-US" dirty="0">
                    <a:sym typeface="Wingdings" panose="05000000000000000000" pitchFamily="2" charset="2"/>
                  </a:rPr>
                  <a:t>ただし，</a:t>
                </a:r>
                <a:r>
                  <a:rPr lang="en-US" altLang="ja-JP" dirty="0">
                    <a:sym typeface="Wingdings" panose="05000000000000000000" pitchFamily="2" charset="2"/>
                  </a:rPr>
                  <a:t>B</a:t>
                </a:r>
                <a:r>
                  <a:rPr lang="ja-JP" altLang="en-US" dirty="0">
                    <a:sym typeface="Wingdings" panose="05000000000000000000" pitchFamily="2" charset="2"/>
                  </a:rPr>
                  <a:t>や</a:t>
                </a:r>
                <a:r>
                  <a:rPr lang="en-US" altLang="ja-JP" dirty="0">
                    <a:sym typeface="Wingdings" panose="05000000000000000000" pitchFamily="2" charset="2"/>
                  </a:rPr>
                  <a:t>I</a:t>
                </a:r>
                <a:r>
                  <a:rPr lang="ja-JP" altLang="en-US" dirty="0">
                    <a:sym typeface="Wingdings" panose="05000000000000000000" pitchFamily="2" charset="2"/>
                  </a:rPr>
                  <a:t>をとらえるのは難しい</a:t>
                </a:r>
                <a:r>
                  <a:rPr lang="en-US" altLang="ja-JP" dirty="0">
                    <a:sym typeface="Wingdings" panose="05000000000000000000" pitchFamily="2" charset="2"/>
                  </a:rPr>
                  <a:t></a:t>
                </a:r>
                <a:r>
                  <a:rPr lang="ja-JP" altLang="en-US" dirty="0">
                    <a:sym typeface="Wingdings" panose="05000000000000000000" pitchFamily="2" charset="2"/>
                  </a:rPr>
                  <a:t>金融資産や不動産は捉えやすいが，例えば子供への教育投資，子供に事業を継がせるなど様々な相続税回避策が存在</a:t>
                </a:r>
                <a:endParaRPr lang="en-US" altLang="ja-JP" dirty="0">
                  <a:sym typeface="Wingdings" panose="05000000000000000000" pitchFamily="2" charset="2"/>
                </a:endParaRPr>
              </a:p>
              <a:p>
                <a:r>
                  <a:rPr lang="ja-JP" altLang="en-US" dirty="0">
                    <a:sym typeface="Wingdings" panose="05000000000000000000" pitchFamily="2" charset="2"/>
                  </a:rPr>
                  <a:t>個人の生涯ではなく，家系（親，子供，孫，</a:t>
                </a:r>
                <a:r>
                  <a:rPr lang="en-US" altLang="ja-JP" dirty="0">
                    <a:sym typeface="Wingdings" panose="05000000000000000000" pitchFamily="2" charset="2"/>
                  </a:rPr>
                  <a:t>…)</a:t>
                </a:r>
                <a:r>
                  <a:rPr lang="ja-JP" altLang="en-US" dirty="0">
                    <a:sym typeface="Wingdings" panose="05000000000000000000" pitchFamily="2" charset="2"/>
                  </a:rPr>
                  <a:t>を通じた公平性が満たされればよいとするなら，遺産や相続に対する課税は不要かもしれない</a:t>
                </a:r>
                <a:r>
                  <a:rPr lang="en-US" altLang="ja-JP" dirty="0"/>
                  <a:t> 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C84FB705-089A-4E1C-A638-1841676A05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556792"/>
                <a:ext cx="7886700" cy="4620171"/>
              </a:xfrm>
              <a:blipFill>
                <a:blip r:embed="rId2"/>
                <a:stretch>
                  <a:fillRect l="-773" t="-1979" r="-309" b="-66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55919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資源配分の効率性　</a:t>
            </a:r>
            <a:r>
              <a:rPr lang="ja-JP" altLang="en-US" sz="2800" dirty="0"/>
              <a:t>所得課税と消費課税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効率性</a:t>
            </a:r>
            <a:endParaRPr kumimoji="1" lang="en-US" altLang="ja-JP" dirty="0"/>
          </a:p>
          <a:p>
            <a:pPr lvl="1"/>
            <a:r>
              <a:rPr lang="ja-JP" altLang="en-US" dirty="0"/>
              <a:t>労働供給の決定（消費財とレジャーの選択）</a:t>
            </a:r>
            <a:endParaRPr lang="en-US" altLang="ja-JP" dirty="0"/>
          </a:p>
          <a:p>
            <a:pPr lvl="1"/>
            <a:r>
              <a:rPr kumimoji="1" lang="ja-JP" altLang="en-US" dirty="0"/>
              <a:t>消費・貯蓄の決定（異時点間の消費の選択）</a:t>
            </a:r>
            <a:endParaRPr kumimoji="1" lang="en-US" altLang="ja-JP" dirty="0"/>
          </a:p>
          <a:p>
            <a:pPr lvl="1"/>
            <a:r>
              <a:rPr lang="ja-JP" altLang="en-US" dirty="0"/>
              <a:t>資本蓄積</a:t>
            </a:r>
            <a:endParaRPr lang="en-US" altLang="ja-JP" dirty="0"/>
          </a:p>
          <a:p>
            <a:r>
              <a:rPr kumimoji="1" lang="ja-JP" altLang="en-US" dirty="0"/>
              <a:t>消費税，賃金税</a:t>
            </a:r>
            <a:endParaRPr kumimoji="1" lang="en-US" altLang="ja-JP" dirty="0"/>
          </a:p>
          <a:p>
            <a:pPr lvl="1"/>
            <a:r>
              <a:rPr lang="ja-JP" altLang="en-US" dirty="0"/>
              <a:t>労働供給の決定に歪み</a:t>
            </a:r>
            <a:endParaRPr lang="en-US" altLang="ja-JP" dirty="0"/>
          </a:p>
          <a:p>
            <a:r>
              <a:rPr kumimoji="1" lang="ja-JP" altLang="en-US" dirty="0"/>
              <a:t>所得税</a:t>
            </a:r>
            <a:endParaRPr kumimoji="1" lang="en-US" altLang="ja-JP" dirty="0"/>
          </a:p>
          <a:p>
            <a:pPr lvl="1"/>
            <a:r>
              <a:rPr lang="ja-JP" altLang="en-US" dirty="0"/>
              <a:t>労働供給の決定，異時点間の消費の選択に歪み</a:t>
            </a:r>
            <a:endParaRPr lang="en-US" altLang="ja-JP" dirty="0"/>
          </a:p>
          <a:p>
            <a:r>
              <a:rPr kumimoji="1" lang="ja-JP" altLang="en-US" dirty="0"/>
              <a:t>資本蓄積に与える影響</a:t>
            </a:r>
            <a:endParaRPr kumimoji="1" lang="en-US" altLang="ja-JP" dirty="0"/>
          </a:p>
          <a:p>
            <a:pPr lvl="1"/>
            <a:r>
              <a:rPr lang="ja-JP" altLang="en-US" dirty="0"/>
              <a:t>マクロ的貯蓄（投資）に与える影響</a:t>
            </a:r>
            <a:endParaRPr lang="en-US" altLang="ja-JP" dirty="0"/>
          </a:p>
          <a:p>
            <a:r>
              <a:rPr lang="ja-JP" altLang="en-US" dirty="0"/>
              <a:t>歪みの数が問題ではない</a:t>
            </a:r>
            <a:endParaRPr lang="en-US" altLang="ja-JP" dirty="0"/>
          </a:p>
          <a:p>
            <a:pPr lvl="1"/>
            <a:r>
              <a:rPr lang="ja-JP" altLang="en-US" dirty="0"/>
              <a:t>ある歪みが別の歪みを相殺して，全体としての歪みを小さくする場合もある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28082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19658"/>
          </a:xfrm>
        </p:spPr>
        <p:txBody>
          <a:bodyPr>
            <a:normAutofit/>
          </a:bodyPr>
          <a:lstStyle/>
          <a:p>
            <a:r>
              <a:rPr kumimoji="1" lang="ja-JP" altLang="en-US" sz="3200" dirty="0"/>
              <a:t>留意点</a:t>
            </a:r>
            <a:r>
              <a:rPr kumimoji="1" lang="en-US" altLang="ja-JP" sz="3200" dirty="0"/>
              <a:t>(1)</a:t>
            </a:r>
            <a:r>
              <a:rPr kumimoji="1" lang="ja-JP" altLang="en-US" sz="3200" dirty="0"/>
              <a:t>　</a:t>
            </a:r>
            <a:r>
              <a:rPr kumimoji="1" lang="en-US" altLang="ja-JP" sz="3200" dirty="0"/>
              <a:t> </a:t>
            </a:r>
            <a:r>
              <a:rPr kumimoji="1" lang="ja-JP" altLang="en-US" sz="2800" dirty="0"/>
              <a:t>適切な課税ベース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40768"/>
            <a:ext cx="8291264" cy="515210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kumimoji="1" lang="ja-JP" altLang="en-US" sz="2400" dirty="0"/>
              <a:t>潜在的な所得（能力）</a:t>
            </a:r>
            <a:r>
              <a:rPr kumimoji="1" lang="en-US" altLang="ja-JP" sz="2400" dirty="0"/>
              <a:t>or </a:t>
            </a:r>
            <a:r>
              <a:rPr kumimoji="1" lang="ja-JP" altLang="en-US" sz="2400" dirty="0"/>
              <a:t>効用</a:t>
            </a:r>
            <a:r>
              <a:rPr lang="ja-JP" altLang="en-US" sz="2400" dirty="0"/>
              <a:t>で測るべき？</a:t>
            </a:r>
            <a:endParaRPr kumimoji="1" lang="en-US" altLang="ja-JP" sz="2400" dirty="0"/>
          </a:p>
          <a:p>
            <a:pPr>
              <a:lnSpc>
                <a:spcPct val="100000"/>
              </a:lnSpc>
            </a:pPr>
            <a:r>
              <a:rPr lang="ja-JP" altLang="en-US" sz="2400" dirty="0"/>
              <a:t>能力が同じ二人の個人</a:t>
            </a:r>
            <a:r>
              <a:rPr lang="en-US" altLang="ja-JP" sz="2400" dirty="0"/>
              <a:t>A</a:t>
            </a:r>
            <a:r>
              <a:rPr lang="ja-JP" altLang="en-US" sz="2400" dirty="0"/>
              <a:t>と</a:t>
            </a:r>
            <a:r>
              <a:rPr lang="en-US" altLang="ja-JP" sz="2400" dirty="0"/>
              <a:t>B</a:t>
            </a:r>
          </a:p>
          <a:p>
            <a:pPr lvl="1">
              <a:lnSpc>
                <a:spcPct val="100000"/>
              </a:lnSpc>
            </a:pPr>
            <a:r>
              <a:rPr lang="en-US" altLang="ja-JP" sz="2000" dirty="0"/>
              <a:t>A</a:t>
            </a:r>
            <a:r>
              <a:rPr lang="ja-JP" altLang="en-US" sz="2000" dirty="0"/>
              <a:t>は都会で働く忙しいビジネスマン</a:t>
            </a:r>
            <a:endParaRPr lang="en-US" altLang="ja-JP" sz="2000" dirty="0"/>
          </a:p>
          <a:p>
            <a:pPr lvl="1">
              <a:lnSpc>
                <a:spcPct val="100000"/>
              </a:lnSpc>
            </a:pPr>
            <a:r>
              <a:rPr lang="en-US" altLang="ja-JP" sz="2000" dirty="0"/>
              <a:t>B</a:t>
            </a:r>
            <a:r>
              <a:rPr lang="ja-JP" altLang="en-US" sz="2000" dirty="0"/>
              <a:t>は田舎でのんびり過ごす</a:t>
            </a:r>
            <a:r>
              <a:rPr lang="en-US" altLang="ja-JP" sz="2000" dirty="0"/>
              <a:t>beachcomber</a:t>
            </a:r>
          </a:p>
          <a:p>
            <a:pPr>
              <a:lnSpc>
                <a:spcPct val="100000"/>
              </a:lnSpc>
            </a:pPr>
            <a:r>
              <a:rPr kumimoji="1" lang="ja-JP" altLang="en-US" sz="2400" dirty="0"/>
              <a:t>所得税でも消費課税</a:t>
            </a:r>
            <a:r>
              <a:rPr lang="ja-JP" altLang="en-US" sz="2400" dirty="0"/>
              <a:t>でも前者を重く課税</a:t>
            </a:r>
            <a:endParaRPr lang="en-US" altLang="ja-JP" sz="2400" dirty="0"/>
          </a:p>
          <a:p>
            <a:pPr lvl="1">
              <a:lnSpc>
                <a:spcPct val="100000"/>
              </a:lnSpc>
            </a:pPr>
            <a:r>
              <a:rPr lang="ja-JP" altLang="en-US" sz="2000" dirty="0"/>
              <a:t>実現した（金銭的な）所得 </a:t>
            </a:r>
            <a:r>
              <a:rPr lang="en-US" altLang="ja-JP" sz="2000" dirty="0"/>
              <a:t>or </a:t>
            </a:r>
            <a:r>
              <a:rPr lang="ja-JP" altLang="en-US" sz="2000" dirty="0"/>
              <a:t>消費が課税ベースであるため</a:t>
            </a:r>
            <a:endParaRPr lang="en-US" altLang="ja-JP" sz="2000" dirty="0"/>
          </a:p>
          <a:p>
            <a:pPr lvl="1">
              <a:lnSpc>
                <a:spcPct val="100000"/>
              </a:lnSpc>
            </a:pPr>
            <a:r>
              <a:rPr lang="ja-JP" altLang="en-US" sz="2000" dirty="0"/>
              <a:t>潜在的所得（能力）の同等な個人の間の水平的公平性が満たされない</a:t>
            </a:r>
            <a:endParaRPr lang="en-US" altLang="ja-JP" sz="2000" dirty="0"/>
          </a:p>
          <a:p>
            <a:pPr lvl="1">
              <a:lnSpc>
                <a:spcPct val="100000"/>
              </a:lnSpc>
            </a:pPr>
            <a:r>
              <a:rPr lang="ja-JP" altLang="en-US" sz="2000" dirty="0"/>
              <a:t>レジャーに課税できないという問題が根本的な理由</a:t>
            </a:r>
            <a:endParaRPr lang="en-US" altLang="ja-JP" sz="2000" dirty="0"/>
          </a:p>
          <a:p>
            <a:pPr>
              <a:lnSpc>
                <a:spcPct val="100000"/>
              </a:lnSpc>
            </a:pPr>
            <a:r>
              <a:rPr lang="ja-JP" altLang="en-US" sz="2400" dirty="0"/>
              <a:t>実際には潜在的所得（能力）は観察できない</a:t>
            </a:r>
            <a:endParaRPr lang="en-US" altLang="ja-JP" sz="2400" dirty="0"/>
          </a:p>
          <a:p>
            <a:pPr marL="342900" lvl="1" indent="0">
              <a:lnSpc>
                <a:spcPct val="100000"/>
              </a:lnSpc>
              <a:buNone/>
            </a:pPr>
            <a:r>
              <a:rPr lang="en-US" altLang="ja-JP" sz="2400" dirty="0">
                <a:sym typeface="Wingdings" panose="05000000000000000000" pitchFamily="2" charset="2"/>
              </a:rPr>
              <a:t></a:t>
            </a:r>
            <a:r>
              <a:rPr lang="ja-JP" altLang="en-US" sz="2400" dirty="0">
                <a:sym typeface="Wingdings" panose="05000000000000000000" pitchFamily="2" charset="2"/>
              </a:rPr>
              <a:t>所得課税か消費課税かが現実的な問題</a:t>
            </a:r>
            <a:endParaRPr lang="en-US" altLang="ja-JP" sz="2400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98800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75642"/>
          </a:xfrm>
        </p:spPr>
        <p:txBody>
          <a:bodyPr>
            <a:normAutofit/>
          </a:bodyPr>
          <a:lstStyle/>
          <a:p>
            <a:r>
              <a:rPr kumimoji="1" lang="ja-JP" altLang="en-US" sz="3200" dirty="0"/>
              <a:t>留意点</a:t>
            </a:r>
            <a:r>
              <a:rPr kumimoji="1" lang="en-US" altLang="ja-JP" sz="3200" dirty="0"/>
              <a:t>(2)</a:t>
            </a:r>
            <a:endParaRPr kumimoji="1" lang="ja-JP" alt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96752"/>
                <a:ext cx="8363272" cy="5472608"/>
              </a:xfrm>
            </p:spPr>
            <p:txBody>
              <a:bodyPr>
                <a:normAutofit fontScale="625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ja-JP" altLang="en-US" sz="3800" dirty="0"/>
                  <a:t>国民経済計算の恒等式</a:t>
                </a:r>
                <a:r>
                  <a:rPr lang="ja-JP" altLang="en-US" sz="3400" dirty="0"/>
                  <a:t>（</a:t>
                </a:r>
                <a:r>
                  <a:rPr lang="ja-JP" altLang="en-US" sz="2900" dirty="0">
                    <a:latin typeface="Cambria Math"/>
                  </a:rPr>
                  <a:t>閉鎖経済の場合，政府支出を無視すると）</a:t>
                </a:r>
                <a:endParaRPr kumimoji="1" lang="en-US" altLang="ja-JP" sz="2900" dirty="0">
                  <a:latin typeface="Cambria Math"/>
                </a:endParaRPr>
              </a:p>
              <a:p>
                <a:pPr marL="0" indent="0" algn="ctr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r>
                      <a:rPr kumimoji="1" lang="en-US" altLang="ja-JP" sz="3800" i="1" dirty="0">
                        <a:latin typeface="Cambria Math"/>
                      </a:rPr>
                      <m:t>𝑌</m:t>
                    </m:r>
                    <m:r>
                      <a:rPr kumimoji="1" lang="en-US" altLang="ja-JP" sz="3800" b="0" i="1" dirty="0" smtClean="0">
                        <a:latin typeface="Cambria Math"/>
                      </a:rPr>
                      <m:t>=</m:t>
                    </m:r>
                    <m:r>
                      <a:rPr kumimoji="1" lang="en-US" altLang="ja-JP" sz="3800" b="0" i="1" dirty="0" smtClean="0">
                        <a:latin typeface="Cambria Math"/>
                      </a:rPr>
                      <m:t>𝐶</m:t>
                    </m:r>
                    <m:r>
                      <a:rPr kumimoji="1" lang="en-US" altLang="ja-JP" sz="3800" b="0" i="1" dirty="0" smtClean="0">
                        <a:latin typeface="Cambria Math"/>
                      </a:rPr>
                      <m:t>+</m:t>
                    </m:r>
                    <m:r>
                      <a:rPr kumimoji="1" lang="en-US" altLang="ja-JP" sz="3800" b="0" i="1" dirty="0" smtClean="0">
                        <a:latin typeface="Cambria Math"/>
                      </a:rPr>
                      <m:t>𝐼</m:t>
                    </m:r>
                    <m:r>
                      <a:rPr kumimoji="1" lang="en-US" altLang="ja-JP" sz="3800" b="0" i="1" dirty="0" smtClean="0">
                        <a:latin typeface="Cambria Math"/>
                      </a:rPr>
                      <m:t>=</m:t>
                    </m:r>
                    <m:r>
                      <a:rPr kumimoji="1" lang="en-US" altLang="ja-JP" sz="3800" b="0" i="1" dirty="0" smtClean="0">
                        <a:latin typeface="Cambria Math"/>
                      </a:rPr>
                      <m:t>𝑊</m:t>
                    </m:r>
                    <m:r>
                      <a:rPr kumimoji="1" lang="en-US" altLang="ja-JP" sz="3800" b="0" i="1" dirty="0" smtClean="0">
                        <a:latin typeface="Cambria Math"/>
                      </a:rPr>
                      <m:t>+</m:t>
                    </m:r>
                    <m:r>
                      <a:rPr kumimoji="1" lang="en-US" altLang="ja-JP" sz="3800" b="0" i="1" dirty="0" smtClean="0">
                        <a:latin typeface="Cambria Math"/>
                      </a:rPr>
                      <m:t>𝑅</m:t>
                    </m:r>
                  </m:oMath>
                </a14:m>
                <a:r>
                  <a:rPr kumimoji="1" lang="en-US" altLang="ja-JP" sz="3800" dirty="0"/>
                  <a:t>			</a:t>
                </a:r>
                <a:r>
                  <a:rPr kumimoji="1" lang="en-US" altLang="ja-JP" sz="3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(1)</a:t>
                </a:r>
              </a:p>
              <a:p>
                <a:pPr marL="342900" lvl="1" indent="0">
                  <a:lnSpc>
                    <a:spcPct val="120000"/>
                  </a:lnSpc>
                  <a:buNone/>
                </a:pPr>
                <a:r>
                  <a:rPr kumimoji="1" lang="en-US" altLang="ja-JP" sz="2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</a:t>
                </a:r>
                <a:r>
                  <a:rPr kumimoji="1" lang="en-US" altLang="ja-JP" sz="29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kumimoji="1" lang="en-US" altLang="ja-JP" sz="2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GDP, </a:t>
                </a:r>
                <a:r>
                  <a:rPr kumimoji="1" lang="en-US" altLang="ja-JP" sz="29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kumimoji="1" lang="en-US" altLang="ja-JP" sz="2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kumimoji="1" lang="ja-JP" altLang="en-US" sz="2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消費，</a:t>
                </a:r>
                <a:r>
                  <a:rPr kumimoji="1" lang="en-US" altLang="ja-JP" sz="29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kumimoji="1" lang="en-US" altLang="ja-JP" sz="2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kumimoji="1" lang="ja-JP" altLang="en-US" sz="2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投資，</a:t>
                </a:r>
                <a:r>
                  <a:rPr kumimoji="1" lang="en-US" altLang="ja-JP" sz="29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kumimoji="1" lang="en-US" altLang="ja-JP" sz="2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kumimoji="1" lang="ja-JP" altLang="en-US" sz="2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労働所得，</a:t>
                </a:r>
                <a:r>
                  <a:rPr kumimoji="1" lang="en-US" altLang="ja-JP" sz="29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kumimoji="1" lang="en-US" altLang="ja-JP" sz="2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kumimoji="1" lang="ja-JP" altLang="en-US" sz="2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資本所得</a:t>
                </a:r>
                <a:endParaRPr kumimoji="1" lang="en-US" altLang="ja-JP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altLang="ja-JP" sz="3200" dirty="0">
                    <a:latin typeface="Cambria Math"/>
                  </a:rPr>
                  <a:t>(1)</a:t>
                </a:r>
                <a:r>
                  <a:rPr lang="ja-JP" altLang="en-US" sz="3200" dirty="0">
                    <a:latin typeface="Cambria Math"/>
                  </a:rPr>
                  <a:t>より</a:t>
                </a:r>
                <a:endParaRPr lang="en-US" altLang="ja-JP" sz="3200" dirty="0">
                  <a:latin typeface="Cambria Math"/>
                </a:endParaRPr>
              </a:p>
              <a:p>
                <a:pPr marL="0" indent="0" algn="ctr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altLang="ja-JP" sz="3800" i="1" dirty="0">
                        <a:latin typeface="Cambria Math"/>
                      </a:rPr>
                      <m:t>𝐶</m:t>
                    </m:r>
                    <m:r>
                      <a:rPr lang="en-US" altLang="ja-JP" sz="3800" i="1" dirty="0">
                        <a:latin typeface="Cambria Math"/>
                      </a:rPr>
                      <m:t>=</m:t>
                    </m:r>
                    <m:r>
                      <a:rPr lang="en-US" altLang="ja-JP" sz="3800" b="0" i="1" dirty="0" smtClean="0">
                        <a:latin typeface="Cambria Math"/>
                      </a:rPr>
                      <m:t>𝑌</m:t>
                    </m:r>
                    <m:r>
                      <a:rPr lang="en-US" altLang="ja-JP" sz="3800" b="0" i="1" dirty="0" smtClean="0">
                        <a:latin typeface="Cambria Math"/>
                      </a:rPr>
                      <m:t>−</m:t>
                    </m:r>
                    <m:r>
                      <a:rPr lang="en-US" altLang="ja-JP" sz="3800" b="0" i="1" dirty="0" smtClean="0">
                        <a:latin typeface="Cambria Math"/>
                      </a:rPr>
                      <m:t>𝐼</m:t>
                    </m:r>
                    <m:r>
                      <a:rPr lang="en-US" altLang="ja-JP" sz="3800" b="0" i="1" dirty="0" smtClean="0">
                        <a:latin typeface="Cambria Math"/>
                      </a:rPr>
                      <m:t>=</m:t>
                    </m:r>
                    <m:r>
                      <a:rPr lang="en-US" altLang="ja-JP" sz="3800" i="1" dirty="0">
                        <a:latin typeface="Cambria Math"/>
                      </a:rPr>
                      <m:t>𝑊</m:t>
                    </m:r>
                    <m:r>
                      <a:rPr lang="en-US" altLang="ja-JP" sz="3800" i="1" dirty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altLang="ja-JP" sz="38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3800" b="0" i="1" dirty="0" smtClean="0">
                            <a:latin typeface="Cambria Math"/>
                          </a:rPr>
                          <m:t>𝑅</m:t>
                        </m:r>
                        <m:r>
                          <a:rPr lang="en-US" altLang="ja-JP" sz="3800" b="0" i="1" dirty="0" smtClean="0">
                            <a:latin typeface="Cambria Math"/>
                          </a:rPr>
                          <m:t>−</m:t>
                        </m:r>
                        <m:r>
                          <a:rPr lang="en-US" altLang="ja-JP" sz="3800" b="0" i="1" dirty="0" smtClean="0">
                            <a:latin typeface="Cambria Math"/>
                          </a:rPr>
                          <m:t>𝐼</m:t>
                        </m:r>
                      </m:e>
                    </m:d>
                  </m:oMath>
                </a14:m>
                <a:r>
                  <a:rPr lang="en-US" altLang="ja-JP" sz="3800" dirty="0"/>
                  <a:t>		</a:t>
                </a:r>
                <a:r>
                  <a:rPr lang="en-US" altLang="ja-JP" sz="3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(2)</a:t>
                </a:r>
              </a:p>
              <a:p>
                <a:pPr>
                  <a:lnSpc>
                    <a:spcPct val="120000"/>
                  </a:lnSpc>
                </a:pPr>
                <a:r>
                  <a:rPr lang="ja-JP" altLang="en-US" sz="3400" dirty="0"/>
                  <a:t>消費課税</a:t>
                </a:r>
                <a:endParaRPr lang="en-US" altLang="ja-JP" sz="3400" dirty="0"/>
              </a:p>
              <a:p>
                <a:pPr marL="342900" lvl="1" indent="0">
                  <a:lnSpc>
                    <a:spcPct val="120000"/>
                  </a:lnSpc>
                  <a:buNone/>
                </a:pPr>
                <a:r>
                  <a:rPr lang="ja-JP" altLang="en-US" sz="2900" dirty="0"/>
                  <a:t>個人段階で直接消費に課税する</a:t>
                </a:r>
                <a:r>
                  <a:rPr lang="ja-JP" altLang="en-US" sz="2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　</a:t>
                </a:r>
                <a:r>
                  <a:rPr lang="en-US" altLang="ja-JP" sz="29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altLang="ja-JP" sz="2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altLang="ja-JP" sz="29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altLang="ja-JP" sz="2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−</a:t>
                </a:r>
                <a:r>
                  <a:rPr lang="en-US" altLang="ja-JP" sz="29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altLang="ja-JP" sz="2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ja-JP" altLang="en-US" sz="2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支出税</a:t>
                </a:r>
                <a:endParaRPr lang="en-US" altLang="ja-JP" sz="29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1" indent="0">
                  <a:lnSpc>
                    <a:spcPct val="120000"/>
                  </a:lnSpc>
                  <a:buNone/>
                </a:pPr>
                <a:r>
                  <a:rPr lang="ja-JP" altLang="en-US" sz="2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消費型付加価値税</a:t>
                </a:r>
                <a:r>
                  <a:rPr lang="en-US" altLang="ja-JP" sz="29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ja-JP" altLang="en-US" sz="2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各生産段階の課税ベース　</a:t>
                </a:r>
                <a:r>
                  <a:rPr lang="en-US" altLang="ja-JP" sz="29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altLang="ja-JP" sz="2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− </a:t>
                </a:r>
                <a:r>
                  <a:rPr lang="en-US" altLang="ja-JP" sz="29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</a:p>
              <a:p>
                <a:pPr marL="342900" lvl="1" indent="0">
                  <a:lnSpc>
                    <a:spcPct val="120000"/>
                  </a:lnSpc>
                  <a:buNone/>
                </a:pPr>
                <a:r>
                  <a:rPr lang="ja-JP" altLang="en-US" sz="2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賃金税＋</a:t>
                </a:r>
                <a:r>
                  <a:rPr lang="en-US" altLang="ja-JP" sz="2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ja-JP" altLang="en-US" sz="2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キャッシュフロー法人税</a:t>
                </a:r>
                <a:r>
                  <a:rPr lang="en-US" altLang="ja-JP" sz="2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ja-JP" altLang="en-US" sz="2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　</a:t>
                </a:r>
                <a:r>
                  <a:rPr lang="en-US" altLang="ja-JP" sz="29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altLang="ja-JP" sz="2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+(</a:t>
                </a:r>
                <a:r>
                  <a:rPr lang="en-US" altLang="ja-JP" sz="29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altLang="ja-JP" sz="2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− </a:t>
                </a:r>
                <a:r>
                  <a:rPr lang="en-US" altLang="ja-JP" sz="29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ja-JP" sz="2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>
                  <a:lnSpc>
                    <a:spcPct val="120000"/>
                  </a:lnSpc>
                </a:pPr>
                <a:r>
                  <a:rPr lang="ja-JP" altLang="en-US" sz="3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資本所得が正常利潤のみの場合</a:t>
                </a:r>
                <a:endParaRPr lang="en-US" altLang="ja-JP" sz="3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1" indent="0">
                  <a:lnSpc>
                    <a:spcPct val="120000"/>
                  </a:lnSpc>
                  <a:buNone/>
                </a:pPr>
                <a:r>
                  <a:rPr lang="en-US" altLang="ja-JP" sz="29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altLang="ja-JP" sz="2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− </a:t>
                </a:r>
                <a:r>
                  <a:rPr lang="en-US" altLang="ja-JP" sz="29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ja-JP" altLang="en-US" sz="2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の部分の割引価値の合計は</a:t>
                </a:r>
                <a:r>
                  <a:rPr lang="en-US" altLang="ja-JP" sz="2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altLang="ja-JP" sz="29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en-US" altLang="ja-JP" sz="29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ja-JP" altLang="en-US" sz="2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と</a:t>
                </a:r>
                <a:r>
                  <a:rPr lang="en-US" altLang="ja-JP" sz="29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ja-JP" altLang="en-US" sz="2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の課税ベースは一致</a:t>
                </a:r>
                <a:endParaRPr lang="en-US" altLang="ja-JP" sz="29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ja-JP" altLang="en-US" sz="3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資本所得にレント（独占的利潤）が含まれている場合</a:t>
                </a:r>
                <a:endParaRPr lang="en-US" altLang="ja-JP" sz="3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1" indent="0">
                  <a:lnSpc>
                    <a:spcPct val="120000"/>
                  </a:lnSpc>
                  <a:buNone/>
                </a:pPr>
                <a:r>
                  <a:rPr lang="en-US" altLang="ja-JP" sz="29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ja-JP" altLang="en-US" sz="2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と</a:t>
                </a:r>
                <a:r>
                  <a:rPr lang="en-US" altLang="ja-JP" sz="29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ja-JP" altLang="en-US" sz="2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の課税ベースは一致しない</a:t>
                </a:r>
                <a:endParaRPr lang="en-US" altLang="ja-JP" sz="29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1" indent="0">
                  <a:lnSpc>
                    <a:spcPct val="120000"/>
                  </a:lnSpc>
                  <a:buNone/>
                </a:pPr>
                <a:r>
                  <a:rPr lang="ja-JP" altLang="en-US" sz="2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賃金税</a:t>
                </a:r>
                <a:r>
                  <a:rPr lang="en-US" altLang="ja-JP" sz="2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ja-JP" sz="29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altLang="ja-JP" sz="2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ja-JP" altLang="en-US" sz="2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とキャッシュフロー法人税</a:t>
                </a:r>
                <a:r>
                  <a:rPr lang="en-US" altLang="ja-JP" sz="2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ja-JP" sz="29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altLang="ja-JP" sz="2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− </a:t>
                </a:r>
                <a:r>
                  <a:rPr lang="en-US" altLang="ja-JP" sz="29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ja-JP" sz="2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kumimoji="1" lang="ja-JP" alt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96752"/>
                <a:ext cx="8363272" cy="5472608"/>
              </a:xfrm>
              <a:blipFill>
                <a:blip r:embed="rId2"/>
                <a:stretch>
                  <a:fillRect l="-948" t="-89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4379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望ましい税制とは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12776"/>
            <a:ext cx="7920879" cy="5184576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</a:pPr>
            <a:r>
              <a:rPr lang="ja-JP" altLang="en-US" sz="2800" dirty="0"/>
              <a:t>租税の特徴</a:t>
            </a:r>
            <a:endParaRPr lang="en-US" altLang="ja-JP" sz="2800" dirty="0"/>
          </a:p>
          <a:p>
            <a:pPr marL="1009650" lvl="1" indent="-609600">
              <a:lnSpc>
                <a:spcPct val="90000"/>
              </a:lnSpc>
            </a:pPr>
            <a:r>
              <a:rPr lang="ja-JP" altLang="en-US" sz="2400" dirty="0"/>
              <a:t>強制的に徴収される</a:t>
            </a:r>
            <a:endParaRPr lang="en-US" altLang="ja-JP" sz="2400" dirty="0"/>
          </a:p>
          <a:p>
            <a:pPr marL="1009650" lvl="1" indent="-609600">
              <a:lnSpc>
                <a:spcPct val="90000"/>
              </a:lnSpc>
            </a:pPr>
            <a:r>
              <a:rPr lang="ja-JP" altLang="en-US" sz="2400" dirty="0"/>
              <a:t>租税支払と政府サービスが対応するわけではない</a:t>
            </a:r>
            <a:r>
              <a:rPr lang="en-US" altLang="ja-JP" sz="2400" dirty="0"/>
              <a:t>	</a:t>
            </a:r>
          </a:p>
          <a:p>
            <a:pPr marL="609600" indent="-609600">
              <a:lnSpc>
                <a:spcPct val="90000"/>
              </a:lnSpc>
            </a:pPr>
            <a:r>
              <a:rPr lang="ja-JP" altLang="en-US" sz="2800" dirty="0"/>
              <a:t>租税原則</a:t>
            </a:r>
            <a:endParaRPr lang="en-US" altLang="ja-JP" sz="2800" dirty="0"/>
          </a:p>
          <a:p>
            <a:pPr marL="1009650" lvl="1" indent="-609600">
              <a:lnSpc>
                <a:spcPct val="90000"/>
              </a:lnSpc>
              <a:buFont typeface="+mj-lt"/>
              <a:buAutoNum type="arabicPeriod"/>
            </a:pPr>
            <a:r>
              <a:rPr lang="ja-JP" altLang="en-US" sz="2400" dirty="0"/>
              <a:t>公平性</a:t>
            </a:r>
          </a:p>
          <a:p>
            <a:pPr lvl="2" indent="0">
              <a:buNone/>
            </a:pPr>
            <a:r>
              <a:rPr lang="ja-JP" altLang="en-US" sz="2000" dirty="0"/>
              <a:t>強制的に徴収されるから</a:t>
            </a:r>
          </a:p>
          <a:p>
            <a:pPr marL="1009650" lvl="1" indent="-609600">
              <a:lnSpc>
                <a:spcPct val="90000"/>
              </a:lnSpc>
              <a:buFont typeface="+mj-lt"/>
              <a:buAutoNum type="arabicPeriod"/>
            </a:pPr>
            <a:r>
              <a:rPr lang="ja-JP" altLang="en-US" sz="2400" dirty="0"/>
              <a:t>中立性（効率性）</a:t>
            </a:r>
          </a:p>
          <a:p>
            <a:pPr lvl="2" indent="0">
              <a:buNone/>
            </a:pPr>
            <a:r>
              <a:rPr lang="ja-JP" altLang="en-US" sz="2000" dirty="0"/>
              <a:t>資源配分の効率性を乱さない</a:t>
            </a:r>
          </a:p>
          <a:p>
            <a:pPr marL="1009650" lvl="1" indent="-609600">
              <a:lnSpc>
                <a:spcPct val="90000"/>
              </a:lnSpc>
              <a:buFont typeface="+mj-lt"/>
              <a:buAutoNum type="arabicPeriod"/>
            </a:pPr>
            <a:r>
              <a:rPr lang="ja-JP" altLang="en-US" sz="2400" dirty="0"/>
              <a:t>簡素</a:t>
            </a:r>
          </a:p>
          <a:p>
            <a:pPr lvl="2" indent="0">
              <a:lnSpc>
                <a:spcPct val="90000"/>
              </a:lnSpc>
              <a:buNone/>
            </a:pPr>
            <a:r>
              <a:rPr lang="ja-JP" altLang="en-US" sz="2000" dirty="0"/>
              <a:t>複雑な制度</a:t>
            </a:r>
            <a:r>
              <a:rPr lang="en-US" altLang="ja-JP" sz="2000" dirty="0">
                <a:sym typeface="Wingdings" panose="05000000000000000000" pitchFamily="2" charset="2"/>
              </a:rPr>
              <a:t> </a:t>
            </a:r>
            <a:r>
              <a:rPr lang="ja-JP" altLang="en-US" sz="2000" dirty="0"/>
              <a:t>制度の抜け穴を利用できる一部の人たちにのみ利益</a:t>
            </a:r>
            <a:r>
              <a:rPr lang="en-US" altLang="ja-JP" sz="2000" dirty="0">
                <a:sym typeface="Wingdings" panose="05000000000000000000" pitchFamily="2" charset="2"/>
              </a:rPr>
              <a:t></a:t>
            </a:r>
            <a:r>
              <a:rPr lang="ja-JP" altLang="en-US" sz="2000" dirty="0">
                <a:sym typeface="Wingdings" panose="05000000000000000000" pitchFamily="2" charset="2"/>
              </a:rPr>
              <a:t>不公平</a:t>
            </a:r>
            <a:endParaRPr lang="ja-JP" altLang="en-US" sz="2000" dirty="0"/>
          </a:p>
          <a:p>
            <a:pPr marL="914400" lvl="2" indent="0">
              <a:lnSpc>
                <a:spcPct val="90000"/>
              </a:lnSpc>
              <a:buNone/>
            </a:pPr>
            <a:r>
              <a:rPr lang="ja-JP" altLang="en-US" sz="2000" dirty="0"/>
              <a:t>制度の抜け穴をみつけるための努力，節税行為を誘発　</a:t>
            </a:r>
            <a:r>
              <a:rPr lang="ja-JP" altLang="en-US" sz="2000" dirty="0">
                <a:sym typeface="Wingdings" pitchFamily="2" charset="2"/>
              </a:rPr>
              <a:t> 非生産的な活動を助長</a:t>
            </a:r>
            <a:r>
              <a:rPr lang="en-US" altLang="ja-JP" sz="2000" dirty="0">
                <a:sym typeface="Wingdings" panose="05000000000000000000" pitchFamily="2" charset="2"/>
              </a:rPr>
              <a:t></a:t>
            </a:r>
            <a:r>
              <a:rPr lang="ja-JP" altLang="en-US" sz="2000" dirty="0">
                <a:sym typeface="Wingdings" panose="05000000000000000000" pitchFamily="2" charset="2"/>
              </a:rPr>
              <a:t>非効率</a:t>
            </a:r>
            <a:endParaRPr lang="ja-JP" altLang="en-US" sz="2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03634"/>
          </a:xfrm>
        </p:spPr>
        <p:txBody>
          <a:bodyPr>
            <a:normAutofit/>
          </a:bodyPr>
          <a:lstStyle/>
          <a:p>
            <a:r>
              <a:rPr kumimoji="1" lang="ja-JP" altLang="en-US" sz="3200" dirty="0"/>
              <a:t>留意点</a:t>
            </a:r>
            <a:r>
              <a:rPr kumimoji="1" lang="en-US" altLang="ja-JP" sz="3200" dirty="0"/>
              <a:t>(3)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/>
          </a:bodyPr>
          <a:lstStyle/>
          <a:p>
            <a:r>
              <a:rPr kumimoji="1" lang="ja-JP" altLang="en-US" sz="2400" dirty="0"/>
              <a:t>消費税の駆け込み需要</a:t>
            </a:r>
            <a:endParaRPr kumimoji="1" lang="en-US" altLang="ja-JP" sz="2400" dirty="0"/>
          </a:p>
          <a:p>
            <a:pPr lvl="1"/>
            <a:r>
              <a:rPr lang="ja-JP" altLang="en-US" sz="2000" dirty="0"/>
              <a:t>耐久財と非耐久財の購入を区別しないため</a:t>
            </a:r>
            <a:endParaRPr lang="en-US" altLang="ja-JP" sz="2000" dirty="0"/>
          </a:p>
          <a:p>
            <a:pPr lvl="2"/>
            <a:r>
              <a:rPr kumimoji="1" lang="ja-JP" altLang="en-US" sz="1600" dirty="0"/>
              <a:t>耐久財に対する消費税：耐久財からのサービスフローの割引価値の合計に対する課税（税の一括前払い）という性格</a:t>
            </a:r>
            <a:endParaRPr kumimoji="1" lang="en-US" altLang="ja-JP" sz="1600" dirty="0"/>
          </a:p>
          <a:p>
            <a:r>
              <a:rPr lang="ja-JP" altLang="en-US" sz="2200" dirty="0"/>
              <a:t>消費税の「逆進性」</a:t>
            </a:r>
            <a:endParaRPr lang="en-US" altLang="ja-JP" sz="2200" dirty="0"/>
          </a:p>
          <a:p>
            <a:pPr lvl="1"/>
            <a:r>
              <a:rPr kumimoji="1" lang="ja-JP" altLang="en-US" sz="1900" dirty="0"/>
              <a:t>消費税（消費型付加価値税）は消費に対して比例的</a:t>
            </a:r>
            <a:endParaRPr kumimoji="1" lang="en-US" altLang="ja-JP" sz="1900" dirty="0"/>
          </a:p>
          <a:p>
            <a:pPr lvl="1"/>
            <a:r>
              <a:rPr kumimoji="1" lang="ja-JP" altLang="en-US" sz="1900" dirty="0"/>
              <a:t>同じことだが，恒常所得に対して比例的</a:t>
            </a:r>
            <a:endParaRPr kumimoji="1" lang="en-US" altLang="ja-JP" sz="1900" dirty="0"/>
          </a:p>
          <a:p>
            <a:pPr lvl="1"/>
            <a:r>
              <a:rPr kumimoji="1" lang="ja-JP" altLang="en-US" sz="1900" dirty="0"/>
              <a:t>消費税の「逆進性」はみせかけの関係</a:t>
            </a:r>
            <a:endParaRPr kumimoji="1" lang="en-US" altLang="ja-JP" sz="1900" dirty="0"/>
          </a:p>
          <a:p>
            <a:pPr lvl="2"/>
            <a:r>
              <a:rPr lang="ja-JP" altLang="en-US" sz="1600" dirty="0"/>
              <a:t>低所得層で消費性向が高いのは，低所得層に一時的に所得の低かった人（恒常所得はもう少し高い）が多く含まれるため</a:t>
            </a:r>
            <a:endParaRPr lang="en-US" altLang="ja-JP" sz="1600" dirty="0"/>
          </a:p>
          <a:p>
            <a:pPr lvl="2"/>
            <a:r>
              <a:rPr kumimoji="1" lang="ja-JP" altLang="en-US" sz="1600" dirty="0"/>
              <a:t>高所得層で消費性向が低いのは，高所得層に一時的に所得の高かった人（恒常所得はもう少し低い）が多く含まれるため</a:t>
            </a:r>
            <a:endParaRPr kumimoji="1" lang="en-US" altLang="ja-JP" sz="1600" dirty="0"/>
          </a:p>
          <a:p>
            <a:r>
              <a:rPr kumimoji="1" lang="ja-JP" altLang="en-US" sz="2400" dirty="0"/>
              <a:t>労働所得税から消費税への</a:t>
            </a:r>
            <a:r>
              <a:rPr lang="ja-JP" altLang="en-US" sz="2400" dirty="0"/>
              <a:t>移行</a:t>
            </a:r>
            <a:endParaRPr kumimoji="1" lang="en-US" altLang="ja-JP" sz="2400" dirty="0"/>
          </a:p>
          <a:p>
            <a:pPr lvl="1"/>
            <a:r>
              <a:rPr lang="ja-JP" altLang="en-US" sz="2000" dirty="0"/>
              <a:t>移行期の高齢者世代 </a:t>
            </a:r>
            <a:r>
              <a:rPr lang="en-US" altLang="ja-JP" sz="2000" dirty="0">
                <a:sym typeface="Wingdings" panose="05000000000000000000" pitchFamily="2" charset="2"/>
              </a:rPr>
              <a:t></a:t>
            </a:r>
            <a:r>
              <a:rPr lang="ja-JP" altLang="en-US" sz="2000" dirty="0">
                <a:sym typeface="Wingdings" panose="05000000000000000000" pitchFamily="2" charset="2"/>
              </a:rPr>
              <a:t>　予期しない増税</a:t>
            </a:r>
            <a:endParaRPr lang="en-US" altLang="ja-JP" sz="2000" dirty="0">
              <a:sym typeface="Wingdings" panose="05000000000000000000" pitchFamily="2" charset="2"/>
            </a:endParaRPr>
          </a:p>
          <a:p>
            <a:pPr lvl="1"/>
            <a:r>
              <a:rPr kumimoji="1" lang="ja-JP" altLang="en-US" sz="2000" dirty="0">
                <a:sym typeface="Wingdings" panose="05000000000000000000" pitchFamily="2" charset="2"/>
              </a:rPr>
              <a:t>公平性の点で問題あり</a:t>
            </a:r>
            <a:endParaRPr kumimoji="1" lang="en-US" altLang="ja-JP" sz="2000" dirty="0">
              <a:sym typeface="Wingdings" panose="05000000000000000000" pitchFamily="2" charset="2"/>
            </a:endParaRPr>
          </a:p>
          <a:p>
            <a:pPr marL="342900" lvl="1" indent="0">
              <a:buNone/>
            </a:pPr>
            <a:endParaRPr lang="en-US" altLang="ja-JP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715138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2286EA-8921-4C11-90F3-CA8F9744A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ym typeface="Wingdings" panose="05000000000000000000" pitchFamily="2" charset="2"/>
              </a:rPr>
              <a:t>キャッシュフロー法人税</a:t>
            </a:r>
            <a:br>
              <a:rPr lang="en-US" altLang="ja-JP" dirty="0">
                <a:sym typeface="Wingdings" panose="05000000000000000000" pitchFamily="2" charset="2"/>
              </a:rPr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BE530A-0AEA-458A-ACAD-394A597DB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84784"/>
            <a:ext cx="7886700" cy="469217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ja-JP" altLang="en-US" sz="2400" dirty="0">
                <a:sym typeface="Wingdings" panose="05000000000000000000" pitchFamily="2" charset="2"/>
              </a:rPr>
              <a:t>現行法人税</a:t>
            </a:r>
            <a:r>
              <a:rPr lang="en-US" altLang="ja-JP" sz="2400" dirty="0">
                <a:sym typeface="Wingdings" panose="05000000000000000000" pitchFamily="2" charset="2"/>
              </a:rPr>
              <a:t></a:t>
            </a:r>
            <a:r>
              <a:rPr lang="ja-JP" altLang="en-US" sz="2400" dirty="0">
                <a:sym typeface="Wingdings" panose="05000000000000000000" pitchFamily="2" charset="2"/>
              </a:rPr>
              <a:t>企業の利益（資本所得）に課税</a:t>
            </a:r>
            <a:endParaRPr lang="en-US" altLang="ja-JP" sz="2400" dirty="0">
              <a:sym typeface="Wingdings" panose="05000000000000000000" pitchFamily="2" charset="2"/>
            </a:endParaRPr>
          </a:p>
          <a:p>
            <a:pPr lvl="1">
              <a:lnSpc>
                <a:spcPct val="100000"/>
              </a:lnSpc>
            </a:pPr>
            <a:r>
              <a:rPr lang="ja-JP" altLang="en-US" sz="2000" dirty="0">
                <a:sym typeface="Wingdings" panose="05000000000000000000" pitchFamily="2" charset="2"/>
              </a:rPr>
              <a:t>投資の経費の扱い：各年の減価償却費が損金扱い</a:t>
            </a:r>
            <a:endParaRPr lang="en-US" altLang="ja-JP" sz="2000" dirty="0">
              <a:sym typeface="Wingdings" panose="05000000000000000000" pitchFamily="2" charset="2"/>
            </a:endParaRPr>
          </a:p>
          <a:p>
            <a:pPr lvl="1">
              <a:lnSpc>
                <a:spcPct val="100000"/>
              </a:lnSpc>
            </a:pPr>
            <a:r>
              <a:rPr lang="ja-JP" altLang="en-US" sz="2000" dirty="0">
                <a:sym typeface="Wingdings" panose="05000000000000000000" pitchFamily="2" charset="2"/>
              </a:rPr>
              <a:t>資本所得に対する企業段階での課税という位置づけ</a:t>
            </a:r>
            <a:endParaRPr lang="en-US" altLang="ja-JP" sz="2000" dirty="0">
              <a:sym typeface="Wingdings" panose="05000000000000000000" pitchFamily="2" charset="2"/>
            </a:endParaRPr>
          </a:p>
          <a:p>
            <a:pPr lvl="1">
              <a:lnSpc>
                <a:spcPct val="100000"/>
              </a:lnSpc>
            </a:pPr>
            <a:r>
              <a:rPr lang="ja-JP" altLang="en-US" sz="2000" dirty="0">
                <a:sym typeface="Wingdings" panose="05000000000000000000" pitchFamily="2" charset="2"/>
              </a:rPr>
              <a:t>本来は，個人段階での資本所得税（利子配当課税）と統合されなければならない</a:t>
            </a:r>
            <a:endParaRPr lang="en-US" altLang="ja-JP" sz="2000" dirty="0"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</a:pPr>
            <a:r>
              <a:rPr lang="ja-JP" altLang="en-US" sz="2400" dirty="0">
                <a:sym typeface="Wingdings" panose="05000000000000000000" pitchFamily="2" charset="2"/>
              </a:rPr>
              <a:t>キャッシュフロー法人税は，企業の利益ではなくキャッシュフローを課税ベースとする法人税</a:t>
            </a:r>
            <a:endParaRPr lang="en-US" altLang="ja-JP" sz="2400" dirty="0">
              <a:sym typeface="Wingdings" panose="05000000000000000000" pitchFamily="2" charset="2"/>
            </a:endParaRPr>
          </a:p>
          <a:p>
            <a:pPr lvl="1">
              <a:lnSpc>
                <a:spcPct val="100000"/>
              </a:lnSpc>
            </a:pPr>
            <a:r>
              <a:rPr kumimoji="1" lang="ja-JP" altLang="en-US" sz="2000" dirty="0">
                <a:sym typeface="Wingdings" panose="05000000000000000000" pitchFamily="2" charset="2"/>
              </a:rPr>
              <a:t>投資を即時</a:t>
            </a:r>
            <a:r>
              <a:rPr kumimoji="1" lang="en-US" altLang="ja-JP" sz="2000" dirty="0">
                <a:sym typeface="Wingdings" panose="05000000000000000000" pitchFamily="2" charset="2"/>
              </a:rPr>
              <a:t>100%</a:t>
            </a:r>
            <a:r>
              <a:rPr kumimoji="1" lang="ja-JP" altLang="en-US" sz="2000" dirty="0">
                <a:sym typeface="Wingdings" panose="05000000000000000000" pitchFamily="2" charset="2"/>
              </a:rPr>
              <a:t>償却</a:t>
            </a:r>
            <a:endParaRPr kumimoji="1" lang="en-US" altLang="ja-JP" sz="2000" dirty="0">
              <a:sym typeface="Wingdings" panose="05000000000000000000" pitchFamily="2" charset="2"/>
            </a:endParaRPr>
          </a:p>
          <a:p>
            <a:pPr lvl="1">
              <a:lnSpc>
                <a:spcPct val="100000"/>
              </a:lnSpc>
            </a:pPr>
            <a:r>
              <a:rPr lang="ja-JP" altLang="en-US" sz="2000" dirty="0">
                <a:sym typeface="Wingdings" panose="05000000000000000000" pitchFamily="2" charset="2"/>
              </a:rPr>
              <a:t>消費が課税ベースで，資本所得にレント（超過利潤）が含まれている場合，レントが課税される</a:t>
            </a:r>
            <a:endParaRPr kumimoji="1" lang="en-US" altLang="ja-JP" sz="2000" dirty="0"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</a:pPr>
            <a:r>
              <a:rPr kumimoji="1" lang="ja-JP" altLang="en-US" sz="2400" dirty="0">
                <a:sym typeface="Wingdings" panose="05000000000000000000" pitchFamily="2" charset="2"/>
              </a:rPr>
              <a:t>キャッシュフロー法人税導入の際の問題点</a:t>
            </a:r>
            <a:endParaRPr kumimoji="1" lang="en-US" altLang="ja-JP" sz="2400" dirty="0">
              <a:sym typeface="Wingdings" panose="05000000000000000000" pitchFamily="2" charset="2"/>
            </a:endParaRPr>
          </a:p>
          <a:p>
            <a:pPr lvl="1">
              <a:lnSpc>
                <a:spcPct val="100000"/>
              </a:lnSpc>
            </a:pPr>
            <a:r>
              <a:rPr kumimoji="1" lang="ja-JP" altLang="en-US" sz="2000" dirty="0">
                <a:sym typeface="Wingdings" panose="05000000000000000000" pitchFamily="2" charset="2"/>
              </a:rPr>
              <a:t>過去の投資の減価償却ができない</a:t>
            </a:r>
            <a:endParaRPr kumimoji="1" lang="en-US" altLang="ja-JP" sz="2000" dirty="0">
              <a:sym typeface="Wingdings" panose="05000000000000000000" pitchFamily="2" charset="2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41249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公平性</a:t>
            </a:r>
            <a:r>
              <a:rPr lang="en-US" altLang="ja-JP" dirty="0"/>
              <a:t>(1)</a:t>
            </a:r>
            <a:r>
              <a:rPr lang="ja-JP" altLang="en-US" dirty="0"/>
              <a:t>　応益原則と応能原則</a:t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628800"/>
            <a:ext cx="7886700" cy="4548163"/>
          </a:xfrm>
        </p:spPr>
        <p:txBody>
          <a:bodyPr>
            <a:normAutofit/>
          </a:bodyPr>
          <a:lstStyle/>
          <a:p>
            <a:r>
              <a:rPr lang="ja-JP" altLang="en-US" sz="2800" dirty="0"/>
              <a:t>応益原則：　利益に応じた負担</a:t>
            </a:r>
            <a:endParaRPr lang="en-US" altLang="ja-JP" sz="2800" dirty="0"/>
          </a:p>
          <a:p>
            <a:r>
              <a:rPr kumimoji="1" lang="ja-JP" altLang="en-US" sz="2800" dirty="0"/>
              <a:t>応能原則：　能力に応じた負担</a:t>
            </a:r>
            <a:endParaRPr kumimoji="1" lang="en-US" altLang="ja-JP" sz="2800" dirty="0"/>
          </a:p>
          <a:p>
            <a:pPr marL="342900" lvl="1" indent="0">
              <a:buNone/>
            </a:pPr>
            <a:r>
              <a:rPr lang="ja-JP" altLang="en-US" sz="2400" dirty="0"/>
              <a:t>受益者が特定できない公共サービスの存在 </a:t>
            </a:r>
            <a:endParaRPr lang="en-US" altLang="ja-JP" sz="2400" dirty="0"/>
          </a:p>
          <a:p>
            <a:pPr marL="342900" lvl="1" indent="0">
              <a:buNone/>
            </a:pPr>
            <a:r>
              <a:rPr lang="en-US" altLang="ja-JP" sz="2400" dirty="0">
                <a:sym typeface="Wingdings" panose="05000000000000000000" pitchFamily="2" charset="2"/>
              </a:rPr>
              <a:t> </a:t>
            </a:r>
            <a:r>
              <a:rPr lang="ja-JP" altLang="en-US" sz="2400" dirty="0">
                <a:sym typeface="Wingdings" panose="05000000000000000000" pitchFamily="2" charset="2"/>
              </a:rPr>
              <a:t>応能原則</a:t>
            </a:r>
            <a:endParaRPr lang="en-US" altLang="ja-JP" sz="2400" dirty="0"/>
          </a:p>
          <a:p>
            <a:pPr marL="342900" lvl="1" indent="0">
              <a:buNone/>
            </a:pPr>
            <a:r>
              <a:rPr kumimoji="1" lang="ja-JP" altLang="en-US" sz="2400" dirty="0"/>
              <a:t>受益者が特定できる</a:t>
            </a:r>
            <a:endParaRPr kumimoji="1" lang="en-US" altLang="ja-JP" sz="2400" dirty="0"/>
          </a:p>
          <a:p>
            <a:pPr marL="342900" lvl="1" indent="0">
              <a:buNone/>
            </a:pPr>
            <a:r>
              <a:rPr kumimoji="1" lang="en-US" altLang="ja-JP" sz="2400" dirty="0">
                <a:sym typeface="Wingdings" panose="05000000000000000000" pitchFamily="2" charset="2"/>
              </a:rPr>
              <a:t> </a:t>
            </a:r>
            <a:r>
              <a:rPr kumimoji="1" lang="ja-JP" altLang="en-US" sz="2400" dirty="0">
                <a:sym typeface="Wingdings" panose="05000000000000000000" pitchFamily="2" charset="2"/>
              </a:rPr>
              <a:t>応益原則　（医療，年金，教育，水道</a:t>
            </a:r>
            <a:r>
              <a:rPr kumimoji="1" lang="en-US" altLang="ja-JP" sz="2400" dirty="0">
                <a:sym typeface="Wingdings" panose="05000000000000000000" pitchFamily="2" charset="2"/>
              </a:rPr>
              <a:t>)</a:t>
            </a:r>
          </a:p>
          <a:p>
            <a:pPr marL="342900" lvl="1" indent="0">
              <a:buNone/>
            </a:pPr>
            <a:endParaRPr lang="en-US" altLang="ja-JP" sz="2400" dirty="0">
              <a:sym typeface="Wingdings" panose="05000000000000000000" pitchFamily="2" charset="2"/>
            </a:endParaRPr>
          </a:p>
          <a:p>
            <a:pPr marL="342900" lvl="1" indent="0">
              <a:buNone/>
            </a:pPr>
            <a:r>
              <a:rPr lang="ja-JP" altLang="en-US" sz="2400" dirty="0">
                <a:sym typeface="Wingdings" panose="05000000000000000000" pitchFamily="2" charset="2"/>
              </a:rPr>
              <a:t>地方政府のサービス </a:t>
            </a:r>
            <a:r>
              <a:rPr lang="en-US" altLang="ja-JP" sz="2400" dirty="0">
                <a:sym typeface="Wingdings" panose="05000000000000000000" pitchFamily="2" charset="2"/>
              </a:rPr>
              <a:t> </a:t>
            </a:r>
            <a:r>
              <a:rPr lang="ja-JP" altLang="en-US" sz="2400" dirty="0">
                <a:sym typeface="Wingdings" panose="05000000000000000000" pitchFamily="2" charset="2"/>
              </a:rPr>
              <a:t>その地域の居住者が受益 </a:t>
            </a:r>
            <a:r>
              <a:rPr lang="en-US" altLang="ja-JP" sz="2400" dirty="0">
                <a:sym typeface="Wingdings" panose="05000000000000000000" pitchFamily="2" charset="2"/>
              </a:rPr>
              <a:t></a:t>
            </a:r>
            <a:r>
              <a:rPr lang="ja-JP" altLang="en-US" sz="2400" dirty="0">
                <a:sym typeface="Wingdings" panose="05000000000000000000" pitchFamily="2" charset="2"/>
              </a:rPr>
              <a:t>地方税は応益原則で設計すべき</a:t>
            </a:r>
            <a:endParaRPr lang="en-US" altLang="ja-JP" sz="2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altLang="ja-JP" sz="28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ja-JP" altLang="en-US" sz="2800" dirty="0">
                <a:sym typeface="Wingdings" panose="05000000000000000000" pitchFamily="2" charset="2"/>
              </a:rPr>
              <a:t>何が租税負担能力の良い指標か</a:t>
            </a:r>
            <a:r>
              <a:rPr lang="en-US" altLang="ja-JP" sz="2800" dirty="0">
                <a:sym typeface="Wingdings" panose="05000000000000000000" pitchFamily="2" charset="2"/>
              </a:rPr>
              <a:t>?</a:t>
            </a:r>
          </a:p>
          <a:p>
            <a:pPr lvl="2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8613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公平性</a:t>
            </a:r>
            <a:r>
              <a:rPr lang="en-US" altLang="ja-JP" dirty="0"/>
              <a:t>(2)</a:t>
            </a:r>
            <a:r>
              <a:rPr lang="ja-JP" altLang="en-US" dirty="0"/>
              <a:t>　垂直的公平と水平的公平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53136"/>
          </a:xfrm>
        </p:spPr>
        <p:txBody>
          <a:bodyPr>
            <a:normAutofit/>
          </a:bodyPr>
          <a:lstStyle/>
          <a:p>
            <a:r>
              <a:rPr kumimoji="1" lang="ja-JP" altLang="en-US" sz="2800" dirty="0"/>
              <a:t>水平的公平 </a:t>
            </a:r>
            <a:r>
              <a:rPr kumimoji="1" lang="en-US" altLang="ja-JP" sz="2800" dirty="0"/>
              <a:t>(horizontal equity)</a:t>
            </a:r>
          </a:p>
          <a:p>
            <a:pPr lvl="1"/>
            <a:r>
              <a:rPr lang="ja-JP" altLang="en-US" sz="2400" dirty="0"/>
              <a:t>等しい状況にある人は等しい負担をすべき</a:t>
            </a:r>
            <a:endParaRPr lang="en-US" altLang="ja-JP" sz="2400" dirty="0"/>
          </a:p>
          <a:p>
            <a:r>
              <a:rPr kumimoji="1" lang="ja-JP" altLang="en-US" sz="2800" dirty="0"/>
              <a:t>垂直的公平 </a:t>
            </a:r>
            <a:r>
              <a:rPr kumimoji="1" lang="en-US" altLang="ja-JP" sz="2800" dirty="0"/>
              <a:t>(vertical equity)</a:t>
            </a:r>
          </a:p>
          <a:p>
            <a:pPr lvl="1"/>
            <a:r>
              <a:rPr lang="ja-JP" altLang="en-US" sz="2400" dirty="0"/>
              <a:t>より良い状況にある人はより多くの負担をすべき</a:t>
            </a:r>
            <a:endParaRPr lang="en-US" altLang="ja-JP" sz="2400" dirty="0"/>
          </a:p>
          <a:p>
            <a:pPr marL="457200" lvl="1" indent="0">
              <a:buNone/>
            </a:pPr>
            <a:r>
              <a:rPr lang="en-US" altLang="ja-JP" sz="2400" dirty="0"/>
              <a:t>-------------------------------------</a:t>
            </a:r>
          </a:p>
          <a:p>
            <a:r>
              <a:rPr kumimoji="1" lang="ja-JP" altLang="en-US" sz="2800" dirty="0"/>
              <a:t>「状況」</a:t>
            </a:r>
            <a:r>
              <a:rPr kumimoji="1" lang="en-US" altLang="ja-JP" sz="2800" dirty="0"/>
              <a:t>= </a:t>
            </a:r>
            <a:r>
              <a:rPr kumimoji="1" lang="ja-JP" altLang="en-US" sz="2800" dirty="0"/>
              <a:t>負担能力</a:t>
            </a:r>
            <a:endParaRPr kumimoji="1" lang="en-US" altLang="ja-JP" sz="2800" dirty="0"/>
          </a:p>
          <a:p>
            <a:pPr lvl="1"/>
            <a:r>
              <a:rPr lang="ja-JP" altLang="en-US" sz="2400" dirty="0"/>
              <a:t>何が適切な指標か</a:t>
            </a:r>
            <a:r>
              <a:rPr lang="en-US" altLang="ja-JP" sz="2400" dirty="0"/>
              <a:t>?</a:t>
            </a:r>
          </a:p>
          <a:p>
            <a:pPr lvl="1"/>
            <a:r>
              <a:rPr kumimoji="1" lang="ja-JP" altLang="en-US" sz="2400" dirty="0"/>
              <a:t>所得，消費，効用</a:t>
            </a:r>
            <a:endParaRPr kumimoji="1" lang="en-US" altLang="ja-JP" sz="2400" dirty="0"/>
          </a:p>
          <a:p>
            <a:r>
              <a:rPr lang="ja-JP" altLang="en-US" sz="2800" dirty="0"/>
              <a:t>累進度</a:t>
            </a:r>
            <a:endParaRPr lang="en-US" altLang="ja-JP" sz="2800" dirty="0"/>
          </a:p>
          <a:p>
            <a:pPr lvl="1"/>
            <a:r>
              <a:rPr kumimoji="1" lang="ja-JP" altLang="en-US" sz="2400" dirty="0"/>
              <a:t>適切な累進度は価値判断に依存</a:t>
            </a:r>
            <a:endParaRPr kumimoji="1" lang="en-US" altLang="ja-JP" sz="2400" dirty="0"/>
          </a:p>
          <a:p>
            <a:pPr lvl="1"/>
            <a:r>
              <a:rPr lang="ja-JP" altLang="en-US" sz="2400" dirty="0"/>
              <a:t>効率性に与える影響も同時に考慮すべき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89486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基礎概念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800" dirty="0"/>
              <a:t>限界税率と平均税率</a:t>
            </a:r>
            <a:endParaRPr kumimoji="1" lang="en-US" altLang="ja-JP" sz="2800" dirty="0"/>
          </a:p>
          <a:p>
            <a:r>
              <a:rPr lang="ja-JP" altLang="en-US" sz="2800" dirty="0"/>
              <a:t>累進度</a:t>
            </a:r>
            <a:endParaRPr lang="en-US" altLang="ja-JP" sz="2800" dirty="0"/>
          </a:p>
          <a:p>
            <a:r>
              <a:rPr kumimoji="1" lang="ja-JP" altLang="en-US" sz="2800" dirty="0"/>
              <a:t>課税ベース</a:t>
            </a:r>
            <a:endParaRPr kumimoji="1" lang="en-US" altLang="ja-JP" sz="2800" dirty="0"/>
          </a:p>
          <a:p>
            <a:r>
              <a:rPr lang="ja-JP" altLang="en-US" sz="2800" dirty="0"/>
              <a:t>直接税と間接税</a:t>
            </a:r>
            <a:endParaRPr lang="en-US" altLang="ja-JP" sz="2800" dirty="0"/>
          </a:p>
          <a:p>
            <a:r>
              <a:rPr kumimoji="1" lang="ja-JP" altLang="en-US" sz="2800" dirty="0"/>
              <a:t>租税の帰着</a:t>
            </a:r>
          </a:p>
        </p:txBody>
      </p:sp>
    </p:spTree>
    <p:extLst>
      <p:ext uri="{BB962C8B-B14F-4D97-AF65-F5344CB8AC3E}">
        <p14:creationId xmlns:p14="http://schemas.microsoft.com/office/powerpoint/2010/main" val="3289303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97866" y="116633"/>
            <a:ext cx="7010400" cy="1440160"/>
          </a:xfrm>
        </p:spPr>
        <p:txBody>
          <a:bodyPr/>
          <a:lstStyle/>
          <a:p>
            <a:r>
              <a:rPr lang="ja-JP" altLang="en-US" dirty="0"/>
              <a:t>限界税率と平均税率</a:t>
            </a:r>
          </a:p>
        </p:txBody>
      </p:sp>
      <p:grpSp>
        <p:nvGrpSpPr>
          <p:cNvPr id="5" name="グループ化 4"/>
          <p:cNvGrpSpPr/>
          <p:nvPr/>
        </p:nvGrpSpPr>
        <p:grpSpPr>
          <a:xfrm>
            <a:off x="1914736" y="1612105"/>
            <a:ext cx="5110707" cy="4824313"/>
            <a:chOff x="4500563" y="2133600"/>
            <a:chExt cx="4391916" cy="3911601"/>
          </a:xfrm>
        </p:grpSpPr>
        <p:sp>
          <p:nvSpPr>
            <p:cNvPr id="6149" name="Line 5"/>
            <p:cNvSpPr>
              <a:spLocks noChangeShapeType="1"/>
            </p:cNvSpPr>
            <p:nvPr/>
          </p:nvSpPr>
          <p:spPr bwMode="auto">
            <a:xfrm>
              <a:off x="4859338" y="5589588"/>
              <a:ext cx="36004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50" name="Line 6"/>
            <p:cNvSpPr>
              <a:spLocks noChangeShapeType="1"/>
            </p:cNvSpPr>
            <p:nvPr/>
          </p:nvSpPr>
          <p:spPr bwMode="auto">
            <a:xfrm flipV="1">
              <a:off x="4859338" y="2276475"/>
              <a:ext cx="0" cy="33115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52" name="Text Box 8"/>
            <p:cNvSpPr txBox="1">
              <a:spLocks noChangeArrowheads="1"/>
            </p:cNvSpPr>
            <p:nvPr/>
          </p:nvSpPr>
          <p:spPr bwMode="auto">
            <a:xfrm>
              <a:off x="6948488" y="5632110"/>
              <a:ext cx="431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i="1">
                  <a:latin typeface="Times New Roman" pitchFamily="18" charset="0"/>
                  <a:cs typeface="Times New Roman" pitchFamily="18" charset="0"/>
                </a:rPr>
                <a:t>Y</a:t>
              </a:r>
            </a:p>
          </p:txBody>
        </p:sp>
        <p:sp>
          <p:nvSpPr>
            <p:cNvPr id="6153" name="Text Box 9"/>
            <p:cNvSpPr txBox="1">
              <a:spLocks noChangeArrowheads="1"/>
            </p:cNvSpPr>
            <p:nvPr/>
          </p:nvSpPr>
          <p:spPr bwMode="auto">
            <a:xfrm>
              <a:off x="7524054" y="5678489"/>
              <a:ext cx="1368425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 dirty="0"/>
                <a:t>課税ベース</a:t>
              </a:r>
            </a:p>
          </p:txBody>
        </p:sp>
        <p:sp>
          <p:nvSpPr>
            <p:cNvPr id="6154" name="Text Box 10"/>
            <p:cNvSpPr txBox="1">
              <a:spLocks noChangeArrowheads="1"/>
            </p:cNvSpPr>
            <p:nvPr/>
          </p:nvSpPr>
          <p:spPr bwMode="auto">
            <a:xfrm>
              <a:off x="4500563" y="3567650"/>
              <a:ext cx="311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ja-JP" i="1" dirty="0">
                  <a:latin typeface="Times New Roman" pitchFamily="18" charset="0"/>
                  <a:cs typeface="Times New Roman" pitchFamily="18" charset="0"/>
                </a:rPr>
                <a:t>T</a:t>
              </a:r>
            </a:p>
          </p:txBody>
        </p:sp>
        <p:sp>
          <p:nvSpPr>
            <p:cNvPr id="6155" name="Text Box 11"/>
            <p:cNvSpPr txBox="1">
              <a:spLocks noChangeArrowheads="1"/>
            </p:cNvSpPr>
            <p:nvPr/>
          </p:nvSpPr>
          <p:spPr bwMode="auto">
            <a:xfrm>
              <a:off x="4932363" y="2133600"/>
              <a:ext cx="8699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ja-JP" altLang="en-US" dirty="0"/>
                <a:t>税負担</a:t>
              </a:r>
            </a:p>
          </p:txBody>
        </p:sp>
        <p:sp>
          <p:nvSpPr>
            <p:cNvPr id="6156" name="Line 12"/>
            <p:cNvSpPr>
              <a:spLocks noChangeShapeType="1"/>
            </p:cNvSpPr>
            <p:nvPr/>
          </p:nvSpPr>
          <p:spPr bwMode="auto">
            <a:xfrm flipV="1">
              <a:off x="5508625" y="4652963"/>
              <a:ext cx="1295400" cy="936625"/>
            </a:xfrm>
            <a:prstGeom prst="line">
              <a:avLst/>
            </a:prstGeom>
            <a:noFill/>
            <a:ln w="50800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57" name="Line 13"/>
            <p:cNvSpPr>
              <a:spLocks noChangeShapeType="1"/>
            </p:cNvSpPr>
            <p:nvPr/>
          </p:nvSpPr>
          <p:spPr bwMode="auto">
            <a:xfrm flipV="1">
              <a:off x="6804025" y="2636838"/>
              <a:ext cx="647700" cy="2016125"/>
            </a:xfrm>
            <a:prstGeom prst="line">
              <a:avLst/>
            </a:prstGeom>
            <a:noFill/>
            <a:ln w="50800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58" name="Line 14"/>
            <p:cNvSpPr>
              <a:spLocks noChangeShapeType="1"/>
            </p:cNvSpPr>
            <p:nvPr/>
          </p:nvSpPr>
          <p:spPr bwMode="auto">
            <a:xfrm>
              <a:off x="7092950" y="3789363"/>
              <a:ext cx="5746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60" name="Line 16"/>
            <p:cNvSpPr>
              <a:spLocks noChangeShapeType="1"/>
            </p:cNvSpPr>
            <p:nvPr/>
          </p:nvSpPr>
          <p:spPr bwMode="auto">
            <a:xfrm>
              <a:off x="7092950" y="3789363"/>
              <a:ext cx="0" cy="1800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62" name="Line 18"/>
            <p:cNvSpPr>
              <a:spLocks noChangeShapeType="1"/>
            </p:cNvSpPr>
            <p:nvPr/>
          </p:nvSpPr>
          <p:spPr bwMode="auto">
            <a:xfrm flipH="1">
              <a:off x="4859338" y="3789363"/>
              <a:ext cx="2233612" cy="1800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63" name="Arc 19"/>
            <p:cNvSpPr>
              <a:spLocks/>
            </p:cNvSpPr>
            <p:nvPr/>
          </p:nvSpPr>
          <p:spPr bwMode="auto">
            <a:xfrm>
              <a:off x="5219700" y="5300663"/>
              <a:ext cx="144463" cy="28892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164" name="Arc 20"/>
            <p:cNvSpPr>
              <a:spLocks/>
            </p:cNvSpPr>
            <p:nvPr/>
          </p:nvSpPr>
          <p:spPr bwMode="auto">
            <a:xfrm>
              <a:off x="7235825" y="3500438"/>
              <a:ext cx="215900" cy="28733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165" name="Text Box 21"/>
            <p:cNvSpPr txBox="1">
              <a:spLocks noChangeArrowheads="1"/>
            </p:cNvSpPr>
            <p:nvPr/>
          </p:nvSpPr>
          <p:spPr bwMode="auto">
            <a:xfrm>
              <a:off x="7524054" y="3014277"/>
              <a:ext cx="7810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dirty="0">
                  <a:latin typeface="Symbol" pitchFamily="18" charset="2"/>
                </a:rPr>
                <a:t>D</a:t>
              </a:r>
              <a:r>
                <a:rPr lang="en-US" altLang="ja-JP" i="1" dirty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altLang="ja-JP" dirty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altLang="ja-JP" dirty="0">
                  <a:latin typeface="Symbol" pitchFamily="18" charset="2"/>
                  <a:cs typeface="Times New Roman" pitchFamily="18" charset="0"/>
                </a:rPr>
                <a:t>D</a:t>
              </a:r>
              <a:r>
                <a:rPr lang="en-US" altLang="ja-JP" i="1" dirty="0">
                  <a:latin typeface="Times New Roman" pitchFamily="18" charset="0"/>
                  <a:cs typeface="Times New Roman" pitchFamily="18" charset="0"/>
                </a:rPr>
                <a:t>Y</a:t>
              </a:r>
            </a:p>
          </p:txBody>
        </p:sp>
        <p:sp>
          <p:nvSpPr>
            <p:cNvPr id="6167" name="Line 23"/>
            <p:cNvSpPr>
              <a:spLocks noChangeShapeType="1"/>
            </p:cNvSpPr>
            <p:nvPr/>
          </p:nvSpPr>
          <p:spPr bwMode="auto">
            <a:xfrm flipH="1">
              <a:off x="7380288" y="3284538"/>
              <a:ext cx="360362" cy="360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68" name="Text Box 24"/>
            <p:cNvSpPr txBox="1">
              <a:spLocks noChangeArrowheads="1"/>
            </p:cNvSpPr>
            <p:nvPr/>
          </p:nvSpPr>
          <p:spPr bwMode="auto">
            <a:xfrm>
              <a:off x="5291930" y="4280456"/>
              <a:ext cx="721519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ja-JP" i="1" dirty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altLang="ja-JP" dirty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altLang="ja-JP" i="1" dirty="0">
                  <a:latin typeface="Times New Roman" pitchFamily="18" charset="0"/>
                  <a:cs typeface="Times New Roman" pitchFamily="18" charset="0"/>
                </a:rPr>
                <a:t>Y</a:t>
              </a:r>
            </a:p>
          </p:txBody>
        </p:sp>
        <p:sp>
          <p:nvSpPr>
            <p:cNvPr id="6169" name="Line 25"/>
            <p:cNvSpPr>
              <a:spLocks noChangeShapeType="1"/>
            </p:cNvSpPr>
            <p:nvPr/>
          </p:nvSpPr>
          <p:spPr bwMode="auto">
            <a:xfrm flipH="1">
              <a:off x="5219699" y="4581127"/>
              <a:ext cx="288925" cy="8639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70" name="Line 26"/>
            <p:cNvSpPr>
              <a:spLocks noChangeShapeType="1"/>
            </p:cNvSpPr>
            <p:nvPr/>
          </p:nvSpPr>
          <p:spPr bwMode="auto">
            <a:xfrm flipH="1">
              <a:off x="4859338" y="3789363"/>
              <a:ext cx="22336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" name="円/楕円 1"/>
            <p:cNvSpPr/>
            <p:nvPr/>
          </p:nvSpPr>
          <p:spPr>
            <a:xfrm>
              <a:off x="7009979" y="3723134"/>
              <a:ext cx="143718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7486861" y="2475030"/>
              <a:ext cx="1041232" cy="2994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限界税率</a:t>
              </a:r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5195488" y="4073288"/>
              <a:ext cx="12922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平均税率</a:t>
              </a:r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5699491" y="3069154"/>
            <a:ext cx="2705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資源配分の効率性に影響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91838" y="4736419"/>
            <a:ext cx="1923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公平性に関連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D125C0F-259D-48C2-BB5B-EC779DC56E43}"/>
              </a:ext>
            </a:extLst>
          </p:cNvPr>
          <p:cNvSpPr txBox="1"/>
          <p:nvPr/>
        </p:nvSpPr>
        <p:spPr>
          <a:xfrm>
            <a:off x="5097657" y="5022653"/>
            <a:ext cx="37098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課税ベースとして所得をとるか消費をとるか，異なる立場がある</a:t>
            </a:r>
            <a:endParaRPr lang="en-US" altLang="ja-JP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81FC87-5942-4BB5-8C0F-75457D58B187}"/>
              </a:ext>
            </a:extLst>
          </p:cNvPr>
          <p:cNvSpPr txBox="1"/>
          <p:nvPr/>
        </p:nvSpPr>
        <p:spPr>
          <a:xfrm>
            <a:off x="5389778" y="2336232"/>
            <a:ext cx="3675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1" lang="ja-JP" altLang="en-US" dirty="0"/>
              <a:t>が</a:t>
            </a:r>
            <a:r>
              <a:rPr kumimoji="1" lang="en-US" altLang="ja-JP" dirty="0"/>
              <a:t>1</a:t>
            </a:r>
            <a:r>
              <a:rPr kumimoji="1" lang="ja-JP" altLang="en-US" dirty="0"/>
              <a:t>単位増加した場合の</a:t>
            </a:r>
            <a:r>
              <a:rPr kumimoji="1"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1" lang="ja-JP" altLang="en-US" dirty="0"/>
              <a:t>の増分</a:t>
            </a:r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936FFB9F-419F-474C-9DE1-53C206520F3E}"/>
              </a:ext>
            </a:extLst>
          </p:cNvPr>
          <p:cNvCxnSpPr>
            <a:cxnSpLocks/>
            <a:stCxn id="9" idx="0"/>
            <a:endCxn id="4" idx="1"/>
          </p:cNvCxnSpPr>
          <p:nvPr/>
        </p:nvCxnSpPr>
        <p:spPr>
          <a:xfrm flipV="1">
            <a:off x="1453597" y="4232144"/>
            <a:ext cx="1269797" cy="5042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39" name="Group 23"/>
          <p:cNvGrpSpPr>
            <a:grpSpLocks noChangeAspect="1"/>
          </p:cNvGrpSpPr>
          <p:nvPr/>
        </p:nvGrpSpPr>
        <p:grpSpPr bwMode="auto">
          <a:xfrm>
            <a:off x="754829" y="3449530"/>
            <a:ext cx="4251225" cy="2893136"/>
            <a:chOff x="2789" y="1389"/>
            <a:chExt cx="3725" cy="2427"/>
          </a:xfrm>
        </p:grpSpPr>
        <p:sp>
          <p:nvSpPr>
            <p:cNvPr id="60421" name="Line 5"/>
            <p:cNvSpPr>
              <a:spLocks noChangeAspect="1" noChangeShapeType="1"/>
            </p:cNvSpPr>
            <p:nvPr/>
          </p:nvSpPr>
          <p:spPr bwMode="auto">
            <a:xfrm>
              <a:off x="3061" y="3521"/>
              <a:ext cx="22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0422" name="Line 6"/>
            <p:cNvSpPr>
              <a:spLocks noChangeAspect="1" noChangeShapeType="1"/>
            </p:cNvSpPr>
            <p:nvPr/>
          </p:nvSpPr>
          <p:spPr bwMode="auto">
            <a:xfrm flipV="1">
              <a:off x="3061" y="1434"/>
              <a:ext cx="0" cy="20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0423" name="Text Box 7"/>
            <p:cNvSpPr txBox="1">
              <a:spLocks noChangeAspect="1" noChangeArrowheads="1"/>
            </p:cNvSpPr>
            <p:nvPr/>
          </p:nvSpPr>
          <p:spPr bwMode="auto">
            <a:xfrm>
              <a:off x="5012" y="3506"/>
              <a:ext cx="1502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i="1" dirty="0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ja-JP" altLang="en-US" i="1" dirty="0">
                  <a:latin typeface="Times New Roman" pitchFamily="18" charset="0"/>
                  <a:cs typeface="Times New Roman" pitchFamily="18" charset="0"/>
                </a:rPr>
                <a:t>　</a:t>
              </a:r>
              <a:r>
                <a:rPr lang="ja-JP" altLang="en-US" dirty="0">
                  <a:latin typeface="Times New Roman" pitchFamily="18" charset="0"/>
                  <a:cs typeface="Times New Roman" pitchFamily="18" charset="0"/>
                </a:rPr>
                <a:t>課税ベース</a:t>
              </a:r>
              <a:endParaRPr lang="en-US" altLang="ja-JP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438" name="Text Box 22"/>
            <p:cNvSpPr txBox="1">
              <a:spLocks noChangeAspect="1" noChangeArrowheads="1"/>
            </p:cNvSpPr>
            <p:nvPr/>
          </p:nvSpPr>
          <p:spPr bwMode="auto">
            <a:xfrm>
              <a:off x="2789" y="1389"/>
              <a:ext cx="272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i="1">
                  <a:latin typeface="Times New Roman" pitchFamily="18" charset="0"/>
                  <a:cs typeface="Times New Roman" pitchFamily="18" charset="0"/>
                </a:rPr>
                <a:t>T</a:t>
              </a:r>
            </a:p>
          </p:txBody>
        </p:sp>
      </p:grpSp>
      <p:grpSp>
        <p:nvGrpSpPr>
          <p:cNvPr id="60445" name="Group 29"/>
          <p:cNvGrpSpPr>
            <a:grpSpLocks noChangeAspect="1"/>
          </p:cNvGrpSpPr>
          <p:nvPr/>
        </p:nvGrpSpPr>
        <p:grpSpPr bwMode="auto">
          <a:xfrm>
            <a:off x="4877613" y="3457576"/>
            <a:ext cx="4086875" cy="2884792"/>
            <a:chOff x="2789" y="1389"/>
            <a:chExt cx="3383" cy="2420"/>
          </a:xfrm>
        </p:grpSpPr>
        <p:sp>
          <p:nvSpPr>
            <p:cNvPr id="60446" name="Line 30"/>
            <p:cNvSpPr>
              <a:spLocks noChangeAspect="1" noChangeShapeType="1"/>
            </p:cNvSpPr>
            <p:nvPr/>
          </p:nvSpPr>
          <p:spPr bwMode="auto">
            <a:xfrm>
              <a:off x="3061" y="3521"/>
              <a:ext cx="22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0447" name="Line 31"/>
            <p:cNvSpPr>
              <a:spLocks noChangeAspect="1" noChangeShapeType="1"/>
            </p:cNvSpPr>
            <p:nvPr/>
          </p:nvSpPr>
          <p:spPr bwMode="auto">
            <a:xfrm flipV="1">
              <a:off x="3061" y="1434"/>
              <a:ext cx="0" cy="20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0448" name="Text Box 32"/>
            <p:cNvSpPr txBox="1">
              <a:spLocks noChangeAspect="1" noChangeArrowheads="1"/>
            </p:cNvSpPr>
            <p:nvPr/>
          </p:nvSpPr>
          <p:spPr bwMode="auto">
            <a:xfrm>
              <a:off x="4730" y="3499"/>
              <a:ext cx="1442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i="1" dirty="0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ja-JP" altLang="en-US" i="1" dirty="0">
                  <a:latin typeface="Times New Roman" pitchFamily="18" charset="0"/>
                  <a:cs typeface="Times New Roman" pitchFamily="18" charset="0"/>
                </a:rPr>
                <a:t>　</a:t>
              </a:r>
              <a:r>
                <a:rPr lang="ja-JP" altLang="en-US" dirty="0">
                  <a:latin typeface="Times New Roman" pitchFamily="18" charset="0"/>
                  <a:cs typeface="Times New Roman" pitchFamily="18" charset="0"/>
                </a:rPr>
                <a:t>課税ベース</a:t>
              </a:r>
              <a:endParaRPr lang="en-US" altLang="ja-JP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449" name="Text Box 33"/>
            <p:cNvSpPr txBox="1">
              <a:spLocks noChangeAspect="1" noChangeArrowheads="1"/>
            </p:cNvSpPr>
            <p:nvPr/>
          </p:nvSpPr>
          <p:spPr bwMode="auto">
            <a:xfrm>
              <a:off x="2789" y="1389"/>
              <a:ext cx="272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i="1">
                  <a:latin typeface="Times New Roman" pitchFamily="18" charset="0"/>
                  <a:cs typeface="Times New Roman" pitchFamily="18" charset="0"/>
                </a:rPr>
                <a:t>T</a:t>
              </a:r>
            </a:p>
          </p:txBody>
        </p:sp>
      </p:grpSp>
      <p:sp>
        <p:nvSpPr>
          <p:cNvPr id="60460" name="Line 44"/>
          <p:cNvSpPr>
            <a:spLocks noChangeShapeType="1"/>
          </p:cNvSpPr>
          <p:nvPr/>
        </p:nvSpPr>
        <p:spPr bwMode="auto">
          <a:xfrm flipV="1">
            <a:off x="5388315" y="3982928"/>
            <a:ext cx="2232025" cy="2016125"/>
          </a:xfrm>
          <a:prstGeom prst="line">
            <a:avLst/>
          </a:prstGeom>
          <a:noFill/>
          <a:ln w="3810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0462" name="Arc 46"/>
          <p:cNvSpPr>
            <a:spLocks/>
          </p:cNvSpPr>
          <p:nvPr/>
        </p:nvSpPr>
        <p:spPr bwMode="auto">
          <a:xfrm flipV="1">
            <a:off x="1496357" y="4117767"/>
            <a:ext cx="2447925" cy="13668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endParaRPr lang="ja-JP" altLang="ja-JP">
              <a:solidFill>
                <a:schemeClr val="bg2"/>
              </a:solidFill>
            </a:endParaRPr>
          </a:p>
        </p:txBody>
      </p:sp>
      <p:sp>
        <p:nvSpPr>
          <p:cNvPr id="60463" name="Arc 47"/>
          <p:cNvSpPr>
            <a:spLocks/>
          </p:cNvSpPr>
          <p:nvPr/>
        </p:nvSpPr>
        <p:spPr bwMode="auto">
          <a:xfrm flipH="1">
            <a:off x="1294437" y="3649289"/>
            <a:ext cx="2501561" cy="1687131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2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60464" name="Text Box 48"/>
          <p:cNvSpPr txBox="1">
            <a:spLocks noChangeArrowheads="1"/>
          </p:cNvSpPr>
          <p:nvPr/>
        </p:nvSpPr>
        <p:spPr bwMode="auto">
          <a:xfrm>
            <a:off x="7602879" y="4130791"/>
            <a:ext cx="86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dirty="0"/>
              <a:t>比例税</a:t>
            </a:r>
          </a:p>
        </p:txBody>
      </p:sp>
      <p:sp>
        <p:nvSpPr>
          <p:cNvPr id="60465" name="Text Box 49"/>
          <p:cNvSpPr txBox="1">
            <a:spLocks noChangeArrowheads="1"/>
          </p:cNvSpPr>
          <p:nvPr/>
        </p:nvSpPr>
        <p:spPr bwMode="auto">
          <a:xfrm>
            <a:off x="3795998" y="4617828"/>
            <a:ext cx="86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dirty="0"/>
              <a:t>累進税</a:t>
            </a:r>
          </a:p>
        </p:txBody>
      </p:sp>
      <p:sp>
        <p:nvSpPr>
          <p:cNvPr id="60466" name="Text Box 50"/>
          <p:cNvSpPr txBox="1">
            <a:spLocks noChangeArrowheads="1"/>
          </p:cNvSpPr>
          <p:nvPr/>
        </p:nvSpPr>
        <p:spPr bwMode="auto">
          <a:xfrm>
            <a:off x="2720319" y="3824731"/>
            <a:ext cx="86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dirty="0"/>
              <a:t>逆進税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累進度</a:t>
            </a:r>
            <a:br>
              <a:rPr kumimoji="1" lang="en-US" altLang="ja-JP" dirty="0"/>
            </a:br>
            <a:r>
              <a:rPr lang="ja-JP" altLang="en-US" sz="2800" dirty="0"/>
              <a:t>累進税・逆進税・比例税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54830" y="1484784"/>
            <a:ext cx="737839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累進税　</a:t>
            </a:r>
            <a:r>
              <a:rPr kumimoji="1" lang="en-US" altLang="ja-JP" sz="2400" dirty="0"/>
              <a:t>progressive tax </a:t>
            </a:r>
            <a:r>
              <a:rPr kumimoji="1" lang="ja-JP" altLang="en-US" sz="2400" dirty="0"/>
              <a:t>　 </a:t>
            </a:r>
            <a:r>
              <a:rPr kumimoji="1" lang="en-US" altLang="ja-JP" sz="2400" dirty="0"/>
              <a:t>T/Y</a:t>
            </a:r>
            <a:r>
              <a:rPr kumimoji="1" lang="ja-JP" altLang="en-US" sz="2400" dirty="0"/>
              <a:t>が</a:t>
            </a:r>
            <a:r>
              <a:rPr kumimoji="1" lang="en-US" altLang="ja-JP" sz="2400" dirty="0"/>
              <a:t>Y</a:t>
            </a:r>
            <a:r>
              <a:rPr kumimoji="1" lang="ja-JP" altLang="en-US" sz="2400" dirty="0"/>
              <a:t>の増加関数</a:t>
            </a:r>
            <a:endParaRPr kumimoji="1" lang="en-US" altLang="ja-JP" sz="2400" dirty="0"/>
          </a:p>
          <a:p>
            <a:r>
              <a:rPr kumimoji="1" lang="ja-JP" altLang="en-US" sz="2400" dirty="0"/>
              <a:t>比例税　</a:t>
            </a:r>
            <a:r>
              <a:rPr kumimoji="1" lang="en-US" altLang="ja-JP" sz="2400" dirty="0"/>
              <a:t>proportional tax    T/Y</a:t>
            </a:r>
            <a:r>
              <a:rPr kumimoji="1" lang="ja-JP" altLang="en-US" sz="2400" dirty="0"/>
              <a:t>が</a:t>
            </a:r>
            <a:r>
              <a:rPr kumimoji="1" lang="en-US" altLang="ja-JP" sz="2400" dirty="0"/>
              <a:t>Y</a:t>
            </a:r>
            <a:r>
              <a:rPr kumimoji="1" lang="ja-JP" altLang="en-US" sz="2400" dirty="0"/>
              <a:t>と無関係に一定</a:t>
            </a:r>
            <a:endParaRPr kumimoji="1" lang="en-US" altLang="ja-JP" sz="2400" dirty="0"/>
          </a:p>
          <a:p>
            <a:r>
              <a:rPr kumimoji="1" lang="ja-JP" altLang="en-US" sz="2400" dirty="0"/>
              <a:t>逆進税　</a:t>
            </a:r>
            <a:r>
              <a:rPr kumimoji="1" lang="en-US" altLang="ja-JP" sz="2400" dirty="0"/>
              <a:t>regressive tax       T/Y</a:t>
            </a:r>
            <a:r>
              <a:rPr kumimoji="1" lang="ja-JP" altLang="en-US" sz="2400" dirty="0"/>
              <a:t>が</a:t>
            </a:r>
            <a:r>
              <a:rPr kumimoji="1" lang="en-US" altLang="ja-JP" sz="2400" dirty="0"/>
              <a:t>Y</a:t>
            </a:r>
            <a:r>
              <a:rPr kumimoji="1" lang="ja-JP" altLang="en-US" sz="2400" dirty="0"/>
              <a:t>の減少関数</a:t>
            </a:r>
            <a:endParaRPr kumimoji="1" lang="en-US" altLang="ja-JP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/>
              <a:t>通常は平均税率</a:t>
            </a:r>
            <a:r>
              <a:rPr lang="en-US" altLang="ja-JP" dirty="0"/>
              <a:t>T/Y</a:t>
            </a:r>
            <a:r>
              <a:rPr lang="ja-JP" altLang="en-US" dirty="0"/>
              <a:t>で定義される</a:t>
            </a:r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/>
              <a:t>限界税率でこれらの用語を使う場合もあるので注意</a:t>
            </a:r>
            <a:endParaRPr lang="en-US" altLang="ja-JP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累進度 </a:t>
            </a:r>
            <a:r>
              <a:rPr kumimoji="1" lang="en-US" altLang="ja-JP" dirty="0"/>
              <a:t>(2)</a:t>
            </a:r>
            <a:endParaRPr kumimoji="1" lang="ja-JP" altLang="en-US" dirty="0"/>
          </a:p>
        </p:txBody>
      </p:sp>
      <p:grpSp>
        <p:nvGrpSpPr>
          <p:cNvPr id="4" name="Group 34"/>
          <p:cNvGrpSpPr>
            <a:grpSpLocks noChangeAspect="1"/>
          </p:cNvGrpSpPr>
          <p:nvPr/>
        </p:nvGrpSpPr>
        <p:grpSpPr bwMode="auto">
          <a:xfrm>
            <a:off x="5435600" y="2814177"/>
            <a:ext cx="3027363" cy="2962275"/>
            <a:chOff x="2789" y="1389"/>
            <a:chExt cx="2540" cy="2485"/>
          </a:xfrm>
        </p:grpSpPr>
        <p:sp>
          <p:nvSpPr>
            <p:cNvPr id="5" name="Line 35"/>
            <p:cNvSpPr>
              <a:spLocks noChangeAspect="1" noChangeShapeType="1"/>
            </p:cNvSpPr>
            <p:nvPr/>
          </p:nvSpPr>
          <p:spPr bwMode="auto">
            <a:xfrm>
              <a:off x="3061" y="3521"/>
              <a:ext cx="22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" name="Line 36"/>
            <p:cNvSpPr>
              <a:spLocks noChangeAspect="1" noChangeShapeType="1"/>
            </p:cNvSpPr>
            <p:nvPr/>
          </p:nvSpPr>
          <p:spPr bwMode="auto">
            <a:xfrm flipV="1">
              <a:off x="3061" y="1434"/>
              <a:ext cx="0" cy="20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" name="Text Box 37"/>
            <p:cNvSpPr txBox="1">
              <a:spLocks noChangeAspect="1" noChangeArrowheads="1"/>
            </p:cNvSpPr>
            <p:nvPr/>
          </p:nvSpPr>
          <p:spPr bwMode="auto">
            <a:xfrm>
              <a:off x="5012" y="3567"/>
              <a:ext cx="272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i="1">
                  <a:latin typeface="Times New Roman" pitchFamily="18" charset="0"/>
                  <a:cs typeface="Times New Roman" pitchFamily="18" charset="0"/>
                </a:rPr>
                <a:t>Y</a:t>
              </a:r>
            </a:p>
          </p:txBody>
        </p:sp>
        <p:sp>
          <p:nvSpPr>
            <p:cNvPr id="8" name="Text Box 38"/>
            <p:cNvSpPr txBox="1">
              <a:spLocks noChangeAspect="1" noChangeArrowheads="1"/>
            </p:cNvSpPr>
            <p:nvPr/>
          </p:nvSpPr>
          <p:spPr bwMode="auto">
            <a:xfrm>
              <a:off x="2789" y="1389"/>
              <a:ext cx="272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i="1">
                  <a:latin typeface="Times New Roman" pitchFamily="18" charset="0"/>
                  <a:cs typeface="Times New Roman" pitchFamily="18" charset="0"/>
                </a:rPr>
                <a:t>T</a:t>
              </a:r>
            </a:p>
          </p:txBody>
        </p:sp>
      </p:grpSp>
      <p:grpSp>
        <p:nvGrpSpPr>
          <p:cNvPr id="9" name="Group 39"/>
          <p:cNvGrpSpPr>
            <a:grpSpLocks noChangeAspect="1"/>
          </p:cNvGrpSpPr>
          <p:nvPr/>
        </p:nvGrpSpPr>
        <p:grpSpPr bwMode="auto">
          <a:xfrm>
            <a:off x="1118879" y="2814177"/>
            <a:ext cx="3027362" cy="2962275"/>
            <a:chOff x="2789" y="1389"/>
            <a:chExt cx="2540" cy="2485"/>
          </a:xfrm>
        </p:grpSpPr>
        <p:sp>
          <p:nvSpPr>
            <p:cNvPr id="10" name="Line 40"/>
            <p:cNvSpPr>
              <a:spLocks noChangeAspect="1" noChangeShapeType="1"/>
            </p:cNvSpPr>
            <p:nvPr/>
          </p:nvSpPr>
          <p:spPr bwMode="auto">
            <a:xfrm>
              <a:off x="3061" y="3521"/>
              <a:ext cx="22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" name="Line 41"/>
            <p:cNvSpPr>
              <a:spLocks noChangeAspect="1" noChangeShapeType="1"/>
            </p:cNvSpPr>
            <p:nvPr/>
          </p:nvSpPr>
          <p:spPr bwMode="auto">
            <a:xfrm flipV="1">
              <a:off x="3061" y="1434"/>
              <a:ext cx="0" cy="20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" name="Text Box 42"/>
            <p:cNvSpPr txBox="1">
              <a:spLocks noChangeAspect="1" noChangeArrowheads="1"/>
            </p:cNvSpPr>
            <p:nvPr/>
          </p:nvSpPr>
          <p:spPr bwMode="auto">
            <a:xfrm>
              <a:off x="5012" y="3567"/>
              <a:ext cx="272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i="1">
                  <a:latin typeface="Times New Roman" pitchFamily="18" charset="0"/>
                  <a:cs typeface="Times New Roman" pitchFamily="18" charset="0"/>
                </a:rPr>
                <a:t>Y</a:t>
              </a:r>
            </a:p>
          </p:txBody>
        </p:sp>
        <p:sp>
          <p:nvSpPr>
            <p:cNvPr id="13" name="Text Box 43"/>
            <p:cNvSpPr txBox="1">
              <a:spLocks noChangeAspect="1" noChangeArrowheads="1"/>
            </p:cNvSpPr>
            <p:nvPr/>
          </p:nvSpPr>
          <p:spPr bwMode="auto">
            <a:xfrm>
              <a:off x="2789" y="1389"/>
              <a:ext cx="272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i="1">
                  <a:latin typeface="Times New Roman" pitchFamily="18" charset="0"/>
                  <a:cs typeface="Times New Roman" pitchFamily="18" charset="0"/>
                </a:rPr>
                <a:t>T</a:t>
              </a:r>
            </a:p>
          </p:txBody>
        </p:sp>
      </p:grpSp>
      <p:sp>
        <p:nvSpPr>
          <p:cNvPr id="14" name="Line 51"/>
          <p:cNvSpPr>
            <a:spLocks noChangeShapeType="1"/>
          </p:cNvSpPr>
          <p:nvPr/>
        </p:nvSpPr>
        <p:spPr bwMode="auto">
          <a:xfrm flipV="1">
            <a:off x="2555082" y="3410966"/>
            <a:ext cx="1728787" cy="1944688"/>
          </a:xfrm>
          <a:prstGeom prst="line">
            <a:avLst/>
          </a:prstGeom>
          <a:noFill/>
          <a:ln w="38100">
            <a:solidFill>
              <a:schemeClr val="tx2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" name="Text Box 52"/>
          <p:cNvSpPr txBox="1">
            <a:spLocks noChangeArrowheads="1"/>
          </p:cNvSpPr>
          <p:nvPr/>
        </p:nvSpPr>
        <p:spPr bwMode="auto">
          <a:xfrm>
            <a:off x="1443069" y="2276871"/>
            <a:ext cx="2984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dirty="0"/>
              <a:t>累進的なフラットレート税</a:t>
            </a:r>
          </a:p>
        </p:txBody>
      </p:sp>
      <p:sp>
        <p:nvSpPr>
          <p:cNvPr id="16" name="Arc 53"/>
          <p:cNvSpPr>
            <a:spLocks/>
          </p:cNvSpPr>
          <p:nvPr/>
        </p:nvSpPr>
        <p:spPr bwMode="auto">
          <a:xfrm flipV="1">
            <a:off x="5759790" y="3132342"/>
            <a:ext cx="2447925" cy="136683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2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endParaRPr lang="ja-JP" altLang="ja-JP">
              <a:solidFill>
                <a:schemeClr val="bg2"/>
              </a:solidFill>
            </a:endParaRPr>
          </a:p>
        </p:txBody>
      </p:sp>
      <p:sp>
        <p:nvSpPr>
          <p:cNvPr id="17" name="Text Box 54"/>
          <p:cNvSpPr txBox="1">
            <a:spLocks noChangeArrowheads="1"/>
          </p:cNvSpPr>
          <p:nvPr/>
        </p:nvSpPr>
        <p:spPr bwMode="auto">
          <a:xfrm>
            <a:off x="6050729" y="2276872"/>
            <a:ext cx="2219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dirty="0"/>
              <a:t>逆進的な超過累進税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28650" y="5701229"/>
            <a:ext cx="4015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限界税率一定</a:t>
            </a:r>
            <a:endParaRPr kumimoji="1" lang="en-US" altLang="ja-JP" dirty="0"/>
          </a:p>
          <a:p>
            <a:r>
              <a:rPr kumimoji="1" lang="en-US" altLang="ja-JP" dirty="0"/>
              <a:t>Y</a:t>
            </a:r>
            <a:r>
              <a:rPr kumimoji="1" lang="ja-JP" altLang="en-US" dirty="0"/>
              <a:t>の一定値から課税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220079" y="5701229"/>
            <a:ext cx="383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限界税率逓増</a:t>
            </a:r>
            <a:endParaRPr kumimoji="1" lang="en-US" altLang="ja-JP" dirty="0"/>
          </a:p>
          <a:p>
            <a:r>
              <a:rPr lang="ja-JP" altLang="en-US" dirty="0"/>
              <a:t>平均税率は（ある範囲内で）逓減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555082" y="1475492"/>
            <a:ext cx="4113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限界税率と平均税率は無関係</a:t>
            </a:r>
          </a:p>
        </p:txBody>
      </p:sp>
    </p:spTree>
    <p:extLst>
      <p:ext uri="{BB962C8B-B14F-4D97-AF65-F5344CB8AC3E}">
        <p14:creationId xmlns:p14="http://schemas.microsoft.com/office/powerpoint/2010/main" val="506326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1563</TotalTime>
  <Words>3467</Words>
  <Application>Microsoft Office PowerPoint</Application>
  <PresentationFormat>画面に合わせる (4:3)</PresentationFormat>
  <Paragraphs>359</Paragraphs>
  <Slides>31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31</vt:i4>
      </vt:variant>
    </vt:vector>
  </HeadingPairs>
  <TitlesOfParts>
    <vt:vector size="40" baseType="lpstr">
      <vt:lpstr>游ゴシック</vt:lpstr>
      <vt:lpstr>游ゴシック Light</vt:lpstr>
      <vt:lpstr>Arial</vt:lpstr>
      <vt:lpstr>Calibri</vt:lpstr>
      <vt:lpstr>Cambria Math</vt:lpstr>
      <vt:lpstr>Symbol</vt:lpstr>
      <vt:lpstr>Times New Roman</vt:lpstr>
      <vt:lpstr>Wingdings</vt:lpstr>
      <vt:lpstr>Office テーマ</vt:lpstr>
      <vt:lpstr>財政論I/II</vt:lpstr>
      <vt:lpstr>内容</vt:lpstr>
      <vt:lpstr>望ましい税制とは</vt:lpstr>
      <vt:lpstr>公平性(1)　応益原則と応能原則 </vt:lpstr>
      <vt:lpstr>公平性(2)　垂直的公平と水平的公平</vt:lpstr>
      <vt:lpstr>基礎概念</vt:lpstr>
      <vt:lpstr>限界税率と平均税率</vt:lpstr>
      <vt:lpstr>累進度 累進税・逆進税・比例税</vt:lpstr>
      <vt:lpstr>累進度 (2)</vt:lpstr>
      <vt:lpstr>課税ベースの選択</vt:lpstr>
      <vt:lpstr>直接税と間接税</vt:lpstr>
      <vt:lpstr>租税の帰着</vt:lpstr>
      <vt:lpstr>課税ベースの選択 </vt:lpstr>
      <vt:lpstr>課税ベースの選択</vt:lpstr>
      <vt:lpstr>所得課税（包括的所得税）</vt:lpstr>
      <vt:lpstr>所得課税の問題点 恒常所得と変動所得の区別</vt:lpstr>
      <vt:lpstr>所得課税の問題点(2) 恒常所得と変動所得の区別</vt:lpstr>
      <vt:lpstr>所得課税の問題点(3) 恒常所得と変動所得の区別</vt:lpstr>
      <vt:lpstr>生涯における課税ベースの比較</vt:lpstr>
      <vt:lpstr>割引価値(1)</vt:lpstr>
      <vt:lpstr>割引価値(2)</vt:lpstr>
      <vt:lpstr>賃金税と消費課税の同等性</vt:lpstr>
      <vt:lpstr>消費課税の前払い方式としての賃金税</vt:lpstr>
      <vt:lpstr>課税ベースの比較</vt:lpstr>
      <vt:lpstr>生涯での公平性</vt:lpstr>
      <vt:lpstr>生涯での公平性(2)</vt:lpstr>
      <vt:lpstr>資源配分の効率性　所得課税と消費課税</vt:lpstr>
      <vt:lpstr>留意点(1)　 適切な課税ベース</vt:lpstr>
      <vt:lpstr>留意点(2)</vt:lpstr>
      <vt:lpstr>留意点(3)</vt:lpstr>
      <vt:lpstr>キャッシュフロー法人税 </vt:lpstr>
    </vt:vector>
  </TitlesOfParts>
  <Company>財務省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租税の理論，物品税の帰着</dc:title>
  <dc:creator>麻生良文</dc:creator>
  <cp:lastModifiedBy>麻生 良文</cp:lastModifiedBy>
  <cp:revision>100</cp:revision>
  <cp:lastPrinted>2015-03-31T01:24:28Z</cp:lastPrinted>
  <dcterms:created xsi:type="dcterms:W3CDTF">2007-08-17T05:39:09Z</dcterms:created>
  <dcterms:modified xsi:type="dcterms:W3CDTF">2023-09-20T05:55:09Z</dcterms:modified>
</cp:coreProperties>
</file>