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32"/>
  </p:handoutMasterIdLst>
  <p:sldIdLst>
    <p:sldId id="256" r:id="rId2"/>
    <p:sldId id="259" r:id="rId3"/>
    <p:sldId id="260" r:id="rId4"/>
    <p:sldId id="261" r:id="rId5"/>
    <p:sldId id="262" r:id="rId6"/>
    <p:sldId id="263" r:id="rId7"/>
    <p:sldId id="264" r:id="rId8"/>
    <p:sldId id="265" r:id="rId9"/>
    <p:sldId id="266" r:id="rId10"/>
    <p:sldId id="267" r:id="rId11"/>
    <p:sldId id="289" r:id="rId12"/>
    <p:sldId id="290" r:id="rId13"/>
    <p:sldId id="291" r:id="rId14"/>
    <p:sldId id="292" r:id="rId15"/>
    <p:sldId id="293" r:id="rId16"/>
    <p:sldId id="294" r:id="rId17"/>
    <p:sldId id="295" r:id="rId18"/>
    <p:sldId id="286" r:id="rId19"/>
    <p:sldId id="274" r:id="rId20"/>
    <p:sldId id="275" r:id="rId21"/>
    <p:sldId id="287" r:id="rId22"/>
    <p:sldId id="277" r:id="rId23"/>
    <p:sldId id="278" r:id="rId24"/>
    <p:sldId id="279" r:id="rId25"/>
    <p:sldId id="280" r:id="rId26"/>
    <p:sldId id="281" r:id="rId27"/>
    <p:sldId id="282" r:id="rId28"/>
    <p:sldId id="283" r:id="rId29"/>
    <p:sldId id="288" r:id="rId30"/>
    <p:sldId id="284" r:id="rId3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4AB3BDB-0BEE-41CF-BE00-8DE6AE10EDC1}"/>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B91D2CC3-6618-41F7-BE08-5B0D8810A58F}"/>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F81FA2D4-6581-4EE6-B417-76D6DEA352FD}" type="datetimeFigureOut">
              <a:rPr kumimoji="1" lang="ja-JP" altLang="en-US" smtClean="0"/>
              <a:t>2021/4/4</a:t>
            </a:fld>
            <a:endParaRPr kumimoji="1" lang="ja-JP" altLang="en-US"/>
          </a:p>
        </p:txBody>
      </p:sp>
      <p:sp>
        <p:nvSpPr>
          <p:cNvPr id="4" name="フッター プレースホルダー 3">
            <a:extLst>
              <a:ext uri="{FF2B5EF4-FFF2-40B4-BE49-F238E27FC236}">
                <a16:creationId xmlns:a16="http://schemas.microsoft.com/office/drawing/2014/main" id="{5F44536D-901A-41A4-A609-AC64425972CA}"/>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B6249B2-AF24-48D9-91A1-8E537D89D8D8}"/>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1066E12D-B0FC-40ED-919D-E01901B4F025}" type="slidenum">
              <a:rPr kumimoji="1" lang="ja-JP" altLang="en-US" smtClean="0"/>
              <a:t>‹#›</a:t>
            </a:fld>
            <a:endParaRPr kumimoji="1" lang="ja-JP" altLang="en-US"/>
          </a:p>
        </p:txBody>
      </p:sp>
    </p:spTree>
    <p:extLst>
      <p:ext uri="{BB962C8B-B14F-4D97-AF65-F5344CB8AC3E}">
        <p14:creationId xmlns:p14="http://schemas.microsoft.com/office/powerpoint/2010/main" val="13215186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D0D340-CE02-4486-AD5E-A3972B1A2A70}"/>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9072E0B-D698-46DD-807A-6C9B326D4AC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0FB6D04-0B1E-42A8-B112-024A9467D5E2}"/>
              </a:ext>
            </a:extLst>
          </p:cNvPr>
          <p:cNvSpPr>
            <a:spLocks noGrp="1"/>
          </p:cNvSpPr>
          <p:nvPr>
            <p:ph type="dt" sz="half" idx="10"/>
          </p:nvPr>
        </p:nvSpPr>
        <p:spPr/>
        <p:txBody>
          <a:bodyPr/>
          <a:lstStyle/>
          <a:p>
            <a:fld id="{0CBC2D42-B5F1-47BE-8EA1-9CD506A3A7C0}" type="datetimeFigureOut">
              <a:rPr kumimoji="1" lang="ja-JP" altLang="en-US" smtClean="0"/>
              <a:t>2021/4/4</a:t>
            </a:fld>
            <a:endParaRPr kumimoji="1" lang="ja-JP" altLang="en-US"/>
          </a:p>
        </p:txBody>
      </p:sp>
      <p:sp>
        <p:nvSpPr>
          <p:cNvPr id="5" name="フッター プレースホルダー 4">
            <a:extLst>
              <a:ext uri="{FF2B5EF4-FFF2-40B4-BE49-F238E27FC236}">
                <a16:creationId xmlns:a16="http://schemas.microsoft.com/office/drawing/2014/main" id="{4BBE4BFB-66BA-47DB-97D8-B65F484F469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4469101-F761-4F12-B779-699A79B003F3}"/>
              </a:ext>
            </a:extLst>
          </p:cNvPr>
          <p:cNvSpPr>
            <a:spLocks noGrp="1"/>
          </p:cNvSpPr>
          <p:nvPr>
            <p:ph type="sldNum" sz="quarter" idx="12"/>
          </p:nvPr>
        </p:nvSpPr>
        <p:spPr/>
        <p:txBody>
          <a:body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400914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B9477E-B517-4B68-A36B-E47B47FE133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69F5AD9-8E40-4119-BA67-F347D05EB23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107842-4D3A-4788-88F3-6ED46BE32F94}"/>
              </a:ext>
            </a:extLst>
          </p:cNvPr>
          <p:cNvSpPr>
            <a:spLocks noGrp="1"/>
          </p:cNvSpPr>
          <p:nvPr>
            <p:ph type="dt" sz="half" idx="10"/>
          </p:nvPr>
        </p:nvSpPr>
        <p:spPr/>
        <p:txBody>
          <a:bodyPr/>
          <a:lstStyle/>
          <a:p>
            <a:fld id="{0CBC2D42-B5F1-47BE-8EA1-9CD506A3A7C0}" type="datetimeFigureOut">
              <a:rPr kumimoji="1" lang="ja-JP" altLang="en-US" smtClean="0"/>
              <a:t>2021/4/4</a:t>
            </a:fld>
            <a:endParaRPr kumimoji="1" lang="ja-JP" altLang="en-US"/>
          </a:p>
        </p:txBody>
      </p:sp>
      <p:sp>
        <p:nvSpPr>
          <p:cNvPr id="5" name="フッター プレースホルダー 4">
            <a:extLst>
              <a:ext uri="{FF2B5EF4-FFF2-40B4-BE49-F238E27FC236}">
                <a16:creationId xmlns:a16="http://schemas.microsoft.com/office/drawing/2014/main" id="{D42DFEF9-FA8F-4A93-8AD8-904BBC8D78E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D917C23-68AD-4DA4-964F-06A70507AFD9}"/>
              </a:ext>
            </a:extLst>
          </p:cNvPr>
          <p:cNvSpPr>
            <a:spLocks noGrp="1"/>
          </p:cNvSpPr>
          <p:nvPr>
            <p:ph type="sldNum" sz="quarter" idx="12"/>
          </p:nvPr>
        </p:nvSpPr>
        <p:spPr/>
        <p:txBody>
          <a:body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4195515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0FF167B-B07F-4C3C-B225-1C22E8975CB8}"/>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F194C12-CC8F-4BB6-9FBC-B9D5B953A7B2}"/>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9EAE8BC-9FF8-4920-857F-9CB817926B94}"/>
              </a:ext>
            </a:extLst>
          </p:cNvPr>
          <p:cNvSpPr>
            <a:spLocks noGrp="1"/>
          </p:cNvSpPr>
          <p:nvPr>
            <p:ph type="dt" sz="half" idx="10"/>
          </p:nvPr>
        </p:nvSpPr>
        <p:spPr/>
        <p:txBody>
          <a:bodyPr/>
          <a:lstStyle/>
          <a:p>
            <a:fld id="{0CBC2D42-B5F1-47BE-8EA1-9CD506A3A7C0}" type="datetimeFigureOut">
              <a:rPr kumimoji="1" lang="ja-JP" altLang="en-US" smtClean="0"/>
              <a:t>2021/4/4</a:t>
            </a:fld>
            <a:endParaRPr kumimoji="1" lang="ja-JP" altLang="en-US"/>
          </a:p>
        </p:txBody>
      </p:sp>
      <p:sp>
        <p:nvSpPr>
          <p:cNvPr id="5" name="フッター プレースホルダー 4">
            <a:extLst>
              <a:ext uri="{FF2B5EF4-FFF2-40B4-BE49-F238E27FC236}">
                <a16:creationId xmlns:a16="http://schemas.microsoft.com/office/drawing/2014/main" id="{94F4099A-F141-46E6-A17D-C2A06424ED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18DD73F-4FC1-4BF0-A9A9-7C9B240D2CCA}"/>
              </a:ext>
            </a:extLst>
          </p:cNvPr>
          <p:cNvSpPr>
            <a:spLocks noGrp="1"/>
          </p:cNvSpPr>
          <p:nvPr>
            <p:ph type="sldNum" sz="quarter" idx="12"/>
          </p:nvPr>
        </p:nvSpPr>
        <p:spPr/>
        <p:txBody>
          <a:body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1952877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190500"/>
            <a:ext cx="7010400" cy="1527175"/>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524000" y="1905000"/>
            <a:ext cx="3429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105400" y="1905000"/>
            <a:ext cx="3429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6629400" y="6248400"/>
            <a:ext cx="1905000" cy="457200"/>
          </a:xfrm>
        </p:spPr>
        <p:txBody>
          <a:bodyPr/>
          <a:lstStyle>
            <a:lvl1pPr>
              <a:defRPr/>
            </a:lvl1pPr>
          </a:lstStyle>
          <a:p>
            <a:endParaRPr lang="en-US" altLang="ja-JP"/>
          </a:p>
        </p:txBody>
      </p:sp>
      <p:sp>
        <p:nvSpPr>
          <p:cNvPr id="6" name="フッター プレースホルダー 5"/>
          <p:cNvSpPr>
            <a:spLocks noGrp="1"/>
          </p:cNvSpPr>
          <p:nvPr>
            <p:ph type="ftr" sz="quarter" idx="11"/>
          </p:nvPr>
        </p:nvSpPr>
        <p:spPr>
          <a:xfrm>
            <a:off x="3276600" y="6248400"/>
            <a:ext cx="2895600" cy="457200"/>
          </a:xfrm>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a:xfrm>
            <a:off x="1524000" y="6248400"/>
            <a:ext cx="1295400" cy="457200"/>
          </a:xfrm>
        </p:spPr>
        <p:txBody>
          <a:bodyPr/>
          <a:lstStyle>
            <a:lvl1pPr>
              <a:defRPr/>
            </a:lvl1pPr>
          </a:lstStyle>
          <a:p>
            <a:fld id="{6256254D-45FD-418F-96AE-70168E062BB6}" type="slidenum">
              <a:rPr lang="en-US" altLang="ja-JP"/>
              <a:pPr/>
              <a:t>‹#›</a:t>
            </a:fld>
            <a:endParaRPr lang="en-US" altLang="ja-JP"/>
          </a:p>
        </p:txBody>
      </p:sp>
    </p:spTree>
    <p:extLst>
      <p:ext uri="{BB962C8B-B14F-4D97-AF65-F5344CB8AC3E}">
        <p14:creationId xmlns:p14="http://schemas.microsoft.com/office/powerpoint/2010/main" val="583331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2AF683-0ECC-4972-9D74-03C791DFBFB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1206095-AC1E-4277-B728-7B863AC76E4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DFEC7AF-1EF0-42F3-A68C-7CC32B376DF7}"/>
              </a:ext>
            </a:extLst>
          </p:cNvPr>
          <p:cNvSpPr>
            <a:spLocks noGrp="1"/>
          </p:cNvSpPr>
          <p:nvPr>
            <p:ph type="dt" sz="half" idx="10"/>
          </p:nvPr>
        </p:nvSpPr>
        <p:spPr/>
        <p:txBody>
          <a:bodyPr/>
          <a:lstStyle/>
          <a:p>
            <a:fld id="{0CBC2D42-B5F1-47BE-8EA1-9CD506A3A7C0}" type="datetimeFigureOut">
              <a:rPr kumimoji="1" lang="ja-JP" altLang="en-US" smtClean="0"/>
              <a:t>2021/4/4</a:t>
            </a:fld>
            <a:endParaRPr kumimoji="1" lang="ja-JP" altLang="en-US"/>
          </a:p>
        </p:txBody>
      </p:sp>
      <p:sp>
        <p:nvSpPr>
          <p:cNvPr id="5" name="フッター プレースホルダー 4">
            <a:extLst>
              <a:ext uri="{FF2B5EF4-FFF2-40B4-BE49-F238E27FC236}">
                <a16:creationId xmlns:a16="http://schemas.microsoft.com/office/drawing/2014/main" id="{63222473-CF43-4CAE-8E32-BE1D63C2C5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F56D93-99EC-402F-8219-40539FA56BC3}"/>
              </a:ext>
            </a:extLst>
          </p:cNvPr>
          <p:cNvSpPr>
            <a:spLocks noGrp="1"/>
          </p:cNvSpPr>
          <p:nvPr>
            <p:ph type="sldNum" sz="quarter" idx="12"/>
          </p:nvPr>
        </p:nvSpPr>
        <p:spPr/>
        <p:txBody>
          <a:body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4018683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91FC5C-7E6F-439F-AA28-92C9C8D436E8}"/>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4D2AB51-DBA7-4337-AF65-A0415082E82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91EB00B-C6CB-45F7-824F-C0330E30A5F2}"/>
              </a:ext>
            </a:extLst>
          </p:cNvPr>
          <p:cNvSpPr>
            <a:spLocks noGrp="1"/>
          </p:cNvSpPr>
          <p:nvPr>
            <p:ph type="dt" sz="half" idx="10"/>
          </p:nvPr>
        </p:nvSpPr>
        <p:spPr/>
        <p:txBody>
          <a:bodyPr/>
          <a:lstStyle/>
          <a:p>
            <a:fld id="{0CBC2D42-B5F1-47BE-8EA1-9CD506A3A7C0}" type="datetimeFigureOut">
              <a:rPr kumimoji="1" lang="ja-JP" altLang="en-US" smtClean="0"/>
              <a:t>2021/4/4</a:t>
            </a:fld>
            <a:endParaRPr kumimoji="1" lang="ja-JP" altLang="en-US"/>
          </a:p>
        </p:txBody>
      </p:sp>
      <p:sp>
        <p:nvSpPr>
          <p:cNvPr id="5" name="フッター プレースホルダー 4">
            <a:extLst>
              <a:ext uri="{FF2B5EF4-FFF2-40B4-BE49-F238E27FC236}">
                <a16:creationId xmlns:a16="http://schemas.microsoft.com/office/drawing/2014/main" id="{64634401-1047-41D9-A068-521A6FC535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EC4818-92FC-42E4-A796-C56E52B71CD6}"/>
              </a:ext>
            </a:extLst>
          </p:cNvPr>
          <p:cNvSpPr>
            <a:spLocks noGrp="1"/>
          </p:cNvSpPr>
          <p:nvPr>
            <p:ph type="sldNum" sz="quarter" idx="12"/>
          </p:nvPr>
        </p:nvSpPr>
        <p:spPr/>
        <p:txBody>
          <a:body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340742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D7EE12-0043-4C38-BBAF-0DC02872964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D479B63-41CE-41DA-AF08-ABE3B96C8E90}"/>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0FA9F39-E8C2-4F15-94EA-86756FEE90A9}"/>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C88D730-B2FE-49C5-9726-A0F83BC0881F}"/>
              </a:ext>
            </a:extLst>
          </p:cNvPr>
          <p:cNvSpPr>
            <a:spLocks noGrp="1"/>
          </p:cNvSpPr>
          <p:nvPr>
            <p:ph type="dt" sz="half" idx="10"/>
          </p:nvPr>
        </p:nvSpPr>
        <p:spPr/>
        <p:txBody>
          <a:bodyPr/>
          <a:lstStyle/>
          <a:p>
            <a:fld id="{0CBC2D42-B5F1-47BE-8EA1-9CD506A3A7C0}" type="datetimeFigureOut">
              <a:rPr kumimoji="1" lang="ja-JP" altLang="en-US" smtClean="0"/>
              <a:t>2021/4/4</a:t>
            </a:fld>
            <a:endParaRPr kumimoji="1" lang="ja-JP" altLang="en-US"/>
          </a:p>
        </p:txBody>
      </p:sp>
      <p:sp>
        <p:nvSpPr>
          <p:cNvPr id="6" name="フッター プレースホルダー 5">
            <a:extLst>
              <a:ext uri="{FF2B5EF4-FFF2-40B4-BE49-F238E27FC236}">
                <a16:creationId xmlns:a16="http://schemas.microsoft.com/office/drawing/2014/main" id="{700CD1D1-B0FB-49C9-9EBE-5950368BF18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CECC352-21F0-4879-9DD7-1AF8216B2A84}"/>
              </a:ext>
            </a:extLst>
          </p:cNvPr>
          <p:cNvSpPr>
            <a:spLocks noGrp="1"/>
          </p:cNvSpPr>
          <p:nvPr>
            <p:ph type="sldNum" sz="quarter" idx="12"/>
          </p:nvPr>
        </p:nvSpPr>
        <p:spPr/>
        <p:txBody>
          <a:body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99753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04D072-600E-4974-9A31-ABCC7DF57A93}"/>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8B7165C-DF95-4CAB-AA8C-2B91831D928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513F529-EBB3-46AC-A25C-35311B9AF9C6}"/>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DD0454B-0800-48F6-9603-A1D6E9A0542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5AC74E7-EFAC-4A28-8B82-740E1C8A0930}"/>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DA13CA4-6E5D-4A8D-912F-8E45B151884B}"/>
              </a:ext>
            </a:extLst>
          </p:cNvPr>
          <p:cNvSpPr>
            <a:spLocks noGrp="1"/>
          </p:cNvSpPr>
          <p:nvPr>
            <p:ph type="dt" sz="half" idx="10"/>
          </p:nvPr>
        </p:nvSpPr>
        <p:spPr/>
        <p:txBody>
          <a:bodyPr/>
          <a:lstStyle/>
          <a:p>
            <a:fld id="{0CBC2D42-B5F1-47BE-8EA1-9CD506A3A7C0}" type="datetimeFigureOut">
              <a:rPr kumimoji="1" lang="ja-JP" altLang="en-US" smtClean="0"/>
              <a:t>2021/4/4</a:t>
            </a:fld>
            <a:endParaRPr kumimoji="1" lang="ja-JP" altLang="en-US"/>
          </a:p>
        </p:txBody>
      </p:sp>
      <p:sp>
        <p:nvSpPr>
          <p:cNvPr id="8" name="フッター プレースホルダー 7">
            <a:extLst>
              <a:ext uri="{FF2B5EF4-FFF2-40B4-BE49-F238E27FC236}">
                <a16:creationId xmlns:a16="http://schemas.microsoft.com/office/drawing/2014/main" id="{E1136431-B438-44C1-AD03-AF722C16FB6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6EDB17F-72CA-4E18-866A-5369DFE245CB}"/>
              </a:ext>
            </a:extLst>
          </p:cNvPr>
          <p:cNvSpPr>
            <a:spLocks noGrp="1"/>
          </p:cNvSpPr>
          <p:nvPr>
            <p:ph type="sldNum" sz="quarter" idx="12"/>
          </p:nvPr>
        </p:nvSpPr>
        <p:spPr/>
        <p:txBody>
          <a:body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204554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3DC95A-933B-44B1-8411-8D94ABE9B73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2AF589B-ACE0-4CD1-95EA-DAC23748A111}"/>
              </a:ext>
            </a:extLst>
          </p:cNvPr>
          <p:cNvSpPr>
            <a:spLocks noGrp="1"/>
          </p:cNvSpPr>
          <p:nvPr>
            <p:ph type="dt" sz="half" idx="10"/>
          </p:nvPr>
        </p:nvSpPr>
        <p:spPr/>
        <p:txBody>
          <a:bodyPr/>
          <a:lstStyle/>
          <a:p>
            <a:fld id="{0CBC2D42-B5F1-47BE-8EA1-9CD506A3A7C0}" type="datetimeFigureOut">
              <a:rPr kumimoji="1" lang="ja-JP" altLang="en-US" smtClean="0"/>
              <a:t>2021/4/4</a:t>
            </a:fld>
            <a:endParaRPr kumimoji="1" lang="ja-JP" altLang="en-US"/>
          </a:p>
        </p:txBody>
      </p:sp>
      <p:sp>
        <p:nvSpPr>
          <p:cNvPr id="4" name="フッター プレースホルダー 3">
            <a:extLst>
              <a:ext uri="{FF2B5EF4-FFF2-40B4-BE49-F238E27FC236}">
                <a16:creationId xmlns:a16="http://schemas.microsoft.com/office/drawing/2014/main" id="{072B1793-9715-46CB-BA9E-510F3882CF1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3E090B7-BDF5-4B24-AD50-1D0CEA6F03EB}"/>
              </a:ext>
            </a:extLst>
          </p:cNvPr>
          <p:cNvSpPr>
            <a:spLocks noGrp="1"/>
          </p:cNvSpPr>
          <p:nvPr>
            <p:ph type="sldNum" sz="quarter" idx="12"/>
          </p:nvPr>
        </p:nvSpPr>
        <p:spPr/>
        <p:txBody>
          <a:body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2854002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CC68444-4293-45A9-85AF-A2BF752560EB}"/>
              </a:ext>
            </a:extLst>
          </p:cNvPr>
          <p:cNvSpPr>
            <a:spLocks noGrp="1"/>
          </p:cNvSpPr>
          <p:nvPr>
            <p:ph type="dt" sz="half" idx="10"/>
          </p:nvPr>
        </p:nvSpPr>
        <p:spPr/>
        <p:txBody>
          <a:bodyPr/>
          <a:lstStyle/>
          <a:p>
            <a:fld id="{0CBC2D42-B5F1-47BE-8EA1-9CD506A3A7C0}" type="datetimeFigureOut">
              <a:rPr kumimoji="1" lang="ja-JP" altLang="en-US" smtClean="0"/>
              <a:t>2021/4/4</a:t>
            </a:fld>
            <a:endParaRPr kumimoji="1" lang="ja-JP" altLang="en-US"/>
          </a:p>
        </p:txBody>
      </p:sp>
      <p:sp>
        <p:nvSpPr>
          <p:cNvPr id="3" name="フッター プレースホルダー 2">
            <a:extLst>
              <a:ext uri="{FF2B5EF4-FFF2-40B4-BE49-F238E27FC236}">
                <a16:creationId xmlns:a16="http://schemas.microsoft.com/office/drawing/2014/main" id="{D84E4815-F1C4-4B26-A217-F5EFABF9EDD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4892FC1-D0A4-4644-869C-1EC8B0058E9B}"/>
              </a:ext>
            </a:extLst>
          </p:cNvPr>
          <p:cNvSpPr>
            <a:spLocks noGrp="1"/>
          </p:cNvSpPr>
          <p:nvPr>
            <p:ph type="sldNum" sz="quarter" idx="12"/>
          </p:nvPr>
        </p:nvSpPr>
        <p:spPr/>
        <p:txBody>
          <a:body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412961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6FD315-7A6B-4DAD-BD34-E2280A5B10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A6F7D3-3F3D-44E2-9694-6E08B0D32EE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EE2EFB3-B3F7-48AC-9F9B-627DBD6B757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5D8FF7B-825C-4DDB-A420-790FAB4327F2}"/>
              </a:ext>
            </a:extLst>
          </p:cNvPr>
          <p:cNvSpPr>
            <a:spLocks noGrp="1"/>
          </p:cNvSpPr>
          <p:nvPr>
            <p:ph type="dt" sz="half" idx="10"/>
          </p:nvPr>
        </p:nvSpPr>
        <p:spPr/>
        <p:txBody>
          <a:bodyPr/>
          <a:lstStyle/>
          <a:p>
            <a:fld id="{0CBC2D42-B5F1-47BE-8EA1-9CD506A3A7C0}" type="datetimeFigureOut">
              <a:rPr kumimoji="1" lang="ja-JP" altLang="en-US" smtClean="0"/>
              <a:t>2021/4/4</a:t>
            </a:fld>
            <a:endParaRPr kumimoji="1" lang="ja-JP" altLang="en-US"/>
          </a:p>
        </p:txBody>
      </p:sp>
      <p:sp>
        <p:nvSpPr>
          <p:cNvPr id="6" name="フッター プレースホルダー 5">
            <a:extLst>
              <a:ext uri="{FF2B5EF4-FFF2-40B4-BE49-F238E27FC236}">
                <a16:creationId xmlns:a16="http://schemas.microsoft.com/office/drawing/2014/main" id="{EAE41232-EEBE-4CAB-A1EF-2F70E0F340D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500D3B2-7F8C-4290-A46A-48D9D86EF05C}"/>
              </a:ext>
            </a:extLst>
          </p:cNvPr>
          <p:cNvSpPr>
            <a:spLocks noGrp="1"/>
          </p:cNvSpPr>
          <p:nvPr>
            <p:ph type="sldNum" sz="quarter" idx="12"/>
          </p:nvPr>
        </p:nvSpPr>
        <p:spPr/>
        <p:txBody>
          <a:body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116583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C296F-6B77-4269-A85F-D46C93B27882}"/>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864EB4E-FB28-4F92-B9C8-02318D30941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D47B4BBF-03D2-4ED4-B25F-82A8FC04222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FFC4A6-0CED-4BE0-BF9B-85B6B7FAA5EE}"/>
              </a:ext>
            </a:extLst>
          </p:cNvPr>
          <p:cNvSpPr>
            <a:spLocks noGrp="1"/>
          </p:cNvSpPr>
          <p:nvPr>
            <p:ph type="dt" sz="half" idx="10"/>
          </p:nvPr>
        </p:nvSpPr>
        <p:spPr/>
        <p:txBody>
          <a:bodyPr/>
          <a:lstStyle/>
          <a:p>
            <a:fld id="{0CBC2D42-B5F1-47BE-8EA1-9CD506A3A7C0}" type="datetimeFigureOut">
              <a:rPr kumimoji="1" lang="ja-JP" altLang="en-US" smtClean="0"/>
              <a:t>2021/4/4</a:t>
            </a:fld>
            <a:endParaRPr kumimoji="1" lang="ja-JP" altLang="en-US"/>
          </a:p>
        </p:txBody>
      </p:sp>
      <p:sp>
        <p:nvSpPr>
          <p:cNvPr id="6" name="フッター プレースホルダー 5">
            <a:extLst>
              <a:ext uri="{FF2B5EF4-FFF2-40B4-BE49-F238E27FC236}">
                <a16:creationId xmlns:a16="http://schemas.microsoft.com/office/drawing/2014/main" id="{E720BC3F-8788-4817-8303-3DE275327F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C675788-81A7-4C6C-8D89-D42C17ED57AB}"/>
              </a:ext>
            </a:extLst>
          </p:cNvPr>
          <p:cNvSpPr>
            <a:spLocks noGrp="1"/>
          </p:cNvSpPr>
          <p:nvPr>
            <p:ph type="sldNum" sz="quarter" idx="12"/>
          </p:nvPr>
        </p:nvSpPr>
        <p:spPr/>
        <p:txBody>
          <a:body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395368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D5A65C1-4CD7-4A51-8C10-57CD7943DE7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9BD0FDA-D853-43A0-A7F5-95C864004EF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24F358-C1CC-4711-BEB6-C3180B82F13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CBC2D42-B5F1-47BE-8EA1-9CD506A3A7C0}" type="datetimeFigureOut">
              <a:rPr kumimoji="1" lang="ja-JP" altLang="en-US" smtClean="0"/>
              <a:t>2021/4/4</a:t>
            </a:fld>
            <a:endParaRPr kumimoji="1" lang="ja-JP" altLang="en-US"/>
          </a:p>
        </p:txBody>
      </p:sp>
      <p:sp>
        <p:nvSpPr>
          <p:cNvPr id="5" name="フッター プレースホルダー 4">
            <a:extLst>
              <a:ext uri="{FF2B5EF4-FFF2-40B4-BE49-F238E27FC236}">
                <a16:creationId xmlns:a16="http://schemas.microsoft.com/office/drawing/2014/main" id="{1B63CEF6-AA07-4FFB-AE5B-B05BEDDBE16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33122D9-3AEE-44A2-A28E-286273597FC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CE952-D570-43AD-826D-94B07C7A427D}" type="slidenum">
              <a:rPr kumimoji="1" lang="ja-JP" altLang="en-US" smtClean="0"/>
              <a:t>‹#›</a:t>
            </a:fld>
            <a:endParaRPr kumimoji="1" lang="ja-JP" altLang="en-US"/>
          </a:p>
        </p:txBody>
      </p:sp>
    </p:spTree>
    <p:extLst>
      <p:ext uri="{BB962C8B-B14F-4D97-AF65-F5344CB8AC3E}">
        <p14:creationId xmlns:p14="http://schemas.microsoft.com/office/powerpoint/2010/main" val="179936669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公共財</a:t>
            </a:r>
          </a:p>
        </p:txBody>
      </p:sp>
      <p:sp>
        <p:nvSpPr>
          <p:cNvPr id="3" name="サブタイトル 2"/>
          <p:cNvSpPr>
            <a:spLocks noGrp="1"/>
          </p:cNvSpPr>
          <p:nvPr>
            <p:ph type="subTitle" idx="1"/>
          </p:nvPr>
        </p:nvSpPr>
        <p:spPr/>
        <p:txBody>
          <a:bodyPr/>
          <a:lstStyle/>
          <a:p>
            <a:r>
              <a:rPr kumimoji="1" lang="ja-JP" altLang="en-US" dirty="0"/>
              <a:t>財政論 </a:t>
            </a:r>
            <a:r>
              <a:rPr kumimoji="1" lang="en-US" altLang="ja-JP"/>
              <a:t>I/II </a:t>
            </a:r>
            <a:endParaRPr kumimoji="1" lang="en-US" altLang="ja-JP" dirty="0"/>
          </a:p>
          <a:p>
            <a:r>
              <a:rPr kumimoji="1" lang="en-US" altLang="ja-JP" dirty="0"/>
              <a:t>No.2</a:t>
            </a:r>
          </a:p>
          <a:p>
            <a:r>
              <a:rPr lang="ja-JP" altLang="en-US" dirty="0"/>
              <a:t>麻生良文</a:t>
            </a:r>
            <a:endParaRPr kumimoji="1" lang="ja-JP" altLang="en-US" dirty="0"/>
          </a:p>
        </p:txBody>
      </p:sp>
    </p:spTree>
    <p:extLst>
      <p:ext uri="{BB962C8B-B14F-4D97-AF65-F5344CB8AC3E}">
        <p14:creationId xmlns:p14="http://schemas.microsoft.com/office/powerpoint/2010/main" val="1039192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公共財の効率的な供給量</a:t>
            </a:r>
          </a:p>
        </p:txBody>
      </p:sp>
      <p:sp>
        <p:nvSpPr>
          <p:cNvPr id="5123" name="Rectangle 3"/>
          <p:cNvSpPr>
            <a:spLocks noGrp="1" noChangeArrowheads="1"/>
          </p:cNvSpPr>
          <p:nvPr>
            <p:ph idx="1"/>
          </p:nvPr>
        </p:nvSpPr>
        <p:spPr/>
        <p:txBody>
          <a:bodyPr>
            <a:normAutofit/>
          </a:bodyPr>
          <a:lstStyle/>
          <a:p>
            <a:r>
              <a:rPr lang="ja-JP" altLang="en-US" sz="2600" dirty="0"/>
              <a:t>非競合性</a:t>
            </a:r>
          </a:p>
          <a:p>
            <a:pPr lvl="1"/>
            <a:r>
              <a:rPr lang="ja-JP" altLang="en-US" sz="2400" dirty="0"/>
              <a:t>一旦，その財が生産されてしまえば，全ての人に消費させることが望ましい</a:t>
            </a:r>
          </a:p>
          <a:p>
            <a:r>
              <a:rPr lang="ja-JP" altLang="en-US" sz="2600" dirty="0"/>
              <a:t>排除不能性</a:t>
            </a:r>
          </a:p>
          <a:p>
            <a:pPr lvl="1"/>
            <a:r>
              <a:rPr lang="ja-JP" altLang="en-US" sz="2400" dirty="0"/>
              <a:t>供給することが望ましくても，市場メカニズムを機能させることが困難である</a:t>
            </a:r>
          </a:p>
          <a:p>
            <a:r>
              <a:rPr lang="ja-JP" altLang="en-US" sz="2400" dirty="0"/>
              <a:t>フリーライダー問題</a:t>
            </a:r>
          </a:p>
          <a:p>
            <a:pPr lvl="2"/>
            <a:r>
              <a:rPr lang="ja-JP" altLang="en-US" sz="2000" dirty="0"/>
              <a:t>警察サービス</a:t>
            </a:r>
          </a:p>
          <a:p>
            <a:pPr lvl="2"/>
            <a:r>
              <a:rPr lang="ja-JP" altLang="en-US" sz="2000" dirty="0"/>
              <a:t>国防サービス</a:t>
            </a:r>
          </a:p>
          <a:p>
            <a:pPr lvl="3"/>
            <a:r>
              <a:rPr lang="ja-JP" altLang="en-US" sz="1800" dirty="0"/>
              <a:t>集団安全保障</a:t>
            </a:r>
            <a:r>
              <a:rPr lang="ja-JP" altLang="en-US" sz="1800" dirty="0">
                <a:sym typeface="Wingdings" pitchFamily="2" charset="2"/>
              </a:rPr>
              <a:t>小国は大国にタダ乗り</a:t>
            </a:r>
          </a:p>
          <a:p>
            <a:pPr lvl="3"/>
            <a:r>
              <a:rPr lang="ja-JP" altLang="en-US" sz="1800" dirty="0"/>
              <a:t>国防を各地方政府に任せたらどうなるか</a:t>
            </a:r>
          </a:p>
        </p:txBody>
      </p:sp>
    </p:spTree>
    <p:extLst>
      <p:ext uri="{BB962C8B-B14F-4D97-AF65-F5344CB8AC3E}">
        <p14:creationId xmlns:p14="http://schemas.microsoft.com/office/powerpoint/2010/main" val="1668566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ja-JP" altLang="en-US" dirty="0"/>
              <a:t>公共財の効率的な供給量</a:t>
            </a:r>
            <a:r>
              <a:rPr lang="en-US" altLang="ja-JP" dirty="0"/>
              <a:t>(2)</a:t>
            </a:r>
          </a:p>
        </p:txBody>
      </p:sp>
      <mc:AlternateContent xmlns:mc="http://schemas.openxmlformats.org/markup-compatibility/2006" xmlns:a14="http://schemas.microsoft.com/office/drawing/2010/main">
        <mc:Choice Requires="a14">
          <p:sp>
            <p:nvSpPr>
              <p:cNvPr id="6147" name="Rectangle 3"/>
              <p:cNvSpPr>
                <a:spLocks noGrp="1" noChangeArrowheads="1"/>
              </p:cNvSpPr>
              <p:nvPr>
                <p:ph idx="1"/>
              </p:nvPr>
            </p:nvSpPr>
            <p:spPr>
              <a:xfrm>
                <a:off x="457200" y="1340768"/>
                <a:ext cx="8219256" cy="4785395"/>
              </a:xfrm>
            </p:spPr>
            <p:txBody>
              <a:bodyPr>
                <a:normAutofit fontScale="92500" lnSpcReduction="10000"/>
              </a:bodyPr>
              <a:lstStyle/>
              <a:p>
                <a:r>
                  <a:rPr lang="ja-JP" altLang="en-US" sz="2400" dirty="0">
                    <a:latin typeface="+mn-ea"/>
                  </a:rPr>
                  <a:t>ある町内での街灯の建設を考える　</a:t>
                </a:r>
                <a:r>
                  <a:rPr lang="en-US" altLang="ja-JP" sz="2400" i="1" dirty="0">
                    <a:latin typeface="Times New Roman" panose="02020603050405020304" pitchFamily="18" charset="0"/>
                    <a:cs typeface="Times New Roman" panose="02020603050405020304" pitchFamily="18" charset="0"/>
                  </a:rPr>
                  <a:t>G</a:t>
                </a:r>
                <a:r>
                  <a:rPr lang="ja-JP" altLang="en-US" sz="2400" dirty="0">
                    <a:latin typeface="+mn-ea"/>
                  </a:rPr>
                  <a:t>：建設本数</a:t>
                </a:r>
                <a:endParaRPr lang="en-US" altLang="ja-JP" sz="2400" dirty="0">
                  <a:latin typeface="+mn-ea"/>
                </a:endParaRPr>
              </a:p>
              <a:p>
                <a:r>
                  <a:rPr lang="en-US" altLang="ja-JP" sz="2400" i="1" dirty="0">
                    <a:latin typeface="Times New Roman" panose="02020603050405020304" pitchFamily="18" charset="0"/>
                    <a:cs typeface="Times New Roman" panose="02020603050405020304" pitchFamily="18" charset="0"/>
                  </a:rPr>
                  <a:t>N</a:t>
                </a:r>
                <a:r>
                  <a:rPr lang="ja-JP" altLang="en-US" sz="2400" dirty="0">
                    <a:latin typeface="Times New Roman" panose="02020603050405020304" pitchFamily="18" charset="0"/>
                    <a:cs typeface="Times New Roman" panose="02020603050405020304" pitchFamily="18" charset="0"/>
                  </a:rPr>
                  <a:t>人の住民</a:t>
                </a:r>
                <a:endParaRPr lang="ja-JP" altLang="en-US" sz="1800" dirty="0">
                  <a:latin typeface="Times New Roman" panose="02020603050405020304" pitchFamily="18" charset="0"/>
                  <a:cs typeface="Times New Roman" panose="02020603050405020304" pitchFamily="18" charset="0"/>
                </a:endParaRPr>
              </a:p>
              <a:p>
                <a:pPr lvl="1"/>
                <a:r>
                  <a:rPr lang="ja-JP" altLang="en-US" sz="2000" dirty="0">
                    <a:latin typeface="Times New Roman" panose="02020603050405020304" pitchFamily="18" charset="0"/>
                    <a:cs typeface="Times New Roman" panose="02020603050405020304" pitchFamily="18" charset="0"/>
                  </a:rPr>
                  <a:t>住民</a:t>
                </a:r>
                <a:r>
                  <a:rPr lang="en-US" altLang="ja-JP" sz="2000" i="1" dirty="0" err="1">
                    <a:latin typeface="Times New Roman" panose="02020603050405020304" pitchFamily="18" charset="0"/>
                    <a:cs typeface="Times New Roman" panose="02020603050405020304" pitchFamily="18" charset="0"/>
                  </a:rPr>
                  <a:t>i</a:t>
                </a:r>
                <a:r>
                  <a:rPr lang="ja-JP" altLang="en-US" sz="2000" dirty="0">
                    <a:latin typeface="Times New Roman" panose="02020603050405020304" pitchFamily="18" charset="0"/>
                    <a:cs typeface="Times New Roman" panose="02020603050405020304" pitchFamily="18" charset="0"/>
                  </a:rPr>
                  <a:t>の効用　</a:t>
                </a:r>
                <a:r>
                  <a:rPr lang="en-US" altLang="ja-JP" sz="2000" i="1" dirty="0">
                    <a:latin typeface="Times New Roman" panose="02020603050405020304" pitchFamily="18" charset="0"/>
                    <a:cs typeface="Times New Roman" panose="02020603050405020304" pitchFamily="18" charset="0"/>
                  </a:rPr>
                  <a:t>U</a:t>
                </a:r>
                <a:r>
                  <a:rPr lang="en-US" altLang="ja-JP" sz="2000" i="1" baseline="30000" dirty="0">
                    <a:latin typeface="Times New Roman" panose="02020603050405020304" pitchFamily="18" charset="0"/>
                    <a:cs typeface="Times New Roman" panose="02020603050405020304" pitchFamily="18" charset="0"/>
                  </a:rPr>
                  <a:t>i</a:t>
                </a:r>
                <a:r>
                  <a:rPr lang="en-US" altLang="ja-JP" sz="2000" dirty="0">
                    <a:latin typeface="Times New Roman" panose="02020603050405020304" pitchFamily="18" charset="0"/>
                    <a:cs typeface="Times New Roman" panose="02020603050405020304" pitchFamily="18" charset="0"/>
                  </a:rPr>
                  <a:t>(</a:t>
                </a:r>
                <a:r>
                  <a:rPr lang="en-US" altLang="ja-JP" sz="2000" i="1" dirty="0">
                    <a:latin typeface="Times New Roman" panose="02020603050405020304" pitchFamily="18" charset="0"/>
                    <a:cs typeface="Times New Roman" panose="02020603050405020304" pitchFamily="18" charset="0"/>
                  </a:rPr>
                  <a:t>G</a:t>
                </a:r>
                <a:r>
                  <a:rPr lang="en-US" altLang="ja-JP" sz="2000" dirty="0">
                    <a:latin typeface="Times New Roman" panose="02020603050405020304" pitchFamily="18" charset="0"/>
                    <a:cs typeface="Times New Roman" panose="02020603050405020304" pitchFamily="18" charset="0"/>
                  </a:rPr>
                  <a:t>)</a:t>
                </a:r>
                <a:r>
                  <a:rPr lang="ja-JP" altLang="en-US" sz="2000" dirty="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 </a:t>
                </a:r>
                <a:r>
                  <a:rPr lang="en-US" altLang="ja-JP" sz="2000" i="1" dirty="0" err="1">
                    <a:latin typeface="Times New Roman" panose="02020603050405020304" pitchFamily="18" charset="0"/>
                    <a:cs typeface="Times New Roman" panose="02020603050405020304" pitchFamily="18" charset="0"/>
                  </a:rPr>
                  <a:t>i</a:t>
                </a:r>
                <a:r>
                  <a:rPr lang="en-US" altLang="ja-JP" sz="2000" dirty="0">
                    <a:latin typeface="Times New Roman" panose="02020603050405020304" pitchFamily="18" charset="0"/>
                    <a:cs typeface="Times New Roman" panose="02020603050405020304" pitchFamily="18" charset="0"/>
                  </a:rPr>
                  <a:t>=1,2, ..., </a:t>
                </a:r>
                <a:r>
                  <a:rPr lang="en-US" altLang="ja-JP" sz="2000" i="1" dirty="0">
                    <a:latin typeface="Times New Roman" panose="02020603050405020304" pitchFamily="18" charset="0"/>
                    <a:cs typeface="Times New Roman" panose="02020603050405020304" pitchFamily="18" charset="0"/>
                  </a:rPr>
                  <a:t>N </a:t>
                </a:r>
                <a:r>
                  <a:rPr lang="en-US" altLang="ja-JP" sz="2000" dirty="0">
                    <a:latin typeface="Times New Roman" panose="02020603050405020304" pitchFamily="18" charset="0"/>
                    <a:cs typeface="Times New Roman" panose="02020603050405020304" pitchFamily="18" charset="0"/>
                  </a:rPr>
                  <a:t>)</a:t>
                </a:r>
              </a:p>
              <a:p>
                <a:pPr lvl="1"/>
                <a:r>
                  <a:rPr lang="ja-JP" altLang="en-US" sz="2000" dirty="0">
                    <a:latin typeface="Times New Roman" panose="02020603050405020304" pitchFamily="18" charset="0"/>
                    <a:cs typeface="Times New Roman" panose="02020603050405020304" pitchFamily="18" charset="0"/>
                  </a:rPr>
                  <a:t>住民によって感じる効用は異なる</a:t>
                </a:r>
                <a:endParaRPr lang="en-US" altLang="ja-JP" sz="2000" dirty="0">
                  <a:latin typeface="Times New Roman" panose="02020603050405020304" pitchFamily="18" charset="0"/>
                  <a:cs typeface="Times New Roman" panose="02020603050405020304" pitchFamily="18" charset="0"/>
                </a:endParaRPr>
              </a:p>
              <a:p>
                <a:pPr lvl="1"/>
                <a:r>
                  <a:rPr lang="ja-JP" altLang="en-US" sz="2000" dirty="0">
                    <a:latin typeface="Times New Roman" panose="02020603050405020304" pitchFamily="18" charset="0"/>
                    <a:cs typeface="Times New Roman" panose="02020603050405020304" pitchFamily="18" charset="0"/>
                  </a:rPr>
                  <a:t>非競合性 </a:t>
                </a:r>
                <a:r>
                  <a:rPr lang="en-US" altLang="ja-JP" sz="2000" dirty="0">
                    <a:latin typeface="Times New Roman" panose="02020603050405020304" pitchFamily="18" charset="0"/>
                    <a:cs typeface="Times New Roman" panose="02020603050405020304" pitchFamily="18" charset="0"/>
                    <a:sym typeface="Wingdings" panose="05000000000000000000" pitchFamily="2" charset="2"/>
                  </a:rPr>
                  <a:t> </a:t>
                </a:r>
                <a:r>
                  <a:rPr lang="ja-JP" altLang="en-US" sz="2000" dirty="0">
                    <a:latin typeface="Times New Roman" panose="02020603050405020304" pitchFamily="18" charset="0"/>
                    <a:cs typeface="Times New Roman" panose="02020603050405020304" pitchFamily="18" charset="0"/>
                    <a:sym typeface="Wingdings" panose="05000000000000000000" pitchFamily="2" charset="2"/>
                  </a:rPr>
                  <a:t>全ての住民は等しい量の</a:t>
                </a:r>
                <a:r>
                  <a:rPr lang="en-US" altLang="ja-JP" sz="2000" i="1" dirty="0">
                    <a:latin typeface="Times New Roman" panose="02020603050405020304" pitchFamily="18" charset="0"/>
                    <a:cs typeface="Times New Roman" panose="02020603050405020304" pitchFamily="18" charset="0"/>
                    <a:sym typeface="Wingdings" panose="05000000000000000000" pitchFamily="2" charset="2"/>
                  </a:rPr>
                  <a:t>G</a:t>
                </a:r>
                <a:r>
                  <a:rPr lang="ja-JP" altLang="en-US" sz="2000" dirty="0">
                    <a:latin typeface="Times New Roman" panose="02020603050405020304" pitchFamily="18" charset="0"/>
                    <a:cs typeface="Times New Roman" panose="02020603050405020304" pitchFamily="18" charset="0"/>
                    <a:sym typeface="Wingdings" panose="05000000000000000000" pitchFamily="2" charset="2"/>
                  </a:rPr>
                  <a:t>を享受</a:t>
                </a:r>
                <a:endParaRPr lang="en-US" altLang="ja-JP" sz="2000"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sz="2000" dirty="0">
                    <a:latin typeface="Times New Roman" panose="02020603050405020304" pitchFamily="18" charset="0"/>
                    <a:cs typeface="Times New Roman" panose="02020603050405020304" pitchFamily="18" charset="0"/>
                    <a:sym typeface="Wingdings" panose="05000000000000000000" pitchFamily="2" charset="2"/>
                  </a:rPr>
                  <a:t>各個人の限界効用は逓減</a:t>
                </a:r>
                <a:endParaRPr lang="ja-JP" altLang="en-US" sz="2000" dirty="0">
                  <a:latin typeface="Times New Roman" panose="02020603050405020304" pitchFamily="18" charset="0"/>
                  <a:cs typeface="Times New Roman" panose="02020603050405020304" pitchFamily="18" charset="0"/>
                </a:endParaRPr>
              </a:p>
              <a:p>
                <a:r>
                  <a:rPr lang="ja-JP" altLang="en-US" sz="2400" dirty="0">
                    <a:latin typeface="Times New Roman" panose="02020603050405020304" pitchFamily="18" charset="0"/>
                    <a:cs typeface="Times New Roman" panose="02020603050405020304" pitchFamily="18" charset="0"/>
                  </a:rPr>
                  <a:t>建設費用　</a:t>
                </a:r>
                <a:endParaRPr lang="en-US" altLang="ja-JP" sz="2400" dirty="0">
                  <a:latin typeface="Times New Roman" panose="02020603050405020304" pitchFamily="18" charset="0"/>
                  <a:cs typeface="Times New Roman" panose="02020603050405020304" pitchFamily="18" charset="0"/>
                </a:endParaRPr>
              </a:p>
              <a:p>
                <a:pPr lvl="1"/>
                <a:r>
                  <a:rPr lang="ja-JP" altLang="en-US" sz="2000" dirty="0">
                    <a:latin typeface="Times New Roman" panose="02020603050405020304" pitchFamily="18" charset="0"/>
                    <a:cs typeface="Times New Roman" panose="02020603050405020304" pitchFamily="18" charset="0"/>
                  </a:rPr>
                  <a:t>費用関数　</a:t>
                </a:r>
                <a:r>
                  <a:rPr lang="en-US" altLang="ja-JP" sz="2000" i="1" dirty="0">
                    <a:latin typeface="Times New Roman" panose="02020603050405020304" pitchFamily="18" charset="0"/>
                    <a:cs typeface="Times New Roman" panose="02020603050405020304" pitchFamily="18" charset="0"/>
                  </a:rPr>
                  <a:t>C</a:t>
                </a:r>
                <a:r>
                  <a:rPr lang="en-US" altLang="ja-JP" sz="2000" dirty="0">
                    <a:latin typeface="Times New Roman" panose="02020603050405020304" pitchFamily="18" charset="0"/>
                    <a:cs typeface="Times New Roman" panose="02020603050405020304" pitchFamily="18" charset="0"/>
                  </a:rPr>
                  <a:t>(</a:t>
                </a:r>
                <a:r>
                  <a:rPr lang="en-US" altLang="ja-JP" sz="2000" i="1" dirty="0">
                    <a:latin typeface="Times New Roman" panose="02020603050405020304" pitchFamily="18" charset="0"/>
                    <a:cs typeface="Times New Roman" panose="02020603050405020304" pitchFamily="18" charset="0"/>
                  </a:rPr>
                  <a:t>G</a:t>
                </a:r>
                <a:r>
                  <a:rPr lang="en-US" altLang="ja-JP" sz="2000" dirty="0">
                    <a:latin typeface="Times New Roman" panose="02020603050405020304" pitchFamily="18" charset="0"/>
                    <a:cs typeface="Times New Roman" panose="02020603050405020304" pitchFamily="18" charset="0"/>
                  </a:rPr>
                  <a:t>)</a:t>
                </a:r>
              </a:p>
              <a:p>
                <a:pPr lvl="1"/>
                <a:r>
                  <a:rPr lang="ja-JP" altLang="en-US" sz="2000" dirty="0">
                    <a:latin typeface="Times New Roman" panose="02020603050405020304" pitchFamily="18" charset="0"/>
                    <a:cs typeface="Times New Roman" panose="02020603050405020304" pitchFamily="18" charset="0"/>
                  </a:rPr>
                  <a:t>限界費用は正で，逓増的</a:t>
                </a:r>
              </a:p>
              <a:p>
                <a:pPr lvl="2"/>
                <a:r>
                  <a:rPr lang="ja-JP" altLang="en-US" sz="1800" dirty="0">
                    <a:latin typeface="Times New Roman" panose="02020603050405020304" pitchFamily="18" charset="0"/>
                    <a:cs typeface="Times New Roman" panose="02020603050405020304" pitchFamily="18" charset="0"/>
                  </a:rPr>
                  <a:t>狭義の建設コスト，住民の了解を得るためのコスト</a:t>
                </a:r>
                <a:endParaRPr lang="en-US" altLang="ja-JP" sz="1800" dirty="0">
                  <a:latin typeface="Times New Roman" panose="02020603050405020304" pitchFamily="18" charset="0"/>
                  <a:cs typeface="Times New Roman" panose="02020603050405020304" pitchFamily="18" charset="0"/>
                </a:endParaRPr>
              </a:p>
              <a:p>
                <a:r>
                  <a:rPr lang="ja-JP" altLang="en-US" sz="2400" dirty="0">
                    <a:latin typeface="+mn-ea"/>
                  </a:rPr>
                  <a:t>街灯の社会的純便益</a:t>
                </a:r>
                <a:endParaRPr lang="en-US" altLang="ja-JP" sz="2400" dirty="0">
                  <a:latin typeface="+mn-ea"/>
                </a:endParaRPr>
              </a:p>
              <a:p>
                <a:pPr marL="342900" lvl="1" indent="0">
                  <a:buNone/>
                </a:pPr>
                <a14:m>
                  <m:oMathPara xmlns:m="http://schemas.openxmlformats.org/officeDocument/2006/math">
                    <m:oMathParaPr>
                      <m:jc m:val="centerGroup"/>
                    </m:oMathParaPr>
                    <m:oMath xmlns:m="http://schemas.openxmlformats.org/officeDocument/2006/math">
                      <m:r>
                        <a:rPr lang="en-US" altLang="ja-JP" sz="2100" b="0" i="1" smtClean="0">
                          <a:latin typeface="Cambria Math" panose="02040503050406030204" pitchFamily="18" charset="0"/>
                        </a:rPr>
                        <m:t>𝑁𝐵</m:t>
                      </m:r>
                      <m:r>
                        <a:rPr lang="en-US" altLang="ja-JP" sz="2100" b="0" i="1" smtClean="0">
                          <a:latin typeface="Cambria Math" panose="02040503050406030204" pitchFamily="18" charset="0"/>
                        </a:rPr>
                        <m:t>=</m:t>
                      </m:r>
                      <m:nary>
                        <m:naryPr>
                          <m:chr m:val="∑"/>
                          <m:limLoc m:val="subSup"/>
                          <m:ctrlPr>
                            <a:rPr lang="en-US" altLang="ja-JP" sz="2100" b="0" i="1" smtClean="0">
                              <a:latin typeface="Cambria Math" panose="02040503050406030204" pitchFamily="18" charset="0"/>
                            </a:rPr>
                          </m:ctrlPr>
                        </m:naryPr>
                        <m:sub>
                          <m:r>
                            <m:rPr>
                              <m:brk m:alnAt="25"/>
                            </m:rPr>
                            <a:rPr lang="en-US" altLang="ja-JP" sz="2100" b="0" i="1" smtClean="0">
                              <a:latin typeface="Cambria Math" panose="02040503050406030204" pitchFamily="18" charset="0"/>
                            </a:rPr>
                            <m:t>𝐼</m:t>
                          </m:r>
                          <m:r>
                            <a:rPr lang="en-US" altLang="ja-JP" sz="2100" b="0" i="1" smtClean="0">
                              <a:latin typeface="Cambria Math" panose="02040503050406030204" pitchFamily="18" charset="0"/>
                            </a:rPr>
                            <m:t>=1</m:t>
                          </m:r>
                        </m:sub>
                        <m:sup>
                          <m:r>
                            <a:rPr lang="en-US" altLang="ja-JP" sz="2100" b="0" i="1" smtClean="0">
                              <a:latin typeface="Cambria Math" panose="02040503050406030204" pitchFamily="18" charset="0"/>
                            </a:rPr>
                            <m:t>𝑁</m:t>
                          </m:r>
                        </m:sup>
                        <m:e>
                          <m:sSup>
                            <m:sSupPr>
                              <m:ctrlPr>
                                <a:rPr lang="en-US" altLang="ja-JP" sz="2100" b="0" i="1" smtClean="0">
                                  <a:latin typeface="Cambria Math" panose="02040503050406030204" pitchFamily="18" charset="0"/>
                                </a:rPr>
                              </m:ctrlPr>
                            </m:sSupPr>
                            <m:e>
                              <m:r>
                                <a:rPr lang="en-US" altLang="ja-JP" sz="2100" b="0" i="1" smtClean="0">
                                  <a:latin typeface="Cambria Math" panose="02040503050406030204" pitchFamily="18" charset="0"/>
                                </a:rPr>
                                <m:t>𝑈</m:t>
                              </m:r>
                            </m:e>
                            <m:sup>
                              <m:r>
                                <a:rPr lang="en-US" altLang="ja-JP" sz="2100" b="0" i="1" smtClean="0">
                                  <a:latin typeface="Cambria Math" panose="02040503050406030204" pitchFamily="18" charset="0"/>
                                </a:rPr>
                                <m:t>𝑖</m:t>
                              </m:r>
                            </m:sup>
                          </m:sSup>
                          <m:d>
                            <m:dPr>
                              <m:ctrlPr>
                                <a:rPr lang="en-US" altLang="ja-JP" sz="2100" b="0" i="1" smtClean="0">
                                  <a:latin typeface="Cambria Math" panose="02040503050406030204" pitchFamily="18" charset="0"/>
                                </a:rPr>
                              </m:ctrlPr>
                            </m:dPr>
                            <m:e>
                              <m:r>
                                <a:rPr lang="en-US" altLang="ja-JP" sz="2100" b="0" i="1" smtClean="0">
                                  <a:latin typeface="Cambria Math" panose="02040503050406030204" pitchFamily="18" charset="0"/>
                                </a:rPr>
                                <m:t>𝐺</m:t>
                              </m:r>
                            </m:e>
                          </m:d>
                          <m:r>
                            <a:rPr lang="en-US" altLang="ja-JP" sz="2100" b="0" i="1" smtClean="0">
                              <a:latin typeface="Cambria Math" panose="02040503050406030204" pitchFamily="18" charset="0"/>
                            </a:rPr>
                            <m:t>−</m:t>
                          </m:r>
                          <m:r>
                            <a:rPr lang="en-US" altLang="ja-JP" sz="2100" b="0" i="1" smtClean="0">
                              <a:latin typeface="Cambria Math" panose="02040503050406030204" pitchFamily="18" charset="0"/>
                            </a:rPr>
                            <m:t>𝐶</m:t>
                          </m:r>
                          <m:r>
                            <a:rPr lang="en-US" altLang="ja-JP" sz="2100" b="0" i="1" smtClean="0">
                              <a:latin typeface="Cambria Math" panose="02040503050406030204" pitchFamily="18" charset="0"/>
                            </a:rPr>
                            <m:t>(</m:t>
                          </m:r>
                          <m:r>
                            <a:rPr lang="en-US" altLang="ja-JP" sz="2100" b="0" i="1" smtClean="0">
                              <a:latin typeface="Cambria Math" panose="02040503050406030204" pitchFamily="18" charset="0"/>
                            </a:rPr>
                            <m:t>𝐺</m:t>
                          </m:r>
                          <m:r>
                            <a:rPr lang="en-US" altLang="ja-JP" sz="2100" b="0" i="1" smtClean="0">
                              <a:latin typeface="Cambria Math" panose="02040503050406030204" pitchFamily="18" charset="0"/>
                            </a:rPr>
                            <m:t>)</m:t>
                          </m:r>
                        </m:e>
                      </m:nary>
                    </m:oMath>
                  </m:oMathPara>
                </a14:m>
                <a:endParaRPr lang="en-US" altLang="ja-JP" sz="2100" dirty="0">
                  <a:latin typeface="+mn-ea"/>
                </a:endParaRPr>
              </a:p>
              <a:p>
                <a:pPr lvl="1"/>
                <a:endParaRPr lang="en-US" altLang="ja-JP" sz="2100" dirty="0">
                  <a:latin typeface="+mn-ea"/>
                </a:endParaRPr>
              </a:p>
              <a:p>
                <a:pPr marL="0" indent="0">
                  <a:buNone/>
                </a:pPr>
                <a:r>
                  <a:rPr lang="en-US" altLang="ja-JP" sz="2000" dirty="0">
                    <a:latin typeface="+mn-ea"/>
                  </a:rPr>
                  <a:t>	</a:t>
                </a:r>
                <a:r>
                  <a:rPr lang="ja-JP" altLang="en-US" sz="2000" dirty="0">
                    <a:latin typeface="+mn-ea"/>
                  </a:rPr>
                  <a:t>純便益を最大にするような</a:t>
                </a:r>
                <a:r>
                  <a:rPr lang="en-US" altLang="ja-JP" sz="2000" dirty="0">
                    <a:latin typeface="+mn-ea"/>
                  </a:rPr>
                  <a:t>G</a:t>
                </a:r>
                <a:r>
                  <a:rPr lang="ja-JP" altLang="en-US" sz="2000" dirty="0">
                    <a:latin typeface="+mn-ea"/>
                  </a:rPr>
                  <a:t>が効率的な水準</a:t>
                </a:r>
                <a:endParaRPr lang="en-US" altLang="ja-JP" sz="2400" dirty="0">
                  <a:latin typeface="+mn-ea"/>
                </a:endParaRPr>
              </a:p>
            </p:txBody>
          </p:sp>
        </mc:Choice>
        <mc:Fallback xmlns="">
          <p:sp>
            <p:nvSpPr>
              <p:cNvPr id="6147" name="Rectangle 3"/>
              <p:cNvSpPr>
                <a:spLocks noGrp="1" noRot="1" noChangeAspect="1" noMove="1" noResize="1" noEditPoints="1" noAdjustHandles="1" noChangeArrowheads="1" noChangeShapeType="1" noTextEdit="1"/>
              </p:cNvSpPr>
              <p:nvPr>
                <p:ph idx="1"/>
              </p:nvPr>
            </p:nvSpPr>
            <p:spPr>
              <a:xfrm>
                <a:off x="457200" y="1340768"/>
                <a:ext cx="8219256" cy="4785395"/>
              </a:xfrm>
              <a:blipFill>
                <a:blip r:embed="rId2"/>
                <a:stretch>
                  <a:fillRect l="-816" t="-229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198690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a:t>公共財の効率的な供給量</a:t>
            </a:r>
            <a:r>
              <a:rPr lang="en-US" altLang="ja-JP"/>
              <a:t>(3)</a:t>
            </a:r>
          </a:p>
        </p:txBody>
      </p:sp>
      <p:sp>
        <p:nvSpPr>
          <p:cNvPr id="13318" name="Line 6"/>
          <p:cNvSpPr>
            <a:spLocks noChangeShapeType="1"/>
          </p:cNvSpPr>
          <p:nvPr/>
        </p:nvSpPr>
        <p:spPr bwMode="auto">
          <a:xfrm>
            <a:off x="1331913" y="5805488"/>
            <a:ext cx="49688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19" name="Line 7"/>
          <p:cNvSpPr>
            <a:spLocks noChangeShapeType="1"/>
          </p:cNvSpPr>
          <p:nvPr/>
        </p:nvSpPr>
        <p:spPr bwMode="auto">
          <a:xfrm flipV="1">
            <a:off x="1331913" y="1916113"/>
            <a:ext cx="0" cy="38877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0" name="Arc 8"/>
          <p:cNvSpPr>
            <a:spLocks/>
          </p:cNvSpPr>
          <p:nvPr/>
        </p:nvSpPr>
        <p:spPr bwMode="auto">
          <a:xfrm flipV="1">
            <a:off x="1763713" y="1557338"/>
            <a:ext cx="3240087" cy="36718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22" name="Freeform 10"/>
          <p:cNvSpPr>
            <a:spLocks/>
          </p:cNvSpPr>
          <p:nvPr/>
        </p:nvSpPr>
        <p:spPr bwMode="auto">
          <a:xfrm>
            <a:off x="2124075" y="2349500"/>
            <a:ext cx="3600450" cy="3240088"/>
          </a:xfrm>
          <a:custGeom>
            <a:avLst/>
            <a:gdLst>
              <a:gd name="T0" fmla="*/ 0 w 2676"/>
              <a:gd name="T1" fmla="*/ 2268 h 2268"/>
              <a:gd name="T2" fmla="*/ 363 w 2676"/>
              <a:gd name="T3" fmla="*/ 1134 h 2268"/>
              <a:gd name="T4" fmla="*/ 1270 w 2676"/>
              <a:gd name="T5" fmla="*/ 363 h 2268"/>
              <a:gd name="T6" fmla="*/ 2676 w 2676"/>
              <a:gd name="T7" fmla="*/ 0 h 2268"/>
            </a:gdLst>
            <a:ahLst/>
            <a:cxnLst>
              <a:cxn ang="0">
                <a:pos x="T0" y="T1"/>
              </a:cxn>
              <a:cxn ang="0">
                <a:pos x="T2" y="T3"/>
              </a:cxn>
              <a:cxn ang="0">
                <a:pos x="T4" y="T5"/>
              </a:cxn>
              <a:cxn ang="0">
                <a:pos x="T6" y="T7"/>
              </a:cxn>
            </a:cxnLst>
            <a:rect l="0" t="0" r="r" b="b"/>
            <a:pathLst>
              <a:path w="2676" h="2268">
                <a:moveTo>
                  <a:pt x="0" y="2268"/>
                </a:moveTo>
                <a:cubicBezTo>
                  <a:pt x="75" y="1859"/>
                  <a:pt x="151" y="1451"/>
                  <a:pt x="363" y="1134"/>
                </a:cubicBezTo>
                <a:cubicBezTo>
                  <a:pt x="575" y="817"/>
                  <a:pt x="884" y="552"/>
                  <a:pt x="1270" y="363"/>
                </a:cubicBezTo>
                <a:cubicBezTo>
                  <a:pt x="1656" y="174"/>
                  <a:pt x="2166" y="87"/>
                  <a:pt x="2676" y="0"/>
                </a:cubicBezTo>
              </a:path>
            </a:pathLst>
          </a:custGeom>
          <a:noFill/>
          <a:ln w="57150" cmpd="sng">
            <a:solidFill>
              <a:srgbClr val="00206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3" name="Text Box 11"/>
          <p:cNvSpPr txBox="1">
            <a:spLocks noChangeArrowheads="1"/>
          </p:cNvSpPr>
          <p:nvPr/>
        </p:nvSpPr>
        <p:spPr bwMode="auto">
          <a:xfrm>
            <a:off x="5076824" y="1341438"/>
            <a:ext cx="7120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dirty="0">
                <a:latin typeface="Times New Roman" pitchFamily="18" charset="0"/>
                <a:cs typeface="Times New Roman" pitchFamily="18" charset="0"/>
              </a:rPr>
              <a:t>C</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G</a:t>
            </a:r>
            <a:r>
              <a:rPr lang="en-US" altLang="ja-JP" sz="2000" dirty="0">
                <a:latin typeface="Times New Roman" pitchFamily="18" charset="0"/>
                <a:cs typeface="Times New Roman" pitchFamily="18" charset="0"/>
              </a:rPr>
              <a:t>)</a:t>
            </a:r>
          </a:p>
        </p:txBody>
      </p:sp>
      <p:sp>
        <p:nvSpPr>
          <p:cNvPr id="13326" name="Text Box 14"/>
          <p:cNvSpPr txBox="1">
            <a:spLocks noChangeArrowheads="1"/>
          </p:cNvSpPr>
          <p:nvPr/>
        </p:nvSpPr>
        <p:spPr bwMode="auto">
          <a:xfrm>
            <a:off x="5967412" y="5877272"/>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dirty="0">
                <a:latin typeface="Times New Roman" pitchFamily="18" charset="0"/>
                <a:cs typeface="Times New Roman" pitchFamily="18" charset="0"/>
              </a:rPr>
              <a:t>G</a:t>
            </a:r>
          </a:p>
        </p:txBody>
      </p:sp>
      <p:sp>
        <p:nvSpPr>
          <p:cNvPr id="13327" name="Text Box 15"/>
          <p:cNvSpPr txBox="1">
            <a:spLocks noChangeArrowheads="1"/>
          </p:cNvSpPr>
          <p:nvPr/>
        </p:nvSpPr>
        <p:spPr bwMode="auto">
          <a:xfrm>
            <a:off x="395545" y="1576112"/>
            <a:ext cx="1368168" cy="28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50000"/>
              </a:lnSpc>
              <a:spcBef>
                <a:spcPct val="50000"/>
              </a:spcBef>
            </a:pPr>
            <a:r>
              <a:rPr lang="ja-JP" altLang="en-US" sz="2000" dirty="0"/>
              <a:t>便益</a:t>
            </a:r>
            <a:r>
              <a:rPr lang="en-US" altLang="ja-JP" sz="2000" dirty="0"/>
              <a:t>, </a:t>
            </a:r>
            <a:r>
              <a:rPr lang="ja-JP" altLang="en-US" sz="2000" dirty="0"/>
              <a:t>費用</a:t>
            </a:r>
            <a:endParaRPr lang="en-US" altLang="ja-JP" sz="2000" dirty="0"/>
          </a:p>
        </p:txBody>
      </p:sp>
      <p:sp>
        <p:nvSpPr>
          <p:cNvPr id="13328" name="Line 16"/>
          <p:cNvSpPr>
            <a:spLocks noChangeShapeType="1"/>
          </p:cNvSpPr>
          <p:nvPr/>
        </p:nvSpPr>
        <p:spPr bwMode="auto">
          <a:xfrm>
            <a:off x="2771775" y="3793914"/>
            <a:ext cx="0" cy="1116807"/>
          </a:xfrm>
          <a:prstGeom prst="line">
            <a:avLst/>
          </a:prstGeom>
          <a:noFill/>
          <a:ln w="12700">
            <a:solidFill>
              <a:srgbClr val="C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9" name="Line 17"/>
          <p:cNvSpPr>
            <a:spLocks noChangeShapeType="1"/>
          </p:cNvSpPr>
          <p:nvPr/>
        </p:nvSpPr>
        <p:spPr bwMode="auto">
          <a:xfrm flipH="1">
            <a:off x="3617918" y="3684916"/>
            <a:ext cx="1508771" cy="24079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0" name="Line 18"/>
          <p:cNvSpPr>
            <a:spLocks noChangeShapeType="1"/>
          </p:cNvSpPr>
          <p:nvPr/>
        </p:nvSpPr>
        <p:spPr bwMode="auto">
          <a:xfrm>
            <a:off x="3491880" y="3068638"/>
            <a:ext cx="0" cy="1512887"/>
          </a:xfrm>
          <a:prstGeom prst="line">
            <a:avLst/>
          </a:prstGeom>
          <a:noFill/>
          <a:ln w="12700">
            <a:solidFill>
              <a:srgbClr val="C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1" name="Line 19"/>
          <p:cNvSpPr>
            <a:spLocks noChangeShapeType="1"/>
          </p:cNvSpPr>
          <p:nvPr/>
        </p:nvSpPr>
        <p:spPr bwMode="auto">
          <a:xfrm>
            <a:off x="4355976" y="2708275"/>
            <a:ext cx="0" cy="938213"/>
          </a:xfrm>
          <a:prstGeom prst="line">
            <a:avLst/>
          </a:prstGeom>
          <a:noFill/>
          <a:ln w="12700">
            <a:solidFill>
              <a:srgbClr val="C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32" name="Text Box 20"/>
          <p:cNvSpPr txBox="1">
            <a:spLocks noChangeArrowheads="1"/>
          </p:cNvSpPr>
          <p:nvPr/>
        </p:nvSpPr>
        <p:spPr bwMode="auto">
          <a:xfrm>
            <a:off x="4330005" y="4444351"/>
            <a:ext cx="474636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dirty="0"/>
              <a:t>NB</a:t>
            </a:r>
            <a:r>
              <a:rPr lang="ja-JP" altLang="en-US" sz="2000" dirty="0"/>
              <a:t>の最大化</a:t>
            </a:r>
            <a:r>
              <a:rPr lang="ja-JP" altLang="en-US" sz="2000" dirty="0">
                <a:sym typeface="Wingdings" pitchFamily="2" charset="2"/>
              </a:rPr>
              <a:t>二つの曲線の垂直距離の最大になるところ</a:t>
            </a:r>
            <a:endParaRPr lang="en-US" altLang="ja-JP" sz="2000" dirty="0">
              <a:sym typeface="Wingdings" pitchFamily="2" charset="2"/>
            </a:endParaRPr>
          </a:p>
          <a:p>
            <a:pPr>
              <a:spcBef>
                <a:spcPct val="50000"/>
              </a:spcBef>
            </a:pPr>
            <a:r>
              <a:rPr lang="en-US" altLang="ja-JP" sz="2000" dirty="0">
                <a:sym typeface="Wingdings" pitchFamily="2" charset="2"/>
              </a:rPr>
              <a:t></a:t>
            </a:r>
            <a:r>
              <a:rPr lang="ja-JP" altLang="en-US" sz="2000" dirty="0">
                <a:sym typeface="Wingdings" panose="05000000000000000000" pitchFamily="2" charset="2"/>
              </a:rPr>
              <a:t>二つの量曲線の傾きが等しいところ</a:t>
            </a:r>
            <a:endParaRPr lang="ja-JP" altLang="en-US" sz="2000" dirty="0"/>
          </a:p>
        </p:txBody>
      </p:sp>
      <mc:AlternateContent xmlns:mc="http://schemas.openxmlformats.org/markup-compatibility/2006" xmlns:a14="http://schemas.microsoft.com/office/drawing/2010/main">
        <mc:Choice Requires="a14">
          <p:sp>
            <p:nvSpPr>
              <p:cNvPr id="2" name="テキスト ボックス 1"/>
              <p:cNvSpPr txBox="1"/>
              <p:nvPr/>
            </p:nvSpPr>
            <p:spPr>
              <a:xfrm>
                <a:off x="5736476" y="2008445"/>
                <a:ext cx="1295548" cy="7223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limLoc m:val="subSup"/>
                          <m:ctrlPr>
                            <a:rPr kumimoji="1" lang="ja-JP" altLang="en-US" sz="2000" i="1" smtClean="0">
                              <a:latin typeface="Cambria Math" panose="02040503050406030204" pitchFamily="18" charset="0"/>
                            </a:rPr>
                          </m:ctrlPr>
                        </m:naryPr>
                        <m:sub>
                          <m:r>
                            <m:rPr>
                              <m:brk m:alnAt="25"/>
                            </m:rPr>
                            <a:rPr kumimoji="1" lang="en-US" altLang="ja-JP" sz="2000" b="0" i="1" smtClean="0">
                              <a:latin typeface="Cambria Math"/>
                            </a:rPr>
                            <m:t>𝑖</m:t>
                          </m:r>
                          <m:r>
                            <a:rPr kumimoji="1" lang="en-US" altLang="ja-JP" sz="2000" b="0" i="1" smtClean="0">
                              <a:latin typeface="Cambria Math"/>
                            </a:rPr>
                            <m:t>=1</m:t>
                          </m:r>
                        </m:sub>
                        <m:sup>
                          <m:r>
                            <a:rPr kumimoji="1" lang="en-US" altLang="ja-JP" sz="2000" b="0" i="1" smtClean="0">
                              <a:latin typeface="Cambria Math"/>
                            </a:rPr>
                            <m:t>𝑁</m:t>
                          </m:r>
                        </m:sup>
                        <m:e>
                          <m:sSup>
                            <m:sSupPr>
                              <m:ctrlPr>
                                <a:rPr kumimoji="1" lang="en-US" altLang="ja-JP" sz="2000" i="1" smtClean="0">
                                  <a:latin typeface="Cambria Math" panose="02040503050406030204" pitchFamily="18" charset="0"/>
                                </a:rPr>
                              </m:ctrlPr>
                            </m:sSupPr>
                            <m:e>
                              <m:r>
                                <a:rPr kumimoji="1" lang="en-US" altLang="ja-JP" sz="2000" b="0" i="1" smtClean="0">
                                  <a:latin typeface="Cambria Math"/>
                                </a:rPr>
                                <m:t>𝑈</m:t>
                              </m:r>
                            </m:e>
                            <m:sup>
                              <m:r>
                                <a:rPr kumimoji="1" lang="en-US" altLang="ja-JP" sz="2000" b="0" i="1" smtClean="0">
                                  <a:latin typeface="Cambria Math"/>
                                </a:rPr>
                                <m:t>𝑖</m:t>
                              </m:r>
                            </m:sup>
                          </m:sSup>
                          <m:r>
                            <a:rPr kumimoji="1" lang="en-US" altLang="ja-JP" sz="2000" b="0" i="1" smtClean="0">
                              <a:latin typeface="Cambria Math"/>
                            </a:rPr>
                            <m:t>(</m:t>
                          </m:r>
                          <m:r>
                            <a:rPr kumimoji="1" lang="en-US" altLang="ja-JP" sz="2000" b="0" i="1" smtClean="0">
                              <a:latin typeface="Cambria Math"/>
                            </a:rPr>
                            <m:t>𝐺</m:t>
                          </m:r>
                          <m:r>
                            <a:rPr kumimoji="1" lang="en-US" altLang="ja-JP" sz="2000" b="0" i="1" smtClean="0">
                              <a:latin typeface="Cambria Math"/>
                            </a:rPr>
                            <m:t>)</m:t>
                          </m:r>
                        </m:e>
                      </m:nary>
                    </m:oMath>
                  </m:oMathPara>
                </a14:m>
                <a:endParaRPr kumimoji="1" lang="ja-JP" altLang="en-US"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5736476" y="2008445"/>
                <a:ext cx="1295548" cy="722314"/>
              </a:xfrm>
              <a:prstGeom prst="rect">
                <a:avLst/>
              </a:prstGeom>
              <a:blipFill rotWithShape="1">
                <a:blip r:embed="rId2"/>
                <a:stretch>
                  <a:fillRect r="-563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5152251" y="3216053"/>
                <a:ext cx="3168352" cy="7223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000" b="0" i="1" smtClean="0">
                          <a:solidFill>
                            <a:prstClr val="black"/>
                          </a:solidFill>
                          <a:latin typeface="Cambria Math" panose="02040503050406030204" pitchFamily="18" charset="0"/>
                        </a:rPr>
                        <m:t>𝑁𝐵</m:t>
                      </m:r>
                      <m:r>
                        <a:rPr lang="en-US" altLang="ja-JP" sz="2000" b="0" i="1" smtClean="0">
                          <a:solidFill>
                            <a:prstClr val="black"/>
                          </a:solidFill>
                          <a:latin typeface="Cambria Math" panose="02040503050406030204" pitchFamily="18" charset="0"/>
                        </a:rPr>
                        <m:t>=</m:t>
                      </m:r>
                      <m:nary>
                        <m:naryPr>
                          <m:chr m:val="∑"/>
                          <m:limLoc m:val="subSup"/>
                          <m:ctrlPr>
                            <a:rPr lang="ja-JP" altLang="en-US" sz="2000" i="1" smtClean="0">
                              <a:solidFill>
                                <a:prstClr val="black"/>
                              </a:solidFill>
                              <a:latin typeface="Cambria Math" panose="02040503050406030204" pitchFamily="18" charset="0"/>
                            </a:rPr>
                          </m:ctrlPr>
                        </m:naryPr>
                        <m:sub>
                          <m:r>
                            <m:rPr>
                              <m:brk m:alnAt="25"/>
                            </m:rPr>
                            <a:rPr lang="en-US" altLang="ja-JP" sz="2000" i="1">
                              <a:solidFill>
                                <a:prstClr val="black"/>
                              </a:solidFill>
                              <a:latin typeface="Cambria Math"/>
                            </a:rPr>
                            <m:t>𝑖</m:t>
                          </m:r>
                          <m:r>
                            <a:rPr lang="en-US" altLang="ja-JP" sz="2000" i="1">
                              <a:solidFill>
                                <a:prstClr val="black"/>
                              </a:solidFill>
                              <a:latin typeface="Cambria Math"/>
                            </a:rPr>
                            <m:t>=1</m:t>
                          </m:r>
                        </m:sub>
                        <m:sup>
                          <m:r>
                            <a:rPr lang="en-US" altLang="ja-JP" sz="2000" i="1">
                              <a:solidFill>
                                <a:prstClr val="black"/>
                              </a:solidFill>
                              <a:latin typeface="Cambria Math"/>
                            </a:rPr>
                            <m:t>𝑁</m:t>
                          </m:r>
                        </m:sup>
                        <m:e>
                          <m:sSup>
                            <m:sSupPr>
                              <m:ctrlPr>
                                <a:rPr lang="en-US" altLang="ja-JP" sz="2000" i="1">
                                  <a:solidFill>
                                    <a:prstClr val="black"/>
                                  </a:solidFill>
                                  <a:latin typeface="Cambria Math" panose="02040503050406030204" pitchFamily="18" charset="0"/>
                                </a:rPr>
                              </m:ctrlPr>
                            </m:sSupPr>
                            <m:e>
                              <m:r>
                                <a:rPr lang="en-US" altLang="ja-JP" sz="2000" i="1">
                                  <a:solidFill>
                                    <a:prstClr val="black"/>
                                  </a:solidFill>
                                  <a:latin typeface="Cambria Math"/>
                                </a:rPr>
                                <m:t>𝑈</m:t>
                              </m:r>
                            </m:e>
                            <m:sup>
                              <m:r>
                                <a:rPr lang="en-US" altLang="ja-JP" sz="2000" i="1">
                                  <a:solidFill>
                                    <a:prstClr val="black"/>
                                  </a:solidFill>
                                  <a:latin typeface="Cambria Math"/>
                                </a:rPr>
                                <m:t>𝑖</m:t>
                              </m:r>
                            </m:sup>
                          </m:sSup>
                          <m:d>
                            <m:dPr>
                              <m:ctrlPr>
                                <a:rPr lang="en-US" altLang="ja-JP" sz="2000" i="1">
                                  <a:solidFill>
                                    <a:prstClr val="black"/>
                                  </a:solidFill>
                                  <a:latin typeface="Cambria Math" panose="02040503050406030204" pitchFamily="18" charset="0"/>
                                </a:rPr>
                              </m:ctrlPr>
                            </m:dPr>
                            <m:e>
                              <m:r>
                                <a:rPr lang="en-US" altLang="ja-JP" sz="2000" i="1">
                                  <a:solidFill>
                                    <a:prstClr val="black"/>
                                  </a:solidFill>
                                  <a:latin typeface="Cambria Math"/>
                                </a:rPr>
                                <m:t>𝐺</m:t>
                              </m:r>
                            </m:e>
                          </m:d>
                          <m:r>
                            <a:rPr lang="en-US" altLang="ja-JP" sz="2000" b="0" i="1" smtClean="0">
                              <a:solidFill>
                                <a:prstClr val="black"/>
                              </a:solidFill>
                              <a:latin typeface="Cambria Math"/>
                            </a:rPr>
                            <m:t>−</m:t>
                          </m:r>
                          <m:r>
                            <a:rPr lang="en-US" altLang="ja-JP" sz="2000" b="0" i="1" smtClean="0">
                              <a:solidFill>
                                <a:prstClr val="black"/>
                              </a:solidFill>
                              <a:latin typeface="Cambria Math"/>
                            </a:rPr>
                            <m:t>𝐶</m:t>
                          </m:r>
                          <m:r>
                            <a:rPr lang="en-US" altLang="ja-JP" sz="2000" b="0" i="1" smtClean="0">
                              <a:solidFill>
                                <a:prstClr val="black"/>
                              </a:solidFill>
                              <a:latin typeface="Cambria Math"/>
                            </a:rPr>
                            <m:t>(</m:t>
                          </m:r>
                          <m:r>
                            <a:rPr lang="en-US" altLang="ja-JP" sz="2000" b="0" i="1" smtClean="0">
                              <a:solidFill>
                                <a:prstClr val="black"/>
                              </a:solidFill>
                              <a:latin typeface="Cambria Math"/>
                            </a:rPr>
                            <m:t>𝐺</m:t>
                          </m:r>
                          <m:r>
                            <a:rPr lang="en-US" altLang="ja-JP" sz="2000" b="0" i="1" smtClean="0">
                              <a:solidFill>
                                <a:prstClr val="black"/>
                              </a:solidFill>
                              <a:latin typeface="Cambria Math"/>
                            </a:rPr>
                            <m:t>)</m:t>
                          </m:r>
                        </m:e>
                      </m:nary>
                    </m:oMath>
                  </m:oMathPara>
                </a14:m>
                <a:endParaRPr kumimoji="1" lang="ja-JP" altLang="en-US"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5152251" y="3216053"/>
                <a:ext cx="3168352" cy="722314"/>
              </a:xfrm>
              <a:prstGeom prst="rect">
                <a:avLst/>
              </a:prstGeom>
              <a:blipFill>
                <a:blip r:embed="rId3"/>
                <a:stretch>
                  <a:fillRect/>
                </a:stretch>
              </a:blipFill>
            </p:spPr>
            <p:txBody>
              <a:bodyPr/>
              <a:lstStyle/>
              <a:p>
                <a:r>
                  <a:rPr lang="ja-JP" altLang="en-US">
                    <a:noFill/>
                  </a:rPr>
                  <a:t> </a:t>
                </a:r>
              </a:p>
            </p:txBody>
          </p:sp>
        </mc:Fallback>
      </mc:AlternateContent>
      <p:cxnSp>
        <p:nvCxnSpPr>
          <p:cNvPr id="4" name="直線コネクタ 3">
            <a:extLst>
              <a:ext uri="{FF2B5EF4-FFF2-40B4-BE49-F238E27FC236}">
                <a16:creationId xmlns:a16="http://schemas.microsoft.com/office/drawing/2014/main" id="{C3AF1E68-854D-41A6-BB87-DAFC29278CDA}"/>
              </a:ext>
            </a:extLst>
          </p:cNvPr>
          <p:cNvCxnSpPr>
            <a:cxnSpLocks/>
          </p:cNvCxnSpPr>
          <p:nvPr/>
        </p:nvCxnSpPr>
        <p:spPr>
          <a:xfrm flipV="1">
            <a:off x="3142046" y="4366715"/>
            <a:ext cx="846112" cy="58837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69B3D93A-5CF2-44D8-AF8B-4D8FDCDE8F85}"/>
              </a:ext>
            </a:extLst>
          </p:cNvPr>
          <p:cNvCxnSpPr>
            <a:cxnSpLocks/>
          </p:cNvCxnSpPr>
          <p:nvPr/>
        </p:nvCxnSpPr>
        <p:spPr>
          <a:xfrm flipV="1">
            <a:off x="3082403" y="2700335"/>
            <a:ext cx="846112" cy="58837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F7C49747-CE2D-414E-B8D4-826CEC9257FC}"/>
              </a:ext>
            </a:extLst>
          </p:cNvPr>
          <p:cNvCxnSpPr>
            <a:cxnSpLocks/>
          </p:cNvCxnSpPr>
          <p:nvPr/>
        </p:nvCxnSpPr>
        <p:spPr>
          <a:xfrm flipV="1">
            <a:off x="4213647" y="3347308"/>
            <a:ext cx="454911" cy="79945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63952E0-9C1E-49F8-ABD1-F8E73E71219F}"/>
              </a:ext>
            </a:extLst>
          </p:cNvPr>
          <p:cNvCxnSpPr>
            <a:cxnSpLocks/>
          </p:cNvCxnSpPr>
          <p:nvPr/>
        </p:nvCxnSpPr>
        <p:spPr>
          <a:xfrm flipV="1">
            <a:off x="4070287" y="2455597"/>
            <a:ext cx="626326" cy="15131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242C0A5A-29E0-4808-A6A1-F8995EB733E5}"/>
              </a:ext>
            </a:extLst>
          </p:cNvPr>
          <p:cNvCxnSpPr>
            <a:cxnSpLocks/>
          </p:cNvCxnSpPr>
          <p:nvPr/>
        </p:nvCxnSpPr>
        <p:spPr>
          <a:xfrm flipV="1">
            <a:off x="2377144" y="4950331"/>
            <a:ext cx="934890" cy="272399"/>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F024B0B2-91B1-4890-BE73-5929E4581261}"/>
              </a:ext>
            </a:extLst>
          </p:cNvPr>
          <p:cNvCxnSpPr>
            <a:cxnSpLocks/>
          </p:cNvCxnSpPr>
          <p:nvPr/>
        </p:nvCxnSpPr>
        <p:spPr>
          <a:xfrm flipV="1">
            <a:off x="2419587" y="3475411"/>
            <a:ext cx="478228" cy="67540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314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dirty="0"/>
              <a:t>公共財の効率的な供給量</a:t>
            </a:r>
            <a:r>
              <a:rPr lang="en-US" altLang="ja-JP" dirty="0"/>
              <a:t>(4)</a:t>
            </a:r>
          </a:p>
        </p:txBody>
      </p:sp>
      <p:sp>
        <p:nvSpPr>
          <p:cNvPr id="16390" name="Line 6"/>
          <p:cNvSpPr>
            <a:spLocks noChangeShapeType="1"/>
          </p:cNvSpPr>
          <p:nvPr/>
        </p:nvSpPr>
        <p:spPr bwMode="auto">
          <a:xfrm>
            <a:off x="1258888" y="6092825"/>
            <a:ext cx="58340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1" name="Line 7"/>
          <p:cNvSpPr>
            <a:spLocks noChangeShapeType="1"/>
          </p:cNvSpPr>
          <p:nvPr/>
        </p:nvSpPr>
        <p:spPr bwMode="auto">
          <a:xfrm flipV="1">
            <a:off x="1258888" y="1773238"/>
            <a:ext cx="0" cy="43195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2" name="Line 8"/>
          <p:cNvSpPr>
            <a:spLocks noChangeShapeType="1"/>
          </p:cNvSpPr>
          <p:nvPr/>
        </p:nvSpPr>
        <p:spPr bwMode="auto">
          <a:xfrm flipV="1">
            <a:off x="1835150" y="3141663"/>
            <a:ext cx="4392613" cy="2663825"/>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3" name="Line 9"/>
          <p:cNvSpPr>
            <a:spLocks noChangeShapeType="1"/>
          </p:cNvSpPr>
          <p:nvPr/>
        </p:nvSpPr>
        <p:spPr bwMode="auto">
          <a:xfrm>
            <a:off x="1547813" y="3789363"/>
            <a:ext cx="4103687" cy="2087562"/>
          </a:xfrm>
          <a:prstGeom prst="line">
            <a:avLst/>
          </a:prstGeom>
          <a:noFill/>
          <a:ln w="57150">
            <a:solidFill>
              <a:srgbClr val="00206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 name="Line 10"/>
          <p:cNvSpPr>
            <a:spLocks noChangeShapeType="1"/>
          </p:cNvSpPr>
          <p:nvPr/>
        </p:nvSpPr>
        <p:spPr bwMode="auto">
          <a:xfrm>
            <a:off x="2124075" y="1628775"/>
            <a:ext cx="4032250" cy="3744913"/>
          </a:xfrm>
          <a:prstGeom prst="line">
            <a:avLst/>
          </a:prstGeom>
          <a:noFill/>
          <a:ln w="5715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5" name="Text Box 11"/>
          <p:cNvSpPr txBox="1">
            <a:spLocks noChangeArrowheads="1"/>
          </p:cNvSpPr>
          <p:nvPr/>
        </p:nvSpPr>
        <p:spPr bwMode="auto">
          <a:xfrm>
            <a:off x="7164388" y="5876925"/>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cs typeface="Times New Roman" pitchFamily="18" charset="0"/>
              </a:rPr>
              <a:t>G</a:t>
            </a:r>
          </a:p>
        </p:txBody>
      </p:sp>
      <p:sp>
        <p:nvSpPr>
          <p:cNvPr id="16396" name="Text Box 12"/>
          <p:cNvSpPr txBox="1">
            <a:spLocks noChangeArrowheads="1"/>
          </p:cNvSpPr>
          <p:nvPr/>
        </p:nvSpPr>
        <p:spPr bwMode="auto">
          <a:xfrm>
            <a:off x="5796062" y="3241188"/>
            <a:ext cx="792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dirty="0">
                <a:latin typeface="Times New Roman" pitchFamily="18" charset="0"/>
                <a:cs typeface="Times New Roman" pitchFamily="18" charset="0"/>
              </a:rPr>
              <a:t>MC</a:t>
            </a:r>
          </a:p>
        </p:txBody>
      </p:sp>
      <p:sp>
        <p:nvSpPr>
          <p:cNvPr id="16397" name="Text Box 13"/>
          <p:cNvSpPr txBox="1">
            <a:spLocks noChangeArrowheads="1"/>
          </p:cNvSpPr>
          <p:nvPr/>
        </p:nvSpPr>
        <p:spPr bwMode="auto">
          <a:xfrm>
            <a:off x="6227763" y="5157788"/>
            <a:ext cx="180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cs typeface="Times New Roman" pitchFamily="18" charset="0"/>
              </a:rPr>
              <a:t>MU</a:t>
            </a:r>
            <a:r>
              <a:rPr lang="en-US" altLang="ja-JP" sz="2400" baseline="30000">
                <a:latin typeface="Times New Roman" pitchFamily="18" charset="0"/>
                <a:cs typeface="Times New Roman" pitchFamily="18" charset="0"/>
              </a:rPr>
              <a:t>1</a:t>
            </a:r>
            <a:r>
              <a:rPr lang="en-US" altLang="ja-JP" sz="2400" i="1">
                <a:latin typeface="Times New Roman" pitchFamily="18" charset="0"/>
                <a:cs typeface="Times New Roman" pitchFamily="18" charset="0"/>
              </a:rPr>
              <a:t>+MU</a:t>
            </a:r>
            <a:r>
              <a:rPr lang="en-US" altLang="ja-JP" sz="2400" baseline="30000">
                <a:latin typeface="Times New Roman" pitchFamily="18" charset="0"/>
                <a:cs typeface="Times New Roman" pitchFamily="18" charset="0"/>
              </a:rPr>
              <a:t>2</a:t>
            </a:r>
          </a:p>
        </p:txBody>
      </p:sp>
      <p:sp>
        <p:nvSpPr>
          <p:cNvPr id="16398" name="Text Box 14"/>
          <p:cNvSpPr txBox="1">
            <a:spLocks noChangeArrowheads="1"/>
          </p:cNvSpPr>
          <p:nvPr/>
        </p:nvSpPr>
        <p:spPr bwMode="auto">
          <a:xfrm>
            <a:off x="5580063" y="5589588"/>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cs typeface="Times New Roman" pitchFamily="18" charset="0"/>
              </a:rPr>
              <a:t>MU</a:t>
            </a:r>
            <a:r>
              <a:rPr lang="en-US" altLang="ja-JP" sz="2400" baseline="30000">
                <a:latin typeface="Times New Roman" pitchFamily="18" charset="0"/>
                <a:cs typeface="Times New Roman" pitchFamily="18" charset="0"/>
              </a:rPr>
              <a:t>1</a:t>
            </a:r>
          </a:p>
        </p:txBody>
      </p:sp>
      <p:sp>
        <p:nvSpPr>
          <p:cNvPr id="16399" name="Line 15"/>
          <p:cNvSpPr>
            <a:spLocks noChangeShapeType="1"/>
          </p:cNvSpPr>
          <p:nvPr/>
        </p:nvSpPr>
        <p:spPr bwMode="auto">
          <a:xfrm>
            <a:off x="4716463" y="4076700"/>
            <a:ext cx="0" cy="2016125"/>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00" name="Text Box 16"/>
          <p:cNvSpPr txBox="1">
            <a:spLocks noChangeArrowheads="1"/>
          </p:cNvSpPr>
          <p:nvPr/>
        </p:nvSpPr>
        <p:spPr bwMode="auto">
          <a:xfrm>
            <a:off x="4572000" y="6165850"/>
            <a:ext cx="57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cs typeface="Times New Roman" pitchFamily="18" charset="0"/>
              </a:rPr>
              <a:t>G*</a:t>
            </a:r>
          </a:p>
        </p:txBody>
      </p:sp>
      <p:sp>
        <p:nvSpPr>
          <p:cNvPr id="16401" name="Text Box 17"/>
          <p:cNvSpPr txBox="1">
            <a:spLocks noChangeArrowheads="1"/>
          </p:cNvSpPr>
          <p:nvPr/>
        </p:nvSpPr>
        <p:spPr bwMode="auto">
          <a:xfrm>
            <a:off x="468313" y="1268413"/>
            <a:ext cx="863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400" i="1">
                <a:latin typeface="Times New Roman" pitchFamily="18" charset="0"/>
                <a:cs typeface="Times New Roman" pitchFamily="18" charset="0"/>
              </a:rPr>
              <a:t>MU</a:t>
            </a:r>
          </a:p>
          <a:p>
            <a:r>
              <a:rPr lang="en-US" altLang="ja-JP" sz="2400" i="1">
                <a:latin typeface="Times New Roman" pitchFamily="18" charset="0"/>
                <a:cs typeface="Times New Roman" pitchFamily="18" charset="0"/>
              </a:rPr>
              <a:t>MC</a:t>
            </a:r>
            <a:endParaRPr lang="en-US" altLang="ja-JP" sz="2400" baseline="30000">
              <a:latin typeface="Times New Roman" pitchFamily="18" charset="0"/>
              <a:cs typeface="Times New Roman" pitchFamily="18" charset="0"/>
            </a:endParaRPr>
          </a:p>
        </p:txBody>
      </p:sp>
      <p:sp>
        <p:nvSpPr>
          <p:cNvPr id="16406" name="AutoShape 22"/>
          <p:cNvSpPr>
            <a:spLocks noChangeArrowheads="1"/>
          </p:cNvSpPr>
          <p:nvPr/>
        </p:nvSpPr>
        <p:spPr bwMode="auto">
          <a:xfrm>
            <a:off x="4982158" y="2518214"/>
            <a:ext cx="360362" cy="287337"/>
          </a:xfrm>
          <a:prstGeom prst="rightArrow">
            <a:avLst>
              <a:gd name="adj1" fmla="val 50000"/>
              <a:gd name="adj2" fmla="val 3135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mc:AlternateContent xmlns:mc="http://schemas.openxmlformats.org/markup-compatibility/2006" xmlns:a14="http://schemas.microsoft.com/office/drawing/2010/main">
        <mc:Choice Requires="a14">
          <p:sp>
            <p:nvSpPr>
              <p:cNvPr id="2" name="テキスト ボックス 1"/>
              <p:cNvSpPr txBox="1"/>
              <p:nvPr/>
            </p:nvSpPr>
            <p:spPr>
              <a:xfrm>
                <a:off x="4623746" y="1382631"/>
                <a:ext cx="3208034" cy="848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unc>
                        <m:funcPr>
                          <m:ctrlPr>
                            <a:rPr kumimoji="1" lang="en-US" altLang="ja-JP" sz="2400" b="0" i="1" smtClean="0">
                              <a:latin typeface="Cambria Math" panose="02040503050406030204" pitchFamily="18" charset="0"/>
                            </a:rPr>
                          </m:ctrlPr>
                        </m:funcPr>
                        <m:fName>
                          <m:r>
                            <m:rPr>
                              <m:sty m:val="p"/>
                            </m:rPr>
                            <a:rPr kumimoji="1" lang="en-US" altLang="ja-JP" sz="2400" b="0" i="0" smtClean="0">
                              <a:latin typeface="Cambria Math"/>
                            </a:rPr>
                            <m:t>max</m:t>
                          </m:r>
                        </m:fName>
                        <m:e>
                          <m:r>
                            <a:rPr kumimoji="1" lang="en-US" altLang="ja-JP" sz="2400" b="0" i="1" smtClean="0">
                              <a:latin typeface="Cambria Math" panose="02040503050406030204" pitchFamily="18" charset="0"/>
                            </a:rPr>
                            <m:t>𝑁𝐵</m:t>
                          </m:r>
                          <m:r>
                            <a:rPr kumimoji="1" lang="en-US" altLang="ja-JP" sz="2400" b="0" i="1" smtClean="0">
                              <a:latin typeface="Cambria Math" panose="02040503050406030204" pitchFamily="18" charset="0"/>
                            </a:rPr>
                            <m:t>=</m:t>
                          </m:r>
                          <m:nary>
                            <m:naryPr>
                              <m:chr m:val="∑"/>
                              <m:limLoc m:val="subSup"/>
                              <m:ctrlPr>
                                <a:rPr kumimoji="1" lang="en-US" altLang="ja-JP" sz="2400" b="0" i="1" smtClean="0">
                                  <a:latin typeface="Cambria Math" panose="02040503050406030204" pitchFamily="18" charset="0"/>
                                </a:rPr>
                              </m:ctrlPr>
                            </m:naryPr>
                            <m:sub>
                              <m:r>
                                <m:rPr>
                                  <m:brk m:alnAt="25"/>
                                </m:rPr>
                                <a:rPr kumimoji="1" lang="en-US" altLang="ja-JP" sz="2400" b="0" i="1" smtClean="0">
                                  <a:latin typeface="Cambria Math"/>
                                </a:rPr>
                                <m:t>𝑖</m:t>
                              </m:r>
                              <m:r>
                                <a:rPr kumimoji="1" lang="en-US" altLang="ja-JP" sz="2400" b="0" i="1" smtClean="0">
                                  <a:latin typeface="Cambria Math"/>
                                </a:rPr>
                                <m:t>=1</m:t>
                              </m:r>
                            </m:sub>
                            <m:sup>
                              <m:r>
                                <a:rPr kumimoji="1" lang="en-US" altLang="ja-JP" sz="2400" b="0" i="1" smtClean="0">
                                  <a:latin typeface="Cambria Math"/>
                                </a:rPr>
                                <m:t>𝑁</m:t>
                              </m:r>
                            </m:sup>
                            <m:e>
                              <m:sSup>
                                <m:sSupPr>
                                  <m:ctrlPr>
                                    <a:rPr kumimoji="1" lang="en-US" altLang="ja-JP" sz="2400" b="0" i="1" smtClean="0">
                                      <a:latin typeface="Cambria Math" panose="02040503050406030204" pitchFamily="18" charset="0"/>
                                    </a:rPr>
                                  </m:ctrlPr>
                                </m:sSupPr>
                                <m:e>
                                  <m:r>
                                    <a:rPr kumimoji="1" lang="en-US" altLang="ja-JP" sz="2400" b="0" i="1" smtClean="0">
                                      <a:latin typeface="Cambria Math"/>
                                    </a:rPr>
                                    <m:t>𝑈</m:t>
                                  </m:r>
                                </m:e>
                                <m:sup>
                                  <m:r>
                                    <a:rPr kumimoji="1" lang="en-US" altLang="ja-JP" sz="2400" b="0" i="1" smtClean="0">
                                      <a:latin typeface="Cambria Math"/>
                                    </a:rPr>
                                    <m:t>𝑖</m:t>
                                  </m:r>
                                </m:sup>
                              </m:sSup>
                              <m:d>
                                <m:dPr>
                                  <m:ctrlPr>
                                    <a:rPr kumimoji="1" lang="en-US" altLang="ja-JP" sz="2400" b="0" i="1" smtClean="0">
                                      <a:latin typeface="Cambria Math" panose="02040503050406030204" pitchFamily="18" charset="0"/>
                                    </a:rPr>
                                  </m:ctrlPr>
                                </m:dPr>
                                <m:e>
                                  <m:r>
                                    <a:rPr kumimoji="1" lang="en-US" altLang="ja-JP" sz="2400" b="0" i="1" smtClean="0">
                                      <a:latin typeface="Cambria Math"/>
                                    </a:rPr>
                                    <m:t>𝐺</m:t>
                                  </m:r>
                                </m:e>
                              </m:d>
                              <m:r>
                                <a:rPr kumimoji="1" lang="en-US" altLang="ja-JP" sz="2400" b="0" i="1" smtClean="0">
                                  <a:latin typeface="Cambria Math"/>
                                </a:rPr>
                                <m:t>−</m:t>
                              </m:r>
                              <m:r>
                                <a:rPr kumimoji="1" lang="en-US" altLang="ja-JP" sz="2400" b="0" i="1" smtClean="0">
                                  <a:latin typeface="Cambria Math"/>
                                </a:rPr>
                                <m:t>𝐶</m:t>
                              </m:r>
                              <m:r>
                                <a:rPr kumimoji="1" lang="en-US" altLang="ja-JP" sz="2400" b="0" i="1" smtClean="0">
                                  <a:latin typeface="Cambria Math"/>
                                </a:rPr>
                                <m:t>(</m:t>
                              </m:r>
                              <m:r>
                                <a:rPr kumimoji="1" lang="en-US" altLang="ja-JP" sz="2400" b="0" i="1" smtClean="0">
                                  <a:latin typeface="Cambria Math"/>
                                </a:rPr>
                                <m:t>𝐺</m:t>
                              </m:r>
                              <m:r>
                                <a:rPr kumimoji="1" lang="en-US" altLang="ja-JP" sz="2400" b="0" i="1" smtClean="0">
                                  <a:latin typeface="Cambria Math"/>
                                </a:rPr>
                                <m:t>)</m:t>
                              </m:r>
                            </m:e>
                          </m:nary>
                        </m:e>
                      </m:func>
                    </m:oMath>
                  </m:oMathPara>
                </a14:m>
                <a:endParaRPr kumimoji="1" lang="ja-JP" altLang="en-US"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4623746" y="1382631"/>
                <a:ext cx="3208034" cy="848246"/>
              </a:xfrm>
              <a:prstGeom prst="rect">
                <a:avLst/>
              </a:prstGeom>
              <a:blipFill>
                <a:blip r:embed="rId2"/>
                <a:stretch>
                  <a:fillRect r="-2675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p:cNvSpPr txBox="1"/>
              <p:nvPr/>
            </p:nvSpPr>
            <p:spPr>
              <a:xfrm>
                <a:off x="5436096" y="2230877"/>
                <a:ext cx="3456384" cy="84824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limLoc m:val="subSup"/>
                          <m:ctrlPr>
                            <a:rPr kumimoji="1" lang="ja-JP" altLang="en-US" sz="2400" i="1" smtClean="0">
                              <a:latin typeface="Cambria Math" panose="02040503050406030204" pitchFamily="18" charset="0"/>
                            </a:rPr>
                          </m:ctrlPr>
                        </m:naryPr>
                        <m:sub>
                          <m:r>
                            <m:rPr>
                              <m:brk m:alnAt="25"/>
                            </m:rPr>
                            <a:rPr kumimoji="1" lang="en-US" altLang="ja-JP" sz="2400" b="0" i="1" smtClean="0">
                              <a:latin typeface="Cambria Math"/>
                            </a:rPr>
                            <m:t>𝑖</m:t>
                          </m:r>
                          <m:r>
                            <a:rPr kumimoji="1" lang="en-US" altLang="ja-JP" sz="2400" b="0" i="1" smtClean="0">
                              <a:latin typeface="Cambria Math"/>
                            </a:rPr>
                            <m:t>=1</m:t>
                          </m:r>
                        </m:sub>
                        <m:sup>
                          <m:r>
                            <a:rPr kumimoji="1" lang="en-US" altLang="ja-JP" sz="2400" b="0" i="1" smtClean="0">
                              <a:latin typeface="Cambria Math"/>
                            </a:rPr>
                            <m:t>𝑁</m:t>
                          </m:r>
                        </m:sup>
                        <m:e>
                          <m:sSup>
                            <m:sSupPr>
                              <m:ctrlPr>
                                <a:rPr kumimoji="1" lang="en-US" altLang="ja-JP" sz="2400" i="1" smtClean="0">
                                  <a:latin typeface="Cambria Math" panose="02040503050406030204" pitchFamily="18" charset="0"/>
                                </a:rPr>
                              </m:ctrlPr>
                            </m:sSupPr>
                            <m:e>
                              <m:r>
                                <a:rPr kumimoji="1" lang="en-US" altLang="ja-JP" sz="2400" b="0" i="1" smtClean="0">
                                  <a:latin typeface="Cambria Math"/>
                                </a:rPr>
                                <m:t>𝑀𝑈</m:t>
                              </m:r>
                            </m:e>
                            <m:sup>
                              <m:r>
                                <a:rPr kumimoji="1" lang="en-US" altLang="ja-JP" sz="2400" b="0" i="1" smtClean="0">
                                  <a:latin typeface="Cambria Math"/>
                                </a:rPr>
                                <m:t>𝑖</m:t>
                              </m:r>
                            </m:sup>
                          </m:sSup>
                          <m:r>
                            <a:rPr kumimoji="1" lang="en-US" altLang="ja-JP" sz="2400" b="0" i="1" smtClean="0">
                              <a:latin typeface="Cambria Math"/>
                            </a:rPr>
                            <m:t>(</m:t>
                          </m:r>
                          <m:r>
                            <a:rPr kumimoji="1" lang="en-US" altLang="ja-JP" sz="2400" b="0" i="1" smtClean="0">
                              <a:latin typeface="Cambria Math"/>
                            </a:rPr>
                            <m:t>𝐺</m:t>
                          </m:r>
                          <m:r>
                            <a:rPr kumimoji="1" lang="en-US" altLang="ja-JP" sz="2400" b="0" i="1" smtClean="0">
                              <a:latin typeface="Cambria Math"/>
                            </a:rPr>
                            <m:t>)</m:t>
                          </m:r>
                        </m:e>
                      </m:nary>
                      <m:r>
                        <a:rPr kumimoji="1" lang="en-US" altLang="ja-JP" sz="2400" b="0" i="1" smtClean="0">
                          <a:latin typeface="Cambria Math"/>
                        </a:rPr>
                        <m:t>=</m:t>
                      </m:r>
                      <m:r>
                        <a:rPr kumimoji="1" lang="en-US" altLang="ja-JP" sz="2400" b="0" i="1" smtClean="0">
                          <a:latin typeface="Cambria Math"/>
                        </a:rPr>
                        <m:t>𝑀𝐶</m:t>
                      </m:r>
                      <m:r>
                        <a:rPr kumimoji="1" lang="en-US" altLang="ja-JP" sz="2400" b="0" i="1" smtClean="0">
                          <a:latin typeface="Cambria Math"/>
                        </a:rPr>
                        <m:t>(</m:t>
                      </m:r>
                      <m:r>
                        <a:rPr kumimoji="1" lang="en-US" altLang="ja-JP" sz="2400" b="0" i="1" smtClean="0">
                          <a:latin typeface="Cambria Math"/>
                        </a:rPr>
                        <m:t>𝐺</m:t>
                      </m:r>
                      <m:r>
                        <a:rPr kumimoji="1" lang="en-US" altLang="ja-JP" sz="2400" b="0" i="1" smtClean="0">
                          <a:latin typeface="Cambria Math"/>
                        </a:rPr>
                        <m:t>)</m:t>
                      </m:r>
                    </m:oMath>
                  </m:oMathPara>
                </a14:m>
                <a:endParaRPr kumimoji="1" lang="ja-JP" altLang="en-US" sz="24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5436096" y="2230877"/>
                <a:ext cx="3456384" cy="848246"/>
              </a:xfrm>
              <a:prstGeom prst="rect">
                <a:avLst/>
              </a:prstGeom>
              <a:blipFill rotWithShape="1">
                <a:blip r:embed="rId3"/>
                <a:stretch>
                  <a:fillRect/>
                </a:stretch>
              </a:blipFill>
            </p:spPr>
            <p:txBody>
              <a:bodyPr/>
              <a:lstStyle/>
              <a:p>
                <a:r>
                  <a:rPr lang="ja-JP" altLang="en-US">
                    <a:noFill/>
                  </a:rPr>
                  <a:t> </a:t>
                </a:r>
              </a:p>
            </p:txBody>
          </p:sp>
        </mc:Fallback>
      </mc:AlternateContent>
      <p:sp>
        <p:nvSpPr>
          <p:cNvPr id="3" name="テキスト ボックス 2">
            <a:extLst>
              <a:ext uri="{FF2B5EF4-FFF2-40B4-BE49-F238E27FC236}">
                <a16:creationId xmlns:a16="http://schemas.microsoft.com/office/drawing/2014/main" id="{5F7B0330-51A8-4C58-AF79-D087978AE584}"/>
              </a:ext>
            </a:extLst>
          </p:cNvPr>
          <p:cNvSpPr txBox="1"/>
          <p:nvPr/>
        </p:nvSpPr>
        <p:spPr>
          <a:xfrm>
            <a:off x="6372199" y="4509120"/>
            <a:ext cx="2376513" cy="369332"/>
          </a:xfrm>
          <a:prstGeom prst="rect">
            <a:avLst/>
          </a:prstGeom>
          <a:noFill/>
        </p:spPr>
        <p:txBody>
          <a:bodyPr wrap="square" rtlCol="0">
            <a:spAutoFit/>
          </a:bodyPr>
          <a:lstStyle/>
          <a:p>
            <a:r>
              <a:rPr kumimoji="1" lang="ja-JP" altLang="en-US" dirty="0"/>
              <a:t>図は</a:t>
            </a:r>
            <a:r>
              <a:rPr kumimoji="1" lang="en-US" altLang="ja-JP" dirty="0"/>
              <a:t>N=2</a:t>
            </a:r>
            <a:r>
              <a:rPr kumimoji="1" lang="ja-JP" altLang="en-US" dirty="0"/>
              <a:t> のケース</a:t>
            </a:r>
          </a:p>
        </p:txBody>
      </p:sp>
    </p:spTree>
    <p:extLst>
      <p:ext uri="{BB962C8B-B14F-4D97-AF65-F5344CB8AC3E}">
        <p14:creationId xmlns:p14="http://schemas.microsoft.com/office/powerpoint/2010/main" val="1475763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Rectangle 7"/>
          <p:cNvSpPr>
            <a:spLocks noGrp="1" noChangeArrowheads="1"/>
          </p:cNvSpPr>
          <p:nvPr>
            <p:ph type="title"/>
          </p:nvPr>
        </p:nvSpPr>
        <p:spPr/>
        <p:txBody>
          <a:bodyPr/>
          <a:lstStyle/>
          <a:p>
            <a:r>
              <a:rPr lang="ja-JP" altLang="en-US"/>
              <a:t>公共財の効率的な供給量</a:t>
            </a:r>
            <a:r>
              <a:rPr lang="en-US" altLang="ja-JP"/>
              <a:t>(5)</a:t>
            </a:r>
          </a:p>
        </p:txBody>
      </p:sp>
      <mc:AlternateContent xmlns:mc="http://schemas.openxmlformats.org/markup-compatibility/2006" xmlns:a14="http://schemas.microsoft.com/office/drawing/2010/main">
        <mc:Choice Requires="a14">
          <p:sp>
            <p:nvSpPr>
              <p:cNvPr id="17416" name="Rectangle 8"/>
              <p:cNvSpPr>
                <a:spLocks noGrp="1" noChangeArrowheads="1"/>
              </p:cNvSpPr>
              <p:nvPr>
                <p:ph idx="1"/>
              </p:nvPr>
            </p:nvSpPr>
            <p:spPr>
              <a:xfrm>
                <a:off x="457200" y="1600200"/>
                <a:ext cx="8219256" cy="4925144"/>
              </a:xfrm>
            </p:spPr>
            <p:txBody>
              <a:bodyPr>
                <a:normAutofit lnSpcReduction="10000"/>
              </a:bodyPr>
              <a:lstStyle/>
              <a:p>
                <a:pPr>
                  <a:lnSpc>
                    <a:spcPct val="120000"/>
                  </a:lnSpc>
                </a:pPr>
                <a:r>
                  <a:rPr lang="en-US" altLang="ja-JP" sz="2800" i="1" dirty="0">
                    <a:latin typeface="Times New Roman" pitchFamily="18" charset="0"/>
                    <a:cs typeface="Times New Roman" pitchFamily="18" charset="0"/>
                  </a:rPr>
                  <a:t>G</a:t>
                </a:r>
                <a:r>
                  <a:rPr lang="en-US" altLang="ja-JP" sz="2800" dirty="0">
                    <a:latin typeface="Times New Roman" pitchFamily="18" charset="0"/>
                    <a:cs typeface="Times New Roman" pitchFamily="18" charset="0"/>
                  </a:rPr>
                  <a:t>*</a:t>
                </a:r>
                <a:r>
                  <a:rPr lang="ja-JP" altLang="en-US" sz="2800" dirty="0"/>
                  <a:t>の満たすべき条件</a:t>
                </a:r>
              </a:p>
              <a:p>
                <a:pPr marL="0" indent="0">
                  <a:lnSpc>
                    <a:spcPct val="120000"/>
                  </a:lnSpc>
                  <a:buNone/>
                </a:pPr>
                <a14:m>
                  <m:oMathPara xmlns:m="http://schemas.openxmlformats.org/officeDocument/2006/math">
                    <m:oMathParaPr>
                      <m:jc m:val="centerGroup"/>
                    </m:oMathParaPr>
                    <m:oMath xmlns:m="http://schemas.openxmlformats.org/officeDocument/2006/math">
                      <m:nary>
                        <m:naryPr>
                          <m:chr m:val="∑"/>
                          <m:limLoc m:val="subSup"/>
                          <m:ctrlPr>
                            <a:rPr lang="ja-JP" altLang="en-US" sz="2800" i="1" smtClean="0">
                              <a:latin typeface="Cambria Math" panose="02040503050406030204" pitchFamily="18" charset="0"/>
                            </a:rPr>
                          </m:ctrlPr>
                        </m:naryPr>
                        <m:sub>
                          <m:r>
                            <m:rPr>
                              <m:brk m:alnAt="25"/>
                            </m:rPr>
                            <a:rPr lang="en-US" altLang="ja-JP" sz="2800" i="1">
                              <a:latin typeface="Cambria Math"/>
                            </a:rPr>
                            <m:t>𝑖</m:t>
                          </m:r>
                          <m:r>
                            <a:rPr lang="en-US" altLang="ja-JP" sz="2800" i="1">
                              <a:latin typeface="Cambria Math"/>
                            </a:rPr>
                            <m:t>=1</m:t>
                          </m:r>
                        </m:sub>
                        <m:sup>
                          <m:r>
                            <a:rPr lang="en-US" altLang="ja-JP" sz="2800" i="1">
                              <a:latin typeface="Cambria Math"/>
                            </a:rPr>
                            <m:t>𝑁</m:t>
                          </m:r>
                        </m:sup>
                        <m:e>
                          <m:sSup>
                            <m:sSupPr>
                              <m:ctrlPr>
                                <a:rPr lang="en-US" altLang="ja-JP" sz="2800" i="1">
                                  <a:latin typeface="Cambria Math" panose="02040503050406030204" pitchFamily="18" charset="0"/>
                                </a:rPr>
                              </m:ctrlPr>
                            </m:sSupPr>
                            <m:e>
                              <m:r>
                                <a:rPr lang="en-US" altLang="ja-JP" sz="2800" i="1">
                                  <a:latin typeface="Cambria Math"/>
                                </a:rPr>
                                <m:t>𝑀𝑈</m:t>
                              </m:r>
                            </m:e>
                            <m:sup>
                              <m:r>
                                <a:rPr lang="en-US" altLang="ja-JP" sz="2800" i="1">
                                  <a:latin typeface="Cambria Math"/>
                                </a:rPr>
                                <m:t>𝑖</m:t>
                              </m:r>
                            </m:sup>
                          </m:sSup>
                          <m:r>
                            <a:rPr lang="en-US" altLang="ja-JP" sz="2800" i="1">
                              <a:latin typeface="Cambria Math"/>
                            </a:rPr>
                            <m:t>(</m:t>
                          </m:r>
                          <m:r>
                            <a:rPr lang="en-US" altLang="ja-JP" sz="2800" i="1">
                              <a:latin typeface="Cambria Math"/>
                            </a:rPr>
                            <m:t>𝐺</m:t>
                          </m:r>
                          <m:r>
                            <a:rPr lang="en-US" altLang="ja-JP" sz="2800" i="1">
                              <a:latin typeface="Cambria Math"/>
                            </a:rPr>
                            <m:t>)</m:t>
                          </m:r>
                        </m:e>
                      </m:nary>
                      <m:r>
                        <a:rPr lang="en-US" altLang="ja-JP" sz="2800" i="1">
                          <a:latin typeface="Cambria Math"/>
                        </a:rPr>
                        <m:t>=</m:t>
                      </m:r>
                      <m:r>
                        <a:rPr lang="en-US" altLang="ja-JP" sz="2800" i="1">
                          <a:latin typeface="Cambria Math"/>
                        </a:rPr>
                        <m:t>𝑀𝐶</m:t>
                      </m:r>
                      <m:r>
                        <a:rPr lang="en-US" altLang="ja-JP" sz="2800" i="1">
                          <a:latin typeface="Cambria Math"/>
                        </a:rPr>
                        <m:t>(</m:t>
                      </m:r>
                      <m:r>
                        <a:rPr lang="en-US" altLang="ja-JP" sz="2800" i="1">
                          <a:latin typeface="Cambria Math"/>
                        </a:rPr>
                        <m:t>𝐺</m:t>
                      </m:r>
                      <m:r>
                        <a:rPr lang="en-US" altLang="ja-JP" sz="2800" i="1">
                          <a:latin typeface="Cambria Math"/>
                        </a:rPr>
                        <m:t>)</m:t>
                      </m:r>
                    </m:oMath>
                  </m:oMathPara>
                </a14:m>
                <a:endParaRPr lang="en-US" altLang="ja-JP" sz="2800" dirty="0"/>
              </a:p>
              <a:p>
                <a:pPr marL="0" indent="0" algn="ctr">
                  <a:lnSpc>
                    <a:spcPct val="120000"/>
                  </a:lnSpc>
                  <a:buNone/>
                </a:pPr>
                <a:r>
                  <a:rPr lang="ja-JP" altLang="en-US" sz="2800" dirty="0"/>
                  <a:t>限界効用の総和</a:t>
                </a:r>
                <a:r>
                  <a:rPr lang="en-US" altLang="ja-JP" sz="2800" dirty="0"/>
                  <a:t>=</a:t>
                </a:r>
                <a:r>
                  <a:rPr lang="ja-JP" altLang="en-US" sz="2800" dirty="0"/>
                  <a:t>限界費用</a:t>
                </a:r>
              </a:p>
              <a:p>
                <a:pPr>
                  <a:lnSpc>
                    <a:spcPct val="120000"/>
                  </a:lnSpc>
                </a:pPr>
                <a:r>
                  <a:rPr lang="en-US" altLang="ja-JP" sz="2800" i="1" dirty="0">
                    <a:latin typeface="Times New Roman" pitchFamily="18" charset="0"/>
                    <a:cs typeface="Times New Roman" pitchFamily="18" charset="0"/>
                  </a:rPr>
                  <a:t>G</a:t>
                </a:r>
                <a:r>
                  <a:rPr lang="en-US" altLang="ja-JP" sz="2800" dirty="0">
                    <a:latin typeface="Times New Roman" pitchFamily="18" charset="0"/>
                    <a:cs typeface="Times New Roman" pitchFamily="18" charset="0"/>
                  </a:rPr>
                  <a:t>*</a:t>
                </a:r>
                <a:r>
                  <a:rPr lang="ja-JP" altLang="en-US" sz="2800" dirty="0"/>
                  <a:t>の決定要因</a:t>
                </a:r>
              </a:p>
              <a:p>
                <a:pPr lvl="1">
                  <a:lnSpc>
                    <a:spcPct val="90000"/>
                  </a:lnSpc>
                </a:pPr>
                <a:r>
                  <a:rPr lang="ja-JP" altLang="en-US" sz="2400" dirty="0"/>
                  <a:t>住民数　</a:t>
                </a:r>
                <a:r>
                  <a:rPr lang="en-US" altLang="ja-JP" sz="2400" i="1" dirty="0">
                    <a:latin typeface="Times New Roman" pitchFamily="18" charset="0"/>
                    <a:cs typeface="Times New Roman" pitchFamily="18" charset="0"/>
                  </a:rPr>
                  <a:t>N</a:t>
                </a:r>
              </a:p>
              <a:p>
                <a:pPr lvl="1">
                  <a:lnSpc>
                    <a:spcPct val="90000"/>
                  </a:lnSpc>
                </a:pPr>
                <a:r>
                  <a:rPr lang="ja-JP" altLang="en-US" sz="2400" dirty="0"/>
                  <a:t>各人の限界効用の大きさ</a:t>
                </a:r>
              </a:p>
              <a:p>
                <a:pPr lvl="2">
                  <a:lnSpc>
                    <a:spcPct val="90000"/>
                  </a:lnSpc>
                </a:pPr>
                <a:r>
                  <a:rPr lang="ja-JP" altLang="en-US" sz="2000" dirty="0"/>
                  <a:t>選好</a:t>
                </a:r>
              </a:p>
              <a:p>
                <a:pPr lvl="2">
                  <a:lnSpc>
                    <a:spcPct val="90000"/>
                  </a:lnSpc>
                </a:pPr>
                <a:r>
                  <a:rPr lang="ja-JP" altLang="en-US" sz="2000" dirty="0"/>
                  <a:t>所得</a:t>
                </a:r>
              </a:p>
              <a:p>
                <a:pPr lvl="1">
                  <a:lnSpc>
                    <a:spcPct val="90000"/>
                  </a:lnSpc>
                </a:pPr>
                <a:r>
                  <a:rPr lang="ja-JP" altLang="en-US" sz="2400" dirty="0"/>
                  <a:t>限界費用</a:t>
                </a:r>
                <a:endParaRPr lang="en-US" altLang="ja-JP" sz="2400" dirty="0"/>
              </a:p>
              <a:p>
                <a:pPr lvl="1">
                  <a:lnSpc>
                    <a:spcPct val="90000"/>
                  </a:lnSpc>
                </a:pPr>
                <a:r>
                  <a:rPr lang="ja-JP" altLang="en-US" sz="2400" dirty="0"/>
                  <a:t>住民の総所得，所得分布にも関係あり</a:t>
                </a:r>
                <a:endParaRPr lang="en-US" altLang="ja-JP" sz="2400" dirty="0"/>
              </a:p>
              <a:p>
                <a:pPr lvl="1">
                  <a:lnSpc>
                    <a:spcPct val="90000"/>
                  </a:lnSpc>
                </a:pPr>
                <a:endParaRPr lang="en-US" altLang="ja-JP" dirty="0"/>
              </a:p>
              <a:p>
                <a:pPr lvl="1">
                  <a:lnSpc>
                    <a:spcPct val="90000"/>
                  </a:lnSpc>
                </a:pPr>
                <a:endParaRPr lang="en-US" altLang="ja-JP" dirty="0"/>
              </a:p>
              <a:p>
                <a:pPr>
                  <a:lnSpc>
                    <a:spcPct val="90000"/>
                  </a:lnSpc>
                </a:pPr>
                <a:endParaRPr lang="en-US" altLang="ja-JP" dirty="0"/>
              </a:p>
              <a:p>
                <a:pPr>
                  <a:lnSpc>
                    <a:spcPct val="90000"/>
                  </a:lnSpc>
                </a:pPr>
                <a:endParaRPr lang="ja-JP" altLang="en-US" dirty="0"/>
              </a:p>
            </p:txBody>
          </p:sp>
        </mc:Choice>
        <mc:Fallback xmlns="">
          <p:sp>
            <p:nvSpPr>
              <p:cNvPr id="17416" name="Rectangle 8"/>
              <p:cNvSpPr>
                <a:spLocks noGrp="1" noRot="1" noChangeAspect="1" noMove="1" noResize="1" noEditPoints="1" noAdjustHandles="1" noChangeArrowheads="1" noChangeShapeType="1" noTextEdit="1"/>
              </p:cNvSpPr>
              <p:nvPr>
                <p:ph idx="1"/>
              </p:nvPr>
            </p:nvSpPr>
            <p:spPr>
              <a:xfrm>
                <a:off x="457200" y="1600200"/>
                <a:ext cx="8219256" cy="4925144"/>
              </a:xfrm>
              <a:blipFill>
                <a:blip r:embed="rId2"/>
                <a:stretch>
                  <a:fillRect l="-1335" t="-111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22398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一般的定式化</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r>
                  <a:rPr kumimoji="1" lang="ja-JP" altLang="en-US" sz="2400" dirty="0"/>
                  <a:t>私的財と公共財の生産と消費を同時に考慮</a:t>
                </a:r>
                <a:endParaRPr kumimoji="1" lang="en-US" altLang="ja-JP" sz="2400" dirty="0"/>
              </a:p>
              <a:p>
                <a:pPr lvl="1"/>
                <a:r>
                  <a:rPr lang="ja-JP" altLang="en-US" sz="2000" dirty="0"/>
                  <a:t>経済全体の資源制約　</a:t>
                </a:r>
                <a:r>
                  <a:rPr lang="en-US" altLang="ja-JP" sz="2000" dirty="0">
                    <a:sym typeface="Wingdings" panose="05000000000000000000" pitchFamily="2" charset="2"/>
                  </a:rPr>
                  <a:t> </a:t>
                </a:r>
                <a:r>
                  <a:rPr lang="ja-JP" altLang="en-US" sz="2000" dirty="0">
                    <a:sym typeface="Wingdings" panose="05000000000000000000" pitchFamily="2" charset="2"/>
                  </a:rPr>
                  <a:t>生産関数</a:t>
                </a:r>
                <a:endParaRPr lang="en-US" altLang="ja-JP" sz="2000" dirty="0">
                  <a:sym typeface="Wingdings" panose="05000000000000000000" pitchFamily="2" charset="2"/>
                </a:endParaRPr>
              </a:p>
              <a:p>
                <a:pPr lvl="1"/>
                <a:r>
                  <a:rPr lang="ja-JP" altLang="en-US" sz="2000" dirty="0">
                    <a:sym typeface="Wingdings" panose="05000000000000000000" pitchFamily="2" charset="2"/>
                  </a:rPr>
                  <a:t>効用</a:t>
                </a:r>
                <a:r>
                  <a:rPr lang="en-US" altLang="ja-JP" sz="2000" dirty="0">
                    <a:sym typeface="Wingdings" panose="05000000000000000000" pitchFamily="2" charset="2"/>
                  </a:rPr>
                  <a:t></a:t>
                </a:r>
                <a:r>
                  <a:rPr lang="ja-JP" altLang="en-US" sz="2000" dirty="0">
                    <a:sym typeface="Wingdings" panose="05000000000000000000" pitchFamily="2" charset="2"/>
                  </a:rPr>
                  <a:t>私的財と公共財から</a:t>
                </a:r>
                <a:endParaRPr lang="en-US" altLang="ja-JP" sz="2000" dirty="0">
                  <a:sym typeface="Wingdings" panose="05000000000000000000" pitchFamily="2" charset="2"/>
                </a:endParaRPr>
              </a:p>
              <a:p>
                <a:r>
                  <a:rPr kumimoji="1" lang="ja-JP" altLang="en-US" sz="2400" dirty="0">
                    <a:sym typeface="Wingdings" panose="05000000000000000000" pitchFamily="2" charset="2"/>
                  </a:rPr>
                  <a:t>パレート効率的な資源配分</a:t>
                </a:r>
                <a:endParaRPr kumimoji="1" lang="en-US" altLang="ja-JP" sz="2400" dirty="0">
                  <a:sym typeface="Wingdings" panose="05000000000000000000" pitchFamily="2" charset="2"/>
                </a:endParaRPr>
              </a:p>
              <a:p>
                <a:pPr marL="342900" lvl="1" indent="0">
                  <a:buNone/>
                </a:pPr>
                <a:r>
                  <a:rPr kumimoji="1" lang="ja-JP" altLang="en-US" sz="2000" dirty="0">
                    <a:sym typeface="Wingdings" panose="05000000000000000000" pitchFamily="2" charset="2"/>
                  </a:rPr>
                  <a:t>経済全体の資源制約と，他の個人の効用を一定に保つという制約のもとで，個人</a:t>
                </a:r>
                <a:r>
                  <a:rPr kumimoji="1" lang="en-US" altLang="ja-JP" sz="2000" dirty="0">
                    <a:sym typeface="Wingdings" panose="05000000000000000000" pitchFamily="2" charset="2"/>
                  </a:rPr>
                  <a:t>1</a:t>
                </a:r>
                <a:r>
                  <a:rPr kumimoji="1" lang="ja-JP" altLang="en-US" sz="2000" dirty="0">
                    <a:sym typeface="Wingdings" panose="05000000000000000000" pitchFamily="2" charset="2"/>
                  </a:rPr>
                  <a:t>の効用を最大化する</a:t>
                </a:r>
                <a:endParaRPr kumimoji="1" lang="en-US" altLang="ja-JP" sz="2000" dirty="0">
                  <a:sym typeface="Wingdings" panose="05000000000000000000" pitchFamily="2" charset="2"/>
                </a:endParaRPr>
              </a:p>
              <a:p>
                <a:pPr marL="0" indent="0">
                  <a:lnSpc>
                    <a:spcPct val="100000"/>
                  </a:lnSpc>
                  <a:buNone/>
                </a:pPr>
                <a:r>
                  <a:rPr kumimoji="1" lang="en-US" altLang="ja-JP" b="0" dirty="0"/>
                  <a:t> </a:t>
                </a:r>
                <a14:m>
                  <m:oMath xmlns:m="http://schemas.openxmlformats.org/officeDocument/2006/math">
                    <m:func>
                      <m:funcPr>
                        <m:ctrlPr>
                          <a:rPr kumimoji="1" lang="en-US" altLang="ja-JP" sz="2800" b="0" i="1" smtClean="0">
                            <a:latin typeface="Cambria Math" panose="02040503050406030204" pitchFamily="18" charset="0"/>
                          </a:rPr>
                        </m:ctrlPr>
                      </m:funcPr>
                      <m:fName>
                        <m:r>
                          <m:rPr>
                            <m:sty m:val="p"/>
                          </m:rPr>
                          <a:rPr kumimoji="1" lang="en-US" altLang="ja-JP" sz="2800" b="0" i="0" smtClean="0">
                            <a:latin typeface="Cambria Math"/>
                          </a:rPr>
                          <m:t>max</m:t>
                        </m:r>
                      </m:fName>
                      <m:e>
                        <m:sSup>
                          <m:sSupPr>
                            <m:ctrlPr>
                              <a:rPr lang="en-US" altLang="ja-JP" sz="2800" i="1" smtClean="0">
                                <a:latin typeface="Cambria Math" panose="02040503050406030204" pitchFamily="18" charset="0"/>
                              </a:rPr>
                            </m:ctrlPr>
                          </m:sSupPr>
                          <m:e>
                            <m:r>
                              <a:rPr lang="en-US" altLang="ja-JP" sz="2800" b="0" i="1" smtClean="0">
                                <a:latin typeface="Cambria Math"/>
                              </a:rPr>
                              <m:t>  </m:t>
                            </m:r>
                            <m:r>
                              <a:rPr lang="en-US" altLang="ja-JP" sz="2800" i="1">
                                <a:latin typeface="Cambria Math"/>
                              </a:rPr>
                              <m:t>𝑈</m:t>
                            </m:r>
                          </m:e>
                          <m:sup>
                            <m:r>
                              <a:rPr lang="en-US" altLang="ja-JP" sz="2800" i="1">
                                <a:latin typeface="Cambria Math"/>
                              </a:rPr>
                              <m:t>1</m:t>
                            </m:r>
                          </m:sup>
                        </m:sSup>
                        <m:d>
                          <m:dPr>
                            <m:ctrlPr>
                              <a:rPr lang="en-US" altLang="ja-JP" sz="2800" i="1">
                                <a:latin typeface="Cambria Math" panose="02040503050406030204" pitchFamily="18" charset="0"/>
                              </a:rPr>
                            </m:ctrlPr>
                          </m:dPr>
                          <m:e>
                            <m:sSub>
                              <m:sSubPr>
                                <m:ctrlPr>
                                  <a:rPr lang="en-US" altLang="ja-JP" sz="2800" i="1">
                                    <a:latin typeface="Cambria Math" panose="02040503050406030204" pitchFamily="18" charset="0"/>
                                  </a:rPr>
                                </m:ctrlPr>
                              </m:sSubPr>
                              <m:e>
                                <m:r>
                                  <a:rPr lang="en-US" altLang="ja-JP" sz="2800" i="1">
                                    <a:latin typeface="Cambria Math"/>
                                  </a:rPr>
                                  <m:t>𝑥</m:t>
                                </m:r>
                              </m:e>
                              <m:sub>
                                <m:r>
                                  <a:rPr lang="en-US" altLang="ja-JP" sz="2800" i="1">
                                    <a:latin typeface="Cambria Math"/>
                                  </a:rPr>
                                  <m:t>1</m:t>
                                </m:r>
                              </m:sub>
                            </m:sSub>
                            <m:r>
                              <a:rPr lang="en-US" altLang="ja-JP" sz="2800" i="1">
                                <a:latin typeface="Cambria Math"/>
                              </a:rPr>
                              <m:t>,</m:t>
                            </m:r>
                            <m:r>
                              <a:rPr lang="en-US" altLang="ja-JP" sz="2800" i="1">
                                <a:latin typeface="Cambria Math"/>
                              </a:rPr>
                              <m:t>𝐺</m:t>
                            </m:r>
                          </m:e>
                        </m:d>
                      </m:e>
                    </m:func>
                  </m:oMath>
                </a14:m>
                <a:endParaRPr kumimoji="1" lang="en-US" altLang="ja-JP" dirty="0"/>
              </a:p>
              <a:p>
                <a:pPr marL="0" indent="0">
                  <a:lnSpc>
                    <a:spcPct val="100000"/>
                  </a:lnSpc>
                  <a:buNone/>
                </a:pPr>
                <a:r>
                  <a:rPr lang="en-US" altLang="ja-JP" sz="2800" dirty="0"/>
                  <a:t>	</a:t>
                </a:r>
                <a:r>
                  <a:rPr kumimoji="1" lang="en-US" altLang="ja-JP" sz="2800" b="0" dirty="0"/>
                  <a:t> </a:t>
                </a:r>
                <a:r>
                  <a:rPr kumimoji="1" lang="en-US" altLang="ja-JP" sz="2800" b="0" dirty="0" err="1">
                    <a:latin typeface="Times New Roman" panose="02020603050405020304" pitchFamily="18" charset="0"/>
                    <a:cs typeface="Times New Roman" panose="02020603050405020304" pitchFamily="18" charset="0"/>
                  </a:rPr>
                  <a:t>s.t.</a:t>
                </a:r>
                <a:r>
                  <a:rPr kumimoji="1" lang="en-US" altLang="ja-JP" sz="2800" b="0" dirty="0">
                    <a:latin typeface="Times New Roman" panose="02020603050405020304" pitchFamily="18" charset="0"/>
                    <a:cs typeface="Times New Roman" panose="02020603050405020304" pitchFamily="18" charset="0"/>
                  </a:rPr>
                  <a:t> </a:t>
                </a:r>
                <a:r>
                  <a:rPr kumimoji="1" lang="en-US" altLang="ja-JP" sz="2800" b="0" dirty="0"/>
                  <a:t>	</a:t>
                </a:r>
                <a14:m>
                  <m:oMath xmlns:m="http://schemas.openxmlformats.org/officeDocument/2006/math">
                    <m:sSup>
                      <m:sSupPr>
                        <m:ctrlPr>
                          <a:rPr kumimoji="1" lang="en-US" altLang="ja-JP" sz="2800" b="0" i="1" smtClean="0">
                            <a:latin typeface="Cambria Math" panose="02040503050406030204" pitchFamily="18" charset="0"/>
                          </a:rPr>
                        </m:ctrlPr>
                      </m:sSupPr>
                      <m:e>
                        <m:r>
                          <a:rPr kumimoji="1" lang="en-US" altLang="ja-JP" sz="2800" b="0" i="1" smtClean="0">
                            <a:latin typeface="Cambria Math"/>
                          </a:rPr>
                          <m:t>𝑈</m:t>
                        </m:r>
                      </m:e>
                      <m:sup>
                        <m:r>
                          <a:rPr kumimoji="1" lang="en-US" altLang="ja-JP" sz="2800" b="0" i="1" smtClean="0">
                            <a:latin typeface="Cambria Math"/>
                          </a:rPr>
                          <m:t>𝑖</m:t>
                        </m:r>
                      </m:sup>
                    </m:sSup>
                    <m:d>
                      <m:dPr>
                        <m:ctrlPr>
                          <a:rPr kumimoji="1" lang="en-US" altLang="ja-JP" sz="2800" b="0" i="1" smtClean="0">
                            <a:latin typeface="Cambria Math" panose="02040503050406030204" pitchFamily="18" charset="0"/>
                          </a:rPr>
                        </m:ctrlPr>
                      </m:dPr>
                      <m:e>
                        <m:sSub>
                          <m:sSubPr>
                            <m:ctrlPr>
                              <a:rPr kumimoji="1" lang="en-US" altLang="ja-JP" sz="2800" b="0" i="1" smtClean="0">
                                <a:latin typeface="Cambria Math" panose="02040503050406030204" pitchFamily="18" charset="0"/>
                              </a:rPr>
                            </m:ctrlPr>
                          </m:sSubPr>
                          <m:e>
                            <m:r>
                              <a:rPr kumimoji="1" lang="en-US" altLang="ja-JP" sz="2800" b="0" i="1" smtClean="0">
                                <a:latin typeface="Cambria Math"/>
                              </a:rPr>
                              <m:t>𝑥</m:t>
                            </m:r>
                          </m:e>
                          <m:sub>
                            <m:r>
                              <a:rPr kumimoji="1" lang="en-US" altLang="ja-JP" sz="2800" b="0" i="1" smtClean="0">
                                <a:latin typeface="Cambria Math"/>
                              </a:rPr>
                              <m:t>𝑖</m:t>
                            </m:r>
                          </m:sub>
                        </m:sSub>
                        <m:r>
                          <a:rPr kumimoji="1" lang="en-US" altLang="ja-JP" sz="2800" b="0" i="1" smtClean="0">
                            <a:latin typeface="Cambria Math"/>
                          </a:rPr>
                          <m:t>,</m:t>
                        </m:r>
                        <m:r>
                          <a:rPr kumimoji="1" lang="en-US" altLang="ja-JP" sz="2800" b="0" i="1" smtClean="0">
                            <a:latin typeface="Cambria Math"/>
                          </a:rPr>
                          <m:t>𝐺</m:t>
                        </m:r>
                      </m:e>
                    </m:d>
                    <m:r>
                      <a:rPr kumimoji="1" lang="en-US" altLang="ja-JP" sz="2800" b="0" i="1" smtClean="0">
                        <a:latin typeface="Cambria Math"/>
                      </a:rPr>
                      <m:t>=</m:t>
                    </m:r>
                    <m:acc>
                      <m:accPr>
                        <m:chr m:val="̅"/>
                        <m:ctrlPr>
                          <a:rPr kumimoji="1" lang="en-US" altLang="ja-JP" sz="2800" b="0" i="1" smtClean="0">
                            <a:latin typeface="Cambria Math" panose="02040503050406030204" pitchFamily="18" charset="0"/>
                          </a:rPr>
                        </m:ctrlPr>
                      </m:accPr>
                      <m:e>
                        <m:sSup>
                          <m:sSupPr>
                            <m:ctrlPr>
                              <a:rPr kumimoji="1" lang="en-US" altLang="ja-JP" sz="2800" b="0" i="1" smtClean="0">
                                <a:latin typeface="Cambria Math" panose="02040503050406030204" pitchFamily="18" charset="0"/>
                              </a:rPr>
                            </m:ctrlPr>
                          </m:sSupPr>
                          <m:e>
                            <m:r>
                              <a:rPr kumimoji="1" lang="en-US" altLang="ja-JP" sz="2800" b="0" i="1" smtClean="0">
                                <a:latin typeface="Cambria Math"/>
                              </a:rPr>
                              <m:t>𝑈</m:t>
                            </m:r>
                          </m:e>
                          <m:sup>
                            <m:r>
                              <a:rPr kumimoji="1" lang="en-US" altLang="ja-JP" sz="2800" b="0" i="1" smtClean="0">
                                <a:latin typeface="Cambria Math"/>
                              </a:rPr>
                              <m:t>𝑖</m:t>
                            </m:r>
                          </m:sup>
                        </m:sSup>
                      </m:e>
                    </m:acc>
                  </m:oMath>
                </a14:m>
                <a:r>
                  <a:rPr kumimoji="1" lang="en-US" altLang="ja-JP" sz="2800" dirty="0"/>
                  <a:t> </a:t>
                </a:r>
                <a:r>
                  <a:rPr kumimoji="1" lang="en-US" altLang="ja-JP" sz="2800" dirty="0">
                    <a:latin typeface="Times New Roman" panose="02020603050405020304" pitchFamily="18" charset="0"/>
                    <a:cs typeface="Times New Roman" panose="02020603050405020304" pitchFamily="18" charset="0"/>
                  </a:rPr>
                  <a:t>(</a:t>
                </a:r>
                <a:r>
                  <a:rPr kumimoji="1" lang="en-US" altLang="ja-JP" sz="2800" i="1" dirty="0" err="1">
                    <a:latin typeface="Times New Roman" panose="02020603050405020304" pitchFamily="18" charset="0"/>
                    <a:cs typeface="Times New Roman" panose="02020603050405020304" pitchFamily="18" charset="0"/>
                  </a:rPr>
                  <a:t>i</a:t>
                </a:r>
                <a:r>
                  <a:rPr kumimoji="1" lang="en-US" altLang="ja-JP" sz="2800" dirty="0">
                    <a:latin typeface="Times New Roman" panose="02020603050405020304" pitchFamily="18" charset="0"/>
                    <a:cs typeface="Times New Roman" panose="02020603050405020304" pitchFamily="18" charset="0"/>
                  </a:rPr>
                  <a:t>=2,3,…,</a:t>
                </a:r>
                <a:r>
                  <a:rPr kumimoji="1" lang="en-US" altLang="ja-JP" sz="2800" i="1" dirty="0">
                    <a:latin typeface="Times New Roman" panose="02020603050405020304" pitchFamily="18" charset="0"/>
                    <a:cs typeface="Times New Roman" panose="02020603050405020304" pitchFamily="18" charset="0"/>
                  </a:rPr>
                  <a:t>N</a:t>
                </a:r>
                <a:r>
                  <a:rPr kumimoji="1" lang="en-US" altLang="ja-JP" sz="2800" dirty="0">
                    <a:latin typeface="Times New Roman" panose="02020603050405020304" pitchFamily="18" charset="0"/>
                    <a:cs typeface="Times New Roman" panose="02020603050405020304" pitchFamily="18" charset="0"/>
                  </a:rPr>
                  <a:t>)</a:t>
                </a:r>
              </a:p>
              <a:p>
                <a:pPr marL="0" indent="0">
                  <a:lnSpc>
                    <a:spcPct val="100000"/>
                  </a:lnSpc>
                  <a:buNone/>
                </a:pPr>
                <a:r>
                  <a:rPr kumimoji="1" lang="en-US" altLang="ja-JP" sz="2800" b="0" dirty="0"/>
                  <a:t> 		</a:t>
                </a:r>
                <a14:m>
                  <m:oMath xmlns:m="http://schemas.openxmlformats.org/officeDocument/2006/math">
                    <m:r>
                      <a:rPr kumimoji="1" lang="en-US" altLang="ja-JP" sz="2800" b="0" i="1" smtClean="0">
                        <a:latin typeface="Cambria Math"/>
                      </a:rPr>
                      <m:t>𝐹</m:t>
                    </m:r>
                    <m:d>
                      <m:dPr>
                        <m:ctrlPr>
                          <a:rPr kumimoji="1" lang="en-US" altLang="ja-JP" sz="2800" b="0" i="1" smtClean="0">
                            <a:latin typeface="Cambria Math" panose="02040503050406030204" pitchFamily="18" charset="0"/>
                          </a:rPr>
                        </m:ctrlPr>
                      </m:dPr>
                      <m:e>
                        <m:r>
                          <a:rPr kumimoji="1" lang="en-US" altLang="ja-JP" sz="2800" b="0" i="1" smtClean="0">
                            <a:latin typeface="Cambria Math"/>
                          </a:rPr>
                          <m:t>𝑋</m:t>
                        </m:r>
                        <m:r>
                          <a:rPr kumimoji="1" lang="en-US" altLang="ja-JP" sz="2800" b="0" i="1" smtClean="0">
                            <a:latin typeface="Cambria Math"/>
                          </a:rPr>
                          <m:t>,</m:t>
                        </m:r>
                        <m:r>
                          <a:rPr kumimoji="1" lang="en-US" altLang="ja-JP" sz="2800" b="0" i="1" smtClean="0">
                            <a:latin typeface="Cambria Math"/>
                          </a:rPr>
                          <m:t>𝐺</m:t>
                        </m:r>
                      </m:e>
                    </m:d>
                    <m:r>
                      <a:rPr kumimoji="1" lang="en-US" altLang="ja-JP" sz="2800" b="0" i="1" smtClean="0">
                        <a:latin typeface="Cambria Math"/>
                      </a:rPr>
                      <m:t>=0</m:t>
                    </m:r>
                  </m:oMath>
                </a14:m>
                <a:endParaRPr kumimoji="1" lang="en-US" altLang="ja-JP" sz="2800" b="0" dirty="0"/>
              </a:p>
              <a:p>
                <a:pPr marL="0" indent="0">
                  <a:lnSpc>
                    <a:spcPct val="100000"/>
                  </a:lnSpc>
                  <a:buNone/>
                </a:pPr>
                <a:r>
                  <a:rPr kumimoji="1" lang="ja-JP" altLang="en-US" sz="2800" dirty="0"/>
                  <a:t> </a:t>
                </a:r>
                <a:r>
                  <a:rPr kumimoji="1" lang="en-US" altLang="ja-JP" sz="2800" dirty="0"/>
                  <a:t>		</a:t>
                </a:r>
                <a14:m>
                  <m:oMath xmlns:m="http://schemas.openxmlformats.org/officeDocument/2006/math">
                    <m:nary>
                      <m:naryPr>
                        <m:chr m:val="∑"/>
                        <m:limLoc m:val="subSup"/>
                        <m:ctrlPr>
                          <a:rPr kumimoji="1" lang="ja-JP" altLang="en-US" sz="2800" i="1" smtClean="0">
                            <a:latin typeface="Cambria Math" panose="02040503050406030204" pitchFamily="18" charset="0"/>
                          </a:rPr>
                        </m:ctrlPr>
                      </m:naryPr>
                      <m:sub>
                        <m:r>
                          <m:rPr>
                            <m:brk m:alnAt="25"/>
                          </m:rPr>
                          <a:rPr kumimoji="1" lang="en-US" altLang="ja-JP" sz="2800" b="0" i="1" smtClean="0">
                            <a:latin typeface="Cambria Math"/>
                          </a:rPr>
                          <m:t>𝑖</m:t>
                        </m:r>
                        <m:r>
                          <a:rPr kumimoji="1" lang="en-US" altLang="ja-JP" sz="2800" b="0" i="1" smtClean="0">
                            <a:latin typeface="Cambria Math"/>
                          </a:rPr>
                          <m:t>=1</m:t>
                        </m:r>
                      </m:sub>
                      <m:sup>
                        <m:r>
                          <a:rPr kumimoji="1" lang="en-US" altLang="ja-JP" sz="2800" b="0" i="1" smtClean="0">
                            <a:latin typeface="Cambria Math"/>
                          </a:rPr>
                          <m:t>𝑁</m:t>
                        </m:r>
                      </m:sup>
                      <m:e>
                        <m:sSub>
                          <m:sSubPr>
                            <m:ctrlPr>
                              <a:rPr kumimoji="1" lang="en-US" altLang="ja-JP" sz="2800" i="1" smtClean="0">
                                <a:latin typeface="Cambria Math" panose="02040503050406030204" pitchFamily="18" charset="0"/>
                              </a:rPr>
                            </m:ctrlPr>
                          </m:sSubPr>
                          <m:e>
                            <m:r>
                              <a:rPr kumimoji="1" lang="en-US" altLang="ja-JP" sz="2800" b="0" i="1" smtClean="0">
                                <a:latin typeface="Cambria Math"/>
                              </a:rPr>
                              <m:t>𝑥</m:t>
                            </m:r>
                          </m:e>
                          <m:sub>
                            <m:r>
                              <a:rPr kumimoji="1" lang="en-US" altLang="ja-JP" sz="2800" b="0" i="1" smtClean="0">
                                <a:latin typeface="Cambria Math"/>
                              </a:rPr>
                              <m:t>𝑖</m:t>
                            </m:r>
                          </m:sub>
                        </m:sSub>
                      </m:e>
                    </m:nary>
                    <m:r>
                      <a:rPr kumimoji="1" lang="en-US" altLang="ja-JP" sz="2800" b="0" i="1" smtClean="0">
                        <a:latin typeface="Cambria Math"/>
                      </a:rPr>
                      <m:t>=</m:t>
                    </m:r>
                    <m:r>
                      <a:rPr kumimoji="1" lang="en-US" altLang="ja-JP" sz="2800" b="0" i="1" smtClean="0">
                        <a:latin typeface="Cambria Math"/>
                      </a:rPr>
                      <m:t>𝑋</m:t>
                    </m:r>
                  </m:oMath>
                </a14:m>
                <a:endParaRPr kumimoji="1" lang="ja-JP" altLang="en-US" sz="28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809193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4585" name="Rectangle 9"/>
              <p:cNvSpPr>
                <a:spLocks noGrp="1" noChangeArrowheads="1"/>
              </p:cNvSpPr>
              <p:nvPr>
                <p:ph sz="half" idx="1"/>
              </p:nvPr>
            </p:nvSpPr>
            <p:spPr>
              <a:xfrm>
                <a:off x="457198" y="980728"/>
                <a:ext cx="4114801" cy="5688632"/>
              </a:xfrm>
            </p:spPr>
            <p:txBody>
              <a:bodyPr>
                <a:normAutofit/>
              </a:bodyPr>
              <a:lstStyle/>
              <a:p>
                <a:pPr>
                  <a:lnSpc>
                    <a:spcPct val="110000"/>
                  </a:lnSpc>
                </a:pPr>
                <a:r>
                  <a:rPr lang="ja-JP" altLang="en-US" sz="2000" dirty="0"/>
                  <a:t>生産可能性曲線　</a:t>
                </a:r>
                <a:r>
                  <a:rPr lang="en-US" altLang="ja-JP" sz="2000" i="1" dirty="0">
                    <a:latin typeface="Times New Roman" pitchFamily="18" charset="0"/>
                    <a:cs typeface="Times New Roman" pitchFamily="18" charset="0"/>
                  </a:rPr>
                  <a:t>F</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X</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G</a:t>
                </a:r>
                <a:r>
                  <a:rPr lang="en-US" altLang="ja-JP" sz="2000" dirty="0">
                    <a:latin typeface="Times New Roman" pitchFamily="18" charset="0"/>
                    <a:cs typeface="Times New Roman" pitchFamily="18" charset="0"/>
                  </a:rPr>
                  <a:t>)=0</a:t>
                </a:r>
              </a:p>
              <a:p>
                <a:pPr>
                  <a:lnSpc>
                    <a:spcPct val="110000"/>
                  </a:lnSpc>
                </a:pPr>
                <a:r>
                  <a:rPr lang="en-US" altLang="ja-JP" sz="2000" i="1" dirty="0">
                    <a:latin typeface="Times New Roman" pitchFamily="18" charset="0"/>
                    <a:cs typeface="Times New Roman" pitchFamily="18" charset="0"/>
                  </a:rPr>
                  <a:t>U</a:t>
                </a:r>
                <a:r>
                  <a:rPr lang="en-US" altLang="ja-JP" sz="2000" baseline="30000" dirty="0">
                    <a:latin typeface="Times New Roman" pitchFamily="18" charset="0"/>
                    <a:cs typeface="Times New Roman" pitchFamily="18" charset="0"/>
                  </a:rPr>
                  <a:t>2</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x</a:t>
                </a:r>
                <a:r>
                  <a:rPr lang="en-US" altLang="ja-JP" sz="2000" baseline="-25000" dirty="0">
                    <a:latin typeface="Times New Roman" pitchFamily="18" charset="0"/>
                    <a:cs typeface="Times New Roman" pitchFamily="18" charset="0"/>
                  </a:rPr>
                  <a:t>2</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G</a:t>
                </a:r>
                <a:r>
                  <a:rPr lang="en-US" altLang="ja-JP" sz="2000" dirty="0">
                    <a:latin typeface="Times New Roman" pitchFamily="18" charset="0"/>
                    <a:cs typeface="Times New Roman" pitchFamily="18" charset="0"/>
                  </a:rPr>
                  <a:t>)=</a:t>
                </a:r>
                <a:r>
                  <a:rPr lang="en-US" altLang="ja-JP" sz="2000" i="1" dirty="0">
                    <a:latin typeface="Times New Roman" pitchFamily="18" charset="0"/>
                    <a:cs typeface="Times New Roman" pitchFamily="18" charset="0"/>
                  </a:rPr>
                  <a:t>u</a:t>
                </a:r>
                <a:r>
                  <a:rPr lang="en-US" altLang="ja-JP" sz="2000" baseline="-25000" dirty="0">
                    <a:latin typeface="Times New Roman" pitchFamily="18" charset="0"/>
                    <a:cs typeface="Times New Roman" pitchFamily="18" charset="0"/>
                  </a:rPr>
                  <a:t>0</a:t>
                </a:r>
                <a:r>
                  <a:rPr lang="ja-JP" altLang="en-US" sz="2000" dirty="0"/>
                  <a:t>を固定</a:t>
                </a:r>
                <a:r>
                  <a:rPr lang="ja-JP" altLang="en-US" sz="2000" dirty="0">
                    <a:sym typeface="Wingdings" pitchFamily="2" charset="2"/>
                  </a:rPr>
                  <a:t>個人</a:t>
                </a:r>
                <a:r>
                  <a:rPr lang="en-US" altLang="ja-JP" sz="2000" dirty="0">
                    <a:sym typeface="Wingdings" pitchFamily="2" charset="2"/>
                  </a:rPr>
                  <a:t>1</a:t>
                </a:r>
                <a:r>
                  <a:rPr lang="ja-JP" altLang="en-US" sz="2000" dirty="0">
                    <a:sym typeface="Wingdings" pitchFamily="2" charset="2"/>
                  </a:rPr>
                  <a:t>にとっての消費可能性曲線（下図）</a:t>
                </a:r>
              </a:p>
              <a:p>
                <a:pPr>
                  <a:lnSpc>
                    <a:spcPct val="110000"/>
                  </a:lnSpc>
                </a:pPr>
                <a:r>
                  <a:rPr lang="ja-JP" altLang="en-US" sz="2000" dirty="0">
                    <a:sym typeface="Wingdings" pitchFamily="2" charset="2"/>
                  </a:rPr>
                  <a:t>消費可能性曲線と個人</a:t>
                </a:r>
                <a:r>
                  <a:rPr lang="en-US" altLang="ja-JP" sz="2000" dirty="0">
                    <a:sym typeface="Wingdings" pitchFamily="2" charset="2"/>
                  </a:rPr>
                  <a:t>1</a:t>
                </a:r>
                <a:r>
                  <a:rPr lang="ja-JP" altLang="en-US" sz="2000" dirty="0">
                    <a:sym typeface="Wingdings" pitchFamily="2" charset="2"/>
                  </a:rPr>
                  <a:t>の無差別曲線の接点がパレート効率的な点</a:t>
                </a:r>
                <a:endParaRPr lang="en-US" altLang="ja-JP" sz="2000" dirty="0">
                  <a:sym typeface="Wingdings" pitchFamily="2" charset="2"/>
                </a:endParaRPr>
              </a:p>
              <a:p>
                <a:pPr>
                  <a:lnSpc>
                    <a:spcPct val="110000"/>
                  </a:lnSpc>
                </a:pPr>
                <a:r>
                  <a:rPr lang="ja-JP" altLang="en-US" sz="2000" dirty="0">
                    <a:latin typeface="Times New Roman" panose="02020603050405020304" pitchFamily="18" charset="0"/>
                    <a:cs typeface="Times New Roman" panose="02020603050405020304" pitchFamily="18" charset="0"/>
                    <a:sym typeface="Wingdings" pitchFamily="2" charset="2"/>
                  </a:rPr>
                  <a:t>消費可能性曲線の数式表現</a:t>
                </a:r>
                <a:endParaRPr lang="en-US" altLang="ja-JP" sz="2000" dirty="0">
                  <a:latin typeface="Times New Roman" panose="02020603050405020304" pitchFamily="18" charset="0"/>
                  <a:cs typeface="Times New Roman" panose="02020603050405020304" pitchFamily="18" charset="0"/>
                  <a:sym typeface="Wingdings" pitchFamily="2" charset="2"/>
                </a:endParaRPr>
              </a:p>
              <a:p>
                <a:pPr lvl="1">
                  <a:lnSpc>
                    <a:spcPct val="110000"/>
                  </a:lnSpc>
                </a:pPr>
                <a:r>
                  <a:rPr lang="en-US" altLang="ja-JP" sz="1700" i="1" dirty="0">
                    <a:latin typeface="Times New Roman" panose="02020603050405020304" pitchFamily="18" charset="0"/>
                    <a:cs typeface="Times New Roman" panose="02020603050405020304" pitchFamily="18" charset="0"/>
                    <a:sym typeface="Wingdings" pitchFamily="2" charset="2"/>
                  </a:rPr>
                  <a:t>F</a:t>
                </a:r>
                <a:r>
                  <a:rPr lang="en-US" altLang="ja-JP" sz="1700" dirty="0">
                    <a:latin typeface="Times New Roman" panose="02020603050405020304" pitchFamily="18" charset="0"/>
                    <a:cs typeface="Times New Roman" panose="02020603050405020304" pitchFamily="18" charset="0"/>
                    <a:sym typeface="Wingdings" pitchFamily="2" charset="2"/>
                  </a:rPr>
                  <a:t>(</a:t>
                </a:r>
                <a:r>
                  <a:rPr lang="en-US" altLang="ja-JP" sz="1700" i="1" dirty="0">
                    <a:latin typeface="Times New Roman" panose="02020603050405020304" pitchFamily="18" charset="0"/>
                    <a:cs typeface="Times New Roman" panose="02020603050405020304" pitchFamily="18" charset="0"/>
                    <a:sym typeface="Wingdings" pitchFamily="2" charset="2"/>
                  </a:rPr>
                  <a:t>X</a:t>
                </a:r>
                <a:r>
                  <a:rPr lang="en-US" altLang="ja-JP" sz="1700" dirty="0">
                    <a:latin typeface="Times New Roman" panose="02020603050405020304" pitchFamily="18" charset="0"/>
                    <a:cs typeface="Times New Roman" panose="02020603050405020304" pitchFamily="18" charset="0"/>
                    <a:sym typeface="Wingdings" pitchFamily="2" charset="2"/>
                  </a:rPr>
                  <a:t>,</a:t>
                </a:r>
                <a:r>
                  <a:rPr lang="en-US" altLang="ja-JP" sz="1700" i="1" dirty="0">
                    <a:latin typeface="Times New Roman" panose="02020603050405020304" pitchFamily="18" charset="0"/>
                    <a:cs typeface="Times New Roman" panose="02020603050405020304" pitchFamily="18" charset="0"/>
                    <a:sym typeface="Wingdings" pitchFamily="2" charset="2"/>
                  </a:rPr>
                  <a:t>G</a:t>
                </a:r>
                <a:r>
                  <a:rPr lang="en-US" altLang="ja-JP" sz="1700" dirty="0">
                    <a:latin typeface="Times New Roman" panose="02020603050405020304" pitchFamily="18" charset="0"/>
                    <a:cs typeface="Times New Roman" panose="02020603050405020304" pitchFamily="18" charset="0"/>
                    <a:sym typeface="Wingdings" pitchFamily="2" charset="2"/>
                  </a:rPr>
                  <a:t>)=0</a:t>
                </a:r>
                <a:r>
                  <a:rPr lang="ja-JP" altLang="en-US" sz="1700" dirty="0">
                    <a:latin typeface="Times New Roman" panose="02020603050405020304" pitchFamily="18" charset="0"/>
                    <a:cs typeface="Times New Roman" panose="02020603050405020304" pitchFamily="18" charset="0"/>
                    <a:sym typeface="Wingdings" pitchFamily="2" charset="2"/>
                  </a:rPr>
                  <a:t>を</a:t>
                </a:r>
                <a:r>
                  <a:rPr lang="en-US" altLang="ja-JP" sz="1700" i="1" dirty="0">
                    <a:latin typeface="Times New Roman" panose="02020603050405020304" pitchFamily="18" charset="0"/>
                    <a:cs typeface="Times New Roman" panose="02020603050405020304" pitchFamily="18" charset="0"/>
                    <a:sym typeface="Wingdings" pitchFamily="2" charset="2"/>
                  </a:rPr>
                  <a:t>X</a:t>
                </a:r>
                <a:r>
                  <a:rPr lang="ja-JP" altLang="en-US" sz="1700" dirty="0">
                    <a:latin typeface="Times New Roman" panose="02020603050405020304" pitchFamily="18" charset="0"/>
                    <a:cs typeface="Times New Roman" panose="02020603050405020304" pitchFamily="18" charset="0"/>
                    <a:sym typeface="Wingdings" pitchFamily="2" charset="2"/>
                  </a:rPr>
                  <a:t>について解いた式を</a:t>
                </a:r>
                <a14:m>
                  <m:oMath xmlns:m="http://schemas.openxmlformats.org/officeDocument/2006/math">
                    <m:r>
                      <a:rPr lang="en-US" altLang="ja-JP" sz="1700" b="0" i="1" smtClean="0">
                        <a:latin typeface="Cambria Math" panose="02040503050406030204" pitchFamily="18" charset="0"/>
                        <a:cs typeface="Times New Roman" panose="02020603050405020304" pitchFamily="18" charset="0"/>
                        <a:sym typeface="Wingdings" pitchFamily="2" charset="2"/>
                      </a:rPr>
                      <m:t>𝑋</m:t>
                    </m:r>
                    <m:r>
                      <a:rPr lang="en-US" altLang="ja-JP" sz="1700" b="0" i="1" smtClean="0">
                        <a:latin typeface="Cambria Math" panose="02040503050406030204" pitchFamily="18" charset="0"/>
                        <a:cs typeface="Times New Roman" panose="02020603050405020304" pitchFamily="18" charset="0"/>
                        <a:sym typeface="Wingdings" pitchFamily="2" charset="2"/>
                      </a:rPr>
                      <m:t>=</m:t>
                    </m:r>
                    <m:r>
                      <m:rPr>
                        <m:sty m:val="p"/>
                      </m:rPr>
                      <a:rPr lang="el-GR"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t>Φ</m:t>
                    </m:r>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t>(</m:t>
                    </m:r>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t>𝐺</m:t>
                    </m:r>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t>)</m:t>
                    </m:r>
                  </m:oMath>
                </a14:m>
                <a:r>
                  <a:rPr lang="ja-JP" altLang="en-US" sz="1700" dirty="0">
                    <a:latin typeface="Times New Roman" panose="02020603050405020304" pitchFamily="18" charset="0"/>
                    <a:cs typeface="Times New Roman" panose="02020603050405020304" pitchFamily="18" charset="0"/>
                    <a:sym typeface="Wingdings" pitchFamily="2" charset="2"/>
                  </a:rPr>
                  <a:t>とする</a:t>
                </a:r>
                <a:endParaRPr lang="en-US" altLang="ja-JP" sz="1700" dirty="0">
                  <a:latin typeface="Times New Roman" panose="02020603050405020304" pitchFamily="18" charset="0"/>
                  <a:cs typeface="Times New Roman" panose="02020603050405020304" pitchFamily="18" charset="0"/>
                  <a:sym typeface="Wingdings" pitchFamily="2" charset="2"/>
                </a:endParaRPr>
              </a:p>
              <a:p>
                <a:pPr lvl="1">
                  <a:lnSpc>
                    <a:spcPct val="110000"/>
                  </a:lnSpc>
                </a:pPr>
                <a:r>
                  <a:rPr lang="ja-JP" altLang="en-US" sz="1700" dirty="0">
                    <a:latin typeface="Times New Roman" panose="02020603050405020304" pitchFamily="18" charset="0"/>
                    <a:cs typeface="Times New Roman" panose="02020603050405020304" pitchFamily="18" charset="0"/>
                    <a:sym typeface="Wingdings" pitchFamily="2" charset="2"/>
                  </a:rPr>
                  <a:t>個人</a:t>
                </a:r>
                <a:r>
                  <a:rPr lang="en-US" altLang="ja-JP" sz="1700" dirty="0">
                    <a:latin typeface="Times New Roman" panose="02020603050405020304" pitchFamily="18" charset="0"/>
                    <a:cs typeface="Times New Roman" panose="02020603050405020304" pitchFamily="18" charset="0"/>
                    <a:sym typeface="Wingdings" pitchFamily="2" charset="2"/>
                  </a:rPr>
                  <a:t>2</a:t>
                </a:r>
                <a:r>
                  <a:rPr lang="ja-JP" altLang="en-US" sz="1700" dirty="0">
                    <a:latin typeface="Times New Roman" panose="02020603050405020304" pitchFamily="18" charset="0"/>
                    <a:cs typeface="Times New Roman" panose="02020603050405020304" pitchFamily="18" charset="0"/>
                    <a:sym typeface="Wingdings" pitchFamily="2" charset="2"/>
                  </a:rPr>
                  <a:t>の無差別曲線を</a:t>
                </a:r>
                <a:r>
                  <a:rPr lang="en-US" altLang="ja-JP" sz="1700" i="1" dirty="0">
                    <a:latin typeface="Times New Roman" panose="02020603050405020304" pitchFamily="18" charset="0"/>
                    <a:cs typeface="Times New Roman" panose="02020603050405020304" pitchFamily="18" charset="0"/>
                    <a:sym typeface="Wingdings" pitchFamily="2" charset="2"/>
                  </a:rPr>
                  <a:t>x</a:t>
                </a:r>
                <a:r>
                  <a:rPr lang="en-US" altLang="ja-JP" sz="1700" baseline="-25000" dirty="0">
                    <a:latin typeface="Times New Roman" panose="02020603050405020304" pitchFamily="18" charset="0"/>
                    <a:cs typeface="Times New Roman" panose="02020603050405020304" pitchFamily="18" charset="0"/>
                    <a:sym typeface="Wingdings" pitchFamily="2" charset="2"/>
                  </a:rPr>
                  <a:t>2</a:t>
                </a:r>
                <a:r>
                  <a:rPr lang="ja-JP" altLang="en-US" sz="1700" dirty="0">
                    <a:latin typeface="Times New Roman" panose="02020603050405020304" pitchFamily="18" charset="0"/>
                    <a:cs typeface="Times New Roman" panose="02020603050405020304" pitchFamily="18" charset="0"/>
                    <a:sym typeface="Wingdings" pitchFamily="2" charset="2"/>
                  </a:rPr>
                  <a:t>について解いた式を</a:t>
                </a:r>
                <a14:m>
                  <m:oMath xmlns:m="http://schemas.openxmlformats.org/officeDocument/2006/math">
                    <m:sSub>
                      <m:sSubPr>
                        <m:ctrlPr>
                          <a:rPr lang="en-US" altLang="ja-JP" sz="1700" i="1" smtClean="0">
                            <a:latin typeface="Cambria Math" panose="02040503050406030204" pitchFamily="18" charset="0"/>
                            <a:cs typeface="Times New Roman" panose="02020603050405020304" pitchFamily="18" charset="0"/>
                            <a:sym typeface="Wingdings" pitchFamily="2" charset="2"/>
                          </a:rPr>
                        </m:ctrlPr>
                      </m:sSubPr>
                      <m:e>
                        <m:r>
                          <a:rPr lang="en-US" altLang="ja-JP" sz="1700" b="0" i="1" smtClean="0">
                            <a:latin typeface="Cambria Math" panose="02040503050406030204" pitchFamily="18" charset="0"/>
                            <a:cs typeface="Times New Roman" panose="02020603050405020304" pitchFamily="18" charset="0"/>
                            <a:sym typeface="Wingdings" pitchFamily="2" charset="2"/>
                          </a:rPr>
                          <m:t>𝑥</m:t>
                        </m:r>
                      </m:e>
                      <m:sub>
                        <m:r>
                          <a:rPr lang="en-US" altLang="ja-JP" sz="1700" b="0" i="1" smtClean="0">
                            <a:latin typeface="Cambria Math" panose="02040503050406030204" pitchFamily="18" charset="0"/>
                            <a:cs typeface="Times New Roman" panose="02020603050405020304" pitchFamily="18" charset="0"/>
                            <a:sym typeface="Wingdings" pitchFamily="2" charset="2"/>
                          </a:rPr>
                          <m:t>2</m:t>
                        </m:r>
                      </m:sub>
                    </m:sSub>
                    <m:r>
                      <a:rPr lang="en-US" altLang="ja-JP" sz="1700" b="0" i="1" smtClean="0">
                        <a:latin typeface="Cambria Math" panose="02040503050406030204" pitchFamily="18" charset="0"/>
                        <a:cs typeface="Times New Roman" panose="02020603050405020304" pitchFamily="18" charset="0"/>
                        <a:sym typeface="Wingdings" pitchFamily="2" charset="2"/>
                      </a:rPr>
                      <m:t>=</m:t>
                    </m:r>
                    <m:r>
                      <a:rPr lang="en-US" altLang="ja-JP" sz="1700" b="0" i="1" smtClean="0">
                        <a:latin typeface="Cambria Math" panose="02040503050406030204" pitchFamily="18" charset="0"/>
                        <a:cs typeface="Times New Roman" panose="02020603050405020304" pitchFamily="18" charset="0"/>
                        <a:sym typeface="Wingdings" pitchFamily="2" charset="2"/>
                      </a:rPr>
                      <m:t>𝑣</m:t>
                    </m:r>
                    <m:d>
                      <m:dPr>
                        <m:ctrlPr>
                          <a:rPr lang="en-US" altLang="ja-JP" sz="1700" b="0" i="1" smtClean="0">
                            <a:latin typeface="Cambria Math" panose="02040503050406030204" pitchFamily="18" charset="0"/>
                            <a:cs typeface="Times New Roman" panose="02020603050405020304" pitchFamily="18" charset="0"/>
                            <a:sym typeface="Wingdings" pitchFamily="2" charset="2"/>
                          </a:rPr>
                        </m:ctrlPr>
                      </m:dPr>
                      <m:e>
                        <m:r>
                          <a:rPr lang="en-US" altLang="ja-JP" sz="1700" b="0" i="1" smtClean="0">
                            <a:latin typeface="Cambria Math" panose="02040503050406030204" pitchFamily="18" charset="0"/>
                            <a:cs typeface="Times New Roman" panose="02020603050405020304" pitchFamily="18" charset="0"/>
                            <a:sym typeface="Wingdings" pitchFamily="2" charset="2"/>
                          </a:rPr>
                          <m:t>𝐺</m:t>
                        </m:r>
                        <m:r>
                          <a:rPr lang="en-US" altLang="ja-JP" sz="1700" b="0" i="1" smtClean="0">
                            <a:latin typeface="Cambria Math" panose="02040503050406030204" pitchFamily="18" charset="0"/>
                            <a:cs typeface="Times New Roman" panose="02020603050405020304" pitchFamily="18" charset="0"/>
                            <a:sym typeface="Wingdings" pitchFamily="2" charset="2"/>
                          </a:rPr>
                          <m:t>; </m:t>
                        </m:r>
                        <m:sSub>
                          <m:sSubPr>
                            <m:ctrlPr>
                              <a:rPr lang="en-US" altLang="ja-JP" sz="1700" b="0" i="1" smtClean="0">
                                <a:latin typeface="Cambria Math" panose="02040503050406030204" pitchFamily="18" charset="0"/>
                                <a:cs typeface="Times New Roman" panose="02020603050405020304" pitchFamily="18" charset="0"/>
                                <a:sym typeface="Wingdings" pitchFamily="2" charset="2"/>
                              </a:rPr>
                            </m:ctrlPr>
                          </m:sSubPr>
                          <m:e>
                            <m:r>
                              <a:rPr lang="en-US" altLang="ja-JP" sz="1700" b="0" i="1" smtClean="0">
                                <a:latin typeface="Cambria Math" panose="02040503050406030204" pitchFamily="18" charset="0"/>
                                <a:cs typeface="Times New Roman" panose="02020603050405020304" pitchFamily="18" charset="0"/>
                                <a:sym typeface="Wingdings" pitchFamily="2" charset="2"/>
                              </a:rPr>
                              <m:t>𝑢</m:t>
                            </m:r>
                          </m:e>
                          <m:sub>
                            <m:r>
                              <a:rPr lang="en-US" altLang="ja-JP" sz="1700" b="0" i="1" smtClean="0">
                                <a:latin typeface="Cambria Math" panose="02040503050406030204" pitchFamily="18" charset="0"/>
                                <a:cs typeface="Times New Roman" panose="02020603050405020304" pitchFamily="18" charset="0"/>
                                <a:sym typeface="Wingdings" pitchFamily="2" charset="2"/>
                              </a:rPr>
                              <m:t>0</m:t>
                            </m:r>
                          </m:sub>
                        </m:sSub>
                      </m:e>
                    </m:d>
                  </m:oMath>
                </a14:m>
                <a:r>
                  <a:rPr lang="ja-JP" altLang="en-US" sz="1700" dirty="0">
                    <a:latin typeface="Times New Roman" panose="02020603050405020304" pitchFamily="18" charset="0"/>
                    <a:cs typeface="Times New Roman" panose="02020603050405020304" pitchFamily="18" charset="0"/>
                    <a:sym typeface="Wingdings" pitchFamily="2" charset="2"/>
                  </a:rPr>
                  <a:t>とする</a:t>
                </a:r>
                <a:endParaRPr lang="en-US" altLang="ja-JP" sz="1700" dirty="0">
                  <a:latin typeface="Times New Roman" panose="02020603050405020304" pitchFamily="18" charset="0"/>
                  <a:cs typeface="Times New Roman" panose="02020603050405020304" pitchFamily="18" charset="0"/>
                  <a:sym typeface="Wingdings" pitchFamily="2" charset="2"/>
                </a:endParaRPr>
              </a:p>
              <a:p>
                <a:pPr lvl="1">
                  <a:lnSpc>
                    <a:spcPct val="110000"/>
                  </a:lnSpc>
                </a:pPr>
                <a:r>
                  <a:rPr lang="en-US" altLang="ja-JP" sz="1700" dirty="0">
                    <a:latin typeface="Times New Roman" panose="02020603050405020304" pitchFamily="18" charset="0"/>
                    <a:cs typeface="Times New Roman" panose="02020603050405020304" pitchFamily="18" charset="0"/>
                    <a:sym typeface="Wingdings" pitchFamily="2" charset="2"/>
                  </a:rPr>
                  <a:t></a:t>
                </a:r>
                <a:r>
                  <a:rPr lang="ja-JP" altLang="en-US" sz="1700" dirty="0">
                    <a:latin typeface="Times New Roman" panose="02020603050405020304" pitchFamily="18" charset="0"/>
                    <a:cs typeface="Times New Roman" panose="02020603050405020304" pitchFamily="18" charset="0"/>
                    <a:sym typeface="Wingdings" panose="05000000000000000000" pitchFamily="2" charset="2"/>
                  </a:rPr>
                  <a:t>個人</a:t>
                </a:r>
                <a:r>
                  <a:rPr lang="en-US" altLang="ja-JP" sz="1700" dirty="0">
                    <a:latin typeface="Times New Roman" panose="02020603050405020304" pitchFamily="18" charset="0"/>
                    <a:cs typeface="Times New Roman" panose="02020603050405020304" pitchFamily="18" charset="0"/>
                    <a:sym typeface="Wingdings" panose="05000000000000000000" pitchFamily="2" charset="2"/>
                  </a:rPr>
                  <a:t>1</a:t>
                </a:r>
                <a:r>
                  <a:rPr lang="ja-JP" altLang="en-US" sz="1700" dirty="0">
                    <a:latin typeface="Times New Roman" panose="02020603050405020304" pitchFamily="18" charset="0"/>
                    <a:cs typeface="Times New Roman" panose="02020603050405020304" pitchFamily="18" charset="0"/>
                    <a:sym typeface="Wingdings" panose="05000000000000000000" pitchFamily="2" charset="2"/>
                  </a:rPr>
                  <a:t>の消費可能曲線は</a:t>
                </a:r>
                <a14:m>
                  <m:oMath xmlns:m="http://schemas.openxmlformats.org/officeDocument/2006/math">
                    <m:sSub>
                      <m:sSubPr>
                        <m:ctrlPr>
                          <a:rPr lang="en-US" altLang="ja-JP" sz="1700" i="1" smtClean="0">
                            <a:latin typeface="Cambria Math" panose="02040503050406030204" pitchFamily="18" charset="0"/>
                            <a:cs typeface="Times New Roman" panose="02020603050405020304" pitchFamily="18" charset="0"/>
                            <a:sym typeface="Wingdings" panose="05000000000000000000" pitchFamily="2" charset="2"/>
                          </a:rPr>
                        </m:ctrlPr>
                      </m:sSubPr>
                      <m:e>
                        <m:r>
                          <a:rPr lang="en-US" altLang="ja-JP" sz="1700" b="0" i="1" smtClean="0">
                            <a:latin typeface="Cambria Math" panose="02040503050406030204" pitchFamily="18" charset="0"/>
                            <a:cs typeface="Times New Roman" panose="02020603050405020304" pitchFamily="18" charset="0"/>
                            <a:sym typeface="Wingdings" panose="05000000000000000000" pitchFamily="2" charset="2"/>
                          </a:rPr>
                          <m:t>𝑥</m:t>
                        </m:r>
                      </m:e>
                      <m:sub>
                        <m:r>
                          <a:rPr lang="en-US" altLang="ja-JP" sz="1700" b="0" i="1" smtClean="0">
                            <a:latin typeface="Cambria Math" panose="02040503050406030204" pitchFamily="18" charset="0"/>
                            <a:cs typeface="Times New Roman" panose="02020603050405020304" pitchFamily="18" charset="0"/>
                            <a:sym typeface="Wingdings" panose="05000000000000000000" pitchFamily="2" charset="2"/>
                          </a:rPr>
                          <m:t>1</m:t>
                        </m:r>
                      </m:sub>
                    </m:sSub>
                    <m:r>
                      <a:rPr lang="en-US" altLang="ja-JP" sz="1700" b="0" i="1" smtClean="0">
                        <a:latin typeface="Cambria Math" panose="02040503050406030204" pitchFamily="18" charset="0"/>
                        <a:cs typeface="Times New Roman" panose="02020603050405020304" pitchFamily="18" charset="0"/>
                        <a:sym typeface="Wingdings" panose="05000000000000000000" pitchFamily="2" charset="2"/>
                      </a:rPr>
                      <m:t>=</m:t>
                    </m:r>
                    <m:r>
                      <a:rPr lang="en-US" altLang="ja-JP" sz="1700" b="0" i="1" smtClean="0">
                        <a:latin typeface="Cambria Math" panose="02040503050406030204" pitchFamily="18" charset="0"/>
                        <a:cs typeface="Times New Roman" panose="02020603050405020304" pitchFamily="18" charset="0"/>
                        <a:sym typeface="Wingdings" panose="05000000000000000000" pitchFamily="2" charset="2"/>
                      </a:rPr>
                      <m:t>𝑋</m:t>
                    </m:r>
                    <m:r>
                      <a:rPr lang="en-US" altLang="ja-JP" sz="1700" b="0" i="1" smtClean="0">
                        <a:latin typeface="Cambria Math" panose="02040503050406030204" pitchFamily="18" charset="0"/>
                        <a:cs typeface="Times New Roman" panose="02020603050405020304" pitchFamily="18" charset="0"/>
                        <a:sym typeface="Wingdings" panose="05000000000000000000" pitchFamily="2" charset="2"/>
                      </a:rPr>
                      <m:t>−</m:t>
                    </m:r>
                    <m:sSub>
                      <m:sSubPr>
                        <m:ctrlPr>
                          <a:rPr lang="en-US" altLang="ja-JP" sz="1700" b="0" i="1" smtClean="0">
                            <a:latin typeface="Cambria Math" panose="02040503050406030204" pitchFamily="18" charset="0"/>
                            <a:cs typeface="Times New Roman" panose="02020603050405020304" pitchFamily="18" charset="0"/>
                            <a:sym typeface="Wingdings" panose="05000000000000000000" pitchFamily="2" charset="2"/>
                          </a:rPr>
                        </m:ctrlPr>
                      </m:sSubPr>
                      <m:e>
                        <m:r>
                          <a:rPr lang="en-US" altLang="ja-JP" sz="1700" b="0" i="1" smtClean="0">
                            <a:latin typeface="Cambria Math" panose="02040503050406030204" pitchFamily="18" charset="0"/>
                            <a:cs typeface="Times New Roman" panose="02020603050405020304" pitchFamily="18" charset="0"/>
                            <a:sym typeface="Wingdings" panose="05000000000000000000" pitchFamily="2" charset="2"/>
                          </a:rPr>
                          <m:t>𝑥</m:t>
                        </m:r>
                      </m:e>
                      <m:sub>
                        <m:r>
                          <a:rPr lang="en-US" altLang="ja-JP" sz="1700" b="0" i="1" smtClean="0">
                            <a:latin typeface="Cambria Math" panose="02040503050406030204" pitchFamily="18" charset="0"/>
                            <a:cs typeface="Times New Roman" panose="02020603050405020304" pitchFamily="18" charset="0"/>
                            <a:sym typeface="Wingdings" panose="05000000000000000000" pitchFamily="2" charset="2"/>
                          </a:rPr>
                          <m:t>2</m:t>
                        </m:r>
                      </m:sub>
                    </m:sSub>
                    <m:r>
                      <a:rPr lang="en-US" altLang="ja-JP" sz="1700" b="0" i="1" smtClean="0">
                        <a:latin typeface="Cambria Math" panose="02040503050406030204" pitchFamily="18" charset="0"/>
                        <a:cs typeface="Times New Roman" panose="02020603050405020304" pitchFamily="18" charset="0"/>
                        <a:sym typeface="Wingdings" panose="05000000000000000000" pitchFamily="2" charset="2"/>
                      </a:rPr>
                      <m:t>=</m:t>
                    </m:r>
                    <m:r>
                      <m:rPr>
                        <m:sty m:val="p"/>
                      </m:rPr>
                      <a:rPr lang="el-GR"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Φ</m:t>
                    </m:r>
                    <m:d>
                      <m:dPr>
                        <m:ctrlP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ctrlPr>
                      </m:dPr>
                      <m:e>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𝐺</m:t>
                        </m:r>
                      </m:e>
                    </m:d>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m:t>
                    </m:r>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𝑣</m:t>
                    </m:r>
                    <m:d>
                      <m:dPr>
                        <m:ctrlP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ctrlPr>
                      </m:dPr>
                      <m:e>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𝐺</m:t>
                        </m:r>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m:t>
                        </m:r>
                        <m:sSub>
                          <m:sSubPr>
                            <m:ctrlP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ctrlPr>
                          </m:sSubPr>
                          <m:e>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𝑢</m:t>
                            </m:r>
                          </m:e>
                          <m:sub>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0</m:t>
                            </m:r>
                          </m:sub>
                        </m:sSub>
                      </m:e>
                    </m:d>
                  </m:oMath>
                </a14:m>
                <a:r>
                  <a:rPr lang="ja-JP" altLang="en-US" sz="1700" dirty="0">
                    <a:latin typeface="Times New Roman" panose="02020603050405020304" pitchFamily="18" charset="0"/>
                    <a:cs typeface="Times New Roman" panose="02020603050405020304" pitchFamily="18" charset="0"/>
                    <a:sym typeface="Wingdings" pitchFamily="2" charset="2"/>
                  </a:rPr>
                  <a:t>となる</a:t>
                </a:r>
                <a:endParaRPr lang="en-US" altLang="ja-JP" sz="1700" dirty="0">
                  <a:latin typeface="Times New Roman" panose="02020603050405020304" pitchFamily="18" charset="0"/>
                  <a:cs typeface="Times New Roman" panose="02020603050405020304" pitchFamily="18" charset="0"/>
                  <a:sym typeface="Wingdings" pitchFamily="2" charset="2"/>
                </a:endParaRPr>
              </a:p>
              <a:p>
                <a:pPr lvl="1">
                  <a:lnSpc>
                    <a:spcPct val="110000"/>
                  </a:lnSpc>
                </a:pPr>
                <a:r>
                  <a:rPr lang="ja-JP" altLang="en-US" sz="1700" dirty="0">
                    <a:latin typeface="Times New Roman" panose="02020603050405020304" pitchFamily="18" charset="0"/>
                    <a:cs typeface="Times New Roman" panose="02020603050405020304" pitchFamily="18" charset="0"/>
                    <a:sym typeface="Wingdings" pitchFamily="2" charset="2"/>
                  </a:rPr>
                  <a:t>個人</a:t>
                </a:r>
                <a:r>
                  <a:rPr lang="en-US" altLang="ja-JP" sz="1700" dirty="0">
                    <a:latin typeface="Times New Roman" panose="02020603050405020304" pitchFamily="18" charset="0"/>
                    <a:cs typeface="Times New Roman" panose="02020603050405020304" pitchFamily="18" charset="0"/>
                    <a:sym typeface="Wingdings" pitchFamily="2" charset="2"/>
                  </a:rPr>
                  <a:t>1</a:t>
                </a:r>
                <a:r>
                  <a:rPr lang="ja-JP" altLang="en-US" sz="1700" dirty="0">
                    <a:latin typeface="Times New Roman" panose="02020603050405020304" pitchFamily="18" charset="0"/>
                    <a:cs typeface="Times New Roman" panose="02020603050405020304" pitchFamily="18" charset="0"/>
                    <a:sym typeface="Wingdings" pitchFamily="2" charset="2"/>
                  </a:rPr>
                  <a:t>の消費可能性曲線の傾き</a:t>
                </a:r>
                <a:r>
                  <a:rPr lang="en-US" altLang="ja-JP" sz="1700" dirty="0">
                    <a:latin typeface="Times New Roman" panose="02020603050405020304" pitchFamily="18" charset="0"/>
                    <a:cs typeface="Times New Roman" panose="02020603050405020304" pitchFamily="18" charset="0"/>
                    <a:sym typeface="Wingdings" pitchFamily="2" charset="2"/>
                  </a:rPr>
                  <a:t>=</a:t>
                </a:r>
                <a14:m>
                  <m:oMath xmlns:m="http://schemas.openxmlformats.org/officeDocument/2006/math">
                    <m:r>
                      <m:rPr>
                        <m:sty m:val="p"/>
                      </m:rPr>
                      <a:rPr lang="el-GR" altLang="ja-JP" sz="1700" i="1" smtClean="0">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t>Φ</m:t>
                    </m:r>
                    <m:d>
                      <m:dPr>
                        <m:ctrlPr>
                          <a:rPr lang="el-GR" altLang="ja-JP" sz="1700" i="1" smtClean="0">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ctrlPr>
                      </m:dPr>
                      <m:e>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t>𝐺</m:t>
                        </m:r>
                      </m:e>
                    </m:d>
                    <m:r>
                      <a:rPr lang="ja-JP" altLang="en-US" sz="1700" i="1">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t>の</m:t>
                    </m:r>
                  </m:oMath>
                </a14:m>
                <a:r>
                  <a:rPr lang="ja-JP" altLang="en-US" sz="1700" dirty="0">
                    <a:latin typeface="Times New Roman" panose="02020603050405020304" pitchFamily="18" charset="0"/>
                    <a:cs typeface="Times New Roman" panose="02020603050405020304" pitchFamily="18" charset="0"/>
                    <a:sym typeface="Wingdings" pitchFamily="2" charset="2"/>
                  </a:rPr>
                  <a:t>傾き</a:t>
                </a:r>
                <a:r>
                  <a:rPr lang="en-US" altLang="ja-JP" sz="1700" dirty="0">
                    <a:latin typeface="Times New Roman" panose="02020603050405020304" pitchFamily="18" charset="0"/>
                    <a:cs typeface="Times New Roman" panose="02020603050405020304" pitchFamily="18" charset="0"/>
                    <a:sym typeface="Wingdings" pitchFamily="2" charset="2"/>
                  </a:rPr>
                  <a:t>−</a:t>
                </a:r>
                <a:r>
                  <a:rPr lang="en-US" altLang="ja-JP" sz="1700" dirty="0">
                    <a:ea typeface="Cambria Math" panose="02040503050406030204" pitchFamily="18" charset="0"/>
                    <a:cs typeface="Times New Roman" panose="02020603050405020304" pitchFamily="18" charset="0"/>
                    <a:sym typeface="Wingdings" panose="05000000000000000000" pitchFamily="2" charset="2"/>
                  </a:rPr>
                  <a:t> </a:t>
                </a:r>
                <a14:m>
                  <m:oMath xmlns:m="http://schemas.openxmlformats.org/officeDocument/2006/math">
                    <m:r>
                      <a:rPr lang="en-US" altLang="ja-JP" sz="1700" i="1">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𝑣</m:t>
                    </m:r>
                    <m:d>
                      <m:dPr>
                        <m:ctrlPr>
                          <a:rPr lang="en-US" altLang="ja-JP" sz="1700" i="1">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ctrlPr>
                      </m:dPr>
                      <m:e>
                        <m:r>
                          <a:rPr lang="en-US" altLang="ja-JP" sz="1700" i="1">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𝐺</m:t>
                        </m:r>
                        <m:r>
                          <a:rPr lang="en-US" altLang="ja-JP" sz="1700" i="1">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m:t>
                        </m:r>
                        <m:sSub>
                          <m:sSubPr>
                            <m:ctrlPr>
                              <a:rPr lang="en-US" altLang="ja-JP" sz="1700" i="1">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ctrlPr>
                          </m:sSubPr>
                          <m:e>
                            <m:r>
                              <a:rPr lang="en-US" altLang="ja-JP" sz="1700" i="1">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𝑢</m:t>
                            </m:r>
                          </m:e>
                          <m:sub>
                            <m:r>
                              <a:rPr lang="en-US" altLang="ja-JP" sz="1700" i="1">
                                <a:latin typeface="Cambria Math" panose="02040503050406030204" pitchFamily="18" charset="0"/>
                                <a:ea typeface="Cambria Math" panose="02040503050406030204" pitchFamily="18" charset="0"/>
                                <a:cs typeface="Times New Roman" panose="02020603050405020304" pitchFamily="18" charset="0"/>
                                <a:sym typeface="Wingdings" panose="05000000000000000000" pitchFamily="2" charset="2"/>
                              </a:rPr>
                              <m:t>0</m:t>
                            </m:r>
                          </m:sub>
                        </m:sSub>
                      </m:e>
                    </m:d>
                  </m:oMath>
                </a14:m>
                <a:r>
                  <a:rPr lang="ja-JP" altLang="en-US" sz="1700" dirty="0">
                    <a:latin typeface="Times New Roman" panose="02020603050405020304" pitchFamily="18" charset="0"/>
                    <a:cs typeface="Times New Roman" panose="02020603050405020304" pitchFamily="18" charset="0"/>
                    <a:sym typeface="Wingdings" pitchFamily="2" charset="2"/>
                  </a:rPr>
                  <a:t>の傾き</a:t>
                </a:r>
                <a:endParaRPr lang="en-US" altLang="ja-JP" sz="1700" dirty="0">
                  <a:latin typeface="Times New Roman" panose="02020603050405020304" pitchFamily="18" charset="0"/>
                  <a:cs typeface="Times New Roman" panose="02020603050405020304" pitchFamily="18" charset="0"/>
                  <a:sym typeface="Wingdings" pitchFamily="2" charset="2"/>
                </a:endParaRPr>
              </a:p>
              <a:p>
                <a:pPr lvl="1">
                  <a:lnSpc>
                    <a:spcPct val="110000"/>
                  </a:lnSpc>
                </a:pPr>
                <a14:m>
                  <m:oMath xmlns:m="http://schemas.openxmlformats.org/officeDocument/2006/math">
                    <m:r>
                      <m:rPr>
                        <m:sty m:val="p"/>
                      </m:rPr>
                      <a:rPr lang="el-GR" altLang="ja-JP" sz="1700" i="1" smtClean="0">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t>Φ</m:t>
                    </m:r>
                    <m:d>
                      <m:dPr>
                        <m:ctrlPr>
                          <a:rPr lang="el-GR" altLang="ja-JP" sz="1700" i="1" smtClean="0">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ctrlPr>
                      </m:dPr>
                      <m:e>
                        <m:r>
                          <a:rPr lang="en-US" altLang="ja-JP" sz="1700" b="0" i="1" smtClean="0">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t>𝐺</m:t>
                        </m:r>
                      </m:e>
                    </m:d>
                    <m:r>
                      <a:rPr lang="ja-JP" altLang="en-US" sz="1700" i="1">
                        <a:latin typeface="Cambria Math" panose="02040503050406030204" pitchFamily="18" charset="0"/>
                        <a:ea typeface="Cambria Math" panose="02040503050406030204" pitchFamily="18" charset="0"/>
                        <a:cs typeface="Times New Roman" panose="02020603050405020304" pitchFamily="18" charset="0"/>
                        <a:sym typeface="Wingdings" pitchFamily="2" charset="2"/>
                      </a:rPr>
                      <m:t>の</m:t>
                    </m:r>
                  </m:oMath>
                </a14:m>
                <a:r>
                  <a:rPr lang="ja-JP" altLang="en-US" sz="1700" dirty="0">
                    <a:latin typeface="Times New Roman" panose="02020603050405020304" pitchFamily="18" charset="0"/>
                    <a:cs typeface="Times New Roman" panose="02020603050405020304" pitchFamily="18" charset="0"/>
                    <a:sym typeface="Wingdings" pitchFamily="2" charset="2"/>
                  </a:rPr>
                  <a:t>傾き：限界変形率</a:t>
                </a:r>
                <a:r>
                  <a:rPr lang="en-US" altLang="ja-JP" sz="1700" dirty="0">
                    <a:latin typeface="Times New Roman" panose="02020603050405020304" pitchFamily="18" charset="0"/>
                    <a:cs typeface="Times New Roman" panose="02020603050405020304" pitchFamily="18" charset="0"/>
                    <a:sym typeface="Wingdings" pitchFamily="2" charset="2"/>
                  </a:rPr>
                  <a:t>(MRT)</a:t>
                </a:r>
              </a:p>
              <a:p>
                <a:pPr marL="0" indent="0">
                  <a:lnSpc>
                    <a:spcPct val="110000"/>
                  </a:lnSpc>
                  <a:buNone/>
                </a:pPr>
                <a:endParaRPr lang="ja-JP" altLang="en-US" sz="2000" baseline="30000" dirty="0">
                  <a:latin typeface="Times New Roman" panose="02020603050405020304" pitchFamily="18" charset="0"/>
                  <a:cs typeface="Times New Roman" panose="02020603050405020304" pitchFamily="18" charset="0"/>
                  <a:sym typeface="Wingdings" pitchFamily="2" charset="2"/>
                </a:endParaRPr>
              </a:p>
            </p:txBody>
          </p:sp>
        </mc:Choice>
        <mc:Fallback>
          <p:sp>
            <p:nvSpPr>
              <p:cNvPr id="24585" name="Rectangle 9"/>
              <p:cNvSpPr>
                <a:spLocks noGrp="1" noRot="1" noChangeAspect="1" noMove="1" noResize="1" noEditPoints="1" noAdjustHandles="1" noChangeArrowheads="1" noChangeShapeType="1" noTextEdit="1"/>
              </p:cNvSpPr>
              <p:nvPr>
                <p:ph sz="half" idx="1"/>
              </p:nvPr>
            </p:nvSpPr>
            <p:spPr>
              <a:xfrm>
                <a:off x="457198" y="980728"/>
                <a:ext cx="4114801" cy="5688632"/>
              </a:xfrm>
              <a:blipFill>
                <a:blip r:embed="rId2"/>
                <a:stretch>
                  <a:fillRect l="-1333" t="-536" r="-444"/>
                </a:stretch>
              </a:blipFill>
            </p:spPr>
            <p:txBody>
              <a:bodyPr/>
              <a:lstStyle/>
              <a:p>
                <a:r>
                  <a:rPr lang="ja-JP" altLang="en-US">
                    <a:noFill/>
                  </a:rPr>
                  <a:t> </a:t>
                </a:r>
              </a:p>
            </p:txBody>
          </p:sp>
        </mc:Fallback>
      </mc:AlternateContent>
      <p:sp>
        <p:nvSpPr>
          <p:cNvPr id="3" name="コンテンツ プレースホルダー 2"/>
          <p:cNvSpPr>
            <a:spLocks noGrp="1"/>
          </p:cNvSpPr>
          <p:nvPr>
            <p:ph sz="half" idx="2"/>
          </p:nvPr>
        </p:nvSpPr>
        <p:spPr/>
        <p:txBody>
          <a:bodyPr>
            <a:normAutofit/>
          </a:bodyPr>
          <a:lstStyle/>
          <a:p>
            <a:endParaRPr kumimoji="1" lang="ja-JP" altLang="en-US"/>
          </a:p>
        </p:txBody>
      </p:sp>
      <p:pic>
        <p:nvPicPr>
          <p:cNvPr id="24583" name="Picture 7" descr="p_goods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260350"/>
            <a:ext cx="4121150" cy="596741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755576" y="438340"/>
            <a:ext cx="3240360"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N</a:t>
            </a:r>
            <a:r>
              <a:rPr kumimoji="1" lang="en-US" altLang="ja-JP" sz="2400" dirty="0">
                <a:latin typeface="Times New Roman" panose="02020603050405020304" pitchFamily="18" charset="0"/>
                <a:cs typeface="Times New Roman" panose="02020603050405020304" pitchFamily="18" charset="0"/>
              </a:rPr>
              <a:t>=2</a:t>
            </a:r>
            <a:r>
              <a:rPr kumimoji="1" lang="en-US" altLang="ja-JP" sz="2400" dirty="0"/>
              <a:t> </a:t>
            </a:r>
            <a:r>
              <a:rPr kumimoji="1" lang="ja-JP" altLang="en-US" sz="2400" dirty="0"/>
              <a:t>のケース</a:t>
            </a:r>
          </a:p>
        </p:txBody>
      </p:sp>
    </p:spTree>
    <p:extLst>
      <p:ext uri="{BB962C8B-B14F-4D97-AF65-F5344CB8AC3E}">
        <p14:creationId xmlns:p14="http://schemas.microsoft.com/office/powerpoint/2010/main" val="1379249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Rectangle 9"/>
          <p:cNvSpPr>
            <a:spLocks noGrp="1" noChangeArrowheads="1"/>
          </p:cNvSpPr>
          <p:nvPr>
            <p:ph sz="half" idx="1"/>
          </p:nvPr>
        </p:nvSpPr>
        <p:spPr>
          <a:xfrm>
            <a:off x="457198" y="980728"/>
            <a:ext cx="4114801" cy="5688632"/>
          </a:xfrm>
        </p:spPr>
        <p:txBody>
          <a:bodyPr>
            <a:normAutofit fontScale="92500" lnSpcReduction="10000"/>
          </a:bodyPr>
          <a:lstStyle/>
          <a:p>
            <a:pPr>
              <a:lnSpc>
                <a:spcPct val="110000"/>
              </a:lnSpc>
            </a:pPr>
            <a:r>
              <a:rPr lang="ja-JP" altLang="en-US" sz="2000" dirty="0">
                <a:latin typeface="Times New Roman" panose="02020603050405020304" pitchFamily="18" charset="0"/>
                <a:cs typeface="Times New Roman" panose="02020603050405020304" pitchFamily="18" charset="0"/>
                <a:sym typeface="Wingdings" pitchFamily="2" charset="2"/>
              </a:rPr>
              <a:t>個人</a:t>
            </a:r>
            <a:r>
              <a:rPr lang="en-US" altLang="ja-JP" sz="2000" dirty="0">
                <a:latin typeface="Times New Roman" panose="02020603050405020304" pitchFamily="18" charset="0"/>
                <a:cs typeface="Times New Roman" panose="02020603050405020304" pitchFamily="18" charset="0"/>
                <a:sym typeface="Wingdings" pitchFamily="2" charset="2"/>
              </a:rPr>
              <a:t>1</a:t>
            </a:r>
            <a:r>
              <a:rPr lang="ja-JP" altLang="en-US" sz="2000" dirty="0">
                <a:latin typeface="Times New Roman" panose="02020603050405020304" pitchFamily="18" charset="0"/>
                <a:cs typeface="Times New Roman" panose="02020603050405020304" pitchFamily="18" charset="0"/>
                <a:sym typeface="Wingdings" pitchFamily="2" charset="2"/>
              </a:rPr>
              <a:t>の限界代替率</a:t>
            </a:r>
            <a:r>
              <a:rPr lang="en-US" altLang="ja-JP" sz="2000" dirty="0">
                <a:latin typeface="Times New Roman" panose="02020603050405020304" pitchFamily="18" charset="0"/>
                <a:cs typeface="Times New Roman" panose="02020603050405020304" pitchFamily="18" charset="0"/>
                <a:sym typeface="Wingdings" pitchFamily="2" charset="2"/>
              </a:rPr>
              <a:t>(MRS</a:t>
            </a:r>
            <a:r>
              <a:rPr lang="en-US" altLang="ja-JP" sz="2000" baseline="30000" dirty="0">
                <a:latin typeface="Times New Roman" panose="02020603050405020304" pitchFamily="18" charset="0"/>
                <a:cs typeface="Times New Roman" panose="02020603050405020304" pitchFamily="18" charset="0"/>
                <a:sym typeface="Wingdings" pitchFamily="2" charset="2"/>
              </a:rPr>
              <a:t>1</a:t>
            </a:r>
            <a:r>
              <a:rPr lang="en-US" altLang="ja-JP" sz="2000" dirty="0">
                <a:latin typeface="Times New Roman" panose="02020603050405020304" pitchFamily="18" charset="0"/>
                <a:cs typeface="Times New Roman" panose="02020603050405020304" pitchFamily="18" charset="0"/>
                <a:sym typeface="Wingdings" pitchFamily="2" charset="2"/>
              </a:rPr>
              <a:t>)=</a:t>
            </a:r>
            <a:r>
              <a:rPr lang="ja-JP" altLang="en-US" sz="2000" dirty="0">
                <a:latin typeface="Times New Roman" panose="02020603050405020304" pitchFamily="18" charset="0"/>
                <a:cs typeface="Times New Roman" panose="02020603050405020304" pitchFamily="18" charset="0"/>
                <a:sym typeface="Wingdings" pitchFamily="2" charset="2"/>
              </a:rPr>
              <a:t>個人</a:t>
            </a:r>
            <a:r>
              <a:rPr lang="en-US" altLang="ja-JP" sz="2000" dirty="0">
                <a:latin typeface="Times New Roman" panose="02020603050405020304" pitchFamily="18" charset="0"/>
                <a:cs typeface="Times New Roman" panose="02020603050405020304" pitchFamily="18" charset="0"/>
                <a:sym typeface="Wingdings" pitchFamily="2" charset="2"/>
              </a:rPr>
              <a:t>1</a:t>
            </a:r>
            <a:r>
              <a:rPr lang="ja-JP" altLang="en-US" sz="2000" dirty="0">
                <a:latin typeface="Times New Roman" panose="02020603050405020304" pitchFamily="18" charset="0"/>
                <a:cs typeface="Times New Roman" panose="02020603050405020304" pitchFamily="18" charset="0"/>
                <a:sym typeface="Wingdings" pitchFamily="2" charset="2"/>
              </a:rPr>
              <a:t>の消費可能性曲線の傾き</a:t>
            </a:r>
            <a:endParaRPr lang="en-US" altLang="ja-JP" sz="2000" dirty="0">
              <a:latin typeface="Times New Roman" panose="02020603050405020304" pitchFamily="18" charset="0"/>
              <a:cs typeface="Times New Roman" panose="02020603050405020304" pitchFamily="18" charset="0"/>
              <a:sym typeface="Wingdings" pitchFamily="2" charset="2"/>
            </a:endParaRPr>
          </a:p>
          <a:p>
            <a:pPr>
              <a:lnSpc>
                <a:spcPct val="110000"/>
              </a:lnSpc>
            </a:pPr>
            <a:r>
              <a:rPr lang="ja-JP" altLang="en-US" sz="2000" dirty="0">
                <a:latin typeface="Times New Roman" panose="02020603050405020304" pitchFamily="18" charset="0"/>
                <a:cs typeface="Times New Roman" panose="02020603050405020304" pitchFamily="18" charset="0"/>
                <a:sym typeface="Wingdings" pitchFamily="2" charset="2"/>
              </a:rPr>
              <a:t>個人</a:t>
            </a:r>
            <a:r>
              <a:rPr lang="en-US" altLang="ja-JP" sz="2000" dirty="0">
                <a:latin typeface="Times New Roman" panose="02020603050405020304" pitchFamily="18" charset="0"/>
                <a:cs typeface="Times New Roman" panose="02020603050405020304" pitchFamily="18" charset="0"/>
                <a:sym typeface="Wingdings" pitchFamily="2" charset="2"/>
              </a:rPr>
              <a:t>1</a:t>
            </a:r>
            <a:r>
              <a:rPr lang="ja-JP" altLang="en-US" sz="2000" dirty="0">
                <a:latin typeface="Times New Roman" panose="02020603050405020304" pitchFamily="18" charset="0"/>
                <a:cs typeface="Times New Roman" panose="02020603050405020304" pitchFamily="18" charset="0"/>
                <a:sym typeface="Wingdings" pitchFamily="2" charset="2"/>
              </a:rPr>
              <a:t>の消費可能性曲線の傾き</a:t>
            </a:r>
            <a:r>
              <a:rPr lang="en-US" altLang="ja-JP" sz="2000" dirty="0">
                <a:latin typeface="Times New Roman" panose="02020603050405020304" pitchFamily="18" charset="0"/>
                <a:cs typeface="Times New Roman" panose="02020603050405020304" pitchFamily="18" charset="0"/>
                <a:sym typeface="Wingdings" pitchFamily="2" charset="2"/>
              </a:rPr>
              <a:t>=</a:t>
            </a:r>
            <a:r>
              <a:rPr lang="ja-JP" altLang="en-US" sz="2000" dirty="0">
                <a:latin typeface="Times New Roman" panose="02020603050405020304" pitchFamily="18" charset="0"/>
                <a:cs typeface="Times New Roman" panose="02020603050405020304" pitchFamily="18" charset="0"/>
                <a:sym typeface="Wingdings" pitchFamily="2" charset="2"/>
              </a:rPr>
              <a:t>生産可能性曲線の傾き−個人</a:t>
            </a:r>
            <a:r>
              <a:rPr lang="en-US" altLang="ja-JP" sz="2000" dirty="0">
                <a:latin typeface="Times New Roman" panose="02020603050405020304" pitchFamily="18" charset="0"/>
                <a:cs typeface="Times New Roman" panose="02020603050405020304" pitchFamily="18" charset="0"/>
                <a:sym typeface="Wingdings" pitchFamily="2" charset="2"/>
              </a:rPr>
              <a:t>2</a:t>
            </a:r>
            <a:r>
              <a:rPr lang="ja-JP" altLang="en-US" sz="2000" dirty="0">
                <a:latin typeface="Times New Roman" panose="02020603050405020304" pitchFamily="18" charset="0"/>
                <a:cs typeface="Times New Roman" panose="02020603050405020304" pitchFamily="18" charset="0"/>
                <a:sym typeface="Wingdings" pitchFamily="2" charset="2"/>
              </a:rPr>
              <a:t>の無差別曲線の傾き</a:t>
            </a:r>
            <a:r>
              <a:rPr lang="en-US" altLang="ja-JP" sz="2000" dirty="0">
                <a:latin typeface="Times New Roman" panose="02020603050405020304" pitchFamily="18" charset="0"/>
                <a:cs typeface="Times New Roman" panose="02020603050405020304" pitchFamily="18" charset="0"/>
                <a:sym typeface="Wingdings" pitchFamily="2" charset="2"/>
              </a:rPr>
              <a:t>=MRT</a:t>
            </a:r>
            <a:r>
              <a:rPr lang="ja-JP" altLang="en-US" sz="2000" dirty="0">
                <a:latin typeface="Times New Roman" panose="02020603050405020304" pitchFamily="18" charset="0"/>
                <a:cs typeface="Times New Roman" panose="02020603050405020304" pitchFamily="18" charset="0"/>
                <a:sym typeface="Wingdings" pitchFamily="2" charset="2"/>
              </a:rPr>
              <a:t>−</a:t>
            </a:r>
            <a:r>
              <a:rPr lang="en-US" altLang="ja-JP" sz="2000" dirty="0">
                <a:latin typeface="Times New Roman" panose="02020603050405020304" pitchFamily="18" charset="0"/>
                <a:cs typeface="Times New Roman" panose="02020603050405020304" pitchFamily="18" charset="0"/>
                <a:sym typeface="Wingdings" pitchFamily="2" charset="2"/>
              </a:rPr>
              <a:t>MRS</a:t>
            </a:r>
            <a:r>
              <a:rPr lang="en-US" altLang="ja-JP" sz="2000" baseline="30000" dirty="0">
                <a:latin typeface="Times New Roman" panose="02020603050405020304" pitchFamily="18" charset="0"/>
                <a:cs typeface="Times New Roman" panose="02020603050405020304" pitchFamily="18" charset="0"/>
                <a:sym typeface="Wingdings" pitchFamily="2" charset="2"/>
              </a:rPr>
              <a:t>2</a:t>
            </a:r>
            <a:endParaRPr lang="ja-JP" altLang="en-US" sz="2000" baseline="30000" dirty="0">
              <a:latin typeface="Times New Roman" panose="02020603050405020304" pitchFamily="18" charset="0"/>
              <a:cs typeface="Times New Roman" panose="02020603050405020304" pitchFamily="18" charset="0"/>
              <a:sym typeface="Wingdings" pitchFamily="2" charset="2"/>
            </a:endParaRPr>
          </a:p>
          <a:p>
            <a:pPr>
              <a:lnSpc>
                <a:spcPct val="110000"/>
              </a:lnSpc>
            </a:pPr>
            <a:r>
              <a:rPr lang="ja-JP" altLang="en-US" sz="2000" dirty="0">
                <a:latin typeface="Times New Roman" pitchFamily="18" charset="0"/>
                <a:cs typeface="Times New Roman" pitchFamily="18" charset="0"/>
                <a:sym typeface="Wingdings" pitchFamily="2" charset="2"/>
              </a:rPr>
              <a:t>効率的な点は，個人</a:t>
            </a:r>
            <a:r>
              <a:rPr lang="en-US" altLang="ja-JP" sz="2000" dirty="0">
                <a:latin typeface="Times New Roman" pitchFamily="18" charset="0"/>
                <a:cs typeface="Times New Roman" pitchFamily="18" charset="0"/>
                <a:sym typeface="Wingdings" pitchFamily="2" charset="2"/>
              </a:rPr>
              <a:t>1</a:t>
            </a:r>
            <a:r>
              <a:rPr lang="ja-JP" altLang="en-US" sz="2000" dirty="0">
                <a:latin typeface="Times New Roman" pitchFamily="18" charset="0"/>
                <a:cs typeface="Times New Roman" pitchFamily="18" charset="0"/>
                <a:sym typeface="Wingdings" pitchFamily="2" charset="2"/>
              </a:rPr>
              <a:t>の無差別曲線と消費可能性曲線の接点</a:t>
            </a:r>
            <a:r>
              <a:rPr lang="en-US" altLang="ja-JP" sz="2000" dirty="0">
                <a:latin typeface="Times New Roman" pitchFamily="18" charset="0"/>
                <a:cs typeface="Times New Roman" pitchFamily="18" charset="0"/>
                <a:sym typeface="Wingdings" pitchFamily="2" charset="2"/>
              </a:rPr>
              <a:t>MRS</a:t>
            </a:r>
            <a:r>
              <a:rPr lang="en-US" altLang="ja-JP" sz="2000" baseline="30000" dirty="0">
                <a:latin typeface="Times New Roman" pitchFamily="18" charset="0"/>
                <a:cs typeface="Times New Roman" pitchFamily="18" charset="0"/>
                <a:sym typeface="Wingdings" pitchFamily="2" charset="2"/>
              </a:rPr>
              <a:t>1</a:t>
            </a:r>
            <a:r>
              <a:rPr lang="en-US" altLang="ja-JP" sz="2000" dirty="0">
                <a:latin typeface="Times New Roman" pitchFamily="18" charset="0"/>
                <a:cs typeface="Times New Roman" pitchFamily="18" charset="0"/>
                <a:sym typeface="Wingdings" pitchFamily="2" charset="2"/>
              </a:rPr>
              <a:t>=MRT−MRS</a:t>
            </a:r>
            <a:r>
              <a:rPr lang="en-US" altLang="ja-JP" sz="2000" baseline="30000" dirty="0">
                <a:latin typeface="Times New Roman" pitchFamily="18" charset="0"/>
                <a:cs typeface="Times New Roman" pitchFamily="18" charset="0"/>
                <a:sym typeface="Wingdings" pitchFamily="2" charset="2"/>
              </a:rPr>
              <a:t>2</a:t>
            </a:r>
            <a:r>
              <a:rPr lang="en-US" altLang="ja-JP" sz="2000" dirty="0">
                <a:latin typeface="Times New Roman" pitchFamily="18" charset="0"/>
                <a:cs typeface="Times New Roman" pitchFamily="18" charset="0"/>
                <a:sym typeface="Wingdings" pitchFamily="2" charset="2"/>
              </a:rPr>
              <a:t> MRS</a:t>
            </a:r>
            <a:r>
              <a:rPr lang="en-US" altLang="ja-JP" sz="2000" baseline="30000" dirty="0">
                <a:latin typeface="Times New Roman" pitchFamily="18" charset="0"/>
                <a:cs typeface="Times New Roman" pitchFamily="18" charset="0"/>
                <a:sym typeface="Wingdings" pitchFamily="2" charset="2"/>
              </a:rPr>
              <a:t>1</a:t>
            </a:r>
            <a:r>
              <a:rPr lang="en-US" altLang="ja-JP" sz="2000" dirty="0">
                <a:latin typeface="Times New Roman" pitchFamily="18" charset="0"/>
                <a:cs typeface="Times New Roman" pitchFamily="18" charset="0"/>
                <a:sym typeface="Wingdings" pitchFamily="2" charset="2"/>
              </a:rPr>
              <a:t>+MRS</a:t>
            </a:r>
            <a:r>
              <a:rPr lang="en-US" altLang="ja-JP" sz="2000" baseline="30000" dirty="0">
                <a:latin typeface="Times New Roman" pitchFamily="18" charset="0"/>
                <a:cs typeface="Times New Roman" pitchFamily="18" charset="0"/>
                <a:sym typeface="Wingdings" pitchFamily="2" charset="2"/>
              </a:rPr>
              <a:t>2</a:t>
            </a:r>
            <a:r>
              <a:rPr lang="en-US" altLang="ja-JP" sz="2000" dirty="0">
                <a:latin typeface="Times New Roman" pitchFamily="18" charset="0"/>
                <a:cs typeface="Times New Roman" pitchFamily="18" charset="0"/>
                <a:sym typeface="Wingdings" pitchFamily="2" charset="2"/>
              </a:rPr>
              <a:t>=MRT</a:t>
            </a:r>
          </a:p>
          <a:p>
            <a:pPr marL="0" indent="0">
              <a:lnSpc>
                <a:spcPct val="110000"/>
              </a:lnSpc>
              <a:buNone/>
            </a:pPr>
            <a:r>
              <a:rPr lang="ja-JP" altLang="en-US" sz="2200" b="1" dirty="0">
                <a:latin typeface="Times New Roman" panose="02020603050405020304" pitchFamily="18" charset="0"/>
                <a:cs typeface="Times New Roman" panose="02020603050405020304" pitchFamily="18" charset="0"/>
                <a:sym typeface="Wingdings" pitchFamily="2" charset="2"/>
              </a:rPr>
              <a:t>効率的な資源配分の条件</a:t>
            </a:r>
            <a:endParaRPr lang="en-US" altLang="ja-JP" sz="2200" b="1" dirty="0">
              <a:latin typeface="Times New Roman" pitchFamily="18" charset="0"/>
              <a:cs typeface="Times New Roman" pitchFamily="18" charset="0"/>
              <a:sym typeface="Wingdings" pitchFamily="2" charset="2"/>
            </a:endParaRPr>
          </a:p>
          <a:p>
            <a:pPr>
              <a:lnSpc>
                <a:spcPct val="110000"/>
              </a:lnSpc>
            </a:pPr>
            <a:r>
              <a:rPr lang="ja-JP" altLang="en-US" sz="2000" b="1" dirty="0">
                <a:latin typeface="Times New Roman" pitchFamily="18" charset="0"/>
                <a:cs typeface="Times New Roman" pitchFamily="18" charset="0"/>
              </a:rPr>
              <a:t>限界代替率の和</a:t>
            </a:r>
            <a:r>
              <a:rPr lang="en-US" altLang="ja-JP" sz="2000" b="1" dirty="0">
                <a:latin typeface="Times New Roman" pitchFamily="18" charset="0"/>
                <a:cs typeface="Times New Roman" pitchFamily="18" charset="0"/>
              </a:rPr>
              <a:t>=</a:t>
            </a:r>
            <a:r>
              <a:rPr lang="ja-JP" altLang="en-US" sz="2000" b="1" dirty="0">
                <a:latin typeface="Times New Roman" pitchFamily="18" charset="0"/>
                <a:cs typeface="Times New Roman" pitchFamily="18" charset="0"/>
              </a:rPr>
              <a:t>限界変形率</a:t>
            </a:r>
            <a:endParaRPr lang="en-US" altLang="ja-JP" sz="2000" b="1" dirty="0">
              <a:latin typeface="Times New Roman" pitchFamily="18" charset="0"/>
              <a:cs typeface="Times New Roman" pitchFamily="18" charset="0"/>
            </a:endParaRPr>
          </a:p>
          <a:p>
            <a:pPr lvl="1">
              <a:lnSpc>
                <a:spcPct val="110000"/>
              </a:lnSpc>
            </a:pPr>
            <a:r>
              <a:rPr lang="en-US" altLang="ja-JP" sz="1700" dirty="0">
                <a:latin typeface="Times New Roman" pitchFamily="18" charset="0"/>
                <a:cs typeface="Times New Roman" pitchFamily="18" charset="0"/>
              </a:rPr>
              <a:t>MRS : </a:t>
            </a:r>
            <a:r>
              <a:rPr lang="ja-JP" altLang="en-US" sz="1700" dirty="0">
                <a:latin typeface="Times New Roman" pitchFamily="18" charset="0"/>
                <a:cs typeface="Times New Roman" pitchFamily="18" charset="0"/>
              </a:rPr>
              <a:t>公共財の追加的</a:t>
            </a:r>
            <a:r>
              <a:rPr lang="en-US" altLang="ja-JP" sz="1700" dirty="0">
                <a:latin typeface="Times New Roman" pitchFamily="18" charset="0"/>
                <a:cs typeface="Times New Roman" pitchFamily="18" charset="0"/>
              </a:rPr>
              <a:t>1</a:t>
            </a:r>
            <a:r>
              <a:rPr lang="ja-JP" altLang="en-US" sz="1700" dirty="0">
                <a:latin typeface="Times New Roman" pitchFamily="18" charset="0"/>
                <a:cs typeface="Times New Roman" pitchFamily="18" charset="0"/>
              </a:rPr>
              <a:t>単位の主観的な価値（何単位の私的財に相当するか）</a:t>
            </a:r>
            <a:endParaRPr lang="en-US" altLang="ja-JP" sz="1700" dirty="0">
              <a:latin typeface="Times New Roman" pitchFamily="18" charset="0"/>
              <a:cs typeface="Times New Roman" pitchFamily="18" charset="0"/>
            </a:endParaRPr>
          </a:p>
          <a:p>
            <a:pPr lvl="1">
              <a:lnSpc>
                <a:spcPct val="110000"/>
              </a:lnSpc>
            </a:pPr>
            <a:r>
              <a:rPr lang="en-US" altLang="ja-JP" sz="1700" dirty="0">
                <a:latin typeface="Times New Roman" pitchFamily="18" charset="0"/>
                <a:cs typeface="Times New Roman" pitchFamily="18" charset="0"/>
              </a:rPr>
              <a:t>MRT</a:t>
            </a:r>
            <a:r>
              <a:rPr lang="ja-JP" altLang="en-US" sz="1700" dirty="0">
                <a:latin typeface="Times New Roman" pitchFamily="18" charset="0"/>
                <a:cs typeface="Times New Roman" pitchFamily="18" charset="0"/>
              </a:rPr>
              <a:t>：公共財を追加的に</a:t>
            </a:r>
            <a:r>
              <a:rPr lang="en-US" altLang="ja-JP" sz="1700" dirty="0">
                <a:latin typeface="Times New Roman" pitchFamily="18" charset="0"/>
                <a:cs typeface="Times New Roman" pitchFamily="18" charset="0"/>
              </a:rPr>
              <a:t>1</a:t>
            </a:r>
            <a:r>
              <a:rPr lang="ja-JP" altLang="en-US" sz="1700" dirty="0">
                <a:latin typeface="Times New Roman" pitchFamily="18" charset="0"/>
                <a:cs typeface="Times New Roman" pitchFamily="18" charset="0"/>
              </a:rPr>
              <a:t>単位生産する場合に何単位の私的財生産を犠牲にせざるを得ないか（限界費用の一般化された概念）</a:t>
            </a:r>
            <a:endParaRPr lang="en-US" altLang="ja-JP" sz="1700" dirty="0">
              <a:latin typeface="Times New Roman" pitchFamily="18" charset="0"/>
              <a:cs typeface="Times New Roman" pitchFamily="18" charset="0"/>
            </a:endParaRPr>
          </a:p>
        </p:txBody>
      </p:sp>
      <p:sp>
        <p:nvSpPr>
          <p:cNvPr id="3" name="コンテンツ プレースホルダー 2"/>
          <p:cNvSpPr>
            <a:spLocks noGrp="1"/>
          </p:cNvSpPr>
          <p:nvPr>
            <p:ph sz="half" idx="2"/>
          </p:nvPr>
        </p:nvSpPr>
        <p:spPr/>
        <p:txBody>
          <a:bodyPr>
            <a:normAutofit fontScale="92500" lnSpcReduction="10000"/>
          </a:bodyPr>
          <a:lstStyle/>
          <a:p>
            <a:endParaRPr kumimoji="1" lang="ja-JP" altLang="en-US"/>
          </a:p>
        </p:txBody>
      </p:sp>
      <p:pic>
        <p:nvPicPr>
          <p:cNvPr id="24583" name="Picture 7" descr="p_goods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260350"/>
            <a:ext cx="4121150" cy="596741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755576" y="438340"/>
            <a:ext cx="3240360" cy="461665"/>
          </a:xfrm>
          <a:prstGeom prst="rect">
            <a:avLst/>
          </a:prstGeom>
          <a:noFill/>
        </p:spPr>
        <p:txBody>
          <a:bodyPr wrap="square" rtlCol="0">
            <a:spAutoFit/>
          </a:bodyPr>
          <a:lstStyle/>
          <a:p>
            <a:r>
              <a:rPr kumimoji="1" lang="en-US" altLang="ja-JP" sz="2400" i="1" dirty="0">
                <a:latin typeface="Times New Roman" panose="02020603050405020304" pitchFamily="18" charset="0"/>
                <a:cs typeface="Times New Roman" panose="02020603050405020304" pitchFamily="18" charset="0"/>
              </a:rPr>
              <a:t>N</a:t>
            </a:r>
            <a:r>
              <a:rPr kumimoji="1" lang="en-US" altLang="ja-JP" sz="2400" dirty="0">
                <a:latin typeface="Times New Roman" panose="02020603050405020304" pitchFamily="18" charset="0"/>
                <a:cs typeface="Times New Roman" panose="02020603050405020304" pitchFamily="18" charset="0"/>
              </a:rPr>
              <a:t>=2</a:t>
            </a:r>
            <a:r>
              <a:rPr kumimoji="1" lang="en-US" altLang="ja-JP" sz="2400" dirty="0"/>
              <a:t> </a:t>
            </a:r>
            <a:r>
              <a:rPr kumimoji="1" lang="ja-JP" altLang="en-US" sz="2400" dirty="0"/>
              <a:t>のケース（続き）</a:t>
            </a:r>
          </a:p>
        </p:txBody>
      </p:sp>
    </p:spTree>
    <p:extLst>
      <p:ext uri="{BB962C8B-B14F-4D97-AF65-F5344CB8AC3E}">
        <p14:creationId xmlns:p14="http://schemas.microsoft.com/office/powerpoint/2010/main" val="566368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dirty="0"/>
              <a:t>公共財の効率的供給量</a:t>
            </a:r>
            <a:br>
              <a:rPr kumimoji="1" lang="en-US" altLang="ja-JP" dirty="0"/>
            </a:br>
            <a:r>
              <a:rPr lang="ja-JP" altLang="en-US" sz="3600" dirty="0"/>
              <a:t>数式による導出</a:t>
            </a:r>
            <a:endParaRPr kumimoji="1" lang="ja-JP" altLang="en-US" dirty="0"/>
          </a:p>
        </p:txBody>
      </p:sp>
      <mc:AlternateContent xmlns:mc="http://schemas.openxmlformats.org/markup-compatibility/2006" xmlns:a14="http://schemas.microsoft.com/office/drawing/2010/main">
        <mc:Choice Requires="a14">
          <p:sp>
            <p:nvSpPr>
              <p:cNvPr id="6" name="コンテンツ プレースホルダー 5"/>
              <p:cNvSpPr>
                <a:spLocks noGrp="1"/>
              </p:cNvSpPr>
              <p:nvPr>
                <p:ph idx="1"/>
              </p:nvPr>
            </p:nvSpPr>
            <p:spPr>
              <a:xfrm>
                <a:off x="628650" y="1825625"/>
                <a:ext cx="8263830" cy="4351338"/>
              </a:xfrm>
            </p:spPr>
            <p:txBody>
              <a:bodyPr>
                <a:normAutofit fontScale="85000" lnSpcReduction="20000"/>
              </a:bodyPr>
              <a:lstStyle/>
              <a:p>
                <a:pPr marL="0" indent="0">
                  <a:buNone/>
                </a:pPr>
                <a:r>
                  <a:rPr lang="ja-JP" altLang="en-US" dirty="0"/>
                  <a:t>目的関数</a:t>
                </a:r>
                <a:endParaRPr lang="en-US" altLang="ja-JP" dirty="0"/>
              </a:p>
              <a:p>
                <a:pPr marL="0" indent="0">
                  <a:buNone/>
                </a:pPr>
                <a:r>
                  <a:rPr lang="en-US" altLang="ja-JP" dirty="0"/>
                  <a:t> </a:t>
                </a:r>
                <a14:m>
                  <m:oMath xmlns:m="http://schemas.openxmlformats.org/officeDocument/2006/math">
                    <m:func>
                      <m:funcPr>
                        <m:ctrlPr>
                          <a:rPr lang="en-US" altLang="ja-JP" sz="2500" i="1" smtClean="0">
                            <a:latin typeface="Cambria Math" panose="02040503050406030204" pitchFamily="18" charset="0"/>
                          </a:rPr>
                        </m:ctrlPr>
                      </m:funcPr>
                      <m:fName>
                        <m:r>
                          <a:rPr lang="en-US" altLang="ja-JP" sz="2500" b="0" i="1" smtClean="0">
                            <a:latin typeface="Cambria Math"/>
                          </a:rPr>
                          <m:t>𝐿</m:t>
                        </m:r>
                        <m:d>
                          <m:dPr>
                            <m:ctrlPr>
                              <a:rPr lang="en-US" altLang="ja-JP" sz="2500" b="0" i="1" smtClean="0">
                                <a:latin typeface="Cambria Math" panose="02040503050406030204" pitchFamily="18" charset="0"/>
                              </a:rPr>
                            </m:ctrlPr>
                          </m:dPr>
                          <m:e>
                            <m:r>
                              <a:rPr lang="en-US" altLang="ja-JP" sz="2500" b="0" i="1" smtClean="0">
                                <a:latin typeface="Cambria Math"/>
                              </a:rPr>
                              <m:t>𝑥</m:t>
                            </m:r>
                            <m:r>
                              <a:rPr lang="en-US" altLang="ja-JP" sz="2500" b="0" i="1" smtClean="0">
                                <a:latin typeface="Cambria Math"/>
                              </a:rPr>
                              <m:t>,</m:t>
                            </m:r>
                            <m:r>
                              <a:rPr lang="en-US" altLang="ja-JP" sz="2500" b="0" i="1" smtClean="0">
                                <a:latin typeface="Cambria Math"/>
                              </a:rPr>
                              <m:t>𝐺</m:t>
                            </m:r>
                            <m:r>
                              <a:rPr lang="en-US" altLang="ja-JP" sz="2500" b="0" i="1" smtClean="0">
                                <a:latin typeface="Cambria Math"/>
                              </a:rPr>
                              <m:t>;</m:t>
                            </m:r>
                            <m:r>
                              <a:rPr lang="ja-JP" altLang="en-US" sz="2500" b="0" i="1" smtClean="0">
                                <a:latin typeface="Cambria Math"/>
                              </a:rPr>
                              <m:t>𝜆</m:t>
                            </m:r>
                            <m:r>
                              <a:rPr lang="en-US" altLang="ja-JP" sz="2500" b="0" i="1" smtClean="0">
                                <a:latin typeface="Cambria Math"/>
                              </a:rPr>
                              <m:t>,</m:t>
                            </m:r>
                            <m:r>
                              <a:rPr lang="ja-JP" altLang="en-US" sz="2500" b="0" i="1" smtClean="0">
                                <a:latin typeface="Cambria Math"/>
                              </a:rPr>
                              <m:t>𝜇</m:t>
                            </m:r>
                          </m:e>
                        </m:d>
                        <m:r>
                          <a:rPr lang="en-US" altLang="ja-JP" sz="2500" b="0" i="1" smtClean="0">
                            <a:latin typeface="Cambria Math"/>
                          </a:rPr>
                          <m:t>=</m:t>
                        </m:r>
                      </m:fName>
                      <m:e>
                        <m:sSup>
                          <m:sSupPr>
                            <m:ctrlPr>
                              <a:rPr lang="en-US" altLang="ja-JP" sz="2500" i="1" smtClean="0">
                                <a:latin typeface="Cambria Math" panose="02040503050406030204" pitchFamily="18" charset="0"/>
                              </a:rPr>
                            </m:ctrlPr>
                          </m:sSupPr>
                          <m:e>
                            <m:r>
                              <a:rPr lang="en-US" altLang="ja-JP" sz="2500" i="1">
                                <a:latin typeface="Cambria Math"/>
                              </a:rPr>
                              <m:t>𝑈</m:t>
                            </m:r>
                          </m:e>
                          <m:sup>
                            <m:r>
                              <a:rPr lang="en-US" altLang="ja-JP" sz="2500" i="1">
                                <a:latin typeface="Cambria Math"/>
                              </a:rPr>
                              <m:t>1</m:t>
                            </m:r>
                          </m:sup>
                        </m:sSup>
                        <m:d>
                          <m:dPr>
                            <m:ctrlPr>
                              <a:rPr lang="en-US" altLang="ja-JP" sz="2500" i="1">
                                <a:latin typeface="Cambria Math" panose="02040503050406030204" pitchFamily="18" charset="0"/>
                              </a:rPr>
                            </m:ctrlPr>
                          </m:dPr>
                          <m:e>
                            <m:sSub>
                              <m:sSubPr>
                                <m:ctrlPr>
                                  <a:rPr lang="en-US" altLang="ja-JP" sz="2500" i="1">
                                    <a:latin typeface="Cambria Math" panose="02040503050406030204" pitchFamily="18" charset="0"/>
                                  </a:rPr>
                                </m:ctrlPr>
                              </m:sSubPr>
                              <m:e>
                                <m:r>
                                  <a:rPr lang="en-US" altLang="ja-JP" sz="2500" i="1">
                                    <a:latin typeface="Cambria Math"/>
                                  </a:rPr>
                                  <m:t>𝑥</m:t>
                                </m:r>
                              </m:e>
                              <m:sub>
                                <m:r>
                                  <a:rPr lang="en-US" altLang="ja-JP" sz="2500" i="1">
                                    <a:latin typeface="Cambria Math"/>
                                  </a:rPr>
                                  <m:t>1</m:t>
                                </m:r>
                              </m:sub>
                            </m:sSub>
                            <m:r>
                              <a:rPr lang="en-US" altLang="ja-JP" sz="2500" i="1">
                                <a:latin typeface="Cambria Math"/>
                              </a:rPr>
                              <m:t>,</m:t>
                            </m:r>
                            <m:r>
                              <a:rPr lang="en-US" altLang="ja-JP" sz="2500" i="1">
                                <a:latin typeface="Cambria Math"/>
                              </a:rPr>
                              <m:t>𝐺</m:t>
                            </m:r>
                          </m:e>
                        </m:d>
                        <m:r>
                          <a:rPr lang="en-US" altLang="ja-JP" sz="2500" b="0" i="1" smtClean="0">
                            <a:latin typeface="Cambria Math"/>
                          </a:rPr>
                          <m:t>+</m:t>
                        </m:r>
                        <m:nary>
                          <m:naryPr>
                            <m:chr m:val="∑"/>
                            <m:limLoc m:val="subSup"/>
                            <m:ctrlPr>
                              <a:rPr lang="en-US" altLang="ja-JP" sz="2500" b="0" i="1" smtClean="0">
                                <a:latin typeface="Cambria Math" panose="02040503050406030204" pitchFamily="18" charset="0"/>
                              </a:rPr>
                            </m:ctrlPr>
                          </m:naryPr>
                          <m:sub>
                            <m:r>
                              <m:rPr>
                                <m:brk m:alnAt="25"/>
                              </m:rPr>
                              <a:rPr lang="en-US" altLang="ja-JP" sz="2500" b="0" i="1" smtClean="0">
                                <a:latin typeface="Cambria Math"/>
                              </a:rPr>
                              <m:t>𝑖</m:t>
                            </m:r>
                            <m:r>
                              <a:rPr lang="en-US" altLang="ja-JP" sz="2500" b="0" i="1" smtClean="0">
                                <a:latin typeface="Cambria Math"/>
                              </a:rPr>
                              <m:t>=2</m:t>
                            </m:r>
                          </m:sub>
                          <m:sup>
                            <m:r>
                              <a:rPr lang="en-US" altLang="ja-JP" sz="2500" b="0" i="1" smtClean="0">
                                <a:latin typeface="Cambria Math"/>
                              </a:rPr>
                              <m:t>𝑁</m:t>
                            </m:r>
                          </m:sup>
                          <m:e>
                            <m:sSub>
                              <m:sSubPr>
                                <m:ctrlPr>
                                  <a:rPr lang="en-US" altLang="ja-JP" sz="2500" b="0" i="1" smtClean="0">
                                    <a:latin typeface="Cambria Math" panose="02040503050406030204" pitchFamily="18" charset="0"/>
                                  </a:rPr>
                                </m:ctrlPr>
                              </m:sSubPr>
                              <m:e>
                                <m:r>
                                  <a:rPr lang="ja-JP" altLang="en-US" sz="2500" b="0" i="1" smtClean="0">
                                    <a:latin typeface="Cambria Math"/>
                                  </a:rPr>
                                  <m:t>𝜆</m:t>
                                </m:r>
                              </m:e>
                              <m:sub>
                                <m:r>
                                  <a:rPr lang="en-US" altLang="ja-JP" sz="2500" b="0" i="1" smtClean="0">
                                    <a:latin typeface="Cambria Math"/>
                                  </a:rPr>
                                  <m:t>𝑖</m:t>
                                </m:r>
                              </m:sub>
                            </m:sSub>
                            <m:d>
                              <m:dPr>
                                <m:begChr m:val="["/>
                                <m:endChr m:val="]"/>
                                <m:ctrlPr>
                                  <a:rPr lang="en-US" altLang="ja-JP" sz="2500" b="0" i="1" smtClean="0">
                                    <a:latin typeface="Cambria Math" panose="02040503050406030204" pitchFamily="18" charset="0"/>
                                  </a:rPr>
                                </m:ctrlPr>
                              </m:dPr>
                              <m:e>
                                <m:sSup>
                                  <m:sSupPr>
                                    <m:ctrlPr>
                                      <a:rPr lang="en-US" altLang="ja-JP" sz="2500" b="0" i="1" smtClean="0">
                                        <a:latin typeface="Cambria Math" panose="02040503050406030204" pitchFamily="18" charset="0"/>
                                      </a:rPr>
                                    </m:ctrlPr>
                                  </m:sSupPr>
                                  <m:e>
                                    <m:r>
                                      <a:rPr lang="en-US" altLang="ja-JP" sz="2500" b="0" i="1" smtClean="0">
                                        <a:latin typeface="Cambria Math"/>
                                      </a:rPr>
                                      <m:t>𝑈</m:t>
                                    </m:r>
                                  </m:e>
                                  <m:sup>
                                    <m:r>
                                      <a:rPr lang="en-US" altLang="ja-JP" sz="2500" b="0" i="1" smtClean="0">
                                        <a:latin typeface="Cambria Math"/>
                                      </a:rPr>
                                      <m:t>𝑖</m:t>
                                    </m:r>
                                  </m:sup>
                                </m:sSup>
                                <m:d>
                                  <m:dPr>
                                    <m:ctrlPr>
                                      <a:rPr lang="en-US" altLang="ja-JP" sz="2500" b="0" i="1" smtClean="0">
                                        <a:latin typeface="Cambria Math" panose="02040503050406030204" pitchFamily="18" charset="0"/>
                                      </a:rPr>
                                    </m:ctrlPr>
                                  </m:dPr>
                                  <m:e>
                                    <m:sSub>
                                      <m:sSubPr>
                                        <m:ctrlPr>
                                          <a:rPr lang="en-US" altLang="ja-JP" sz="2500" b="0" i="1" smtClean="0">
                                            <a:latin typeface="Cambria Math" panose="02040503050406030204" pitchFamily="18" charset="0"/>
                                          </a:rPr>
                                        </m:ctrlPr>
                                      </m:sSubPr>
                                      <m:e>
                                        <m:r>
                                          <a:rPr lang="en-US" altLang="ja-JP" sz="2500" b="0" i="1" smtClean="0">
                                            <a:latin typeface="Cambria Math"/>
                                          </a:rPr>
                                          <m:t>𝑥</m:t>
                                        </m:r>
                                      </m:e>
                                      <m:sub>
                                        <m:r>
                                          <a:rPr lang="en-US" altLang="ja-JP" sz="2500" b="0" i="1" smtClean="0">
                                            <a:latin typeface="Cambria Math"/>
                                          </a:rPr>
                                          <m:t>𝑖</m:t>
                                        </m:r>
                                      </m:sub>
                                    </m:sSub>
                                    <m:r>
                                      <a:rPr lang="en-US" altLang="ja-JP" sz="2500" b="0" i="1" smtClean="0">
                                        <a:latin typeface="Cambria Math"/>
                                      </a:rPr>
                                      <m:t>,</m:t>
                                    </m:r>
                                    <m:r>
                                      <a:rPr lang="en-US" altLang="ja-JP" sz="2500" b="0" i="1" smtClean="0">
                                        <a:latin typeface="Cambria Math"/>
                                      </a:rPr>
                                      <m:t>𝐺</m:t>
                                    </m:r>
                                  </m:e>
                                </m:d>
                                <m:r>
                                  <a:rPr lang="en-US" altLang="ja-JP" sz="2500" b="0" i="1" smtClean="0">
                                    <a:latin typeface="Cambria Math"/>
                                  </a:rPr>
                                  <m:t>−</m:t>
                                </m:r>
                                <m:acc>
                                  <m:accPr>
                                    <m:chr m:val="̅"/>
                                    <m:ctrlPr>
                                      <a:rPr lang="en-US" altLang="ja-JP" sz="2500" b="0" i="1" smtClean="0">
                                        <a:latin typeface="Cambria Math" panose="02040503050406030204" pitchFamily="18" charset="0"/>
                                      </a:rPr>
                                    </m:ctrlPr>
                                  </m:accPr>
                                  <m:e>
                                    <m:sSup>
                                      <m:sSupPr>
                                        <m:ctrlPr>
                                          <a:rPr lang="en-US" altLang="ja-JP" sz="2500" b="0" i="1" smtClean="0">
                                            <a:latin typeface="Cambria Math" panose="02040503050406030204" pitchFamily="18" charset="0"/>
                                          </a:rPr>
                                        </m:ctrlPr>
                                      </m:sSupPr>
                                      <m:e>
                                        <m:r>
                                          <a:rPr lang="en-US" altLang="ja-JP" sz="2500" b="0" i="1" smtClean="0">
                                            <a:latin typeface="Cambria Math"/>
                                          </a:rPr>
                                          <m:t>𝑈</m:t>
                                        </m:r>
                                      </m:e>
                                      <m:sup>
                                        <m:r>
                                          <a:rPr lang="en-US" altLang="ja-JP" sz="2500" b="0" i="1" smtClean="0">
                                            <a:latin typeface="Cambria Math"/>
                                          </a:rPr>
                                          <m:t>𝑖</m:t>
                                        </m:r>
                                      </m:sup>
                                    </m:sSup>
                                  </m:e>
                                </m:acc>
                              </m:e>
                            </m:d>
                          </m:e>
                        </m:nary>
                      </m:e>
                    </m:func>
                    <m:r>
                      <a:rPr lang="en-US" altLang="ja-JP" sz="2500" b="0" i="1" smtClean="0">
                        <a:latin typeface="Cambria Math"/>
                      </a:rPr>
                      <m:t>−</m:t>
                    </m:r>
                    <m:r>
                      <a:rPr lang="ja-JP" altLang="en-US" sz="2500" b="0" i="1" smtClean="0">
                        <a:latin typeface="Cambria Math"/>
                      </a:rPr>
                      <m:t>𝜇</m:t>
                    </m:r>
                    <m:r>
                      <a:rPr lang="en-US" altLang="ja-JP" sz="2500" b="0" i="1" smtClean="0">
                        <a:latin typeface="Cambria Math"/>
                      </a:rPr>
                      <m:t>𝐹</m:t>
                    </m:r>
                    <m:d>
                      <m:dPr>
                        <m:ctrlPr>
                          <a:rPr lang="en-US" altLang="ja-JP" sz="2500" b="0" i="1" smtClean="0">
                            <a:latin typeface="Cambria Math" panose="02040503050406030204" pitchFamily="18" charset="0"/>
                          </a:rPr>
                        </m:ctrlPr>
                      </m:dPr>
                      <m:e>
                        <m:r>
                          <a:rPr lang="en-US" altLang="ja-JP" sz="2500" b="0" i="1" smtClean="0">
                            <a:latin typeface="Cambria Math"/>
                          </a:rPr>
                          <m:t>𝑋</m:t>
                        </m:r>
                        <m:r>
                          <a:rPr lang="en-US" altLang="ja-JP" sz="2500" b="0" i="1" smtClean="0">
                            <a:latin typeface="Cambria Math"/>
                          </a:rPr>
                          <m:t>,</m:t>
                        </m:r>
                        <m:r>
                          <a:rPr lang="en-US" altLang="ja-JP" sz="2500" b="0" i="1" smtClean="0">
                            <a:latin typeface="Cambria Math"/>
                          </a:rPr>
                          <m:t>𝐺</m:t>
                        </m:r>
                      </m:e>
                    </m:d>
                  </m:oMath>
                </a14:m>
                <a:r>
                  <a:rPr lang="en-US" altLang="ja-JP" sz="2500" dirty="0"/>
                  <a:t>      </a:t>
                </a:r>
                <a:r>
                  <a:rPr lang="en-US" altLang="ja-JP" sz="2500" dirty="0">
                    <a:latin typeface="Times New Roman" panose="02020603050405020304" pitchFamily="18" charset="0"/>
                    <a:cs typeface="Times New Roman" panose="02020603050405020304" pitchFamily="18" charset="0"/>
                  </a:rPr>
                  <a:t>(1)</a:t>
                </a:r>
              </a:p>
              <a:p>
                <a:pPr marL="0" indent="0">
                  <a:buNone/>
                </a:pPr>
                <a:endParaRPr lang="en-US" altLang="ja-JP" sz="2500" dirty="0">
                  <a:latin typeface="Times New Roman" panose="02020603050405020304" pitchFamily="18" charset="0"/>
                  <a:cs typeface="Times New Roman" panose="02020603050405020304" pitchFamily="18" charset="0"/>
                </a:endParaRPr>
              </a:p>
              <a:p>
                <a:pPr marL="0" indent="0">
                  <a:buNone/>
                </a:pPr>
                <a:r>
                  <a:rPr lang="en-US" altLang="ja-JP" sz="2500" dirty="0" err="1">
                    <a:latin typeface="Times New Roman" panose="02020603050405020304" pitchFamily="18" charset="0"/>
                    <a:cs typeface="Times New Roman" panose="02020603050405020304" pitchFamily="18" charset="0"/>
                  </a:rPr>
                  <a:t>f.o.c</a:t>
                </a:r>
                <a:r>
                  <a:rPr lang="en-US" altLang="ja-JP" sz="2500" dirty="0">
                    <a:latin typeface="Times New Roman" panose="02020603050405020304" pitchFamily="18" charset="0"/>
                    <a:cs typeface="Times New Roman" panose="02020603050405020304" pitchFamily="18" charset="0"/>
                  </a:rPr>
                  <a:t>.</a:t>
                </a:r>
              </a:p>
              <a:p>
                <a:pPr marL="0" indent="0">
                  <a:buNone/>
                </a:pPr>
                <a14:m>
                  <m:oMath xmlns:m="http://schemas.openxmlformats.org/officeDocument/2006/math">
                    <m:r>
                      <a:rPr lang="ja-JP" altLang="en-US" sz="2500" b="0" i="1" smtClean="0">
                        <a:latin typeface="Cambria Math"/>
                      </a:rPr>
                      <m:t>　</m:t>
                    </m:r>
                    <m:sSub>
                      <m:sSubPr>
                        <m:ctrlPr>
                          <a:rPr lang="en-US" altLang="ja-JP" sz="2500" i="1" smtClean="0">
                            <a:latin typeface="Cambria Math" panose="02040503050406030204" pitchFamily="18" charset="0"/>
                          </a:rPr>
                        </m:ctrlPr>
                      </m:sSubPr>
                      <m:e>
                        <m:sSup>
                          <m:sSupPr>
                            <m:ctrlPr>
                              <a:rPr lang="en-US" altLang="ja-JP" sz="2500" i="1" smtClean="0">
                                <a:latin typeface="Cambria Math" panose="02040503050406030204" pitchFamily="18" charset="0"/>
                              </a:rPr>
                            </m:ctrlPr>
                          </m:sSupPr>
                          <m:e>
                            <m:sSub>
                              <m:sSubPr>
                                <m:ctrlPr>
                                  <a:rPr lang="en-US" altLang="ja-JP" sz="2500" i="1" smtClean="0">
                                    <a:latin typeface="Cambria Math" panose="02040503050406030204" pitchFamily="18" charset="0"/>
                                  </a:rPr>
                                </m:ctrlPr>
                              </m:sSubPr>
                              <m:e>
                                <m:r>
                                  <a:rPr lang="ja-JP" altLang="en-US" sz="2500" i="1" smtClean="0">
                                    <a:latin typeface="Cambria Math"/>
                                  </a:rPr>
                                  <m:t>𝜆</m:t>
                                </m:r>
                              </m:e>
                              <m:sub>
                                <m:r>
                                  <a:rPr lang="en-US" altLang="ja-JP" sz="2500" b="0" i="1" smtClean="0">
                                    <a:latin typeface="Cambria Math"/>
                                  </a:rPr>
                                  <m:t>𝑖</m:t>
                                </m:r>
                              </m:sub>
                            </m:sSub>
                            <m:r>
                              <a:rPr lang="en-US" altLang="ja-JP" sz="2500" b="0" i="1" smtClean="0">
                                <a:latin typeface="Cambria Math"/>
                              </a:rPr>
                              <m:t>𝑈</m:t>
                            </m:r>
                          </m:e>
                          <m:sup>
                            <m:r>
                              <a:rPr lang="en-US" altLang="ja-JP" sz="2500" b="0" i="1" smtClean="0">
                                <a:latin typeface="Cambria Math"/>
                              </a:rPr>
                              <m:t>𝑖</m:t>
                            </m:r>
                          </m:sup>
                        </m:sSup>
                      </m:e>
                      <m:sub>
                        <m:r>
                          <a:rPr lang="en-US" altLang="ja-JP" sz="2500" b="0" i="1" smtClean="0">
                            <a:latin typeface="Cambria Math"/>
                          </a:rPr>
                          <m:t>𝑥</m:t>
                        </m:r>
                      </m:sub>
                    </m:sSub>
                    <m:d>
                      <m:dPr>
                        <m:ctrlPr>
                          <a:rPr lang="en-US" altLang="ja-JP" sz="2500" i="1" smtClean="0">
                            <a:latin typeface="Cambria Math" panose="02040503050406030204" pitchFamily="18" charset="0"/>
                          </a:rPr>
                        </m:ctrlPr>
                      </m:dPr>
                      <m:e>
                        <m:sSub>
                          <m:sSubPr>
                            <m:ctrlPr>
                              <a:rPr lang="en-US" altLang="ja-JP" sz="2500" i="1" smtClean="0">
                                <a:latin typeface="Cambria Math" panose="02040503050406030204" pitchFamily="18" charset="0"/>
                              </a:rPr>
                            </m:ctrlPr>
                          </m:sSubPr>
                          <m:e>
                            <m:r>
                              <a:rPr lang="en-US" altLang="ja-JP" sz="2500" b="0" i="1" smtClean="0">
                                <a:latin typeface="Cambria Math"/>
                              </a:rPr>
                              <m:t>𝑥</m:t>
                            </m:r>
                          </m:e>
                          <m:sub>
                            <m:r>
                              <a:rPr lang="en-US" altLang="ja-JP" sz="2500" b="0" i="1" smtClean="0">
                                <a:latin typeface="Cambria Math"/>
                              </a:rPr>
                              <m:t>𝑖</m:t>
                            </m:r>
                          </m:sub>
                        </m:sSub>
                        <m:r>
                          <a:rPr lang="en-US" altLang="ja-JP" sz="2500" b="0" i="1" smtClean="0">
                            <a:latin typeface="Cambria Math"/>
                          </a:rPr>
                          <m:t>,</m:t>
                        </m:r>
                        <m:r>
                          <a:rPr lang="en-US" altLang="ja-JP" sz="2500" b="0" i="1" smtClean="0">
                            <a:latin typeface="Cambria Math"/>
                          </a:rPr>
                          <m:t>𝐺</m:t>
                        </m:r>
                      </m:e>
                    </m:d>
                    <m:r>
                      <a:rPr lang="en-US" altLang="ja-JP" sz="2500" b="0" i="1" smtClean="0">
                        <a:latin typeface="Cambria Math"/>
                      </a:rPr>
                      <m:t>=</m:t>
                    </m:r>
                    <m:r>
                      <a:rPr lang="ja-JP" altLang="en-US" sz="2500" b="0" i="1" smtClean="0">
                        <a:latin typeface="Cambria Math"/>
                      </a:rPr>
                      <m:t>𝜇</m:t>
                    </m:r>
                    <m:sSub>
                      <m:sSubPr>
                        <m:ctrlPr>
                          <a:rPr lang="en-US" altLang="ja-JP" sz="2500" b="0" i="1" smtClean="0">
                            <a:latin typeface="Cambria Math" panose="02040503050406030204" pitchFamily="18" charset="0"/>
                          </a:rPr>
                        </m:ctrlPr>
                      </m:sSubPr>
                      <m:e>
                        <m:r>
                          <a:rPr lang="en-US" altLang="ja-JP" sz="2500" b="0" i="1" smtClean="0">
                            <a:latin typeface="Cambria Math"/>
                          </a:rPr>
                          <m:t>𝐹</m:t>
                        </m:r>
                      </m:e>
                      <m:sub>
                        <m:r>
                          <a:rPr lang="en-US" altLang="ja-JP" sz="2500" b="0" i="1" smtClean="0">
                            <a:latin typeface="Cambria Math"/>
                          </a:rPr>
                          <m:t>𝑋</m:t>
                        </m:r>
                      </m:sub>
                    </m:sSub>
                  </m:oMath>
                </a14:m>
                <a:r>
                  <a:rPr lang="en-US" altLang="ja-JP" sz="2500" dirty="0"/>
                  <a:t>   </a:t>
                </a:r>
                <a:r>
                  <a:rPr lang="en-US" altLang="ja-JP" sz="2500" dirty="0">
                    <a:latin typeface="Times New Roman" panose="02020603050405020304" pitchFamily="18" charset="0"/>
                    <a:cs typeface="Times New Roman" panose="02020603050405020304" pitchFamily="18" charset="0"/>
                  </a:rPr>
                  <a:t>( for </a:t>
                </a:r>
                <a:r>
                  <a:rPr lang="en-US" altLang="ja-JP" sz="2500" i="1" dirty="0" err="1">
                    <a:latin typeface="Times New Roman" panose="02020603050405020304" pitchFamily="18" charset="0"/>
                    <a:cs typeface="Times New Roman" panose="02020603050405020304" pitchFamily="18" charset="0"/>
                  </a:rPr>
                  <a:t>i</a:t>
                </a:r>
                <a:r>
                  <a:rPr lang="en-US" altLang="ja-JP" sz="2500" dirty="0">
                    <a:latin typeface="Times New Roman" panose="02020603050405020304" pitchFamily="18" charset="0"/>
                    <a:cs typeface="Times New Roman" panose="02020603050405020304" pitchFamily="18" charset="0"/>
                  </a:rPr>
                  <a:t>=1,2,..,</a:t>
                </a:r>
                <a:r>
                  <a:rPr lang="en-US" altLang="ja-JP" sz="2500" i="1" dirty="0">
                    <a:latin typeface="Times New Roman" panose="02020603050405020304" pitchFamily="18" charset="0"/>
                    <a:cs typeface="Times New Roman" panose="02020603050405020304" pitchFamily="18" charset="0"/>
                  </a:rPr>
                  <a:t>N</a:t>
                </a:r>
                <a:r>
                  <a:rPr lang="en-US" altLang="ja-JP" sz="2500" dirty="0">
                    <a:latin typeface="Times New Roman" panose="02020603050405020304" pitchFamily="18" charset="0"/>
                    <a:cs typeface="Times New Roman" panose="02020603050405020304" pitchFamily="18" charset="0"/>
                  </a:rPr>
                  <a:t>)   					(2)</a:t>
                </a:r>
              </a:p>
              <a:p>
                <a:pPr marL="0" indent="0">
                  <a:buNone/>
                </a:pPr>
                <a:r>
                  <a:rPr lang="ja-JP" altLang="en-US" sz="2500" dirty="0"/>
                  <a:t>　</a:t>
                </a:r>
                <a14:m>
                  <m:oMath xmlns:m="http://schemas.openxmlformats.org/officeDocument/2006/math">
                    <m:nary>
                      <m:naryPr>
                        <m:chr m:val="∑"/>
                        <m:limLoc m:val="subSup"/>
                        <m:ctrlPr>
                          <a:rPr lang="en-US" altLang="ja-JP" sz="2500" i="1" smtClean="0">
                            <a:latin typeface="Cambria Math" panose="02040503050406030204" pitchFamily="18" charset="0"/>
                          </a:rPr>
                        </m:ctrlPr>
                      </m:naryPr>
                      <m:sub>
                        <m:r>
                          <m:rPr>
                            <m:brk m:alnAt="25"/>
                          </m:rPr>
                          <a:rPr lang="en-US" altLang="ja-JP" sz="2500" b="0" i="1" smtClean="0">
                            <a:latin typeface="Cambria Math"/>
                          </a:rPr>
                          <m:t>𝑖</m:t>
                        </m:r>
                        <m:r>
                          <a:rPr lang="en-US" altLang="ja-JP" sz="2500" b="0" i="1" smtClean="0">
                            <a:latin typeface="Cambria Math"/>
                          </a:rPr>
                          <m:t>=1</m:t>
                        </m:r>
                      </m:sub>
                      <m:sup>
                        <m:r>
                          <a:rPr lang="en-US" altLang="ja-JP" sz="2500" b="0" i="1" smtClean="0">
                            <a:latin typeface="Cambria Math"/>
                          </a:rPr>
                          <m:t>𝑁</m:t>
                        </m:r>
                      </m:sup>
                      <m:e>
                        <m:sSub>
                          <m:sSubPr>
                            <m:ctrlPr>
                              <a:rPr lang="en-US" altLang="ja-JP" sz="2500" i="1" smtClean="0">
                                <a:latin typeface="Cambria Math" panose="02040503050406030204" pitchFamily="18" charset="0"/>
                              </a:rPr>
                            </m:ctrlPr>
                          </m:sSubPr>
                          <m:e>
                            <m:r>
                              <a:rPr lang="ja-JP" altLang="en-US" sz="2500" i="1" smtClean="0">
                                <a:latin typeface="Cambria Math"/>
                              </a:rPr>
                              <m:t>𝜆</m:t>
                            </m:r>
                          </m:e>
                          <m:sub>
                            <m:r>
                              <a:rPr lang="en-US" altLang="ja-JP" sz="2500" b="0" i="1" smtClean="0">
                                <a:latin typeface="Cambria Math"/>
                              </a:rPr>
                              <m:t>𝑖</m:t>
                            </m:r>
                          </m:sub>
                        </m:sSub>
                        <m:sSub>
                          <m:sSubPr>
                            <m:ctrlPr>
                              <a:rPr lang="en-US" altLang="ja-JP" sz="2500" i="1" smtClean="0">
                                <a:latin typeface="Cambria Math" panose="02040503050406030204" pitchFamily="18" charset="0"/>
                              </a:rPr>
                            </m:ctrlPr>
                          </m:sSubPr>
                          <m:e>
                            <m:sSup>
                              <m:sSupPr>
                                <m:ctrlPr>
                                  <a:rPr lang="en-US" altLang="ja-JP" sz="2500" i="1" smtClean="0">
                                    <a:latin typeface="Cambria Math" panose="02040503050406030204" pitchFamily="18" charset="0"/>
                                  </a:rPr>
                                </m:ctrlPr>
                              </m:sSupPr>
                              <m:e>
                                <m:r>
                                  <a:rPr lang="en-US" altLang="ja-JP" sz="2500" b="0" i="1" smtClean="0">
                                    <a:latin typeface="Cambria Math"/>
                                  </a:rPr>
                                  <m:t>𝑈</m:t>
                                </m:r>
                              </m:e>
                              <m:sup>
                                <m:r>
                                  <a:rPr lang="en-US" altLang="ja-JP" sz="2500" b="0" i="1" smtClean="0">
                                    <a:latin typeface="Cambria Math"/>
                                  </a:rPr>
                                  <m:t>𝑖</m:t>
                                </m:r>
                              </m:sup>
                            </m:sSup>
                          </m:e>
                          <m:sub>
                            <m:r>
                              <a:rPr lang="en-US" altLang="ja-JP" sz="2500" b="0" i="1" smtClean="0">
                                <a:latin typeface="Cambria Math"/>
                              </a:rPr>
                              <m:t>𝐺</m:t>
                            </m:r>
                          </m:sub>
                        </m:sSub>
                        <m:d>
                          <m:dPr>
                            <m:ctrlPr>
                              <a:rPr lang="en-US" altLang="ja-JP" sz="2500" i="1" smtClean="0">
                                <a:latin typeface="Cambria Math" panose="02040503050406030204" pitchFamily="18" charset="0"/>
                              </a:rPr>
                            </m:ctrlPr>
                          </m:dPr>
                          <m:e>
                            <m:sSub>
                              <m:sSubPr>
                                <m:ctrlPr>
                                  <a:rPr lang="en-US" altLang="ja-JP" sz="2500" i="1" smtClean="0">
                                    <a:latin typeface="Cambria Math" panose="02040503050406030204" pitchFamily="18" charset="0"/>
                                  </a:rPr>
                                </m:ctrlPr>
                              </m:sSubPr>
                              <m:e>
                                <m:r>
                                  <a:rPr lang="en-US" altLang="ja-JP" sz="2500" b="0" i="1" smtClean="0">
                                    <a:latin typeface="Cambria Math"/>
                                  </a:rPr>
                                  <m:t>𝑥</m:t>
                                </m:r>
                              </m:e>
                              <m:sub>
                                <m:r>
                                  <a:rPr lang="en-US" altLang="ja-JP" sz="2500" b="0" i="1" smtClean="0">
                                    <a:latin typeface="Cambria Math"/>
                                  </a:rPr>
                                  <m:t>𝑖</m:t>
                                </m:r>
                              </m:sub>
                            </m:sSub>
                            <m:r>
                              <a:rPr lang="en-US" altLang="ja-JP" sz="2500" b="0" i="1" smtClean="0">
                                <a:latin typeface="Cambria Math"/>
                              </a:rPr>
                              <m:t>,</m:t>
                            </m:r>
                            <m:r>
                              <a:rPr lang="en-US" altLang="ja-JP" sz="2500" b="0" i="1" smtClean="0">
                                <a:latin typeface="Cambria Math"/>
                              </a:rPr>
                              <m:t>𝐺</m:t>
                            </m:r>
                          </m:e>
                        </m:d>
                        <m:r>
                          <a:rPr lang="en-US" altLang="ja-JP" sz="2500" b="0" i="1" smtClean="0">
                            <a:latin typeface="Cambria Math"/>
                          </a:rPr>
                          <m:t>=</m:t>
                        </m:r>
                        <m:r>
                          <a:rPr lang="ja-JP" altLang="en-US" sz="2500" b="0" i="1" smtClean="0">
                            <a:latin typeface="Cambria Math"/>
                          </a:rPr>
                          <m:t>𝜇</m:t>
                        </m:r>
                        <m:sSub>
                          <m:sSubPr>
                            <m:ctrlPr>
                              <a:rPr lang="en-US" altLang="ja-JP" sz="2500" b="0" i="1" smtClean="0">
                                <a:latin typeface="Cambria Math" panose="02040503050406030204" pitchFamily="18" charset="0"/>
                              </a:rPr>
                            </m:ctrlPr>
                          </m:sSubPr>
                          <m:e>
                            <m:r>
                              <a:rPr lang="en-US" altLang="ja-JP" sz="2500" b="0" i="1" smtClean="0">
                                <a:latin typeface="Cambria Math"/>
                              </a:rPr>
                              <m:t>𝐹</m:t>
                            </m:r>
                          </m:e>
                          <m:sub>
                            <m:r>
                              <a:rPr lang="en-US" altLang="ja-JP" sz="2500" b="0" i="1" smtClean="0">
                                <a:latin typeface="Cambria Math"/>
                              </a:rPr>
                              <m:t>𝐺</m:t>
                            </m:r>
                          </m:sub>
                        </m:sSub>
                        <m:r>
                          <a:rPr lang="en-US" altLang="ja-JP" sz="2500" b="0" i="1" smtClean="0">
                            <a:latin typeface="Cambria Math"/>
                          </a:rPr>
                          <m:t> </m:t>
                        </m:r>
                      </m:e>
                    </m:nary>
                  </m:oMath>
                </a14:m>
                <a:r>
                  <a:rPr lang="en-US" altLang="ja-JP" sz="2500" dirty="0"/>
                  <a:t>                      					</a:t>
                </a:r>
                <a:r>
                  <a:rPr lang="en-US" altLang="ja-JP" sz="2500" dirty="0">
                    <a:latin typeface="Times New Roman" panose="02020603050405020304" pitchFamily="18" charset="0"/>
                    <a:cs typeface="Times New Roman" panose="02020603050405020304" pitchFamily="18" charset="0"/>
                  </a:rPr>
                  <a:t>(3)</a:t>
                </a:r>
              </a:p>
              <a:p>
                <a:pPr marL="0" indent="0">
                  <a:buNone/>
                </a:pPr>
                <a:r>
                  <a:rPr lang="ja-JP" altLang="en-US" sz="2500" dirty="0"/>
                  <a:t>　</a:t>
                </a:r>
                <a:r>
                  <a:rPr lang="ja-JP" altLang="en-US" sz="1900" dirty="0"/>
                  <a:t>　　　　</a:t>
                </a:r>
                <a:r>
                  <a:rPr lang="ja-JP" altLang="en-US" sz="2600" dirty="0"/>
                  <a:t>ただし，</a:t>
                </a:r>
                <a14:m>
                  <m:oMath xmlns:m="http://schemas.openxmlformats.org/officeDocument/2006/math">
                    <m:sSub>
                      <m:sSubPr>
                        <m:ctrlPr>
                          <a:rPr lang="en-US" altLang="ja-JP" sz="2600" i="1" smtClean="0">
                            <a:latin typeface="Cambria Math" panose="02040503050406030204" pitchFamily="18" charset="0"/>
                          </a:rPr>
                        </m:ctrlPr>
                      </m:sSubPr>
                      <m:e>
                        <m:r>
                          <a:rPr lang="ja-JP" altLang="en-US" sz="2600" i="1" smtClean="0">
                            <a:latin typeface="Cambria Math"/>
                          </a:rPr>
                          <m:t>𝜆</m:t>
                        </m:r>
                      </m:e>
                      <m:sub>
                        <m:r>
                          <a:rPr lang="en-US" altLang="ja-JP" sz="2600" b="0" i="1" smtClean="0">
                            <a:latin typeface="Cambria Math"/>
                          </a:rPr>
                          <m:t>1</m:t>
                        </m:r>
                      </m:sub>
                    </m:sSub>
                    <m:r>
                      <a:rPr lang="en-US" altLang="ja-JP" sz="2600" b="0" i="1" smtClean="0">
                        <a:latin typeface="Cambria Math"/>
                      </a:rPr>
                      <m:t>=1</m:t>
                    </m:r>
                  </m:oMath>
                </a14:m>
                <a:endParaRPr lang="en-US" altLang="ja-JP" sz="3600" dirty="0"/>
              </a:p>
              <a:p>
                <a:pPr marL="0" indent="0">
                  <a:buNone/>
                </a:pPr>
                <a:endParaRPr lang="en-US" altLang="ja-JP" sz="2500" dirty="0">
                  <a:latin typeface="Times New Roman" panose="02020603050405020304" pitchFamily="18" charset="0"/>
                  <a:cs typeface="Times New Roman" panose="02020603050405020304" pitchFamily="18" charset="0"/>
                </a:endParaRPr>
              </a:p>
              <a:p>
                <a:pPr marL="0" indent="0">
                  <a:buNone/>
                </a:pPr>
                <a:r>
                  <a:rPr lang="en-US" altLang="ja-JP" sz="2500" dirty="0">
                    <a:latin typeface="Times New Roman" panose="02020603050405020304" pitchFamily="18" charset="0"/>
                    <a:cs typeface="Times New Roman" panose="02020603050405020304" pitchFamily="18" charset="0"/>
                  </a:rPr>
                  <a:t>(2)</a:t>
                </a:r>
                <a:r>
                  <a:rPr lang="ja-JP" altLang="en-US" sz="2500" dirty="0"/>
                  <a:t>式を</a:t>
                </a:r>
                <a:r>
                  <a:rPr lang="en-US" altLang="ja-JP" sz="2500" dirty="0">
                    <a:latin typeface="Symbol" panose="05050102010706020507" pitchFamily="18" charset="2"/>
                  </a:rPr>
                  <a:t>l</a:t>
                </a:r>
                <a:r>
                  <a:rPr lang="en-US" altLang="ja-JP" sz="2500" i="1" baseline="-25000" dirty="0">
                    <a:latin typeface="Times New Roman" panose="02020603050405020304" pitchFamily="18" charset="0"/>
                    <a:cs typeface="Times New Roman" panose="02020603050405020304" pitchFamily="18" charset="0"/>
                  </a:rPr>
                  <a:t>i</a:t>
                </a:r>
                <a:r>
                  <a:rPr lang="ja-JP" altLang="en-US" sz="2500" dirty="0"/>
                  <a:t>について解き，</a:t>
                </a:r>
                <a:r>
                  <a:rPr lang="en-US" altLang="ja-JP" sz="2500" dirty="0">
                    <a:latin typeface="Times New Roman" panose="02020603050405020304" pitchFamily="18" charset="0"/>
                    <a:cs typeface="Times New Roman" panose="02020603050405020304" pitchFamily="18" charset="0"/>
                  </a:rPr>
                  <a:t>(3)</a:t>
                </a:r>
                <a:r>
                  <a:rPr lang="ja-JP" altLang="en-US" sz="2500" dirty="0"/>
                  <a:t>に代入して整理すると</a:t>
                </a:r>
                <a:endParaRPr lang="en-US" altLang="ja-JP" sz="2500" dirty="0"/>
              </a:p>
              <a:p>
                <a:pPr marL="0" indent="0">
                  <a:buNone/>
                </a:pPr>
                <a14:m>
                  <m:oMathPara xmlns:m="http://schemas.openxmlformats.org/officeDocument/2006/math">
                    <m:oMathParaPr>
                      <m:jc m:val="centerGroup"/>
                    </m:oMathParaPr>
                    <m:oMath xmlns:m="http://schemas.openxmlformats.org/officeDocument/2006/math">
                      <m:nary>
                        <m:naryPr>
                          <m:chr m:val="∑"/>
                          <m:limLoc m:val="subSup"/>
                          <m:ctrlPr>
                            <a:rPr lang="en-US" altLang="ja-JP" sz="2500" i="1" smtClean="0">
                              <a:latin typeface="Cambria Math" panose="02040503050406030204" pitchFamily="18" charset="0"/>
                            </a:rPr>
                          </m:ctrlPr>
                        </m:naryPr>
                        <m:sub>
                          <m:r>
                            <m:rPr>
                              <m:brk m:alnAt="25"/>
                            </m:rPr>
                            <a:rPr lang="en-US" altLang="ja-JP" sz="2500" b="0" i="1" smtClean="0">
                              <a:latin typeface="Cambria Math"/>
                            </a:rPr>
                            <m:t>𝑖</m:t>
                          </m:r>
                          <m:r>
                            <a:rPr lang="en-US" altLang="ja-JP" sz="2500" b="0" i="1" smtClean="0">
                              <a:latin typeface="Cambria Math"/>
                            </a:rPr>
                            <m:t>=1</m:t>
                          </m:r>
                        </m:sub>
                        <m:sup>
                          <m:r>
                            <a:rPr lang="en-US" altLang="ja-JP" sz="2500" b="0" i="1" smtClean="0">
                              <a:latin typeface="Cambria Math"/>
                            </a:rPr>
                            <m:t>𝑁</m:t>
                          </m:r>
                        </m:sup>
                        <m:e>
                          <m:f>
                            <m:fPr>
                              <m:ctrlPr>
                                <a:rPr lang="en-US" altLang="ja-JP" sz="2500" i="1" smtClean="0">
                                  <a:latin typeface="Cambria Math" panose="02040503050406030204" pitchFamily="18" charset="0"/>
                                </a:rPr>
                              </m:ctrlPr>
                            </m:fPr>
                            <m:num>
                              <m:sSub>
                                <m:sSubPr>
                                  <m:ctrlPr>
                                    <a:rPr lang="en-US" altLang="ja-JP" sz="2500" i="1" smtClean="0">
                                      <a:latin typeface="Cambria Math" panose="02040503050406030204" pitchFamily="18" charset="0"/>
                                    </a:rPr>
                                  </m:ctrlPr>
                                </m:sSubPr>
                                <m:e>
                                  <m:sSup>
                                    <m:sSupPr>
                                      <m:ctrlPr>
                                        <a:rPr lang="en-US" altLang="ja-JP" sz="2500" i="1" smtClean="0">
                                          <a:latin typeface="Cambria Math" panose="02040503050406030204" pitchFamily="18" charset="0"/>
                                        </a:rPr>
                                      </m:ctrlPr>
                                    </m:sSupPr>
                                    <m:e>
                                      <m:r>
                                        <a:rPr lang="en-US" altLang="ja-JP" sz="2500" b="0" i="1" smtClean="0">
                                          <a:latin typeface="Cambria Math"/>
                                        </a:rPr>
                                        <m:t>𝑈</m:t>
                                      </m:r>
                                    </m:e>
                                    <m:sup>
                                      <m:r>
                                        <a:rPr lang="en-US" altLang="ja-JP" sz="2500" b="0" i="1" smtClean="0">
                                          <a:latin typeface="Cambria Math"/>
                                        </a:rPr>
                                        <m:t>𝑖</m:t>
                                      </m:r>
                                    </m:sup>
                                  </m:sSup>
                                </m:e>
                                <m:sub>
                                  <m:r>
                                    <a:rPr lang="en-US" altLang="ja-JP" sz="2500" b="0" i="1" smtClean="0">
                                      <a:latin typeface="Cambria Math"/>
                                    </a:rPr>
                                    <m:t>𝐺</m:t>
                                  </m:r>
                                </m:sub>
                              </m:sSub>
                            </m:num>
                            <m:den>
                              <m:sSub>
                                <m:sSubPr>
                                  <m:ctrlPr>
                                    <a:rPr lang="en-US" altLang="ja-JP" sz="2500" i="1" smtClean="0">
                                      <a:latin typeface="Cambria Math" panose="02040503050406030204" pitchFamily="18" charset="0"/>
                                    </a:rPr>
                                  </m:ctrlPr>
                                </m:sSubPr>
                                <m:e>
                                  <m:sSup>
                                    <m:sSupPr>
                                      <m:ctrlPr>
                                        <a:rPr lang="en-US" altLang="ja-JP" sz="2500" i="1" smtClean="0">
                                          <a:latin typeface="Cambria Math" panose="02040503050406030204" pitchFamily="18" charset="0"/>
                                        </a:rPr>
                                      </m:ctrlPr>
                                    </m:sSupPr>
                                    <m:e>
                                      <m:r>
                                        <a:rPr lang="en-US" altLang="ja-JP" sz="2500" b="0" i="1" smtClean="0">
                                          <a:latin typeface="Cambria Math"/>
                                        </a:rPr>
                                        <m:t>𝑈</m:t>
                                      </m:r>
                                    </m:e>
                                    <m:sup>
                                      <m:r>
                                        <a:rPr lang="en-US" altLang="ja-JP" sz="2500" b="0" i="1" smtClean="0">
                                          <a:latin typeface="Cambria Math"/>
                                        </a:rPr>
                                        <m:t>𝑖</m:t>
                                      </m:r>
                                    </m:sup>
                                  </m:sSup>
                                </m:e>
                                <m:sub>
                                  <m:r>
                                    <a:rPr lang="en-US" altLang="ja-JP" sz="2500" b="0" i="1" smtClean="0">
                                      <a:latin typeface="Cambria Math"/>
                                    </a:rPr>
                                    <m:t>𝑥</m:t>
                                  </m:r>
                                </m:sub>
                              </m:sSub>
                            </m:den>
                          </m:f>
                        </m:e>
                      </m:nary>
                      <m:r>
                        <a:rPr lang="en-US" altLang="ja-JP" sz="2500" b="0" i="1" smtClean="0">
                          <a:latin typeface="Cambria Math"/>
                        </a:rPr>
                        <m:t>=</m:t>
                      </m:r>
                      <m:f>
                        <m:fPr>
                          <m:ctrlPr>
                            <a:rPr lang="en-US" altLang="ja-JP" sz="2500" b="0" i="1" smtClean="0">
                              <a:latin typeface="Cambria Math" panose="02040503050406030204" pitchFamily="18" charset="0"/>
                            </a:rPr>
                          </m:ctrlPr>
                        </m:fPr>
                        <m:num>
                          <m:sSub>
                            <m:sSubPr>
                              <m:ctrlPr>
                                <a:rPr lang="en-US" altLang="ja-JP" sz="2500" b="0" i="1" smtClean="0">
                                  <a:latin typeface="Cambria Math" panose="02040503050406030204" pitchFamily="18" charset="0"/>
                                </a:rPr>
                              </m:ctrlPr>
                            </m:sSubPr>
                            <m:e>
                              <m:r>
                                <a:rPr lang="en-US" altLang="ja-JP" sz="2500" b="0" i="1" smtClean="0">
                                  <a:latin typeface="Cambria Math"/>
                                </a:rPr>
                                <m:t>𝐹</m:t>
                              </m:r>
                            </m:e>
                            <m:sub>
                              <m:r>
                                <a:rPr lang="en-US" altLang="ja-JP" sz="2500" b="0" i="1" smtClean="0">
                                  <a:latin typeface="Cambria Math"/>
                                </a:rPr>
                                <m:t>𝐺</m:t>
                              </m:r>
                            </m:sub>
                          </m:sSub>
                        </m:num>
                        <m:den>
                          <m:sSub>
                            <m:sSubPr>
                              <m:ctrlPr>
                                <a:rPr lang="en-US" altLang="ja-JP" sz="2500" b="0" i="1" smtClean="0">
                                  <a:latin typeface="Cambria Math" panose="02040503050406030204" pitchFamily="18" charset="0"/>
                                </a:rPr>
                              </m:ctrlPr>
                            </m:sSubPr>
                            <m:e>
                              <m:r>
                                <a:rPr lang="en-US" altLang="ja-JP" sz="2500" b="0" i="1" smtClean="0">
                                  <a:latin typeface="Cambria Math"/>
                                </a:rPr>
                                <m:t>𝐹</m:t>
                              </m:r>
                            </m:e>
                            <m:sub>
                              <m:r>
                                <a:rPr lang="en-US" altLang="ja-JP" sz="2500" b="0" i="1" smtClean="0">
                                  <a:latin typeface="Cambria Math"/>
                                </a:rPr>
                                <m:t>𝑋</m:t>
                              </m:r>
                            </m:sub>
                          </m:sSub>
                        </m:den>
                      </m:f>
                    </m:oMath>
                  </m:oMathPara>
                </a14:m>
                <a:endParaRPr lang="en-US" altLang="ja-JP" sz="2500" dirty="0"/>
              </a:p>
              <a:p>
                <a:pPr marL="0" indent="0">
                  <a:buNone/>
                </a:pPr>
                <a:r>
                  <a:rPr lang="en-US" altLang="ja-JP" sz="2500" dirty="0"/>
                  <a:t>				</a:t>
                </a:r>
              </a:p>
              <a:p>
                <a:pPr marL="0" indent="0">
                  <a:buNone/>
                </a:pPr>
                <a:r>
                  <a:rPr lang="en-US" altLang="ja-JP" sz="2500" dirty="0"/>
                  <a:t>				</a:t>
                </a:r>
                <a:r>
                  <a:rPr lang="ja-JP" altLang="en-US" sz="2500" b="1" dirty="0"/>
                  <a:t>限界代替率の和</a:t>
                </a:r>
                <a:r>
                  <a:rPr lang="en-US" altLang="ja-JP" sz="2500" b="1" dirty="0"/>
                  <a:t>=</a:t>
                </a:r>
                <a:r>
                  <a:rPr lang="ja-JP" altLang="en-US" sz="2500" b="1" dirty="0"/>
                  <a:t>限界変形率</a:t>
                </a:r>
                <a:endParaRPr lang="en-US" altLang="ja-JP" sz="2500" b="1" dirty="0"/>
              </a:p>
            </p:txBody>
          </p:sp>
        </mc:Choice>
        <mc:Fallback xmlns="">
          <p:sp>
            <p:nvSpPr>
              <p:cNvPr id="6" name="コンテンツ プレースホルダー 5"/>
              <p:cNvSpPr>
                <a:spLocks noGrp="1" noRot="1" noChangeAspect="1" noMove="1" noResize="1" noEditPoints="1" noAdjustHandles="1" noChangeArrowheads="1" noChangeShapeType="1" noTextEdit="1"/>
              </p:cNvSpPr>
              <p:nvPr>
                <p:ph idx="1"/>
              </p:nvPr>
            </p:nvSpPr>
            <p:spPr>
              <a:xfrm>
                <a:off x="628650" y="1825625"/>
                <a:ext cx="8263830" cy="4351338"/>
              </a:xfrm>
              <a:blipFill>
                <a:blip r:embed="rId2"/>
                <a:stretch>
                  <a:fillRect l="-1549" t="-6303" b="-168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88465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ja-JP" altLang="en-US"/>
              <a:t>公共財の自発的供給</a:t>
            </a:r>
          </a:p>
        </p:txBody>
      </p:sp>
      <p:sp>
        <p:nvSpPr>
          <p:cNvPr id="28675" name="Rectangle 3"/>
          <p:cNvSpPr>
            <a:spLocks noGrp="1" noChangeArrowheads="1"/>
          </p:cNvSpPr>
          <p:nvPr>
            <p:ph idx="1"/>
          </p:nvPr>
        </p:nvSpPr>
        <p:spPr>
          <a:xfrm>
            <a:off x="628650" y="1690689"/>
            <a:ext cx="7886700" cy="4486274"/>
          </a:xfrm>
        </p:spPr>
        <p:txBody>
          <a:bodyPr/>
          <a:lstStyle/>
          <a:p>
            <a:pPr>
              <a:lnSpc>
                <a:spcPct val="100000"/>
              </a:lnSpc>
            </a:pPr>
            <a:r>
              <a:rPr lang="ja-JP" altLang="en-US" sz="2600" dirty="0"/>
              <a:t>道路の清掃</a:t>
            </a:r>
          </a:p>
          <a:p>
            <a:pPr lvl="1">
              <a:lnSpc>
                <a:spcPct val="100000"/>
              </a:lnSpc>
            </a:pPr>
            <a:r>
              <a:rPr lang="ja-JP" altLang="en-US" sz="2400" dirty="0"/>
              <a:t>道路がきれいになることの便益</a:t>
            </a:r>
            <a:r>
              <a:rPr lang="ja-JP" altLang="en-US" sz="2400" dirty="0">
                <a:sym typeface="Wingdings" pitchFamily="2" charset="2"/>
              </a:rPr>
              <a:t>公共財</a:t>
            </a:r>
          </a:p>
          <a:p>
            <a:pPr lvl="2">
              <a:lnSpc>
                <a:spcPct val="100000"/>
              </a:lnSpc>
            </a:pPr>
            <a:r>
              <a:rPr lang="ja-JP" altLang="en-US" sz="2000" dirty="0">
                <a:sym typeface="Wingdings" pitchFamily="2" charset="2"/>
              </a:rPr>
              <a:t>非競合性</a:t>
            </a:r>
          </a:p>
          <a:p>
            <a:pPr lvl="2">
              <a:lnSpc>
                <a:spcPct val="100000"/>
              </a:lnSpc>
            </a:pPr>
            <a:r>
              <a:rPr lang="ja-JP" altLang="en-US" sz="2000" dirty="0">
                <a:sym typeface="Wingdings" pitchFamily="2" charset="2"/>
              </a:rPr>
              <a:t>排除不能性</a:t>
            </a:r>
          </a:p>
          <a:p>
            <a:pPr lvl="1">
              <a:lnSpc>
                <a:spcPct val="100000"/>
              </a:lnSpc>
            </a:pPr>
            <a:r>
              <a:rPr lang="ja-JP" altLang="en-US" sz="2400" dirty="0">
                <a:sym typeface="Wingdings" pitchFamily="2" charset="2"/>
              </a:rPr>
              <a:t>マンション，アパートの共有部分の清掃</a:t>
            </a:r>
          </a:p>
          <a:p>
            <a:pPr lvl="2">
              <a:lnSpc>
                <a:spcPct val="100000"/>
              </a:lnSpc>
            </a:pPr>
            <a:r>
              <a:rPr lang="ja-JP" altLang="en-US" sz="2000" dirty="0">
                <a:sym typeface="Wingdings" pitchFamily="2" charset="2"/>
              </a:rPr>
              <a:t>管理人がいない場合，清掃の水準は最適な水準だろうか</a:t>
            </a:r>
          </a:p>
          <a:p>
            <a:pPr lvl="2">
              <a:lnSpc>
                <a:spcPct val="100000"/>
              </a:lnSpc>
            </a:pPr>
            <a:r>
              <a:rPr lang="ja-JP" altLang="en-US" sz="2000" dirty="0">
                <a:sym typeface="Wingdings" pitchFamily="2" charset="2"/>
              </a:rPr>
              <a:t>全く行われないのだろうか</a:t>
            </a:r>
          </a:p>
          <a:p>
            <a:pPr>
              <a:lnSpc>
                <a:spcPct val="100000"/>
              </a:lnSpc>
            </a:pPr>
            <a:r>
              <a:rPr lang="ja-JP" altLang="en-US" sz="2600" dirty="0">
                <a:sym typeface="Wingdings" pitchFamily="2" charset="2"/>
              </a:rPr>
              <a:t>自発的供給過少供給</a:t>
            </a:r>
          </a:p>
          <a:p>
            <a:pPr lvl="1">
              <a:lnSpc>
                <a:spcPct val="100000"/>
              </a:lnSpc>
            </a:pPr>
            <a:r>
              <a:rPr lang="ja-JP" altLang="en-US" sz="2400" dirty="0">
                <a:sym typeface="Wingdings" pitchFamily="2" charset="2"/>
              </a:rPr>
              <a:t>過少供給の程度を決める要因</a:t>
            </a:r>
          </a:p>
          <a:p>
            <a:pPr lvl="1">
              <a:lnSpc>
                <a:spcPct val="100000"/>
              </a:lnSpc>
            </a:pPr>
            <a:r>
              <a:rPr lang="ja-JP" altLang="en-US" sz="2400" dirty="0">
                <a:sym typeface="Wingdings" pitchFamily="2" charset="2"/>
              </a:rPr>
              <a:t>どの程度，過少になるか</a:t>
            </a:r>
            <a:endParaRPr lang="ja-JP" altLang="en-US" sz="2400" dirty="0"/>
          </a:p>
        </p:txBody>
      </p:sp>
    </p:spTree>
    <p:extLst>
      <p:ext uri="{BB962C8B-B14F-4D97-AF65-F5344CB8AC3E}">
        <p14:creationId xmlns:p14="http://schemas.microsoft.com/office/powerpoint/2010/main" val="337860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内容</a:t>
            </a:r>
          </a:p>
        </p:txBody>
      </p:sp>
      <p:sp>
        <p:nvSpPr>
          <p:cNvPr id="3075" name="Rectangle 3"/>
          <p:cNvSpPr>
            <a:spLocks noGrp="1" noChangeArrowheads="1"/>
          </p:cNvSpPr>
          <p:nvPr>
            <p:ph idx="1"/>
          </p:nvPr>
        </p:nvSpPr>
        <p:spPr/>
        <p:txBody>
          <a:bodyPr>
            <a:normAutofit/>
          </a:bodyPr>
          <a:lstStyle/>
          <a:p>
            <a:r>
              <a:rPr lang="ja-JP" altLang="en-US" sz="2800" dirty="0"/>
              <a:t>公共財とは何か</a:t>
            </a:r>
          </a:p>
          <a:p>
            <a:r>
              <a:rPr lang="ja-JP" altLang="en-US" sz="2800" dirty="0"/>
              <a:t>公共財のパレート効率的な供給</a:t>
            </a:r>
          </a:p>
          <a:p>
            <a:r>
              <a:rPr lang="ja-JP" altLang="en-US" sz="2800" dirty="0"/>
              <a:t>公共財の自発的供給</a:t>
            </a:r>
          </a:p>
          <a:p>
            <a:r>
              <a:rPr lang="ja-JP" altLang="en-US" sz="2800" dirty="0"/>
              <a:t>公共財供給量の政治的決定</a:t>
            </a:r>
            <a:endParaRPr lang="en-US" altLang="ja-JP" sz="2800" dirty="0"/>
          </a:p>
          <a:p>
            <a:pPr lvl="1"/>
            <a:r>
              <a:rPr lang="ja-JP" altLang="en-US" sz="2400" dirty="0"/>
              <a:t>リンダール均衡</a:t>
            </a:r>
            <a:endParaRPr lang="en-US" altLang="ja-JP" sz="2400" dirty="0"/>
          </a:p>
          <a:p>
            <a:pPr lvl="1"/>
            <a:r>
              <a:rPr lang="ja-JP" altLang="en-US" sz="2400" dirty="0"/>
              <a:t>フリーライダー問題</a:t>
            </a:r>
            <a:endParaRPr lang="en-US" altLang="ja-JP" sz="2400" dirty="0"/>
          </a:p>
          <a:p>
            <a:pPr lvl="1"/>
            <a:r>
              <a:rPr lang="ja-JP" altLang="en-US" sz="2400" dirty="0"/>
              <a:t>中位投票者定理</a:t>
            </a:r>
            <a:endParaRPr lang="en-US" altLang="ja-JP" sz="2400" dirty="0"/>
          </a:p>
          <a:p>
            <a:r>
              <a:rPr lang="ja-JP" altLang="en-US" sz="2800" dirty="0"/>
              <a:t>応用</a:t>
            </a:r>
            <a:endParaRPr lang="en-US" altLang="ja-JP" sz="2800" dirty="0"/>
          </a:p>
          <a:p>
            <a:pPr lvl="1"/>
            <a:r>
              <a:rPr lang="ja-JP" altLang="en-US" sz="2400" dirty="0"/>
              <a:t>知的財産権</a:t>
            </a:r>
            <a:endParaRPr lang="ja-JP" altLang="en-US" dirty="0"/>
          </a:p>
        </p:txBody>
      </p:sp>
    </p:spTree>
    <p:extLst>
      <p:ext uri="{BB962C8B-B14F-4D97-AF65-F5344CB8AC3E}">
        <p14:creationId xmlns:p14="http://schemas.microsoft.com/office/powerpoint/2010/main" val="3491904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ja-JP" altLang="en-US" sz="3400" dirty="0"/>
              <a:t>公共財の自発的供給　　定式化</a:t>
            </a:r>
          </a:p>
        </p:txBody>
      </p:sp>
      <p:sp>
        <p:nvSpPr>
          <p:cNvPr id="29699" name="Rectangle 3"/>
          <p:cNvSpPr>
            <a:spLocks noGrp="1" noChangeArrowheads="1"/>
          </p:cNvSpPr>
          <p:nvPr>
            <p:ph idx="1"/>
          </p:nvPr>
        </p:nvSpPr>
        <p:spPr>
          <a:xfrm>
            <a:off x="395536" y="1484784"/>
            <a:ext cx="8640960" cy="5256584"/>
          </a:xfrm>
        </p:spPr>
        <p:txBody>
          <a:bodyPr/>
          <a:lstStyle/>
          <a:p>
            <a:pPr>
              <a:lnSpc>
                <a:spcPct val="90000"/>
              </a:lnSpc>
            </a:pPr>
            <a:r>
              <a:rPr lang="ja-JP" altLang="en-US" sz="2400" dirty="0"/>
              <a:t>生産可能性曲線</a:t>
            </a:r>
          </a:p>
          <a:p>
            <a:pPr lvl="1">
              <a:lnSpc>
                <a:spcPct val="90000"/>
              </a:lnSpc>
              <a:buFont typeface="Wingdings" pitchFamily="2" charset="2"/>
              <a:buNone/>
            </a:pPr>
            <a:r>
              <a:rPr lang="en-US" altLang="ja-JP" sz="2000" dirty="0"/>
              <a:t>	</a:t>
            </a:r>
            <a:r>
              <a:rPr lang="en-US" altLang="ja-JP" sz="2400" i="1" dirty="0" err="1">
                <a:latin typeface="Times New Roman" pitchFamily="18" charset="0"/>
                <a:cs typeface="Times New Roman" pitchFamily="18" charset="0"/>
              </a:rPr>
              <a:t>X</a:t>
            </a:r>
            <a:r>
              <a:rPr lang="en-US" altLang="ja-JP" sz="2400" dirty="0" err="1">
                <a:latin typeface="Times New Roman" pitchFamily="18" charset="0"/>
                <a:cs typeface="Times New Roman" pitchFamily="18" charset="0"/>
              </a:rPr>
              <a:t>+</a:t>
            </a:r>
            <a:r>
              <a:rPr lang="en-US" altLang="ja-JP" sz="2400" i="1" dirty="0" err="1">
                <a:latin typeface="Times New Roman" pitchFamily="18" charset="0"/>
                <a:cs typeface="Times New Roman" pitchFamily="18" charset="0"/>
              </a:rPr>
              <a:t>cG</a:t>
            </a:r>
            <a:r>
              <a:rPr lang="en-US" altLang="ja-JP" sz="2400" dirty="0">
                <a:latin typeface="Times New Roman" pitchFamily="18" charset="0"/>
                <a:cs typeface="Times New Roman" pitchFamily="18" charset="0"/>
              </a:rPr>
              <a:t>=</a:t>
            </a:r>
            <a:r>
              <a:rPr lang="en-US" altLang="ja-JP" sz="2400" i="1" dirty="0">
                <a:latin typeface="Times New Roman" pitchFamily="18" charset="0"/>
                <a:cs typeface="Times New Roman" pitchFamily="18" charset="0"/>
              </a:rPr>
              <a:t>Y</a:t>
            </a:r>
          </a:p>
          <a:p>
            <a:pPr lvl="1">
              <a:lnSpc>
                <a:spcPct val="90000"/>
              </a:lnSpc>
              <a:buFont typeface="Wingdings" pitchFamily="2" charset="2"/>
              <a:buNone/>
            </a:pPr>
            <a:r>
              <a:rPr lang="en-US" altLang="ja-JP" sz="2000" i="1" dirty="0">
                <a:latin typeface="Times New Roman" pitchFamily="18" charset="0"/>
                <a:cs typeface="Times New Roman" pitchFamily="18" charset="0"/>
              </a:rPr>
              <a:t>c</a:t>
            </a:r>
            <a:r>
              <a:rPr lang="ja-JP" altLang="en-US" sz="2000" dirty="0">
                <a:latin typeface="Times New Roman" pitchFamily="18" charset="0"/>
                <a:cs typeface="Times New Roman" pitchFamily="18" charset="0"/>
              </a:rPr>
              <a:t>：公共財供給の限界費用（限界変形率）</a:t>
            </a:r>
            <a:r>
              <a:rPr lang="en-US" altLang="ja-JP" sz="2000" dirty="0">
                <a:latin typeface="Times New Roman" pitchFamily="18" charset="0"/>
                <a:cs typeface="Times New Roman" pitchFamily="18" charset="0"/>
              </a:rPr>
              <a:t>=</a:t>
            </a:r>
            <a:r>
              <a:rPr lang="ja-JP" altLang="en-US" sz="2000" dirty="0">
                <a:latin typeface="Times New Roman" pitchFamily="18" charset="0"/>
                <a:cs typeface="Times New Roman" pitchFamily="18" charset="0"/>
              </a:rPr>
              <a:t>一定，</a:t>
            </a:r>
            <a:r>
              <a:rPr lang="en-US" altLang="ja-JP" sz="2000" i="1" dirty="0">
                <a:latin typeface="Times New Roman" pitchFamily="18" charset="0"/>
                <a:cs typeface="Times New Roman" pitchFamily="18" charset="0"/>
              </a:rPr>
              <a:t>Y</a:t>
            </a:r>
            <a:r>
              <a:rPr lang="ja-JP" altLang="en-US" sz="2000" dirty="0">
                <a:latin typeface="Times New Roman" pitchFamily="18" charset="0"/>
                <a:cs typeface="Times New Roman" pitchFamily="18" charset="0"/>
              </a:rPr>
              <a:t>：総産出量（一定）</a:t>
            </a:r>
          </a:p>
          <a:p>
            <a:pPr>
              <a:lnSpc>
                <a:spcPct val="90000"/>
              </a:lnSpc>
            </a:pPr>
            <a:r>
              <a:rPr lang="ja-JP" altLang="en-US" sz="2400" dirty="0">
                <a:latin typeface="Times New Roman" pitchFamily="18" charset="0"/>
                <a:cs typeface="Times New Roman" pitchFamily="18" charset="0"/>
              </a:rPr>
              <a:t>効用関数</a:t>
            </a:r>
            <a:endParaRPr lang="en-US" altLang="ja-JP" sz="2400" dirty="0">
              <a:latin typeface="Times New Roman" pitchFamily="18" charset="0"/>
              <a:cs typeface="Times New Roman" pitchFamily="18" charset="0"/>
            </a:endParaRPr>
          </a:p>
          <a:p>
            <a:pPr marL="0" indent="0">
              <a:lnSpc>
                <a:spcPct val="90000"/>
              </a:lnSpc>
              <a:buNone/>
            </a:pPr>
            <a:r>
              <a:rPr lang="en-US" altLang="ja-JP" sz="2400" i="1" dirty="0">
                <a:latin typeface="Times New Roman" pitchFamily="18" charset="0"/>
                <a:cs typeface="Times New Roman" pitchFamily="18" charset="0"/>
              </a:rPr>
              <a:t>	</a:t>
            </a:r>
            <a:r>
              <a:rPr lang="en-US" altLang="ja-JP" sz="2400" i="1" dirty="0" err="1">
                <a:latin typeface="Times New Roman" pitchFamily="18" charset="0"/>
                <a:cs typeface="Times New Roman" pitchFamily="18" charset="0"/>
              </a:rPr>
              <a:t>U</a:t>
            </a:r>
            <a:r>
              <a:rPr lang="en-US" altLang="ja-JP" sz="2400" i="1" baseline="30000" dirty="0" err="1">
                <a:latin typeface="Times New Roman" pitchFamily="18" charset="0"/>
                <a:cs typeface="Times New Roman" pitchFamily="18" charset="0"/>
              </a:rPr>
              <a:t>i</a:t>
            </a:r>
            <a:r>
              <a:rPr lang="en-US" altLang="ja-JP" sz="2400" dirty="0">
                <a:latin typeface="Times New Roman" pitchFamily="18" charset="0"/>
                <a:cs typeface="Times New Roman" pitchFamily="18" charset="0"/>
              </a:rPr>
              <a:t>(</a:t>
            </a:r>
            <a:r>
              <a:rPr lang="en-US" altLang="ja-JP" sz="2400" i="1" dirty="0" err="1">
                <a:latin typeface="Times New Roman" pitchFamily="18" charset="0"/>
                <a:cs typeface="Times New Roman" pitchFamily="18" charset="0"/>
              </a:rPr>
              <a:t>x</a:t>
            </a:r>
            <a:r>
              <a:rPr lang="en-US" altLang="ja-JP" sz="2400" i="1" baseline="-25000" dirty="0" err="1">
                <a:latin typeface="Times New Roman" pitchFamily="18" charset="0"/>
                <a:cs typeface="Times New Roman" pitchFamily="18" charset="0"/>
              </a:rPr>
              <a:t>i</a:t>
            </a:r>
            <a:r>
              <a:rPr lang="en-US" altLang="ja-JP" sz="2400" dirty="0" err="1">
                <a:latin typeface="Times New Roman" pitchFamily="18" charset="0"/>
                <a:cs typeface="Times New Roman" pitchFamily="18" charset="0"/>
              </a:rPr>
              <a:t>,</a:t>
            </a:r>
            <a:r>
              <a:rPr lang="en-US" altLang="ja-JP" sz="2400" i="1" dirty="0" err="1">
                <a:latin typeface="Times New Roman" pitchFamily="18" charset="0"/>
                <a:cs typeface="Times New Roman" pitchFamily="18" charset="0"/>
              </a:rPr>
              <a:t>G</a:t>
            </a:r>
            <a:r>
              <a:rPr lang="en-US" altLang="ja-JP" sz="2400" dirty="0">
                <a:latin typeface="Times New Roman" pitchFamily="18" charset="0"/>
                <a:cs typeface="Times New Roman" pitchFamily="18" charset="0"/>
              </a:rPr>
              <a:t>)</a:t>
            </a:r>
            <a:r>
              <a:rPr lang="en-US" altLang="ja-JP" sz="2000" dirty="0">
                <a:latin typeface="Times New Roman" pitchFamily="18" charset="0"/>
                <a:cs typeface="Times New Roman" pitchFamily="18" charset="0"/>
              </a:rPr>
              <a:t> </a:t>
            </a:r>
            <a:r>
              <a:rPr lang="ja-JP" altLang="en-US" sz="2000" dirty="0">
                <a:latin typeface="Times New Roman" pitchFamily="18" charset="0"/>
                <a:cs typeface="Times New Roman" pitchFamily="18" charset="0"/>
              </a:rPr>
              <a:t>　</a:t>
            </a:r>
          </a:p>
          <a:p>
            <a:pPr marL="457200" lvl="1" indent="0">
              <a:lnSpc>
                <a:spcPct val="90000"/>
              </a:lnSpc>
              <a:buNone/>
            </a:pPr>
            <a:r>
              <a:rPr lang="en-US" altLang="ja-JP" sz="2000" i="1" dirty="0">
                <a:latin typeface="Times New Roman" pitchFamily="18" charset="0"/>
                <a:cs typeface="Times New Roman" pitchFamily="18" charset="0"/>
              </a:rPr>
              <a:t>x</a:t>
            </a:r>
            <a:r>
              <a:rPr lang="en-US" altLang="ja-JP" sz="2000" i="1" baseline="-25000" dirty="0">
                <a:latin typeface="Times New Roman" pitchFamily="18" charset="0"/>
                <a:cs typeface="Times New Roman" pitchFamily="18" charset="0"/>
              </a:rPr>
              <a:t>i</a:t>
            </a:r>
            <a:r>
              <a:rPr lang="ja-JP" altLang="en-US" sz="2000" dirty="0">
                <a:latin typeface="Times New Roman" pitchFamily="18" charset="0"/>
                <a:cs typeface="Times New Roman" pitchFamily="18" charset="0"/>
              </a:rPr>
              <a:t>：私的財の消費量，</a:t>
            </a:r>
            <a:r>
              <a:rPr lang="en-US" altLang="ja-JP" sz="2000" i="1" dirty="0">
                <a:latin typeface="Times New Roman" pitchFamily="18" charset="0"/>
                <a:cs typeface="Times New Roman" pitchFamily="18" charset="0"/>
              </a:rPr>
              <a:t>G</a:t>
            </a:r>
            <a:r>
              <a:rPr lang="ja-JP" altLang="en-US" sz="2000" dirty="0">
                <a:latin typeface="Times New Roman" pitchFamily="18" charset="0"/>
                <a:cs typeface="Times New Roman" pitchFamily="18" charset="0"/>
              </a:rPr>
              <a:t>：公共財の消費量</a:t>
            </a:r>
          </a:p>
          <a:p>
            <a:pPr>
              <a:lnSpc>
                <a:spcPct val="90000"/>
              </a:lnSpc>
            </a:pPr>
            <a:r>
              <a:rPr lang="ja-JP" altLang="en-US" sz="2400" dirty="0">
                <a:latin typeface="Times New Roman" pitchFamily="18" charset="0"/>
                <a:cs typeface="Times New Roman" pitchFamily="18" charset="0"/>
              </a:rPr>
              <a:t>予算制約</a:t>
            </a:r>
          </a:p>
          <a:p>
            <a:pPr marL="457200" lvl="1" indent="0">
              <a:lnSpc>
                <a:spcPct val="90000"/>
              </a:lnSpc>
              <a:buNone/>
            </a:pPr>
            <a:r>
              <a:rPr lang="en-US" altLang="ja-JP" sz="2400" i="1" dirty="0">
                <a:latin typeface="Times New Roman" pitchFamily="18" charset="0"/>
                <a:cs typeface="Times New Roman" pitchFamily="18" charset="0"/>
              </a:rPr>
              <a:t>	</a:t>
            </a:r>
            <a:r>
              <a:rPr lang="en-US" altLang="ja-JP" sz="2400" i="1" dirty="0" err="1">
                <a:latin typeface="Times New Roman" pitchFamily="18" charset="0"/>
                <a:cs typeface="Times New Roman" pitchFamily="18" charset="0"/>
              </a:rPr>
              <a:t>x</a:t>
            </a:r>
            <a:r>
              <a:rPr lang="en-US" altLang="ja-JP" sz="2400" i="1" baseline="-25000" dirty="0" err="1">
                <a:latin typeface="Times New Roman" pitchFamily="18" charset="0"/>
                <a:cs typeface="Times New Roman" pitchFamily="18" charset="0"/>
              </a:rPr>
              <a:t>i</a:t>
            </a:r>
            <a:r>
              <a:rPr lang="en-US" altLang="ja-JP" sz="2400" dirty="0" err="1">
                <a:latin typeface="Times New Roman" pitchFamily="18" charset="0"/>
                <a:cs typeface="Times New Roman" pitchFamily="18" charset="0"/>
              </a:rPr>
              <a:t>+</a:t>
            </a:r>
            <a:r>
              <a:rPr lang="en-US" altLang="ja-JP" sz="2400" i="1" dirty="0" err="1">
                <a:latin typeface="Times New Roman" pitchFamily="18" charset="0"/>
                <a:cs typeface="Times New Roman" pitchFamily="18" charset="0"/>
              </a:rPr>
              <a:t>cg</a:t>
            </a:r>
            <a:r>
              <a:rPr lang="en-US" altLang="ja-JP" sz="2400" i="1" baseline="-25000" dirty="0" err="1">
                <a:latin typeface="Times New Roman" pitchFamily="18" charset="0"/>
                <a:cs typeface="Times New Roman" pitchFamily="18" charset="0"/>
              </a:rPr>
              <a:t>i</a:t>
            </a:r>
            <a:r>
              <a:rPr lang="en-US" altLang="ja-JP" sz="2400" dirty="0">
                <a:latin typeface="Times New Roman" pitchFamily="18" charset="0"/>
                <a:cs typeface="Times New Roman" pitchFamily="18" charset="0"/>
              </a:rPr>
              <a:t>=</a:t>
            </a:r>
            <a:r>
              <a:rPr lang="en-US" altLang="ja-JP" sz="2400" i="1" dirty="0" err="1">
                <a:latin typeface="Times New Roman" pitchFamily="18" charset="0"/>
                <a:cs typeface="Times New Roman" pitchFamily="18" charset="0"/>
              </a:rPr>
              <a:t>y</a:t>
            </a:r>
            <a:r>
              <a:rPr lang="en-US" altLang="ja-JP" sz="2000" i="1" baseline="-25000" dirty="0" err="1">
                <a:latin typeface="Times New Roman" pitchFamily="18" charset="0"/>
                <a:cs typeface="Times New Roman" pitchFamily="18" charset="0"/>
              </a:rPr>
              <a:t>i</a:t>
            </a:r>
            <a:endParaRPr lang="en-US" altLang="ja-JP" sz="2000" i="1" baseline="-25000" dirty="0">
              <a:latin typeface="Times New Roman" pitchFamily="18" charset="0"/>
              <a:cs typeface="Times New Roman" pitchFamily="18" charset="0"/>
            </a:endParaRPr>
          </a:p>
          <a:p>
            <a:pPr marL="457200" lvl="1" indent="0">
              <a:lnSpc>
                <a:spcPct val="90000"/>
              </a:lnSpc>
              <a:buNone/>
            </a:pPr>
            <a:r>
              <a:rPr lang="en-US" altLang="ja-JP" sz="2000" i="1" dirty="0" err="1">
                <a:latin typeface="Times New Roman" pitchFamily="18" charset="0"/>
                <a:cs typeface="Times New Roman" pitchFamily="18" charset="0"/>
              </a:rPr>
              <a:t>g</a:t>
            </a:r>
            <a:r>
              <a:rPr lang="en-US" altLang="ja-JP" sz="2000" i="1" baseline="-25000" dirty="0" err="1">
                <a:latin typeface="Times New Roman" pitchFamily="18" charset="0"/>
                <a:cs typeface="Times New Roman" pitchFamily="18" charset="0"/>
              </a:rPr>
              <a:t>i</a:t>
            </a:r>
            <a:r>
              <a:rPr lang="en-US" altLang="ja-JP" sz="2000" dirty="0">
                <a:latin typeface="Times New Roman" pitchFamily="18" charset="0"/>
                <a:cs typeface="Times New Roman" pitchFamily="18" charset="0"/>
              </a:rPr>
              <a:t> :</a:t>
            </a:r>
            <a:r>
              <a:rPr lang="ja-JP" altLang="en-US" sz="2000" dirty="0">
                <a:latin typeface="Times New Roman" pitchFamily="18" charset="0"/>
                <a:cs typeface="Times New Roman" pitchFamily="18" charset="0"/>
              </a:rPr>
              <a:t>　個人</a:t>
            </a:r>
            <a:r>
              <a:rPr lang="en-US" altLang="ja-JP" sz="2000" i="1" dirty="0" err="1">
                <a:latin typeface="Times New Roman" pitchFamily="18" charset="0"/>
                <a:cs typeface="Times New Roman" pitchFamily="18" charset="0"/>
              </a:rPr>
              <a:t>i</a:t>
            </a:r>
            <a:r>
              <a:rPr lang="ja-JP" altLang="en-US" sz="2000" dirty="0">
                <a:latin typeface="Times New Roman" pitchFamily="18" charset="0"/>
                <a:cs typeface="Times New Roman" pitchFamily="18" charset="0"/>
              </a:rPr>
              <a:t>が自発的に購入する公共財の量</a:t>
            </a:r>
          </a:p>
          <a:p>
            <a:pPr marL="457200" lvl="1" indent="0">
              <a:lnSpc>
                <a:spcPct val="90000"/>
              </a:lnSpc>
              <a:buNone/>
            </a:pPr>
            <a:r>
              <a:rPr lang="en-US" altLang="ja-JP" sz="2000" i="1" dirty="0">
                <a:latin typeface="Times New Roman" pitchFamily="18" charset="0"/>
                <a:cs typeface="Times New Roman" pitchFamily="18" charset="0"/>
              </a:rPr>
              <a:t>G </a:t>
            </a:r>
            <a:r>
              <a:rPr lang="en-US" altLang="ja-JP" sz="2000" dirty="0">
                <a:latin typeface="Times New Roman" pitchFamily="18" charset="0"/>
                <a:cs typeface="Times New Roman" pitchFamily="18" charset="0"/>
              </a:rPr>
              <a:t>= </a:t>
            </a:r>
            <a:r>
              <a:rPr lang="en-US" altLang="ja-JP" sz="2000" i="1" dirty="0">
                <a:latin typeface="Times New Roman" pitchFamily="18" charset="0"/>
                <a:cs typeface="Times New Roman" pitchFamily="18" charset="0"/>
              </a:rPr>
              <a:t>G</a:t>
            </a:r>
            <a:r>
              <a:rPr lang="en-US" altLang="ja-JP" sz="2000" baseline="-25000" dirty="0">
                <a:latin typeface="Times New Roman" pitchFamily="18" charset="0"/>
                <a:cs typeface="Times New Roman" pitchFamily="18" charset="0"/>
              </a:rPr>
              <a:t>−</a:t>
            </a:r>
            <a:r>
              <a:rPr lang="en-US" altLang="ja-JP" sz="2000" i="1" baseline="-25000" dirty="0" err="1">
                <a:latin typeface="Times New Roman" pitchFamily="18" charset="0"/>
                <a:cs typeface="Times New Roman" pitchFamily="18" charset="0"/>
              </a:rPr>
              <a:t>i</a:t>
            </a:r>
            <a:r>
              <a:rPr lang="en-US" altLang="ja-JP" sz="2000" dirty="0">
                <a:latin typeface="Times New Roman" pitchFamily="18" charset="0"/>
                <a:cs typeface="Times New Roman" pitchFamily="18" charset="0"/>
              </a:rPr>
              <a:t> +</a:t>
            </a:r>
            <a:r>
              <a:rPr lang="en-US" altLang="ja-JP" sz="2000" i="1" dirty="0" err="1">
                <a:latin typeface="Times New Roman" pitchFamily="18" charset="0"/>
                <a:cs typeface="Times New Roman" pitchFamily="18" charset="0"/>
              </a:rPr>
              <a:t>g</a:t>
            </a:r>
            <a:r>
              <a:rPr lang="en-US" altLang="ja-JP" sz="2000" i="1" baseline="-25000" dirty="0" err="1">
                <a:latin typeface="Times New Roman" pitchFamily="18" charset="0"/>
                <a:cs typeface="Times New Roman" pitchFamily="18" charset="0"/>
              </a:rPr>
              <a:t>i</a:t>
            </a:r>
            <a:r>
              <a:rPr lang="en-US" altLang="ja-JP" sz="2000" i="1" baseline="-25000" dirty="0">
                <a:latin typeface="Times New Roman" pitchFamily="18" charset="0"/>
                <a:cs typeface="Times New Roman" pitchFamily="18" charset="0"/>
              </a:rPr>
              <a:t>      </a:t>
            </a:r>
            <a:r>
              <a:rPr lang="en-US" altLang="ja-JP" sz="2000" i="1" dirty="0">
                <a:latin typeface="Times New Roman" pitchFamily="18" charset="0"/>
                <a:cs typeface="Times New Roman" pitchFamily="18" charset="0"/>
              </a:rPr>
              <a:t>G</a:t>
            </a:r>
            <a:r>
              <a:rPr lang="en-US" altLang="ja-JP" sz="2000" i="1" baseline="-25000" dirty="0">
                <a:latin typeface="Times New Roman" pitchFamily="18" charset="0"/>
                <a:cs typeface="Times New Roman" pitchFamily="18" charset="0"/>
              </a:rPr>
              <a:t>−</a:t>
            </a:r>
            <a:r>
              <a:rPr lang="en-US" altLang="ja-JP" sz="2000" i="1" baseline="-25000" dirty="0" err="1">
                <a:latin typeface="Times New Roman" pitchFamily="18" charset="0"/>
                <a:cs typeface="Times New Roman" pitchFamily="18" charset="0"/>
              </a:rPr>
              <a:t>i</a:t>
            </a:r>
            <a:r>
              <a:rPr lang="ja-JP" altLang="en-US" sz="2000" dirty="0">
                <a:latin typeface="Times New Roman" pitchFamily="18" charset="0"/>
                <a:cs typeface="Times New Roman" pitchFamily="18" charset="0"/>
              </a:rPr>
              <a:t>：個人</a:t>
            </a:r>
            <a:r>
              <a:rPr lang="en-US" altLang="ja-JP" sz="2000" i="1" dirty="0" err="1">
                <a:latin typeface="Times New Roman" pitchFamily="18" charset="0"/>
                <a:cs typeface="Times New Roman" pitchFamily="18" charset="0"/>
              </a:rPr>
              <a:t>i</a:t>
            </a:r>
            <a:r>
              <a:rPr lang="ja-JP" altLang="en-US" sz="2000" dirty="0">
                <a:latin typeface="Times New Roman" pitchFamily="18" charset="0"/>
                <a:cs typeface="Times New Roman" pitchFamily="18" charset="0"/>
              </a:rPr>
              <a:t>以外の全ての人が購入した公共財の量</a:t>
            </a:r>
          </a:p>
          <a:p>
            <a:pPr marL="457200" lvl="1" indent="0">
              <a:lnSpc>
                <a:spcPct val="90000"/>
              </a:lnSpc>
              <a:buNone/>
            </a:pPr>
            <a:r>
              <a:rPr lang="en-US" altLang="ja-JP" sz="2000" i="1" dirty="0" err="1">
                <a:latin typeface="Times New Roman" pitchFamily="18" charset="0"/>
                <a:cs typeface="Times New Roman" pitchFamily="18" charset="0"/>
              </a:rPr>
              <a:t>y</a:t>
            </a:r>
            <a:r>
              <a:rPr lang="en-US" altLang="ja-JP" sz="2000" i="1" baseline="-25000" dirty="0" err="1">
                <a:latin typeface="Times New Roman" pitchFamily="18" charset="0"/>
                <a:cs typeface="Times New Roman" pitchFamily="18" charset="0"/>
              </a:rPr>
              <a:t>i</a:t>
            </a:r>
            <a:r>
              <a:rPr lang="ja-JP" altLang="en-US" sz="2000" dirty="0">
                <a:latin typeface="Times New Roman" pitchFamily="18" charset="0"/>
                <a:cs typeface="Times New Roman" pitchFamily="18" charset="0"/>
              </a:rPr>
              <a:t>：　個人</a:t>
            </a:r>
            <a:r>
              <a:rPr lang="en-US" altLang="ja-JP" sz="2000" dirty="0" err="1">
                <a:latin typeface="Times New Roman" pitchFamily="18" charset="0"/>
                <a:cs typeface="Times New Roman" pitchFamily="18" charset="0"/>
              </a:rPr>
              <a:t>i</a:t>
            </a:r>
            <a:r>
              <a:rPr lang="ja-JP" altLang="en-US" sz="2000" dirty="0">
                <a:latin typeface="Times New Roman" pitchFamily="18" charset="0"/>
                <a:cs typeface="Times New Roman" pitchFamily="18" charset="0"/>
              </a:rPr>
              <a:t>の所得（一定）　</a:t>
            </a:r>
            <a:r>
              <a:rPr lang="en-US" altLang="ja-JP" sz="2000" i="1" dirty="0" err="1">
                <a:latin typeface="Times New Roman" pitchFamily="18" charset="0"/>
                <a:cs typeface="Times New Roman" pitchFamily="18" charset="0"/>
              </a:rPr>
              <a:t>y</a:t>
            </a:r>
            <a:r>
              <a:rPr lang="en-US" altLang="ja-JP" sz="2000" i="1" baseline="-25000" dirty="0" err="1">
                <a:latin typeface="Times New Roman" pitchFamily="18" charset="0"/>
                <a:cs typeface="Times New Roman" pitchFamily="18" charset="0"/>
              </a:rPr>
              <a:t>i</a:t>
            </a:r>
            <a:r>
              <a:rPr lang="ja-JP" altLang="en-US" sz="2000" dirty="0">
                <a:latin typeface="Times New Roman" pitchFamily="18" charset="0"/>
                <a:cs typeface="Times New Roman" pitchFamily="18" charset="0"/>
              </a:rPr>
              <a:t>の合計が</a:t>
            </a:r>
            <a:r>
              <a:rPr lang="en-US" altLang="ja-JP" sz="2000" i="1" dirty="0">
                <a:latin typeface="Times New Roman" pitchFamily="18" charset="0"/>
                <a:cs typeface="Times New Roman" pitchFamily="18" charset="0"/>
              </a:rPr>
              <a:t>Y</a:t>
            </a:r>
          </a:p>
          <a:p>
            <a:pPr>
              <a:lnSpc>
                <a:spcPct val="90000"/>
              </a:lnSpc>
            </a:pPr>
            <a:r>
              <a:rPr lang="ja-JP" altLang="en-US" sz="2400" dirty="0">
                <a:latin typeface="Times New Roman" pitchFamily="18" charset="0"/>
                <a:cs typeface="Times New Roman" pitchFamily="18" charset="0"/>
              </a:rPr>
              <a:t>個人</a:t>
            </a:r>
            <a:r>
              <a:rPr lang="en-US" altLang="ja-JP" sz="2400" i="1" dirty="0" err="1">
                <a:latin typeface="Times New Roman" pitchFamily="18" charset="0"/>
                <a:cs typeface="Times New Roman" pitchFamily="18" charset="0"/>
              </a:rPr>
              <a:t>i</a:t>
            </a:r>
            <a:r>
              <a:rPr lang="ja-JP" altLang="en-US" sz="2400" dirty="0">
                <a:latin typeface="Times New Roman" pitchFamily="18" charset="0"/>
                <a:cs typeface="Times New Roman" pitchFamily="18" charset="0"/>
              </a:rPr>
              <a:t>は</a:t>
            </a:r>
            <a:r>
              <a:rPr lang="en-US" altLang="ja-JP" sz="2400" i="1" dirty="0">
                <a:latin typeface="Times New Roman" pitchFamily="18" charset="0"/>
                <a:cs typeface="Times New Roman" pitchFamily="18" charset="0"/>
              </a:rPr>
              <a:t>G</a:t>
            </a:r>
            <a:r>
              <a:rPr lang="en-US" altLang="ja-JP" sz="2400" baseline="-25000" dirty="0">
                <a:latin typeface="Times New Roman" pitchFamily="18" charset="0"/>
                <a:cs typeface="Times New Roman" pitchFamily="18" charset="0"/>
              </a:rPr>
              <a:t>−</a:t>
            </a:r>
            <a:r>
              <a:rPr lang="en-US" altLang="ja-JP" sz="2400" i="1" baseline="-25000" dirty="0" err="1">
                <a:latin typeface="Times New Roman" pitchFamily="18" charset="0"/>
                <a:cs typeface="Times New Roman" pitchFamily="18" charset="0"/>
              </a:rPr>
              <a:t>i</a:t>
            </a:r>
            <a:r>
              <a:rPr lang="en-US" altLang="ja-JP" sz="2400" i="1" baseline="-25000" dirty="0">
                <a:latin typeface="Times New Roman" pitchFamily="18" charset="0"/>
                <a:cs typeface="Times New Roman" pitchFamily="18" charset="0"/>
              </a:rPr>
              <a:t> </a:t>
            </a:r>
            <a:r>
              <a:rPr lang="ja-JP" altLang="en-US" sz="2400" i="1" baseline="-25000" dirty="0" err="1">
                <a:latin typeface="Times New Roman" pitchFamily="18" charset="0"/>
                <a:cs typeface="Times New Roman" pitchFamily="18" charset="0"/>
              </a:rPr>
              <a:t>，</a:t>
            </a:r>
            <a:r>
              <a:rPr lang="en-US" altLang="ja-JP" sz="2400" i="1" dirty="0" err="1">
                <a:latin typeface="Times New Roman" pitchFamily="18" charset="0"/>
                <a:cs typeface="Times New Roman" pitchFamily="18" charset="0"/>
              </a:rPr>
              <a:t>y</a:t>
            </a:r>
            <a:r>
              <a:rPr lang="en-US" altLang="ja-JP" sz="2400" i="1" baseline="-25000" dirty="0" err="1">
                <a:latin typeface="Times New Roman" pitchFamily="18" charset="0"/>
                <a:cs typeface="Times New Roman" pitchFamily="18" charset="0"/>
              </a:rPr>
              <a:t>i</a:t>
            </a:r>
            <a:r>
              <a:rPr lang="ja-JP" altLang="en-US" sz="2400" dirty="0">
                <a:latin typeface="Times New Roman" pitchFamily="18" charset="0"/>
                <a:cs typeface="Times New Roman" pitchFamily="18" charset="0"/>
              </a:rPr>
              <a:t>を所与として，</a:t>
            </a:r>
            <a:r>
              <a:rPr lang="en-US" altLang="ja-JP" sz="2400" i="1" dirty="0" err="1">
                <a:latin typeface="Times New Roman" pitchFamily="18" charset="0"/>
                <a:cs typeface="Times New Roman" pitchFamily="18" charset="0"/>
              </a:rPr>
              <a:t>g</a:t>
            </a:r>
            <a:r>
              <a:rPr lang="en-US" altLang="ja-JP" sz="2400" i="1" baseline="-25000" dirty="0" err="1">
                <a:latin typeface="Times New Roman" pitchFamily="18" charset="0"/>
                <a:cs typeface="Times New Roman" pitchFamily="18" charset="0"/>
              </a:rPr>
              <a:t>i</a:t>
            </a:r>
            <a:r>
              <a:rPr lang="ja-JP" altLang="en-US" sz="2400" dirty="0" err="1">
                <a:latin typeface="Times New Roman" pitchFamily="18" charset="0"/>
                <a:cs typeface="Times New Roman" pitchFamily="18" charset="0"/>
              </a:rPr>
              <a:t>，</a:t>
            </a:r>
            <a:r>
              <a:rPr lang="en-US" altLang="ja-JP" sz="2400" i="1" dirty="0">
                <a:latin typeface="Times New Roman" pitchFamily="18" charset="0"/>
                <a:cs typeface="Times New Roman" pitchFamily="18" charset="0"/>
              </a:rPr>
              <a:t>x</a:t>
            </a:r>
            <a:r>
              <a:rPr lang="en-US" altLang="ja-JP" sz="2400" i="1" baseline="-25000" dirty="0">
                <a:latin typeface="Times New Roman" pitchFamily="18" charset="0"/>
                <a:cs typeface="Times New Roman" pitchFamily="18" charset="0"/>
              </a:rPr>
              <a:t>i</a:t>
            </a:r>
            <a:r>
              <a:rPr lang="ja-JP" altLang="en-US" sz="2400" dirty="0">
                <a:latin typeface="Times New Roman" pitchFamily="18" charset="0"/>
                <a:cs typeface="Times New Roman" pitchFamily="18" charset="0"/>
              </a:rPr>
              <a:t>を選択する</a:t>
            </a:r>
          </a:p>
          <a:p>
            <a:pPr lvl="1">
              <a:lnSpc>
                <a:spcPct val="90000"/>
              </a:lnSpc>
            </a:pPr>
            <a:r>
              <a:rPr lang="ja-JP" altLang="en-US" sz="2000" dirty="0">
                <a:latin typeface="Times New Roman" pitchFamily="18" charset="0"/>
                <a:cs typeface="Times New Roman" pitchFamily="18" charset="0"/>
              </a:rPr>
              <a:t>その結果，社会全体ではどのような結果が生じるか</a:t>
            </a:r>
          </a:p>
        </p:txBody>
      </p:sp>
    </p:spTree>
    <p:extLst>
      <p:ext uri="{BB962C8B-B14F-4D97-AF65-F5344CB8AC3E}">
        <p14:creationId xmlns:p14="http://schemas.microsoft.com/office/powerpoint/2010/main" val="1781117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a:t>公共財</a:t>
            </a:r>
            <a:r>
              <a:rPr lang="ja-JP" altLang="en-US" dirty="0"/>
              <a:t>の自発的供給　定式化</a:t>
            </a:r>
            <a:r>
              <a:rPr lang="en-US" altLang="ja-JP" dirty="0"/>
              <a:t>(2)</a:t>
            </a:r>
            <a:endParaRPr kumimoji="1" lang="ja-JP" altLang="en-US" dirty="0"/>
          </a:p>
        </p:txBody>
      </p:sp>
      <mc:AlternateContent xmlns:mc="http://schemas.openxmlformats.org/markup-compatibility/2006" xmlns:a14="http://schemas.microsoft.com/office/drawing/2010/main">
        <mc:Choice Requires="a14">
          <p:sp>
            <p:nvSpPr>
              <p:cNvPr id="7" name="コンテンツ プレースホルダー 6"/>
              <p:cNvSpPr>
                <a:spLocks noGrp="1"/>
              </p:cNvSpPr>
              <p:nvPr>
                <p:ph idx="1"/>
              </p:nvPr>
            </p:nvSpPr>
            <p:spPr/>
            <p:txBody>
              <a:bodyPr>
                <a:normAutofit/>
              </a:bodyPr>
              <a:lstStyle/>
              <a:p>
                <a:pPr>
                  <a:lnSpc>
                    <a:spcPct val="120000"/>
                  </a:lnSpc>
                </a:pPr>
                <a:r>
                  <a:rPr lang="en-US" altLang="ja-JP" b="0" dirty="0"/>
                  <a:t> </a:t>
                </a:r>
                <a:r>
                  <a:rPr lang="ja-JP" altLang="en-US" sz="2400" b="0" dirty="0"/>
                  <a:t>個人</a:t>
                </a:r>
                <a:r>
                  <a:rPr lang="en-US" altLang="ja-JP" sz="2400" i="1" dirty="0">
                    <a:latin typeface="Times New Roman" panose="02020603050405020304" pitchFamily="18" charset="0"/>
                    <a:cs typeface="Times New Roman" panose="02020603050405020304" pitchFamily="18" charset="0"/>
                  </a:rPr>
                  <a:t>i</a:t>
                </a:r>
                <a:r>
                  <a:rPr lang="en-US" altLang="ja-JP" sz="2400" b="0" dirty="0"/>
                  <a:t> </a:t>
                </a:r>
                <a:r>
                  <a:rPr lang="ja-JP" altLang="en-US" sz="2400" b="0" dirty="0"/>
                  <a:t>の問題</a:t>
                </a:r>
                <a:r>
                  <a:rPr lang="en-US" altLang="ja-JP" sz="2400" b="0" dirty="0"/>
                  <a:t> 	</a:t>
                </a:r>
                <a14:m>
                  <m:oMath xmlns:m="http://schemas.openxmlformats.org/officeDocument/2006/math">
                    <m:r>
                      <m:rPr>
                        <m:sty m:val="p"/>
                      </m:rPr>
                      <a:rPr lang="en-US" altLang="ja-JP" sz="2400" b="0" i="0" smtClean="0">
                        <a:latin typeface="Cambria Math"/>
                      </a:rPr>
                      <m:t>max</m:t>
                    </m:r>
                    <m:r>
                      <a:rPr lang="en-US" altLang="ja-JP" sz="2400" b="0" i="0" smtClean="0">
                        <a:latin typeface="Cambria Math"/>
                      </a:rPr>
                      <m:t>  </m:t>
                    </m:r>
                    <m:sSup>
                      <m:sSupPr>
                        <m:ctrlPr>
                          <a:rPr lang="en-US" altLang="ja-JP" sz="2400" b="0" i="1" smtClean="0">
                            <a:latin typeface="Cambria Math" panose="02040503050406030204" pitchFamily="18" charset="0"/>
                          </a:rPr>
                        </m:ctrlPr>
                      </m:sSupPr>
                      <m:e>
                        <m:r>
                          <a:rPr lang="en-US" altLang="ja-JP" sz="2400" b="0" i="1" smtClean="0">
                            <a:latin typeface="Cambria Math"/>
                          </a:rPr>
                          <m:t>𝑈</m:t>
                        </m:r>
                      </m:e>
                      <m:sup>
                        <m:r>
                          <a:rPr lang="en-US" altLang="ja-JP" sz="2400" b="0" i="1" smtClean="0">
                            <a:latin typeface="Cambria Math"/>
                          </a:rPr>
                          <m:t>𝑖</m:t>
                        </m:r>
                      </m:sup>
                    </m:sSup>
                    <m:d>
                      <m:dPr>
                        <m:ctrlPr>
                          <a:rPr lang="en-US" altLang="ja-JP" sz="2400" b="0" i="1" smtClean="0">
                            <a:latin typeface="Cambria Math" panose="02040503050406030204" pitchFamily="18" charset="0"/>
                          </a:rPr>
                        </m:ctrlPr>
                      </m:dPr>
                      <m:e>
                        <m:sSub>
                          <m:sSubPr>
                            <m:ctrlPr>
                              <a:rPr lang="en-US" altLang="ja-JP" sz="2400" b="0" i="1" smtClean="0">
                                <a:latin typeface="Cambria Math" panose="02040503050406030204" pitchFamily="18" charset="0"/>
                              </a:rPr>
                            </m:ctrlPr>
                          </m:sSubPr>
                          <m:e>
                            <m:r>
                              <a:rPr lang="en-US" altLang="ja-JP" sz="2400" b="0" i="1" smtClean="0">
                                <a:latin typeface="Cambria Math"/>
                              </a:rPr>
                              <m:t>𝑥</m:t>
                            </m:r>
                          </m:e>
                          <m:sub>
                            <m:r>
                              <a:rPr lang="en-US" altLang="ja-JP" sz="2400" b="0" i="1" smtClean="0">
                                <a:latin typeface="Cambria Math"/>
                              </a:rPr>
                              <m:t>𝑖</m:t>
                            </m:r>
                          </m:sub>
                        </m:sSub>
                        <m:r>
                          <a:rPr lang="en-US" altLang="ja-JP" sz="2400" b="0" i="1" smtClean="0">
                            <a:latin typeface="Cambria Math"/>
                          </a:rPr>
                          <m:t>,</m:t>
                        </m:r>
                        <m:r>
                          <a:rPr lang="en-US" altLang="ja-JP" sz="2400" b="0" i="1" smtClean="0">
                            <a:latin typeface="Cambria Math"/>
                          </a:rPr>
                          <m:t>𝐺</m:t>
                        </m:r>
                      </m:e>
                    </m:d>
                    <m:r>
                      <a:rPr lang="en-US" altLang="ja-JP" sz="2400" b="0" i="1" smtClean="0">
                        <a:latin typeface="Cambria Math"/>
                      </a:rPr>
                      <m:t>  </m:t>
                    </m:r>
                    <m:r>
                      <m:rPr>
                        <m:sty m:val="p"/>
                      </m:rPr>
                      <a:rPr lang="en-US" altLang="ja-JP" sz="2400" b="0" i="0" smtClean="0">
                        <a:latin typeface="Cambria Math"/>
                      </a:rPr>
                      <m:t>s</m:t>
                    </m:r>
                    <m:r>
                      <a:rPr lang="en-US" altLang="ja-JP" sz="2400" b="0" i="0" smtClean="0">
                        <a:latin typeface="Cambria Math"/>
                      </a:rPr>
                      <m:t>.</m:t>
                    </m:r>
                    <m:r>
                      <m:rPr>
                        <m:sty m:val="p"/>
                      </m:rPr>
                      <a:rPr lang="en-US" altLang="ja-JP" sz="2400" b="0" i="0" smtClean="0">
                        <a:latin typeface="Cambria Math"/>
                      </a:rPr>
                      <m:t>t</m:t>
                    </m:r>
                    <m:r>
                      <a:rPr lang="en-US" altLang="ja-JP" sz="2400" b="0" i="0" smtClean="0">
                        <a:latin typeface="Cambria Math"/>
                      </a:rPr>
                      <m:t>.</m:t>
                    </m:r>
                    <m:r>
                      <a:rPr lang="en-US" altLang="ja-JP" sz="2400" b="0" i="1" smtClean="0">
                        <a:latin typeface="Cambria Math"/>
                      </a:rPr>
                      <m:t>  </m:t>
                    </m:r>
                    <m:sSub>
                      <m:sSubPr>
                        <m:ctrlPr>
                          <a:rPr lang="en-US" altLang="ja-JP" sz="2400" b="0" i="1" smtClean="0">
                            <a:latin typeface="Cambria Math" panose="02040503050406030204" pitchFamily="18" charset="0"/>
                          </a:rPr>
                        </m:ctrlPr>
                      </m:sSubPr>
                      <m:e>
                        <m:r>
                          <a:rPr lang="en-US" altLang="ja-JP" sz="2400" b="0" i="1" smtClean="0">
                            <a:latin typeface="Cambria Math"/>
                          </a:rPr>
                          <m:t>  </m:t>
                        </m:r>
                        <m:r>
                          <a:rPr lang="en-US" altLang="ja-JP" sz="2400" b="0" i="1" smtClean="0">
                            <a:latin typeface="Cambria Math"/>
                          </a:rPr>
                          <m:t>𝑥</m:t>
                        </m:r>
                      </m:e>
                      <m:sub>
                        <m:r>
                          <a:rPr lang="en-US" altLang="ja-JP" sz="2400" b="0" i="1" smtClean="0">
                            <a:latin typeface="Cambria Math"/>
                          </a:rPr>
                          <m:t>𝑖</m:t>
                        </m:r>
                      </m:sub>
                    </m:sSub>
                    <m:r>
                      <a:rPr lang="en-US" altLang="ja-JP" sz="2400" b="0" i="1" smtClean="0">
                        <a:latin typeface="Cambria Math"/>
                      </a:rPr>
                      <m:t>+</m:t>
                    </m:r>
                    <m:r>
                      <a:rPr lang="en-US" altLang="ja-JP" sz="2400" b="0" i="1" smtClean="0">
                        <a:latin typeface="Cambria Math"/>
                      </a:rPr>
                      <m:t>𝑐</m:t>
                    </m:r>
                    <m:sSub>
                      <m:sSubPr>
                        <m:ctrlPr>
                          <a:rPr lang="en-US" altLang="ja-JP" sz="2400" b="0" i="1" smtClean="0">
                            <a:latin typeface="Cambria Math" panose="02040503050406030204" pitchFamily="18" charset="0"/>
                          </a:rPr>
                        </m:ctrlPr>
                      </m:sSubPr>
                      <m:e>
                        <m:r>
                          <a:rPr lang="en-US" altLang="ja-JP" sz="2400" b="0" i="1" smtClean="0">
                            <a:latin typeface="Cambria Math"/>
                          </a:rPr>
                          <m:t>𝑔</m:t>
                        </m:r>
                      </m:e>
                      <m:sub>
                        <m:r>
                          <a:rPr lang="en-US" altLang="ja-JP" sz="2400" b="0" i="1" smtClean="0">
                            <a:latin typeface="Cambria Math"/>
                          </a:rPr>
                          <m:t>𝑖</m:t>
                        </m:r>
                      </m:sub>
                    </m:sSub>
                    <m:r>
                      <a:rPr lang="en-US" altLang="ja-JP" sz="2400" b="0" i="1" smtClean="0">
                        <a:latin typeface="Cambria Math"/>
                      </a:rPr>
                      <m:t>=</m:t>
                    </m:r>
                    <m:sSub>
                      <m:sSubPr>
                        <m:ctrlPr>
                          <a:rPr lang="en-US" altLang="ja-JP" sz="2400" b="0" i="1" smtClean="0">
                            <a:latin typeface="Cambria Math" panose="02040503050406030204" pitchFamily="18" charset="0"/>
                          </a:rPr>
                        </m:ctrlPr>
                      </m:sSubPr>
                      <m:e>
                        <m:r>
                          <a:rPr lang="en-US" altLang="ja-JP" sz="2400" b="0" i="1" smtClean="0">
                            <a:latin typeface="Cambria Math"/>
                          </a:rPr>
                          <m:t>𝑦</m:t>
                        </m:r>
                      </m:e>
                      <m:sub>
                        <m:r>
                          <a:rPr lang="en-US" altLang="ja-JP" sz="2400" b="0" i="1" smtClean="0">
                            <a:latin typeface="Cambria Math"/>
                          </a:rPr>
                          <m:t>𝑖</m:t>
                        </m:r>
                      </m:sub>
                    </m:sSub>
                  </m:oMath>
                </a14:m>
                <a:endParaRPr kumimoji="1" lang="en-US" altLang="ja-JP" sz="2400" dirty="0"/>
              </a:p>
              <a:p>
                <a:pPr marL="0" indent="0">
                  <a:lnSpc>
                    <a:spcPct val="120000"/>
                  </a:lnSpc>
                  <a:buNone/>
                </a:pPr>
                <a:r>
                  <a:rPr lang="en-US" altLang="ja-JP" sz="2400" dirty="0"/>
                  <a:t>↔   </a:t>
                </a:r>
                <a14:m>
                  <m:oMath xmlns:m="http://schemas.openxmlformats.org/officeDocument/2006/math">
                    <m:r>
                      <a:rPr lang="en-US" altLang="ja-JP" sz="2400" b="0" i="0" smtClean="0">
                        <a:latin typeface="Cambria Math"/>
                      </a:rPr>
                      <m:t>  </m:t>
                    </m:r>
                    <m:func>
                      <m:funcPr>
                        <m:ctrlPr>
                          <a:rPr lang="en-US" altLang="ja-JP" sz="2400" b="0" i="1" smtClean="0">
                            <a:latin typeface="Cambria Math" panose="02040503050406030204" pitchFamily="18" charset="0"/>
                          </a:rPr>
                        </m:ctrlPr>
                      </m:funcPr>
                      <m:fName>
                        <m:r>
                          <m:rPr>
                            <m:sty m:val="p"/>
                          </m:rPr>
                          <a:rPr lang="en-US" altLang="ja-JP" sz="2400" b="0" i="0" smtClean="0">
                            <a:latin typeface="Cambria Math"/>
                          </a:rPr>
                          <m:t>max</m:t>
                        </m:r>
                      </m:fName>
                      <m:e>
                        <m:r>
                          <a:rPr lang="en-US" altLang="ja-JP" sz="2400" b="0" i="1" smtClean="0">
                            <a:latin typeface="Cambria Math"/>
                          </a:rPr>
                          <m:t> </m:t>
                        </m:r>
                        <m:sSup>
                          <m:sSupPr>
                            <m:ctrlPr>
                              <a:rPr lang="en-US" altLang="ja-JP" sz="2400" b="0" i="1" smtClean="0">
                                <a:latin typeface="Cambria Math" panose="02040503050406030204" pitchFamily="18" charset="0"/>
                              </a:rPr>
                            </m:ctrlPr>
                          </m:sSupPr>
                          <m:e>
                            <m:r>
                              <a:rPr lang="en-US" altLang="ja-JP" sz="2400" b="0" i="1" smtClean="0">
                                <a:latin typeface="Cambria Math"/>
                              </a:rPr>
                              <m:t>𝑈</m:t>
                            </m:r>
                          </m:e>
                          <m:sup>
                            <m:r>
                              <a:rPr lang="en-US" altLang="ja-JP" sz="2400" b="0" i="1" smtClean="0">
                                <a:latin typeface="Cambria Math"/>
                              </a:rPr>
                              <m:t>𝑖</m:t>
                            </m:r>
                          </m:sup>
                        </m:sSup>
                        <m:d>
                          <m:dPr>
                            <m:ctrlPr>
                              <a:rPr lang="en-US" altLang="ja-JP" sz="2400" b="0" i="1" smtClean="0">
                                <a:latin typeface="Cambria Math" panose="02040503050406030204" pitchFamily="18" charset="0"/>
                              </a:rPr>
                            </m:ctrlPr>
                          </m:dPr>
                          <m:e>
                            <m:sSub>
                              <m:sSubPr>
                                <m:ctrlPr>
                                  <a:rPr lang="en-US" altLang="ja-JP" sz="2400" b="0" i="1" smtClean="0">
                                    <a:latin typeface="Cambria Math" panose="02040503050406030204" pitchFamily="18" charset="0"/>
                                  </a:rPr>
                                </m:ctrlPr>
                              </m:sSubPr>
                              <m:e>
                                <m:r>
                                  <a:rPr lang="en-US" altLang="ja-JP" sz="2400" b="0" i="1" smtClean="0">
                                    <a:latin typeface="Cambria Math"/>
                                  </a:rPr>
                                  <m:t>𝑥</m:t>
                                </m:r>
                              </m:e>
                              <m:sub>
                                <m:r>
                                  <a:rPr lang="en-US" altLang="ja-JP" sz="2400" b="0" i="1" smtClean="0">
                                    <a:latin typeface="Cambria Math"/>
                                  </a:rPr>
                                  <m:t>𝑖</m:t>
                                </m:r>
                              </m:sub>
                            </m:sSub>
                            <m:r>
                              <a:rPr lang="en-US" altLang="ja-JP" sz="2400" b="0" i="1" smtClean="0">
                                <a:latin typeface="Cambria Math"/>
                              </a:rPr>
                              <m:t>,</m:t>
                            </m:r>
                            <m:r>
                              <a:rPr lang="en-US" altLang="ja-JP" sz="2400" b="0" i="1" smtClean="0">
                                <a:latin typeface="Cambria Math"/>
                              </a:rPr>
                              <m:t>𝐺</m:t>
                            </m:r>
                          </m:e>
                        </m:d>
                      </m:e>
                    </m:func>
                    <m:r>
                      <a:rPr lang="en-US" altLang="ja-JP" sz="2400" b="0" i="1" smtClean="0">
                        <a:latin typeface="Cambria Math"/>
                      </a:rPr>
                      <m:t> </m:t>
                    </m:r>
                    <m:r>
                      <m:rPr>
                        <m:sty m:val="p"/>
                      </m:rPr>
                      <a:rPr lang="en-US" altLang="ja-JP" sz="2400" b="0" i="0" smtClean="0">
                        <a:latin typeface="Cambria Math"/>
                      </a:rPr>
                      <m:t>s</m:t>
                    </m:r>
                    <m:r>
                      <a:rPr lang="en-US" altLang="ja-JP" sz="2400" b="0" i="0" smtClean="0">
                        <a:latin typeface="Cambria Math"/>
                      </a:rPr>
                      <m:t>.</m:t>
                    </m:r>
                    <m:r>
                      <m:rPr>
                        <m:sty m:val="p"/>
                      </m:rPr>
                      <a:rPr lang="en-US" altLang="ja-JP" sz="2400" b="0" i="0" smtClean="0">
                        <a:latin typeface="Cambria Math"/>
                      </a:rPr>
                      <m:t>t</m:t>
                    </m:r>
                    <m:r>
                      <a:rPr lang="en-US" altLang="ja-JP" sz="2400" b="0" i="0" smtClean="0">
                        <a:latin typeface="Cambria Math"/>
                      </a:rPr>
                      <m:t>.   </m:t>
                    </m:r>
                    <m:sSub>
                      <m:sSubPr>
                        <m:ctrlPr>
                          <a:rPr lang="en-US" altLang="ja-JP" sz="2400" b="0" i="1" smtClean="0">
                            <a:latin typeface="Cambria Math" panose="02040503050406030204" pitchFamily="18" charset="0"/>
                          </a:rPr>
                        </m:ctrlPr>
                      </m:sSubPr>
                      <m:e>
                        <m:r>
                          <a:rPr lang="en-US" altLang="ja-JP" sz="2400" b="0" i="1" smtClean="0">
                            <a:latin typeface="Cambria Math"/>
                          </a:rPr>
                          <m:t>𝑥</m:t>
                        </m:r>
                      </m:e>
                      <m:sub>
                        <m:r>
                          <a:rPr lang="en-US" altLang="ja-JP" sz="2400" b="0" i="1" smtClean="0">
                            <a:latin typeface="Cambria Math"/>
                          </a:rPr>
                          <m:t>𝑖</m:t>
                        </m:r>
                      </m:sub>
                    </m:sSub>
                    <m:r>
                      <a:rPr lang="en-US" altLang="ja-JP" sz="2400" b="0" i="1" smtClean="0">
                        <a:latin typeface="Cambria Math"/>
                      </a:rPr>
                      <m:t>+</m:t>
                    </m:r>
                    <m:r>
                      <a:rPr lang="en-US" altLang="ja-JP" sz="2400" b="0" i="1" smtClean="0">
                        <a:latin typeface="Cambria Math"/>
                      </a:rPr>
                      <m:t>𝑐𝐺</m:t>
                    </m:r>
                    <m:r>
                      <a:rPr lang="en-US" altLang="ja-JP" sz="2400" b="0" i="1" smtClean="0">
                        <a:latin typeface="Cambria Math"/>
                      </a:rPr>
                      <m:t>=</m:t>
                    </m:r>
                    <m:sSub>
                      <m:sSubPr>
                        <m:ctrlPr>
                          <a:rPr lang="en-US" altLang="ja-JP" sz="2400" b="0" i="1" smtClean="0">
                            <a:latin typeface="Cambria Math" panose="02040503050406030204" pitchFamily="18" charset="0"/>
                          </a:rPr>
                        </m:ctrlPr>
                      </m:sSubPr>
                      <m:e>
                        <m:r>
                          <a:rPr lang="en-US" altLang="ja-JP" sz="2400" b="0" i="1" smtClean="0">
                            <a:latin typeface="Cambria Math"/>
                          </a:rPr>
                          <m:t>𝑦</m:t>
                        </m:r>
                      </m:e>
                      <m:sub>
                        <m:r>
                          <a:rPr lang="en-US" altLang="ja-JP" sz="2400" b="0" i="1" smtClean="0">
                            <a:latin typeface="Cambria Math"/>
                          </a:rPr>
                          <m:t>𝑖</m:t>
                        </m:r>
                      </m:sub>
                    </m:sSub>
                    <m:r>
                      <a:rPr lang="en-US" altLang="ja-JP" sz="2400" b="0" i="1" smtClean="0">
                        <a:latin typeface="Cambria Math"/>
                      </a:rPr>
                      <m:t>+</m:t>
                    </m:r>
                    <m:r>
                      <a:rPr lang="en-US" altLang="ja-JP" sz="2400" b="0" i="1" smtClean="0">
                        <a:latin typeface="Cambria Math"/>
                      </a:rPr>
                      <m:t>𝑐</m:t>
                    </m:r>
                    <m:sSub>
                      <m:sSubPr>
                        <m:ctrlPr>
                          <a:rPr lang="en-US" altLang="ja-JP" sz="2400" b="0" i="1" smtClean="0">
                            <a:latin typeface="Cambria Math" panose="02040503050406030204" pitchFamily="18" charset="0"/>
                          </a:rPr>
                        </m:ctrlPr>
                      </m:sSubPr>
                      <m:e>
                        <m:r>
                          <a:rPr lang="en-US" altLang="ja-JP" sz="2400" b="0" i="1" smtClean="0">
                            <a:latin typeface="Cambria Math"/>
                          </a:rPr>
                          <m:t>𝐺</m:t>
                        </m:r>
                      </m:e>
                      <m:sub>
                        <m:r>
                          <a:rPr lang="en-US" altLang="ja-JP" sz="2400" b="0" i="1" smtClean="0">
                            <a:latin typeface="Cambria Math"/>
                          </a:rPr>
                          <m:t>−</m:t>
                        </m:r>
                        <m:r>
                          <a:rPr lang="en-US" altLang="ja-JP" sz="2400" b="0" i="1" smtClean="0">
                            <a:latin typeface="Cambria Math"/>
                          </a:rPr>
                          <m:t>𝑖</m:t>
                        </m:r>
                      </m:sub>
                    </m:sSub>
                  </m:oMath>
                </a14:m>
                <a:r>
                  <a:rPr lang="en-US" altLang="ja-JP" sz="2400" dirty="0"/>
                  <a:t> </a:t>
                </a:r>
              </a:p>
              <a:p>
                <a:pPr>
                  <a:lnSpc>
                    <a:spcPct val="120000"/>
                  </a:lnSpc>
                </a:pPr>
                <a:r>
                  <a:rPr lang="ja-JP" altLang="en-US" sz="2400" dirty="0"/>
                  <a:t>公共財に対する他人の負担</a:t>
                </a:r>
                <a:r>
                  <a:rPr lang="en-US" altLang="ja-JP" sz="2400" dirty="0">
                    <a:sym typeface="Wingdings" panose="05000000000000000000" pitchFamily="2" charset="2"/>
                  </a:rPr>
                  <a:t> </a:t>
                </a:r>
                <a:r>
                  <a:rPr lang="ja-JP" altLang="en-US" sz="2400" dirty="0">
                    <a:sym typeface="Wingdings" panose="05000000000000000000" pitchFamily="2" charset="2"/>
                  </a:rPr>
                  <a:t>あたかも個人</a:t>
                </a:r>
                <a:r>
                  <a:rPr lang="en-US" altLang="ja-JP" sz="2400" dirty="0" err="1">
                    <a:sym typeface="Wingdings" panose="05000000000000000000" pitchFamily="2" charset="2"/>
                  </a:rPr>
                  <a:t>i</a:t>
                </a:r>
                <a:r>
                  <a:rPr lang="ja-JP" altLang="en-US" sz="2400" dirty="0">
                    <a:sym typeface="Wingdings" panose="05000000000000000000" pitchFamily="2" charset="2"/>
                  </a:rPr>
                  <a:t>の所得が増加したかのような効果</a:t>
                </a:r>
                <a:endParaRPr lang="en-US" altLang="ja-JP" sz="2400" dirty="0">
                  <a:sym typeface="Wingdings" panose="05000000000000000000" pitchFamily="2" charset="2"/>
                </a:endParaRPr>
              </a:p>
              <a:p>
                <a:pPr>
                  <a:lnSpc>
                    <a:spcPct val="120000"/>
                  </a:lnSpc>
                </a:pP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G</a:t>
                </a:r>
                <a:r>
                  <a:rPr lang="en-US" altLang="ja-JP" sz="2400" baseline="-250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2400" i="1" baseline="-25000" dirty="0" err="1">
                    <a:latin typeface="Times New Roman" panose="02020603050405020304" pitchFamily="18" charset="0"/>
                    <a:cs typeface="Times New Roman" panose="02020603050405020304" pitchFamily="18" charset="0"/>
                    <a:sym typeface="Wingdings" panose="05000000000000000000" pitchFamily="2" charset="2"/>
                  </a:rPr>
                  <a:t>i</a:t>
                </a:r>
                <a:r>
                  <a:rPr lang="ja-JP" altLang="en-US" sz="2400" dirty="0">
                    <a:sym typeface="Wingdings" panose="05000000000000000000" pitchFamily="2" charset="2"/>
                  </a:rPr>
                  <a:t>を所与として行動</a:t>
                </a:r>
                <a:r>
                  <a:rPr lang="en-US" altLang="ja-JP" sz="2400" dirty="0">
                    <a:sym typeface="Wingdings" panose="05000000000000000000" pitchFamily="2" charset="2"/>
                  </a:rPr>
                  <a:t></a:t>
                </a:r>
                <a:r>
                  <a:rPr lang="ja-JP" altLang="en-US" sz="2400" dirty="0">
                    <a:sym typeface="Wingdings" panose="05000000000000000000" pitchFamily="2" charset="2"/>
                  </a:rPr>
                  <a:t>個人</a:t>
                </a:r>
                <a:r>
                  <a:rPr lang="en-US" altLang="ja-JP" sz="2400" i="1" dirty="0" err="1">
                    <a:latin typeface="Times New Roman" panose="02020603050405020304" pitchFamily="18" charset="0"/>
                    <a:cs typeface="Times New Roman" panose="02020603050405020304" pitchFamily="18" charset="0"/>
                    <a:sym typeface="Wingdings" panose="05000000000000000000" pitchFamily="2" charset="2"/>
                  </a:rPr>
                  <a:t>i</a:t>
                </a:r>
                <a:r>
                  <a:rPr lang="ja-JP" altLang="en-US" sz="2400" dirty="0">
                    <a:sym typeface="Wingdings" panose="05000000000000000000" pitchFamily="2" charset="2"/>
                  </a:rPr>
                  <a:t>の反応関数</a:t>
                </a:r>
                <a:endParaRPr lang="en-US" altLang="ja-JP" sz="2400" dirty="0">
                  <a:sym typeface="Wingdings" panose="05000000000000000000" pitchFamily="2" charset="2"/>
                </a:endParaRPr>
              </a:p>
              <a:p>
                <a:pPr marL="0" indent="0">
                  <a:lnSpc>
                    <a:spcPct val="120000"/>
                  </a:lnSpc>
                  <a:buNone/>
                </a:pPr>
                <a:r>
                  <a:rPr lang="ja-JP" altLang="en-US" sz="2400" dirty="0">
                    <a:sym typeface="Wingdings" panose="05000000000000000000" pitchFamily="2" charset="2"/>
                  </a:rPr>
                  <a:t>　</a:t>
                </a:r>
                <a:r>
                  <a:rPr lang="en-US" altLang="ja-JP" sz="2400" dirty="0">
                    <a:sym typeface="Wingdings" panose="05000000000000000000" pitchFamily="2" charset="2"/>
                  </a:rPr>
                  <a:t>	</a:t>
                </a:r>
                <a:r>
                  <a:rPr lang="ja-JP" altLang="en-US" sz="2400" dirty="0">
                    <a:sym typeface="Wingdings" panose="05000000000000000000" pitchFamily="2" charset="2"/>
                  </a:rPr>
                  <a:t>　</a:t>
                </a:r>
                <a14:m>
                  <m:oMath xmlns:m="http://schemas.openxmlformats.org/officeDocument/2006/math">
                    <m:d>
                      <m:dPr>
                        <m:ctrlPr>
                          <a:rPr lang="en-US" altLang="ja-JP" sz="2400" i="1" smtClean="0">
                            <a:latin typeface="Cambria Math" panose="02040503050406030204" pitchFamily="18" charset="0"/>
                            <a:sym typeface="Wingdings" panose="05000000000000000000" pitchFamily="2" charset="2"/>
                          </a:rPr>
                        </m:ctrlPr>
                      </m:dPr>
                      <m:e>
                        <m:sSub>
                          <m:sSubPr>
                            <m:ctrlPr>
                              <a:rPr lang="en-US" altLang="ja-JP" sz="2400" i="1" smtClean="0">
                                <a:latin typeface="Cambria Math" panose="02040503050406030204" pitchFamily="18" charset="0"/>
                                <a:sym typeface="Wingdings" panose="05000000000000000000" pitchFamily="2" charset="2"/>
                              </a:rPr>
                            </m:ctrlPr>
                          </m:sSubPr>
                          <m:e>
                            <m:r>
                              <a:rPr lang="en-US" altLang="ja-JP" sz="2400" b="0" i="1" smtClean="0">
                                <a:latin typeface="Cambria Math"/>
                                <a:sym typeface="Wingdings" panose="05000000000000000000" pitchFamily="2" charset="2"/>
                              </a:rPr>
                              <m:t>𝑥</m:t>
                            </m:r>
                          </m:e>
                          <m:sub>
                            <m:r>
                              <a:rPr lang="en-US" altLang="ja-JP" sz="2400" b="0" i="1" smtClean="0">
                                <a:latin typeface="Cambria Math"/>
                                <a:sym typeface="Wingdings" panose="05000000000000000000" pitchFamily="2" charset="2"/>
                              </a:rPr>
                              <m:t>𝑖</m:t>
                            </m:r>
                          </m:sub>
                        </m:sSub>
                        <m:r>
                          <a:rPr lang="en-US" altLang="ja-JP" sz="2400" b="0" i="1" smtClean="0">
                            <a:latin typeface="Cambria Math"/>
                            <a:sym typeface="Wingdings" panose="05000000000000000000" pitchFamily="2" charset="2"/>
                          </a:rPr>
                          <m:t>,</m:t>
                        </m:r>
                        <m:r>
                          <a:rPr lang="en-US" altLang="ja-JP" sz="2400" b="0" i="1" smtClean="0">
                            <a:latin typeface="Cambria Math"/>
                            <a:sym typeface="Wingdings" panose="05000000000000000000" pitchFamily="2" charset="2"/>
                          </a:rPr>
                          <m:t>𝐺</m:t>
                        </m:r>
                      </m:e>
                    </m:d>
                    <m:r>
                      <a:rPr lang="en-US" altLang="ja-JP" sz="2400" b="0" i="1" smtClean="0">
                        <a:latin typeface="Cambria Math"/>
                        <a:sym typeface="Wingdings" panose="05000000000000000000" pitchFamily="2" charset="2"/>
                      </a:rPr>
                      <m:t>=</m:t>
                    </m:r>
                    <m:sSup>
                      <m:sSupPr>
                        <m:ctrlPr>
                          <a:rPr lang="en-US" altLang="ja-JP" sz="2400" b="0" i="1" smtClean="0">
                            <a:latin typeface="Cambria Math" panose="02040503050406030204" pitchFamily="18" charset="0"/>
                            <a:sym typeface="Wingdings" panose="05000000000000000000" pitchFamily="2" charset="2"/>
                          </a:rPr>
                        </m:ctrlPr>
                      </m:sSupPr>
                      <m:e>
                        <m:r>
                          <a:rPr lang="en-US" altLang="ja-JP" sz="2400" b="0" i="1" smtClean="0">
                            <a:latin typeface="Cambria Math"/>
                            <a:sym typeface="Wingdings" panose="05000000000000000000" pitchFamily="2" charset="2"/>
                          </a:rPr>
                          <m:t>𝑓</m:t>
                        </m:r>
                      </m:e>
                      <m:sup>
                        <m:r>
                          <a:rPr lang="en-US" altLang="ja-JP" sz="2400" b="0" i="1" smtClean="0">
                            <a:latin typeface="Cambria Math"/>
                            <a:sym typeface="Wingdings" panose="05000000000000000000" pitchFamily="2" charset="2"/>
                          </a:rPr>
                          <m:t>𝑖</m:t>
                        </m:r>
                      </m:sup>
                    </m:sSup>
                    <m:d>
                      <m:dPr>
                        <m:ctrlPr>
                          <a:rPr lang="en-US" altLang="ja-JP" sz="2400" b="0" i="1" smtClean="0">
                            <a:latin typeface="Cambria Math" panose="02040503050406030204" pitchFamily="18" charset="0"/>
                            <a:sym typeface="Wingdings" panose="05000000000000000000" pitchFamily="2" charset="2"/>
                          </a:rPr>
                        </m:ctrlPr>
                      </m:dPr>
                      <m:e>
                        <m:r>
                          <a:rPr lang="en-US" altLang="ja-JP" sz="2400" b="0" i="1" smtClean="0">
                            <a:latin typeface="Cambria Math"/>
                            <a:sym typeface="Wingdings" panose="05000000000000000000" pitchFamily="2" charset="2"/>
                          </a:rPr>
                          <m:t>𝑐</m:t>
                        </m:r>
                        <m:r>
                          <a:rPr lang="en-US" altLang="ja-JP" sz="2400" b="0" i="1" smtClean="0">
                            <a:latin typeface="Cambria Math"/>
                            <a:sym typeface="Wingdings" panose="05000000000000000000" pitchFamily="2" charset="2"/>
                          </a:rPr>
                          <m:t>,</m:t>
                        </m:r>
                        <m:sSub>
                          <m:sSubPr>
                            <m:ctrlPr>
                              <a:rPr lang="en-US" altLang="ja-JP" sz="2400" b="0" i="1" smtClean="0">
                                <a:latin typeface="Cambria Math" panose="02040503050406030204" pitchFamily="18" charset="0"/>
                                <a:sym typeface="Wingdings" panose="05000000000000000000" pitchFamily="2" charset="2"/>
                              </a:rPr>
                            </m:ctrlPr>
                          </m:sSubPr>
                          <m:e>
                            <m:r>
                              <a:rPr lang="en-US" altLang="ja-JP" sz="2400" b="0" i="1" smtClean="0">
                                <a:latin typeface="Cambria Math"/>
                                <a:sym typeface="Wingdings" panose="05000000000000000000" pitchFamily="2" charset="2"/>
                              </a:rPr>
                              <m:t>𝑦</m:t>
                            </m:r>
                          </m:e>
                          <m:sub>
                            <m:r>
                              <a:rPr lang="en-US" altLang="ja-JP" sz="2400" b="0" i="1" smtClean="0">
                                <a:latin typeface="Cambria Math"/>
                                <a:sym typeface="Wingdings" panose="05000000000000000000" pitchFamily="2" charset="2"/>
                              </a:rPr>
                              <m:t>𝑖</m:t>
                            </m:r>
                          </m:sub>
                        </m:sSub>
                        <m:r>
                          <a:rPr lang="en-US" altLang="ja-JP" sz="2400" b="0" i="1" smtClean="0">
                            <a:latin typeface="Cambria Math"/>
                            <a:sym typeface="Wingdings" panose="05000000000000000000" pitchFamily="2" charset="2"/>
                          </a:rPr>
                          <m:t>+</m:t>
                        </m:r>
                        <m:r>
                          <a:rPr lang="en-US" altLang="ja-JP" sz="2400" b="0" i="1" smtClean="0">
                            <a:latin typeface="Cambria Math"/>
                            <a:sym typeface="Wingdings" panose="05000000000000000000" pitchFamily="2" charset="2"/>
                          </a:rPr>
                          <m:t>𝑐</m:t>
                        </m:r>
                        <m:sSub>
                          <m:sSubPr>
                            <m:ctrlPr>
                              <a:rPr lang="en-US" altLang="ja-JP" sz="2400" b="0" i="1" smtClean="0">
                                <a:latin typeface="Cambria Math" panose="02040503050406030204" pitchFamily="18" charset="0"/>
                                <a:sym typeface="Wingdings" panose="05000000000000000000" pitchFamily="2" charset="2"/>
                              </a:rPr>
                            </m:ctrlPr>
                          </m:sSubPr>
                          <m:e>
                            <m:r>
                              <a:rPr lang="en-US" altLang="ja-JP" sz="2400" b="0" i="1" smtClean="0">
                                <a:latin typeface="Cambria Math"/>
                                <a:sym typeface="Wingdings" panose="05000000000000000000" pitchFamily="2" charset="2"/>
                              </a:rPr>
                              <m:t>𝐺</m:t>
                            </m:r>
                          </m:e>
                          <m:sub>
                            <m:r>
                              <a:rPr lang="en-US" altLang="ja-JP" sz="2400" b="0" i="1" smtClean="0">
                                <a:latin typeface="Cambria Math"/>
                                <a:sym typeface="Wingdings" panose="05000000000000000000" pitchFamily="2" charset="2"/>
                              </a:rPr>
                              <m:t>−</m:t>
                            </m:r>
                            <m:r>
                              <a:rPr lang="en-US" altLang="ja-JP" sz="2400" b="0" i="1" smtClean="0">
                                <a:latin typeface="Cambria Math"/>
                                <a:sym typeface="Wingdings" panose="05000000000000000000" pitchFamily="2" charset="2"/>
                              </a:rPr>
                              <m:t>𝑖</m:t>
                            </m:r>
                          </m:sub>
                        </m:sSub>
                      </m:e>
                    </m:d>
                  </m:oMath>
                </a14:m>
                <a:endParaRPr lang="en-US" altLang="ja-JP" sz="2400" dirty="0">
                  <a:sym typeface="Wingdings" panose="05000000000000000000" pitchFamily="2" charset="2"/>
                </a:endParaRPr>
              </a:p>
              <a:p>
                <a:pPr>
                  <a:lnSpc>
                    <a:spcPct val="120000"/>
                  </a:lnSpc>
                </a:pPr>
                <a:r>
                  <a:rPr lang="ja-JP" altLang="en-US" sz="2400" dirty="0">
                    <a:sym typeface="Wingdings" panose="05000000000000000000" pitchFamily="2" charset="2"/>
                  </a:rPr>
                  <a:t>他の個人も同様に行動</a:t>
                </a:r>
                <a:endParaRPr lang="en-US" altLang="ja-JP" sz="2400" dirty="0">
                  <a:sym typeface="Wingdings" panose="05000000000000000000" pitchFamily="2" charset="2"/>
                </a:endParaRPr>
              </a:p>
              <a:p>
                <a:pPr>
                  <a:lnSpc>
                    <a:spcPct val="120000"/>
                  </a:lnSpc>
                </a:pPr>
                <a:r>
                  <a:rPr lang="ja-JP" altLang="en-US" sz="2400" dirty="0">
                    <a:sym typeface="Wingdings" panose="05000000000000000000" pitchFamily="2" charset="2"/>
                  </a:rPr>
                  <a:t>その結果，どのような点が実現するか（</a:t>
                </a:r>
                <a:r>
                  <a:rPr lang="en-US" altLang="ja-JP" sz="2400" dirty="0">
                    <a:sym typeface="Wingdings" panose="05000000000000000000" pitchFamily="2" charset="2"/>
                  </a:rPr>
                  <a:t> Nash </a:t>
                </a:r>
                <a:r>
                  <a:rPr lang="ja-JP" altLang="en-US" sz="2400" dirty="0">
                    <a:sym typeface="Wingdings" panose="05000000000000000000" pitchFamily="2" charset="2"/>
                  </a:rPr>
                  <a:t>均衡）</a:t>
                </a:r>
                <a:endParaRPr lang="en-US" altLang="ja-JP" sz="2400" dirty="0">
                  <a:sym typeface="Wingdings" panose="05000000000000000000" pitchFamily="2" charset="2"/>
                </a:endParaRPr>
              </a:p>
              <a:p>
                <a:pPr marL="0" indent="0">
                  <a:buNone/>
                </a:pPr>
                <a:endParaRPr kumimoji="1" lang="ja-JP" altLang="en-US" dirty="0"/>
              </a:p>
            </p:txBody>
          </p:sp>
        </mc:Choice>
        <mc:Fallback xmlns="">
          <p:sp>
            <p:nvSpPr>
              <p:cNvPr id="7" name="コンテンツ プレースホルダー 6"/>
              <p:cNvSpPr>
                <a:spLocks noGrp="1" noRot="1" noChangeAspect="1" noMove="1" noResize="1" noEditPoints="1" noAdjustHandles="1" noChangeArrowheads="1" noChangeShapeType="1" noTextEdit="1"/>
              </p:cNvSpPr>
              <p:nvPr>
                <p:ph idx="1"/>
              </p:nvPr>
            </p:nvSpPr>
            <p:spPr>
              <a:blipFill>
                <a:blip r:embed="rId2"/>
                <a:stretch>
                  <a:fillRect l="-1159" r="-464" b="-42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65122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descr="p_goods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63550"/>
            <a:ext cx="8534400" cy="5930900"/>
          </a:xfrm>
          <a:prstGeom prst="rect">
            <a:avLst/>
          </a:prstGeom>
          <a:noFill/>
          <a:extLst>
            <a:ext uri="{909E8E84-426E-40DD-AFC4-6F175D3DCCD1}">
              <a14:hiddenFill xmlns:a14="http://schemas.microsoft.com/office/drawing/2010/main">
                <a:solidFill>
                  <a:srgbClr val="FFFFFF"/>
                </a:solidFill>
              </a14:hiddenFill>
            </a:ext>
          </a:extLst>
        </p:spPr>
      </p:pic>
      <p:sp>
        <p:nvSpPr>
          <p:cNvPr id="31749" name="Text Box 5"/>
          <p:cNvSpPr txBox="1">
            <a:spLocks noChangeArrowheads="1"/>
          </p:cNvSpPr>
          <p:nvPr/>
        </p:nvSpPr>
        <p:spPr bwMode="auto">
          <a:xfrm>
            <a:off x="3276600" y="620713"/>
            <a:ext cx="5256213"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cs typeface="Times New Roman" pitchFamily="18" charset="0"/>
              </a:rPr>
              <a:t>n</a:t>
            </a:r>
            <a:r>
              <a:rPr lang="ja-JP" altLang="en-US" sz="2400"/>
              <a:t>人の社会</a:t>
            </a:r>
          </a:p>
          <a:p>
            <a:pPr>
              <a:spcBef>
                <a:spcPct val="50000"/>
              </a:spcBef>
            </a:pPr>
            <a:r>
              <a:rPr lang="ja-JP" altLang="en-US" sz="2400"/>
              <a:t>全ての個人が等しい場合の</a:t>
            </a:r>
            <a:r>
              <a:rPr lang="en-US" altLang="ja-JP" sz="2400"/>
              <a:t>Nash</a:t>
            </a:r>
            <a:r>
              <a:rPr lang="ja-JP" altLang="en-US" sz="2400"/>
              <a:t>均衡</a:t>
            </a:r>
          </a:p>
        </p:txBody>
      </p:sp>
    </p:spTree>
    <p:extLst>
      <p:ext uri="{BB962C8B-B14F-4D97-AF65-F5344CB8AC3E}">
        <p14:creationId xmlns:p14="http://schemas.microsoft.com/office/powerpoint/2010/main" val="1019187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24000" y="190501"/>
            <a:ext cx="6936432" cy="934244"/>
          </a:xfrm>
        </p:spPr>
        <p:txBody>
          <a:bodyPr/>
          <a:lstStyle/>
          <a:p>
            <a:r>
              <a:rPr lang="ja-JP" altLang="en-US" sz="3200" dirty="0"/>
              <a:t>公共財の自発的供給　まとめ</a:t>
            </a:r>
            <a:endParaRPr lang="ja-JP" altLang="en-US" dirty="0"/>
          </a:p>
        </p:txBody>
      </p:sp>
      <mc:AlternateContent xmlns:mc="http://schemas.openxmlformats.org/markup-compatibility/2006" xmlns:a14="http://schemas.microsoft.com/office/drawing/2010/main">
        <mc:Choice Requires="a14">
          <p:sp>
            <p:nvSpPr>
              <p:cNvPr id="47107" name="Rectangle 3"/>
              <p:cNvSpPr>
                <a:spLocks noGrp="1" noChangeArrowheads="1"/>
              </p:cNvSpPr>
              <p:nvPr>
                <p:ph type="body" sz="half" idx="1"/>
              </p:nvPr>
            </p:nvSpPr>
            <p:spPr>
              <a:xfrm>
                <a:off x="467544" y="1600200"/>
                <a:ext cx="8352928" cy="4525963"/>
              </a:xfrm>
            </p:spPr>
            <p:txBody>
              <a:bodyPr>
                <a:normAutofit/>
              </a:bodyPr>
              <a:lstStyle/>
              <a:p>
                <a:pPr>
                  <a:lnSpc>
                    <a:spcPct val="100000"/>
                  </a:lnSpc>
                </a:pPr>
                <a:r>
                  <a:rPr lang="ja-JP" altLang="en-US" sz="2600" dirty="0"/>
                  <a:t>パレート効率的な点</a:t>
                </a:r>
                <a:endParaRPr lang="en-US" altLang="ja-JP" sz="2600" dirty="0"/>
              </a:p>
              <a:p>
                <a:pPr marL="0" indent="0">
                  <a:lnSpc>
                    <a:spcPct val="100000"/>
                  </a:lnSpc>
                  <a:buNone/>
                </a:pPr>
                <a:r>
                  <a:rPr lang="en-US" altLang="ja-JP" sz="2600" b="0" dirty="0"/>
                  <a:t> 		</a:t>
                </a:r>
                <a14:m>
                  <m:oMath xmlns:m="http://schemas.openxmlformats.org/officeDocument/2006/math">
                    <m:r>
                      <a:rPr lang="en-US" altLang="ja-JP" sz="2600" b="0" i="1" smtClean="0">
                        <a:latin typeface="Cambria Math" panose="02040503050406030204" pitchFamily="18" charset="0"/>
                      </a:rPr>
                      <m:t>𝑛</m:t>
                    </m:r>
                    <m:r>
                      <a:rPr lang="en-US" altLang="ja-JP" sz="2600" b="0" i="1" smtClean="0">
                        <a:latin typeface="Cambria Math"/>
                        <a:ea typeface="Cambria Math"/>
                      </a:rPr>
                      <m:t>∙</m:t>
                    </m:r>
                    <m:r>
                      <a:rPr lang="en-US" altLang="ja-JP" sz="2600" b="0" i="1" smtClean="0">
                        <a:latin typeface="Cambria Math"/>
                        <a:ea typeface="Cambria Math"/>
                      </a:rPr>
                      <m:t>𝑀𝑅𝑆</m:t>
                    </m:r>
                    <m:r>
                      <a:rPr lang="en-US" altLang="ja-JP" sz="2600" b="0" i="1" smtClean="0">
                        <a:latin typeface="Cambria Math"/>
                        <a:ea typeface="Cambria Math"/>
                      </a:rPr>
                      <m:t>=</m:t>
                    </m:r>
                    <m:r>
                      <a:rPr lang="en-US" altLang="ja-JP" sz="2600" b="0" i="1" smtClean="0">
                        <a:latin typeface="Cambria Math"/>
                        <a:ea typeface="Cambria Math"/>
                      </a:rPr>
                      <m:t>𝑐</m:t>
                    </m:r>
                  </m:oMath>
                </a14:m>
                <a:r>
                  <a:rPr lang="ja-JP" altLang="en-US" sz="2600" dirty="0"/>
                  <a:t>　</a:t>
                </a:r>
                <a:r>
                  <a:rPr lang="en-US" altLang="ja-JP" sz="2600" dirty="0"/>
                  <a:t>or  </a:t>
                </a:r>
                <a14:m>
                  <m:oMath xmlns:m="http://schemas.openxmlformats.org/officeDocument/2006/math">
                    <m:r>
                      <a:rPr lang="en-US" altLang="ja-JP" sz="2600" b="0" i="1" smtClean="0">
                        <a:latin typeface="Cambria Math"/>
                      </a:rPr>
                      <m:t>𝑀𝑅𝑆</m:t>
                    </m:r>
                    <m:r>
                      <a:rPr lang="en-US" altLang="ja-JP" sz="2600" b="0" i="1" smtClean="0">
                        <a:latin typeface="Cambria Math"/>
                      </a:rPr>
                      <m:t>=</m:t>
                    </m:r>
                    <m:f>
                      <m:fPr>
                        <m:type m:val="lin"/>
                        <m:ctrlPr>
                          <a:rPr lang="en-US" altLang="ja-JP" sz="2600" b="0" i="1" smtClean="0">
                            <a:latin typeface="Cambria Math" panose="02040503050406030204" pitchFamily="18" charset="0"/>
                          </a:rPr>
                        </m:ctrlPr>
                      </m:fPr>
                      <m:num>
                        <m:r>
                          <a:rPr lang="en-US" altLang="ja-JP" sz="2600" b="0" i="1" smtClean="0">
                            <a:latin typeface="Cambria Math"/>
                          </a:rPr>
                          <m:t>𝑐</m:t>
                        </m:r>
                      </m:num>
                      <m:den>
                        <m:r>
                          <a:rPr lang="en-US" altLang="ja-JP" sz="2600" b="0" i="1" smtClean="0">
                            <a:latin typeface="Cambria Math" panose="02040503050406030204" pitchFamily="18" charset="0"/>
                          </a:rPr>
                          <m:t>𝑛</m:t>
                        </m:r>
                      </m:den>
                    </m:f>
                  </m:oMath>
                </a14:m>
                <a:endParaRPr lang="ja-JP" altLang="en-US" sz="2600" dirty="0"/>
              </a:p>
              <a:p>
                <a:pPr>
                  <a:lnSpc>
                    <a:spcPct val="100000"/>
                  </a:lnSpc>
                </a:pPr>
                <a:r>
                  <a:rPr lang="ja-JP" altLang="en-US" sz="2600" dirty="0"/>
                  <a:t>自発的供給　（</a:t>
                </a:r>
                <a:r>
                  <a:rPr lang="en-US" altLang="ja-JP" sz="2600" dirty="0"/>
                  <a:t>Nash</a:t>
                </a:r>
                <a:r>
                  <a:rPr lang="ja-JP" altLang="en-US" sz="2600" dirty="0"/>
                  <a:t>均衡点）</a:t>
                </a:r>
              </a:p>
              <a:p>
                <a:pPr marL="0" indent="0">
                  <a:lnSpc>
                    <a:spcPct val="100000"/>
                  </a:lnSpc>
                  <a:buNone/>
                </a:pPr>
                <a:r>
                  <a:rPr lang="en-US" altLang="ja-JP" sz="2600" dirty="0"/>
                  <a:t>			</a:t>
                </a:r>
                <a14:m>
                  <m:oMath xmlns:m="http://schemas.openxmlformats.org/officeDocument/2006/math">
                    <m:r>
                      <a:rPr lang="en-US" altLang="ja-JP" sz="2600" b="0" i="1" smtClean="0">
                        <a:latin typeface="Cambria Math"/>
                      </a:rPr>
                      <m:t>𝑀𝑅𝑆</m:t>
                    </m:r>
                    <m:r>
                      <a:rPr lang="en-US" altLang="ja-JP" sz="2600" b="0" i="1" smtClean="0">
                        <a:latin typeface="Cambria Math"/>
                      </a:rPr>
                      <m:t>=</m:t>
                    </m:r>
                    <m:r>
                      <a:rPr lang="en-US" altLang="ja-JP" sz="2600" b="0" i="1" smtClean="0">
                        <a:latin typeface="Cambria Math"/>
                      </a:rPr>
                      <m:t>𝑐</m:t>
                    </m:r>
                  </m:oMath>
                </a14:m>
                <a:endParaRPr lang="en-US" altLang="ja-JP" sz="2600" dirty="0"/>
              </a:p>
              <a:p>
                <a:pPr>
                  <a:lnSpc>
                    <a:spcPct val="100000"/>
                  </a:lnSpc>
                </a:pPr>
                <a:r>
                  <a:rPr lang="ja-JP" altLang="en-US" sz="2600" dirty="0"/>
                  <a:t>一般的には過少供給</a:t>
                </a:r>
                <a:endParaRPr lang="en-US" altLang="ja-JP" sz="2600" dirty="0"/>
              </a:p>
              <a:p>
                <a:pPr lvl="1">
                  <a:lnSpc>
                    <a:spcPct val="100000"/>
                  </a:lnSpc>
                </a:pPr>
                <a:r>
                  <a:rPr lang="ja-JP" altLang="en-US" sz="2200" dirty="0"/>
                  <a:t>自発的な供給</a:t>
                </a:r>
                <a:r>
                  <a:rPr lang="en-US" altLang="ja-JP" sz="2200" dirty="0">
                    <a:sym typeface="Wingdings" panose="05000000000000000000" pitchFamily="2" charset="2"/>
                  </a:rPr>
                  <a:t> </a:t>
                </a:r>
                <a:r>
                  <a:rPr lang="ja-JP" altLang="en-US" sz="2200" dirty="0">
                    <a:sym typeface="Wingdings" panose="05000000000000000000" pitchFamily="2" charset="2"/>
                  </a:rPr>
                  <a:t>個々人が公共財供給の社会全体としての限界費用に直面するため</a:t>
                </a:r>
                <a:endParaRPr lang="en-US" altLang="ja-JP" sz="2200" dirty="0">
                  <a:sym typeface="Wingdings" panose="05000000000000000000" pitchFamily="2" charset="2"/>
                </a:endParaRPr>
              </a:p>
              <a:p>
                <a:pPr lvl="1">
                  <a:lnSpc>
                    <a:spcPct val="100000"/>
                  </a:lnSpc>
                </a:pPr>
                <a:r>
                  <a:rPr lang="ja-JP" altLang="en-US" sz="2200" dirty="0">
                    <a:sym typeface="Wingdings" panose="05000000000000000000" pitchFamily="2" charset="2"/>
                  </a:rPr>
                  <a:t>パレート効率性の条件</a:t>
                </a:r>
                <a:r>
                  <a:rPr lang="en-US" altLang="ja-JP" sz="2200" dirty="0">
                    <a:sym typeface="Wingdings" panose="05000000000000000000" pitchFamily="2" charset="2"/>
                  </a:rPr>
                  <a:t> </a:t>
                </a:r>
                <a:r>
                  <a:rPr lang="ja-JP" altLang="en-US" sz="2200" dirty="0">
                    <a:sym typeface="Wingdings" panose="05000000000000000000" pitchFamily="2" charset="2"/>
                  </a:rPr>
                  <a:t>個々人の直面する限界費用は</a:t>
                </a:r>
                <a:r>
                  <a:rPr lang="en-US" altLang="ja-JP" sz="2200" i="1" dirty="0">
                    <a:latin typeface="Times New Roman" panose="02020603050405020304" pitchFamily="18" charset="0"/>
                    <a:cs typeface="Times New Roman" panose="02020603050405020304" pitchFamily="18" charset="0"/>
                    <a:sym typeface="Wingdings" panose="05000000000000000000" pitchFamily="2" charset="2"/>
                  </a:rPr>
                  <a:t>n</a:t>
                </a:r>
                <a:r>
                  <a:rPr lang="ja-JP" altLang="en-US" sz="2200" dirty="0">
                    <a:sym typeface="Wingdings" panose="05000000000000000000" pitchFamily="2" charset="2"/>
                  </a:rPr>
                  <a:t>分の</a:t>
                </a:r>
                <a:r>
                  <a:rPr lang="en-US" altLang="ja-JP" sz="2200" dirty="0">
                    <a:sym typeface="Wingdings" panose="05000000000000000000" pitchFamily="2" charset="2"/>
                  </a:rPr>
                  <a:t>1</a:t>
                </a:r>
                <a:endParaRPr lang="ja-JP" altLang="en-US" sz="2200" dirty="0"/>
              </a:p>
              <a:p>
                <a:pPr lvl="1">
                  <a:lnSpc>
                    <a:spcPct val="100000"/>
                  </a:lnSpc>
                </a:pPr>
                <a:r>
                  <a:rPr lang="en-US" altLang="ja-JP" sz="2400" i="1" dirty="0">
                    <a:latin typeface="Times New Roman" panose="02020603050405020304" pitchFamily="18" charset="0"/>
                    <a:cs typeface="Times New Roman" panose="02020603050405020304" pitchFamily="18" charset="0"/>
                  </a:rPr>
                  <a:t>n</a:t>
                </a:r>
                <a:r>
                  <a:rPr lang="ja-JP" altLang="en-US" sz="2400" dirty="0"/>
                  <a:t>が大きいほど，過少供給の程度は深刻になる</a:t>
                </a:r>
              </a:p>
              <a:p>
                <a:pPr lvl="2">
                  <a:lnSpc>
                    <a:spcPct val="100000"/>
                  </a:lnSpc>
                </a:pPr>
                <a:r>
                  <a:rPr lang="ja-JP" altLang="en-US" sz="2000" dirty="0"/>
                  <a:t>常に成立する命題ではない（無差別曲線の形状に依存）</a:t>
                </a:r>
              </a:p>
              <a:p>
                <a:endParaRPr lang="en-US" altLang="ja-JP" sz="2600" dirty="0"/>
              </a:p>
            </p:txBody>
          </p:sp>
        </mc:Choice>
        <mc:Fallback xmlns="">
          <p:sp>
            <p:nvSpPr>
              <p:cNvPr id="47107" name="Rectangle 3"/>
              <p:cNvSpPr>
                <a:spLocks noGrp="1" noRot="1" noChangeAspect="1" noMove="1" noResize="1" noEditPoints="1" noAdjustHandles="1" noChangeArrowheads="1" noChangeShapeType="1" noTextEdit="1"/>
              </p:cNvSpPr>
              <p:nvPr>
                <p:ph type="body" sz="half" idx="1"/>
              </p:nvPr>
            </p:nvSpPr>
            <p:spPr>
              <a:xfrm>
                <a:off x="467544" y="1600200"/>
                <a:ext cx="8352928" cy="4525963"/>
              </a:xfrm>
              <a:blipFill>
                <a:blip r:embed="rId2"/>
                <a:stretch>
                  <a:fillRect l="-1168" t="-1348" r="-87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486841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ja-JP" altLang="en-US"/>
              <a:t>公共財供給量：　政治的決定</a:t>
            </a:r>
          </a:p>
        </p:txBody>
      </p:sp>
      <p:sp>
        <p:nvSpPr>
          <p:cNvPr id="49155" name="Rectangle 3"/>
          <p:cNvSpPr>
            <a:spLocks noGrp="1" noChangeArrowheads="1"/>
          </p:cNvSpPr>
          <p:nvPr>
            <p:ph idx="1"/>
          </p:nvPr>
        </p:nvSpPr>
        <p:spPr>
          <a:xfrm>
            <a:off x="457200" y="1600200"/>
            <a:ext cx="8363272" cy="4853136"/>
          </a:xfrm>
        </p:spPr>
        <p:txBody>
          <a:bodyPr>
            <a:normAutofit/>
          </a:bodyPr>
          <a:lstStyle/>
          <a:p>
            <a:pPr>
              <a:lnSpc>
                <a:spcPct val="100000"/>
              </a:lnSpc>
            </a:pPr>
            <a:r>
              <a:rPr lang="ja-JP" altLang="en-US" sz="2400" dirty="0"/>
              <a:t>数量の調整</a:t>
            </a:r>
          </a:p>
          <a:p>
            <a:pPr lvl="1">
              <a:lnSpc>
                <a:spcPct val="100000"/>
              </a:lnSpc>
            </a:pPr>
            <a:r>
              <a:rPr lang="ja-JP" altLang="en-US" sz="2000" dirty="0"/>
              <a:t>政府が</a:t>
            </a:r>
            <a:r>
              <a:rPr lang="en-US" altLang="ja-JP" sz="2000" dirty="0"/>
              <a:t>G</a:t>
            </a:r>
            <a:r>
              <a:rPr lang="ja-JP" altLang="en-US" sz="2000" dirty="0"/>
              <a:t>の量を提示</a:t>
            </a:r>
          </a:p>
          <a:p>
            <a:pPr lvl="1">
              <a:lnSpc>
                <a:spcPct val="100000"/>
              </a:lnSpc>
            </a:pPr>
            <a:r>
              <a:rPr lang="ja-JP" altLang="en-US" sz="2000" dirty="0"/>
              <a:t>各住民は限界効用を表明</a:t>
            </a:r>
            <a:r>
              <a:rPr lang="ja-JP" altLang="en-US" sz="2000" dirty="0">
                <a:sym typeface="Wingdings" pitchFamily="2" charset="2"/>
              </a:rPr>
              <a:t></a:t>
            </a:r>
            <a:r>
              <a:rPr lang="ja-JP" altLang="en-US" sz="2000" dirty="0"/>
              <a:t>限界効用の総和を計算</a:t>
            </a:r>
          </a:p>
          <a:p>
            <a:pPr lvl="1">
              <a:lnSpc>
                <a:spcPct val="100000"/>
              </a:lnSpc>
            </a:pPr>
            <a:r>
              <a:rPr lang="ja-JP" altLang="en-US" sz="2000" dirty="0"/>
              <a:t>限界効用の総和</a:t>
            </a:r>
            <a:r>
              <a:rPr lang="en-US" altLang="ja-JP" sz="2000" dirty="0"/>
              <a:t>=</a:t>
            </a:r>
            <a:r>
              <a:rPr lang="ja-JP" altLang="en-US" sz="2000" dirty="0"/>
              <a:t>限界費用　を満たすまで</a:t>
            </a:r>
            <a:r>
              <a:rPr lang="en-US" altLang="ja-JP" sz="2000" dirty="0"/>
              <a:t>G</a:t>
            </a:r>
            <a:r>
              <a:rPr lang="ja-JP" altLang="en-US" sz="2000" dirty="0"/>
              <a:t>の量を変化させる</a:t>
            </a:r>
          </a:p>
          <a:p>
            <a:pPr>
              <a:lnSpc>
                <a:spcPct val="100000"/>
              </a:lnSpc>
            </a:pPr>
            <a:r>
              <a:rPr lang="ja-JP" altLang="en-US" sz="2400" dirty="0"/>
              <a:t>価格調整　（リンダール・メカニズム）</a:t>
            </a:r>
          </a:p>
          <a:p>
            <a:pPr lvl="1">
              <a:lnSpc>
                <a:spcPct val="100000"/>
              </a:lnSpc>
            </a:pPr>
            <a:r>
              <a:rPr lang="ja-JP" altLang="en-US" sz="2000" dirty="0"/>
              <a:t>政府が各人に公共財</a:t>
            </a:r>
            <a:r>
              <a:rPr lang="en-US" altLang="ja-JP" sz="2000" dirty="0"/>
              <a:t>1</a:t>
            </a:r>
            <a:r>
              <a:rPr lang="ja-JP" altLang="en-US" sz="2000" dirty="0"/>
              <a:t>単位当たりの費用負担割合を提示（租税価格）</a:t>
            </a:r>
          </a:p>
          <a:p>
            <a:pPr lvl="1">
              <a:lnSpc>
                <a:spcPct val="100000"/>
              </a:lnSpc>
            </a:pPr>
            <a:r>
              <a:rPr lang="ja-JP" altLang="en-US" sz="2000" dirty="0"/>
              <a:t>その租税価格のもとで，各人は自らの公共財需要量を表明</a:t>
            </a:r>
          </a:p>
          <a:p>
            <a:pPr lvl="1">
              <a:lnSpc>
                <a:spcPct val="100000"/>
              </a:lnSpc>
            </a:pPr>
            <a:r>
              <a:rPr lang="ja-JP" altLang="en-US" sz="2000" dirty="0"/>
              <a:t>全ての人の需要量が一致するまで，租税価格を変化させる</a:t>
            </a:r>
          </a:p>
          <a:p>
            <a:pPr>
              <a:lnSpc>
                <a:spcPct val="100000"/>
              </a:lnSpc>
            </a:pPr>
            <a:r>
              <a:rPr lang="ja-JP" altLang="en-US" sz="2400" dirty="0"/>
              <a:t>問題点</a:t>
            </a:r>
            <a:r>
              <a:rPr lang="ja-JP" altLang="en-US" sz="2400" dirty="0">
                <a:sym typeface="Wingdings" pitchFamily="2" charset="2"/>
              </a:rPr>
              <a:t> ただ乗り問題</a:t>
            </a:r>
          </a:p>
          <a:p>
            <a:pPr lvl="1">
              <a:lnSpc>
                <a:spcPct val="100000"/>
              </a:lnSpc>
            </a:pPr>
            <a:r>
              <a:rPr lang="ja-JP" altLang="en-US" sz="2000" dirty="0"/>
              <a:t>各人は真の選好を表明するインセンティヴを持たない</a:t>
            </a:r>
          </a:p>
          <a:p>
            <a:pPr lvl="1">
              <a:lnSpc>
                <a:spcPct val="100000"/>
              </a:lnSpc>
            </a:pPr>
            <a:r>
              <a:rPr lang="ja-JP" altLang="en-US" sz="2000" dirty="0"/>
              <a:t>各人の表明した限界便益や，需要量に負担が結びつくから</a:t>
            </a:r>
          </a:p>
        </p:txBody>
      </p:sp>
    </p:spTree>
    <p:extLst>
      <p:ext uri="{BB962C8B-B14F-4D97-AF65-F5344CB8AC3E}">
        <p14:creationId xmlns:p14="http://schemas.microsoft.com/office/powerpoint/2010/main" val="3417980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4" name="Picture 4" descr="p_goods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8600" y="622300"/>
            <a:ext cx="6146800" cy="5613400"/>
          </a:xfrm>
          <a:prstGeom prst="rect">
            <a:avLst/>
          </a:prstGeom>
          <a:noFill/>
          <a:extLst>
            <a:ext uri="{909E8E84-426E-40DD-AFC4-6F175D3DCCD1}">
              <a14:hiddenFill xmlns:a14="http://schemas.microsoft.com/office/drawing/2010/main">
                <a:solidFill>
                  <a:srgbClr val="FFFFFF"/>
                </a:solidFill>
              </a14:hiddenFill>
            </a:ext>
          </a:extLst>
        </p:spPr>
      </p:pic>
      <p:sp>
        <p:nvSpPr>
          <p:cNvPr id="35845" name="Text Box 5"/>
          <p:cNvSpPr txBox="1">
            <a:spLocks noChangeArrowheads="1"/>
          </p:cNvSpPr>
          <p:nvPr/>
        </p:nvSpPr>
        <p:spPr bwMode="auto">
          <a:xfrm>
            <a:off x="5435600" y="476250"/>
            <a:ext cx="27368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3200"/>
              <a:t>ただ乗り問題</a:t>
            </a:r>
          </a:p>
        </p:txBody>
      </p:sp>
    </p:spTree>
    <p:extLst>
      <p:ext uri="{BB962C8B-B14F-4D97-AF65-F5344CB8AC3E}">
        <p14:creationId xmlns:p14="http://schemas.microsoft.com/office/powerpoint/2010/main" val="2873194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ja-JP" altLang="en-US"/>
              <a:t>真の選好を表明させるメカニズム</a:t>
            </a:r>
          </a:p>
        </p:txBody>
      </p:sp>
      <p:sp>
        <p:nvSpPr>
          <p:cNvPr id="36869" name="Rectangle 5"/>
          <p:cNvSpPr>
            <a:spLocks noGrp="1" noChangeArrowheads="1"/>
          </p:cNvSpPr>
          <p:nvPr>
            <p:ph idx="1"/>
          </p:nvPr>
        </p:nvSpPr>
        <p:spPr/>
        <p:txBody>
          <a:bodyPr/>
          <a:lstStyle/>
          <a:p>
            <a:r>
              <a:rPr lang="ja-JP" altLang="en-US" sz="2600" dirty="0"/>
              <a:t>ただ乗り問題の原因</a:t>
            </a:r>
          </a:p>
          <a:p>
            <a:pPr lvl="1"/>
            <a:r>
              <a:rPr lang="ja-JP" altLang="en-US" sz="2400" dirty="0"/>
              <a:t>表明した選好に負担が関連付けられる</a:t>
            </a:r>
          </a:p>
          <a:p>
            <a:pPr lvl="2"/>
            <a:r>
              <a:rPr lang="ja-JP" altLang="en-US" sz="2000" dirty="0"/>
              <a:t>各人の負担額は各人にとってコントロール可能</a:t>
            </a:r>
          </a:p>
          <a:p>
            <a:pPr lvl="1"/>
            <a:r>
              <a:rPr lang="en-US" altLang="ja-JP" sz="2400" dirty="0"/>
              <a:t>Nash</a:t>
            </a:r>
            <a:r>
              <a:rPr lang="ja-JP" altLang="en-US" sz="2400" dirty="0"/>
              <a:t>均衡</a:t>
            </a:r>
            <a:r>
              <a:rPr lang="ja-JP" altLang="en-US" sz="2400" dirty="0">
                <a:sym typeface="Wingdings" pitchFamily="2" charset="2"/>
              </a:rPr>
              <a:t>各人の直面する限界負担が高すぎる</a:t>
            </a:r>
          </a:p>
          <a:p>
            <a:pPr lvl="1"/>
            <a:r>
              <a:rPr lang="ja-JP" altLang="en-US" sz="2400" dirty="0">
                <a:sym typeface="Wingdings" pitchFamily="2" charset="2"/>
              </a:rPr>
              <a:t>これら二つの問題を解消すればより</a:t>
            </a:r>
            <a:endParaRPr lang="ja-JP" altLang="en-US" sz="2400" dirty="0"/>
          </a:p>
          <a:p>
            <a:r>
              <a:rPr lang="ja-JP" altLang="en-US" sz="2600" dirty="0"/>
              <a:t>真の選好を表明させるメカニズム</a:t>
            </a:r>
            <a:r>
              <a:rPr lang="ja-JP" altLang="en-US" sz="2600" dirty="0">
                <a:sym typeface="Wingdings" pitchFamily="2" charset="2"/>
              </a:rPr>
              <a:t></a:t>
            </a:r>
            <a:r>
              <a:rPr lang="ja-JP" altLang="en-US" sz="2600" dirty="0"/>
              <a:t>理論的には存在</a:t>
            </a:r>
          </a:p>
          <a:p>
            <a:pPr lvl="1"/>
            <a:r>
              <a:rPr lang="ja-JP" altLang="en-US" sz="2400" dirty="0"/>
              <a:t>ただし，複雑なシステム</a:t>
            </a:r>
          </a:p>
          <a:p>
            <a:pPr lvl="1"/>
            <a:r>
              <a:rPr lang="ja-JP" altLang="en-US" sz="2400" dirty="0"/>
              <a:t>均衡予算が実現しない</a:t>
            </a:r>
          </a:p>
          <a:p>
            <a:pPr lvl="1"/>
            <a:r>
              <a:rPr lang="ja-JP" altLang="en-US" sz="2400" dirty="0"/>
              <a:t>公平性の問題</a:t>
            </a:r>
          </a:p>
          <a:p>
            <a:pPr>
              <a:lnSpc>
                <a:spcPct val="80000"/>
              </a:lnSpc>
            </a:pPr>
            <a:endParaRPr lang="en-US" altLang="ja-JP" sz="2600" dirty="0"/>
          </a:p>
        </p:txBody>
      </p:sp>
    </p:spTree>
    <p:extLst>
      <p:ext uri="{BB962C8B-B14F-4D97-AF65-F5344CB8AC3E}">
        <p14:creationId xmlns:p14="http://schemas.microsoft.com/office/powerpoint/2010/main" val="2761758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ja-JP" altLang="en-US"/>
              <a:t>現実の政治的決定</a:t>
            </a:r>
          </a:p>
        </p:txBody>
      </p:sp>
      <p:sp>
        <p:nvSpPr>
          <p:cNvPr id="50179" name="Rectangle 3"/>
          <p:cNvSpPr>
            <a:spLocks noGrp="1" noChangeArrowheads="1"/>
          </p:cNvSpPr>
          <p:nvPr>
            <p:ph idx="1"/>
          </p:nvPr>
        </p:nvSpPr>
        <p:spPr>
          <a:xfrm>
            <a:off x="628650" y="1706713"/>
            <a:ext cx="7886700" cy="4464497"/>
          </a:xfrm>
        </p:spPr>
        <p:txBody>
          <a:bodyPr>
            <a:normAutofit fontScale="85000" lnSpcReduction="10000"/>
          </a:bodyPr>
          <a:lstStyle/>
          <a:p>
            <a:pPr>
              <a:lnSpc>
                <a:spcPct val="120000"/>
              </a:lnSpc>
            </a:pPr>
            <a:r>
              <a:rPr lang="ja-JP" altLang="en-US" sz="3200" dirty="0"/>
              <a:t>政治家</a:t>
            </a:r>
          </a:p>
          <a:p>
            <a:pPr marL="342900" lvl="1" indent="0">
              <a:lnSpc>
                <a:spcPct val="120000"/>
              </a:lnSpc>
              <a:buNone/>
            </a:pPr>
            <a:r>
              <a:rPr lang="ja-JP" altLang="en-US" sz="2800" dirty="0"/>
              <a:t>当選が目的 </a:t>
            </a:r>
            <a:r>
              <a:rPr lang="ja-JP" altLang="en-US" sz="2800" dirty="0">
                <a:sym typeface="Wingdings" pitchFamily="2" charset="2"/>
              </a:rPr>
              <a:t> 中位投票者モデル</a:t>
            </a:r>
            <a:endParaRPr lang="ja-JP" altLang="en-US" sz="2800" dirty="0"/>
          </a:p>
          <a:p>
            <a:pPr>
              <a:lnSpc>
                <a:spcPct val="120000"/>
              </a:lnSpc>
            </a:pPr>
            <a:r>
              <a:rPr lang="ja-JP" altLang="en-US" sz="3200" dirty="0"/>
              <a:t>官僚</a:t>
            </a:r>
          </a:p>
          <a:p>
            <a:pPr marL="342900" lvl="1" indent="0">
              <a:lnSpc>
                <a:spcPct val="120000"/>
              </a:lnSpc>
              <a:buNone/>
            </a:pPr>
            <a:r>
              <a:rPr lang="ja-JP" altLang="en-US" sz="2800" dirty="0"/>
              <a:t>官僚の情報上の優位性</a:t>
            </a:r>
          </a:p>
          <a:p>
            <a:pPr marL="342900" lvl="1" indent="0">
              <a:lnSpc>
                <a:spcPct val="120000"/>
              </a:lnSpc>
              <a:buNone/>
            </a:pPr>
            <a:r>
              <a:rPr lang="ja-JP" altLang="en-US" sz="2800" dirty="0"/>
              <a:t>官僚独裁モデル（</a:t>
            </a:r>
            <a:r>
              <a:rPr lang="en-US" altLang="ja-JP" sz="2800" dirty="0" err="1"/>
              <a:t>Niskanen</a:t>
            </a:r>
            <a:r>
              <a:rPr lang="ja-JP" altLang="en-US" sz="2800" dirty="0"/>
              <a:t>）</a:t>
            </a:r>
            <a:r>
              <a:rPr lang="ja-JP" altLang="en-US" sz="2800" dirty="0">
                <a:sym typeface="Wingdings" pitchFamily="2" charset="2"/>
              </a:rPr>
              <a:t></a:t>
            </a:r>
            <a:r>
              <a:rPr lang="ja-JP" altLang="en-US" sz="2800" dirty="0"/>
              <a:t>裁量予算の最大化</a:t>
            </a:r>
          </a:p>
          <a:p>
            <a:pPr>
              <a:lnSpc>
                <a:spcPct val="120000"/>
              </a:lnSpc>
            </a:pPr>
            <a:r>
              <a:rPr lang="ja-JP" altLang="en-US" sz="3200" dirty="0"/>
              <a:t>特殊利益団体</a:t>
            </a:r>
          </a:p>
          <a:p>
            <a:pPr marL="342900" lvl="1" indent="0">
              <a:lnSpc>
                <a:spcPct val="120000"/>
              </a:lnSpc>
              <a:buNone/>
            </a:pPr>
            <a:r>
              <a:rPr lang="ja-JP" altLang="en-US" sz="2800" dirty="0"/>
              <a:t>一般利益よりも特殊利益が優先される</a:t>
            </a:r>
            <a:endParaRPr lang="en-US" altLang="ja-JP" sz="2800" dirty="0"/>
          </a:p>
          <a:p>
            <a:pPr>
              <a:lnSpc>
                <a:spcPct val="120000"/>
              </a:lnSpc>
            </a:pPr>
            <a:r>
              <a:rPr lang="ja-JP" altLang="en-US" sz="3200" dirty="0"/>
              <a:t>政治的決定についてはいくつかのモデルがあり，状況によって使い分けているのが現状</a:t>
            </a:r>
          </a:p>
        </p:txBody>
      </p:sp>
    </p:spTree>
    <p:extLst>
      <p:ext uri="{BB962C8B-B14F-4D97-AF65-F5344CB8AC3E}">
        <p14:creationId xmlns:p14="http://schemas.microsoft.com/office/powerpoint/2010/main" val="1094520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ja-JP" altLang="en-US"/>
              <a:t>中位投票者モデル</a:t>
            </a:r>
          </a:p>
        </p:txBody>
      </p:sp>
      <p:pic>
        <p:nvPicPr>
          <p:cNvPr id="37892" name="Picture 4" descr="p_good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412875"/>
            <a:ext cx="6772275" cy="5048250"/>
          </a:xfrm>
          <a:prstGeom prst="rect">
            <a:avLst/>
          </a:prstGeom>
          <a:noFill/>
          <a:extLst>
            <a:ext uri="{909E8E84-426E-40DD-AFC4-6F175D3DCCD1}">
              <a14:hiddenFill xmlns:a14="http://schemas.microsoft.com/office/drawing/2010/main">
                <a:solidFill>
                  <a:srgbClr val="FFFFFF"/>
                </a:solidFill>
              </a14:hiddenFill>
            </a:ext>
          </a:extLst>
        </p:spPr>
      </p:pic>
      <p:sp>
        <p:nvSpPr>
          <p:cNvPr id="37893" name="Text Box 5"/>
          <p:cNvSpPr txBox="1">
            <a:spLocks noChangeArrowheads="1"/>
          </p:cNvSpPr>
          <p:nvPr/>
        </p:nvSpPr>
        <p:spPr bwMode="auto">
          <a:xfrm>
            <a:off x="6031430" y="619017"/>
            <a:ext cx="2735262"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ja-JP" altLang="en-US" dirty="0"/>
              <a:t>政策が</a:t>
            </a:r>
            <a:r>
              <a:rPr lang="en-US" altLang="ja-JP" dirty="0"/>
              <a:t>1</a:t>
            </a:r>
            <a:r>
              <a:rPr lang="ja-JP" altLang="en-US" dirty="0"/>
              <a:t>次元で表される</a:t>
            </a:r>
            <a:endParaRPr lang="en-US" altLang="ja-JP" dirty="0"/>
          </a:p>
          <a:p>
            <a:pPr>
              <a:spcBef>
                <a:spcPct val="50000"/>
              </a:spcBef>
              <a:buFontTx/>
              <a:buChar char="•"/>
            </a:pPr>
            <a:r>
              <a:rPr lang="ja-JP" altLang="en-US" dirty="0"/>
              <a:t>有権者の選好は単峰型</a:t>
            </a:r>
            <a:r>
              <a:rPr lang="ja-JP" altLang="en-US" sz="1600" dirty="0"/>
              <a:t>（政治家の提示する政策に近いほど高い効用）</a:t>
            </a:r>
          </a:p>
          <a:p>
            <a:pPr>
              <a:spcBef>
                <a:spcPct val="50000"/>
              </a:spcBef>
              <a:buFontTx/>
              <a:buChar char="•"/>
            </a:pPr>
            <a:r>
              <a:rPr lang="ja-JP" altLang="en-US" dirty="0"/>
              <a:t>小選挙区</a:t>
            </a:r>
          </a:p>
          <a:p>
            <a:pPr>
              <a:spcBef>
                <a:spcPct val="50000"/>
              </a:spcBef>
              <a:buFontTx/>
              <a:buChar char="•"/>
            </a:pPr>
            <a:r>
              <a:rPr lang="ja-JP" altLang="en-US" dirty="0"/>
              <a:t>政治家の目標</a:t>
            </a:r>
            <a:r>
              <a:rPr lang="ja-JP" altLang="en-US" dirty="0">
                <a:sym typeface="Wingdings" pitchFamily="2" charset="2"/>
              </a:rPr>
              <a:t>当選（過半数の票の獲得）</a:t>
            </a:r>
            <a:endParaRPr lang="ja-JP" altLang="en-US" dirty="0"/>
          </a:p>
        </p:txBody>
      </p:sp>
      <p:sp>
        <p:nvSpPr>
          <p:cNvPr id="37894" name="Text Box 6"/>
          <p:cNvSpPr txBox="1">
            <a:spLocks noChangeArrowheads="1"/>
          </p:cNvSpPr>
          <p:nvPr/>
        </p:nvSpPr>
        <p:spPr bwMode="auto">
          <a:xfrm>
            <a:off x="6031430" y="3501008"/>
            <a:ext cx="2843361" cy="1646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000" b="1" dirty="0"/>
              <a:t>中位投票者定理</a:t>
            </a:r>
            <a:r>
              <a:rPr lang="en-US" altLang="ja-JP" dirty="0"/>
              <a:t>(median voter theorem)</a:t>
            </a:r>
          </a:p>
          <a:p>
            <a:pPr>
              <a:spcBef>
                <a:spcPct val="50000"/>
              </a:spcBef>
            </a:pPr>
            <a:r>
              <a:rPr lang="ja-JP" altLang="en-US" dirty="0"/>
              <a:t>どちらの政党（政治家）が当選しようが，中位投票者の望む政策が実施される</a:t>
            </a:r>
          </a:p>
        </p:txBody>
      </p:sp>
      <p:sp>
        <p:nvSpPr>
          <p:cNvPr id="37895" name="AutoShape 7"/>
          <p:cNvSpPr>
            <a:spLocks noChangeArrowheads="1"/>
          </p:cNvSpPr>
          <p:nvPr/>
        </p:nvSpPr>
        <p:spPr bwMode="auto">
          <a:xfrm>
            <a:off x="7399061" y="3058350"/>
            <a:ext cx="142875" cy="360362"/>
          </a:xfrm>
          <a:prstGeom prst="downArrow">
            <a:avLst>
              <a:gd name="adj1" fmla="val 50000"/>
              <a:gd name="adj2" fmla="val 6305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Tree>
    <p:extLst>
      <p:ext uri="{BB962C8B-B14F-4D97-AF65-F5344CB8AC3E}">
        <p14:creationId xmlns:p14="http://schemas.microsoft.com/office/powerpoint/2010/main" val="3378311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F0383-B9EF-49EF-81AE-1D1282E397F2}"/>
              </a:ext>
            </a:extLst>
          </p:cNvPr>
          <p:cNvSpPr>
            <a:spLocks noGrp="1"/>
          </p:cNvSpPr>
          <p:nvPr>
            <p:ph type="title"/>
          </p:nvPr>
        </p:nvSpPr>
        <p:spPr>
          <a:xfrm>
            <a:off x="628650" y="365126"/>
            <a:ext cx="7831782" cy="1037515"/>
          </a:xfrm>
        </p:spPr>
        <p:txBody>
          <a:bodyPr>
            <a:noAutofit/>
          </a:bodyPr>
          <a:lstStyle/>
          <a:p>
            <a:r>
              <a:rPr kumimoji="1" lang="ja-JP" altLang="en-US" sz="3200" dirty="0"/>
              <a:t>公共財供給の決定　中位投票者モデル</a:t>
            </a:r>
          </a:p>
        </p:txBody>
      </p:sp>
      <p:cxnSp>
        <p:nvCxnSpPr>
          <p:cNvPr id="7" name="直線矢印コネクタ 6">
            <a:extLst>
              <a:ext uri="{FF2B5EF4-FFF2-40B4-BE49-F238E27FC236}">
                <a16:creationId xmlns:a16="http://schemas.microsoft.com/office/drawing/2014/main" id="{D550E76A-4E8F-4D63-B80F-A738F2682E16}"/>
              </a:ext>
            </a:extLst>
          </p:cNvPr>
          <p:cNvCxnSpPr/>
          <p:nvPr/>
        </p:nvCxnSpPr>
        <p:spPr>
          <a:xfrm>
            <a:off x="755576" y="5445224"/>
            <a:ext cx="316835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F911D9A9-D545-476E-9A68-26D48697FAC2}"/>
              </a:ext>
            </a:extLst>
          </p:cNvPr>
          <p:cNvCxnSpPr/>
          <p:nvPr/>
        </p:nvCxnSpPr>
        <p:spPr>
          <a:xfrm flipV="1">
            <a:off x="755576" y="2636912"/>
            <a:ext cx="0" cy="28083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5A95A921-BC25-4104-96F5-5C080DB60307}"/>
              </a:ext>
            </a:extLst>
          </p:cNvPr>
          <p:cNvCxnSpPr/>
          <p:nvPr/>
        </p:nvCxnSpPr>
        <p:spPr>
          <a:xfrm>
            <a:off x="755576" y="4221088"/>
            <a:ext cx="2808312"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3C108DAF-1B22-4842-AC0F-72FFCABAE853}"/>
              </a:ext>
            </a:extLst>
          </p:cNvPr>
          <p:cNvCxnSpPr>
            <a:cxnSpLocks/>
          </p:cNvCxnSpPr>
          <p:nvPr/>
        </p:nvCxnSpPr>
        <p:spPr>
          <a:xfrm>
            <a:off x="755577" y="3501008"/>
            <a:ext cx="1593041" cy="1576281"/>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81CF618B-CCC8-4C69-8DFF-3579506112D0}"/>
              </a:ext>
            </a:extLst>
          </p:cNvPr>
          <p:cNvCxnSpPr>
            <a:cxnSpLocks/>
          </p:cNvCxnSpPr>
          <p:nvPr/>
        </p:nvCxnSpPr>
        <p:spPr>
          <a:xfrm>
            <a:off x="971600" y="3066067"/>
            <a:ext cx="1909901" cy="1924407"/>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E206F12A-9DCC-4517-A424-0557869AB4CE}"/>
              </a:ext>
            </a:extLst>
          </p:cNvPr>
          <p:cNvCxnSpPr>
            <a:cxnSpLocks/>
          </p:cNvCxnSpPr>
          <p:nvPr/>
        </p:nvCxnSpPr>
        <p:spPr>
          <a:xfrm>
            <a:off x="1288460" y="2708920"/>
            <a:ext cx="2212784" cy="228155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744D6EDD-F811-4210-82AE-48C2E3D76797}"/>
              </a:ext>
            </a:extLst>
          </p:cNvPr>
          <p:cNvSpPr txBox="1"/>
          <p:nvPr/>
        </p:nvSpPr>
        <p:spPr>
          <a:xfrm>
            <a:off x="3609256" y="5433641"/>
            <a:ext cx="422684"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G</a:t>
            </a:r>
            <a:endParaRPr kumimoji="1" lang="ja-JP" altLang="en-US" i="1" dirty="0">
              <a:latin typeface="Times New Roman" panose="02020603050405020304" pitchFamily="18" charset="0"/>
              <a:cs typeface="Times New Roman" panose="02020603050405020304" pitchFamily="18" charset="0"/>
            </a:endParaRPr>
          </a:p>
        </p:txBody>
      </p:sp>
      <p:cxnSp>
        <p:nvCxnSpPr>
          <p:cNvPr id="28" name="直線矢印コネクタ 27">
            <a:extLst>
              <a:ext uri="{FF2B5EF4-FFF2-40B4-BE49-F238E27FC236}">
                <a16:creationId xmlns:a16="http://schemas.microsoft.com/office/drawing/2014/main" id="{2B1FD3F7-2DA6-4933-B443-7CCB71A44B57}"/>
              </a:ext>
            </a:extLst>
          </p:cNvPr>
          <p:cNvCxnSpPr/>
          <p:nvPr/>
        </p:nvCxnSpPr>
        <p:spPr>
          <a:xfrm>
            <a:off x="4779385" y="5446369"/>
            <a:ext cx="316835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B34A5545-7E5D-4BFC-9367-49F8EA9C53E8}"/>
              </a:ext>
            </a:extLst>
          </p:cNvPr>
          <p:cNvCxnSpPr/>
          <p:nvPr/>
        </p:nvCxnSpPr>
        <p:spPr>
          <a:xfrm flipV="1">
            <a:off x="4779385" y="2638057"/>
            <a:ext cx="0" cy="280831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B547E092-871E-4961-9CD5-036EE6197E26}"/>
              </a:ext>
            </a:extLst>
          </p:cNvPr>
          <p:cNvCxnSpPr>
            <a:cxnSpLocks/>
          </p:cNvCxnSpPr>
          <p:nvPr/>
        </p:nvCxnSpPr>
        <p:spPr>
          <a:xfrm>
            <a:off x="4750508" y="2897015"/>
            <a:ext cx="3093899"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9994968D-9427-469B-90BC-48EE0E2F11FB}"/>
              </a:ext>
            </a:extLst>
          </p:cNvPr>
          <p:cNvCxnSpPr>
            <a:cxnSpLocks/>
          </p:cNvCxnSpPr>
          <p:nvPr/>
        </p:nvCxnSpPr>
        <p:spPr>
          <a:xfrm>
            <a:off x="4779386" y="3502153"/>
            <a:ext cx="1656601" cy="178096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9C5F2C50-A70A-42C6-9975-C6F1F1BD053D}"/>
              </a:ext>
            </a:extLst>
          </p:cNvPr>
          <p:cNvCxnSpPr>
            <a:cxnSpLocks/>
          </p:cNvCxnSpPr>
          <p:nvPr/>
        </p:nvCxnSpPr>
        <p:spPr>
          <a:xfrm>
            <a:off x="4979556" y="3072159"/>
            <a:ext cx="2161767" cy="224208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85BA8B5D-5BCF-43BE-BB45-8243E1BFC96B}"/>
              </a:ext>
            </a:extLst>
          </p:cNvPr>
          <p:cNvCxnSpPr>
            <a:cxnSpLocks/>
          </p:cNvCxnSpPr>
          <p:nvPr/>
        </p:nvCxnSpPr>
        <p:spPr>
          <a:xfrm>
            <a:off x="5312269" y="2710065"/>
            <a:ext cx="2521657" cy="2561465"/>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3C944BC3-B18B-41E7-B49B-05333D3A297F}"/>
              </a:ext>
            </a:extLst>
          </p:cNvPr>
          <p:cNvSpPr txBox="1"/>
          <p:nvPr/>
        </p:nvSpPr>
        <p:spPr>
          <a:xfrm>
            <a:off x="7633065" y="5434786"/>
            <a:ext cx="422684"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G</a:t>
            </a:r>
            <a:endParaRPr kumimoji="1" lang="ja-JP" altLang="en-US" i="1" dirty="0">
              <a:latin typeface="Times New Roman" panose="02020603050405020304" pitchFamily="18" charset="0"/>
              <a:cs typeface="Times New Roman" panose="02020603050405020304" pitchFamily="18" charset="0"/>
            </a:endParaRPr>
          </a:p>
        </p:txBody>
      </p:sp>
      <p:sp>
        <p:nvSpPr>
          <p:cNvPr id="35" name="テキスト ボックス 34">
            <a:extLst>
              <a:ext uri="{FF2B5EF4-FFF2-40B4-BE49-F238E27FC236}">
                <a16:creationId xmlns:a16="http://schemas.microsoft.com/office/drawing/2014/main" id="{3BF67A13-D408-4EBC-8238-8488FF9D17AC}"/>
              </a:ext>
            </a:extLst>
          </p:cNvPr>
          <p:cNvSpPr txBox="1"/>
          <p:nvPr/>
        </p:nvSpPr>
        <p:spPr>
          <a:xfrm>
            <a:off x="1288459" y="2492896"/>
            <a:ext cx="950225"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MU</a:t>
            </a:r>
            <a:r>
              <a:rPr kumimoji="1" lang="en-US" altLang="ja-JP" i="1" baseline="-25000" dirty="0">
                <a:latin typeface="Times New Roman" panose="02020603050405020304" pitchFamily="18" charset="0"/>
                <a:cs typeface="Times New Roman" panose="02020603050405020304" pitchFamily="18" charset="0"/>
              </a:rPr>
              <a:t>A</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36" name="テキスト ボックス 35">
            <a:extLst>
              <a:ext uri="{FF2B5EF4-FFF2-40B4-BE49-F238E27FC236}">
                <a16:creationId xmlns:a16="http://schemas.microsoft.com/office/drawing/2014/main" id="{E48194F5-740F-42E9-B952-BAB4F933AB4F}"/>
              </a:ext>
            </a:extLst>
          </p:cNvPr>
          <p:cNvSpPr txBox="1"/>
          <p:nvPr/>
        </p:nvSpPr>
        <p:spPr>
          <a:xfrm>
            <a:off x="820494" y="2773928"/>
            <a:ext cx="950225"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MU</a:t>
            </a:r>
            <a:r>
              <a:rPr kumimoji="1" lang="en-US" altLang="ja-JP" i="1" baseline="-25000" dirty="0">
                <a:latin typeface="Times New Roman" panose="02020603050405020304" pitchFamily="18" charset="0"/>
                <a:cs typeface="Times New Roman" panose="02020603050405020304" pitchFamily="18" charset="0"/>
              </a:rPr>
              <a:t>B</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37" name="テキスト ボックス 36">
            <a:extLst>
              <a:ext uri="{FF2B5EF4-FFF2-40B4-BE49-F238E27FC236}">
                <a16:creationId xmlns:a16="http://schemas.microsoft.com/office/drawing/2014/main" id="{CE0D0D6C-4950-404F-BF65-5FF143A048A1}"/>
              </a:ext>
            </a:extLst>
          </p:cNvPr>
          <p:cNvSpPr txBox="1"/>
          <p:nvPr/>
        </p:nvSpPr>
        <p:spPr>
          <a:xfrm>
            <a:off x="1596377" y="4855699"/>
            <a:ext cx="950225"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MU</a:t>
            </a:r>
            <a:r>
              <a:rPr kumimoji="1" lang="en-US" altLang="ja-JP" i="1" baseline="-25000" dirty="0">
                <a:latin typeface="Times New Roman" panose="02020603050405020304" pitchFamily="18" charset="0"/>
                <a:cs typeface="Times New Roman" panose="02020603050405020304" pitchFamily="18" charset="0"/>
              </a:rPr>
              <a:t>C</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38" name="テキスト ボックス 37">
            <a:extLst>
              <a:ext uri="{FF2B5EF4-FFF2-40B4-BE49-F238E27FC236}">
                <a16:creationId xmlns:a16="http://schemas.microsoft.com/office/drawing/2014/main" id="{51963BD4-9961-497C-972F-9DA7EE373379}"/>
              </a:ext>
            </a:extLst>
          </p:cNvPr>
          <p:cNvSpPr txBox="1"/>
          <p:nvPr/>
        </p:nvSpPr>
        <p:spPr>
          <a:xfrm>
            <a:off x="5293224" y="2363436"/>
            <a:ext cx="950225"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MU</a:t>
            </a:r>
            <a:r>
              <a:rPr kumimoji="1" lang="en-US" altLang="ja-JP" i="1" baseline="-25000" dirty="0">
                <a:latin typeface="Times New Roman" panose="02020603050405020304" pitchFamily="18" charset="0"/>
                <a:cs typeface="Times New Roman" panose="02020603050405020304" pitchFamily="18" charset="0"/>
              </a:rPr>
              <a:t>A</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39" name="テキスト ボックス 38">
            <a:extLst>
              <a:ext uri="{FF2B5EF4-FFF2-40B4-BE49-F238E27FC236}">
                <a16:creationId xmlns:a16="http://schemas.microsoft.com/office/drawing/2014/main" id="{F587B198-F9E6-4ECF-BA28-519FDD60B9DE}"/>
              </a:ext>
            </a:extLst>
          </p:cNvPr>
          <p:cNvSpPr txBox="1"/>
          <p:nvPr/>
        </p:nvSpPr>
        <p:spPr>
          <a:xfrm>
            <a:off x="5073336" y="2939725"/>
            <a:ext cx="950225"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MU</a:t>
            </a:r>
            <a:r>
              <a:rPr kumimoji="1" lang="en-US" altLang="ja-JP" i="1" baseline="-25000" dirty="0">
                <a:latin typeface="Times New Roman" panose="02020603050405020304" pitchFamily="18" charset="0"/>
                <a:cs typeface="Times New Roman" panose="02020603050405020304" pitchFamily="18" charset="0"/>
              </a:rPr>
              <a:t>B</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40" name="テキスト ボックス 39">
            <a:extLst>
              <a:ext uri="{FF2B5EF4-FFF2-40B4-BE49-F238E27FC236}">
                <a16:creationId xmlns:a16="http://schemas.microsoft.com/office/drawing/2014/main" id="{E3DF5AA4-37BA-4D19-819A-3213C71C3E94}"/>
              </a:ext>
            </a:extLst>
          </p:cNvPr>
          <p:cNvSpPr txBox="1"/>
          <p:nvPr/>
        </p:nvSpPr>
        <p:spPr>
          <a:xfrm>
            <a:off x="5620185" y="4968263"/>
            <a:ext cx="950225"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MU</a:t>
            </a:r>
            <a:r>
              <a:rPr kumimoji="1" lang="en-US" altLang="ja-JP" i="1" baseline="-25000" dirty="0">
                <a:latin typeface="Times New Roman" panose="02020603050405020304" pitchFamily="18" charset="0"/>
                <a:cs typeface="Times New Roman" panose="02020603050405020304" pitchFamily="18" charset="0"/>
              </a:rPr>
              <a:t>C</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41" name="テキスト ボックス 40">
            <a:extLst>
              <a:ext uri="{FF2B5EF4-FFF2-40B4-BE49-F238E27FC236}">
                <a16:creationId xmlns:a16="http://schemas.microsoft.com/office/drawing/2014/main" id="{A97345E1-D5F6-4357-B1DF-19DF4D77AAC5}"/>
              </a:ext>
            </a:extLst>
          </p:cNvPr>
          <p:cNvSpPr txBox="1"/>
          <p:nvPr/>
        </p:nvSpPr>
        <p:spPr>
          <a:xfrm>
            <a:off x="3347863" y="3849697"/>
            <a:ext cx="595763" cy="369332"/>
          </a:xfrm>
          <a:prstGeom prst="rect">
            <a:avLst/>
          </a:prstGeom>
          <a:noFill/>
        </p:spPr>
        <p:txBody>
          <a:bodyPr wrap="square" rtlCol="0">
            <a:spAutoFit/>
          </a:bodyPr>
          <a:lstStyle/>
          <a:p>
            <a:r>
              <a:rPr lang="en-US" altLang="ja-JP" i="1" dirty="0">
                <a:latin typeface="Times New Roman" panose="02020603050405020304" pitchFamily="18" charset="0"/>
                <a:cs typeface="Times New Roman" panose="02020603050405020304" pitchFamily="18" charset="0"/>
              </a:rPr>
              <a:t>MC</a:t>
            </a:r>
            <a:endParaRPr kumimoji="1" lang="ja-JP" altLang="en-US" i="1" dirty="0">
              <a:latin typeface="Times New Roman" panose="02020603050405020304" pitchFamily="18" charset="0"/>
              <a:cs typeface="Times New Roman" panose="02020603050405020304" pitchFamily="18" charset="0"/>
            </a:endParaRPr>
          </a:p>
        </p:txBody>
      </p:sp>
      <p:cxnSp>
        <p:nvCxnSpPr>
          <p:cNvPr id="42" name="直線コネクタ 41">
            <a:extLst>
              <a:ext uri="{FF2B5EF4-FFF2-40B4-BE49-F238E27FC236}">
                <a16:creationId xmlns:a16="http://schemas.microsoft.com/office/drawing/2014/main" id="{45342B26-E8DF-476D-9A00-0BAF014E95B6}"/>
              </a:ext>
            </a:extLst>
          </p:cNvPr>
          <p:cNvCxnSpPr>
            <a:cxnSpLocks/>
          </p:cNvCxnSpPr>
          <p:nvPr/>
        </p:nvCxnSpPr>
        <p:spPr>
          <a:xfrm>
            <a:off x="4779385" y="4075081"/>
            <a:ext cx="3065022"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14D31EE0-E4F6-466B-9F97-FFE896731F61}"/>
              </a:ext>
            </a:extLst>
          </p:cNvPr>
          <p:cNvCxnSpPr>
            <a:cxnSpLocks/>
          </p:cNvCxnSpPr>
          <p:nvPr/>
        </p:nvCxnSpPr>
        <p:spPr>
          <a:xfrm>
            <a:off x="4910954" y="5010187"/>
            <a:ext cx="3065022"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96B5C038-8634-4590-9431-39FF4218BF8D}"/>
              </a:ext>
            </a:extLst>
          </p:cNvPr>
          <p:cNvSpPr txBox="1"/>
          <p:nvPr/>
        </p:nvSpPr>
        <p:spPr>
          <a:xfrm>
            <a:off x="677108" y="1988380"/>
            <a:ext cx="2788762" cy="369332"/>
          </a:xfrm>
          <a:prstGeom prst="rect">
            <a:avLst/>
          </a:prstGeom>
          <a:noFill/>
        </p:spPr>
        <p:txBody>
          <a:bodyPr wrap="square" rtlCol="0">
            <a:spAutoFit/>
          </a:bodyPr>
          <a:lstStyle/>
          <a:p>
            <a:r>
              <a:rPr lang="ja-JP" altLang="en-US" dirty="0"/>
              <a:t>限界的負担が同一の場合</a:t>
            </a:r>
            <a:endParaRPr kumimoji="1" lang="ja-JP" altLang="en-US" dirty="0"/>
          </a:p>
        </p:txBody>
      </p:sp>
      <p:sp>
        <p:nvSpPr>
          <p:cNvPr id="47" name="テキスト ボックス 46">
            <a:extLst>
              <a:ext uri="{FF2B5EF4-FFF2-40B4-BE49-F238E27FC236}">
                <a16:creationId xmlns:a16="http://schemas.microsoft.com/office/drawing/2014/main" id="{076DD794-998D-412F-8178-54448020C721}"/>
              </a:ext>
            </a:extLst>
          </p:cNvPr>
          <p:cNvSpPr txBox="1"/>
          <p:nvPr/>
        </p:nvSpPr>
        <p:spPr>
          <a:xfrm>
            <a:off x="4979556" y="1988380"/>
            <a:ext cx="2545497" cy="369328"/>
          </a:xfrm>
          <a:prstGeom prst="rect">
            <a:avLst/>
          </a:prstGeom>
          <a:noFill/>
        </p:spPr>
        <p:txBody>
          <a:bodyPr wrap="square" rtlCol="0">
            <a:spAutoFit/>
          </a:bodyPr>
          <a:lstStyle/>
          <a:p>
            <a:r>
              <a:rPr kumimoji="1" lang="ja-JP" altLang="en-US" dirty="0"/>
              <a:t>累進税の場合</a:t>
            </a:r>
          </a:p>
        </p:txBody>
      </p:sp>
      <p:sp>
        <p:nvSpPr>
          <p:cNvPr id="48" name="テキスト ボックス 47">
            <a:extLst>
              <a:ext uri="{FF2B5EF4-FFF2-40B4-BE49-F238E27FC236}">
                <a16:creationId xmlns:a16="http://schemas.microsoft.com/office/drawing/2014/main" id="{4CA1EC61-42BC-498B-A8B2-2BEF600B77B5}"/>
              </a:ext>
            </a:extLst>
          </p:cNvPr>
          <p:cNvSpPr txBox="1"/>
          <p:nvPr/>
        </p:nvSpPr>
        <p:spPr>
          <a:xfrm>
            <a:off x="324707" y="1249919"/>
            <a:ext cx="7920878" cy="615553"/>
          </a:xfrm>
          <a:prstGeom prst="rect">
            <a:avLst/>
          </a:prstGeom>
          <a:noFill/>
        </p:spPr>
        <p:txBody>
          <a:bodyPr wrap="square" rtlCol="0">
            <a:spAutoFit/>
          </a:bodyPr>
          <a:lstStyle/>
          <a:p>
            <a:r>
              <a:rPr kumimoji="1" lang="en-US" altLang="ja-JP" dirty="0"/>
              <a:t>A,B,C</a:t>
            </a:r>
            <a:r>
              <a:rPr kumimoji="1" lang="ja-JP" altLang="en-US" dirty="0"/>
              <a:t>の</a:t>
            </a:r>
            <a:r>
              <a:rPr kumimoji="1" lang="en-US" altLang="ja-JP" dirty="0"/>
              <a:t>3</a:t>
            </a:r>
            <a:r>
              <a:rPr kumimoji="1" lang="ja-JP" altLang="en-US" dirty="0"/>
              <a:t>名の有権者　</a:t>
            </a:r>
            <a:r>
              <a:rPr lang="en-US" altLang="ja-JP" dirty="0"/>
              <a:t>A:</a:t>
            </a:r>
            <a:r>
              <a:rPr lang="ja-JP" altLang="en-US" dirty="0"/>
              <a:t>高所得者，</a:t>
            </a:r>
            <a:r>
              <a:rPr lang="en-US" altLang="ja-JP" dirty="0"/>
              <a:t>B:</a:t>
            </a:r>
            <a:r>
              <a:rPr lang="ja-JP" altLang="en-US" dirty="0"/>
              <a:t>中所得者，　</a:t>
            </a:r>
            <a:r>
              <a:rPr lang="en-US" altLang="ja-JP" dirty="0"/>
              <a:t>C:</a:t>
            </a:r>
            <a:r>
              <a:rPr lang="ja-JP" altLang="en-US" dirty="0"/>
              <a:t>低所得者</a:t>
            </a:r>
            <a:endParaRPr lang="en-US" altLang="ja-JP" dirty="0"/>
          </a:p>
          <a:p>
            <a:r>
              <a:rPr kumimoji="1" lang="ja-JP" altLang="en-US" sz="1600" dirty="0"/>
              <a:t>　所得水準によって公共財の限界効用が異なる（公共財と私的財の限界代替率が異なる）</a:t>
            </a:r>
            <a:endParaRPr kumimoji="1" lang="ja-JP" altLang="en-US" dirty="0"/>
          </a:p>
        </p:txBody>
      </p:sp>
      <p:sp>
        <p:nvSpPr>
          <p:cNvPr id="50" name="テキスト ボックス 49">
            <a:extLst>
              <a:ext uri="{FF2B5EF4-FFF2-40B4-BE49-F238E27FC236}">
                <a16:creationId xmlns:a16="http://schemas.microsoft.com/office/drawing/2014/main" id="{5131357C-873B-4AFE-8DA1-B4E55BC32B3F}"/>
              </a:ext>
            </a:extLst>
          </p:cNvPr>
          <p:cNvSpPr txBox="1"/>
          <p:nvPr/>
        </p:nvSpPr>
        <p:spPr>
          <a:xfrm>
            <a:off x="7351974" y="2537492"/>
            <a:ext cx="692603" cy="369332"/>
          </a:xfrm>
          <a:prstGeom prst="rect">
            <a:avLst/>
          </a:prstGeom>
          <a:noFill/>
        </p:spPr>
        <p:txBody>
          <a:bodyPr wrap="square" rtlCol="0">
            <a:spAutoFit/>
          </a:bodyPr>
          <a:lstStyle/>
          <a:p>
            <a:r>
              <a:rPr lang="en-US" altLang="ja-JP" i="1" dirty="0">
                <a:latin typeface="Times New Roman" panose="02020603050405020304" pitchFamily="18" charset="0"/>
                <a:cs typeface="Times New Roman" panose="02020603050405020304" pitchFamily="18" charset="0"/>
              </a:rPr>
              <a:t>MC</a:t>
            </a:r>
            <a:r>
              <a:rPr lang="en-US" altLang="ja-JP" i="1" baseline="-25000" dirty="0">
                <a:latin typeface="Times New Roman" panose="02020603050405020304" pitchFamily="18" charset="0"/>
                <a:cs typeface="Times New Roman" panose="02020603050405020304" pitchFamily="18" charset="0"/>
              </a:rPr>
              <a:t>A</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51" name="テキスト ボックス 50">
            <a:extLst>
              <a:ext uri="{FF2B5EF4-FFF2-40B4-BE49-F238E27FC236}">
                <a16:creationId xmlns:a16="http://schemas.microsoft.com/office/drawing/2014/main" id="{28B32851-FA26-4619-87F1-C6AF7A9F105B}"/>
              </a:ext>
            </a:extLst>
          </p:cNvPr>
          <p:cNvSpPr txBox="1"/>
          <p:nvPr/>
        </p:nvSpPr>
        <p:spPr>
          <a:xfrm>
            <a:off x="7351974" y="3682468"/>
            <a:ext cx="731366" cy="369332"/>
          </a:xfrm>
          <a:prstGeom prst="rect">
            <a:avLst/>
          </a:prstGeom>
          <a:noFill/>
        </p:spPr>
        <p:txBody>
          <a:bodyPr wrap="square" rtlCol="0">
            <a:spAutoFit/>
          </a:bodyPr>
          <a:lstStyle/>
          <a:p>
            <a:r>
              <a:rPr lang="en-US" altLang="ja-JP" i="1" dirty="0">
                <a:latin typeface="Times New Roman" panose="02020603050405020304" pitchFamily="18" charset="0"/>
                <a:cs typeface="Times New Roman" panose="02020603050405020304" pitchFamily="18" charset="0"/>
              </a:rPr>
              <a:t>MC</a:t>
            </a:r>
            <a:r>
              <a:rPr lang="en-US" altLang="ja-JP" i="1" baseline="-25000" dirty="0">
                <a:latin typeface="Times New Roman" panose="02020603050405020304" pitchFamily="18" charset="0"/>
                <a:cs typeface="Times New Roman" panose="02020603050405020304" pitchFamily="18" charset="0"/>
              </a:rPr>
              <a:t>B</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56" name="テキスト ボックス 55">
            <a:extLst>
              <a:ext uri="{FF2B5EF4-FFF2-40B4-BE49-F238E27FC236}">
                <a16:creationId xmlns:a16="http://schemas.microsoft.com/office/drawing/2014/main" id="{7727401E-5964-4FA6-8206-4D529F1160D0}"/>
              </a:ext>
            </a:extLst>
          </p:cNvPr>
          <p:cNvSpPr txBox="1"/>
          <p:nvPr/>
        </p:nvSpPr>
        <p:spPr>
          <a:xfrm>
            <a:off x="7514213" y="4632609"/>
            <a:ext cx="731366" cy="369332"/>
          </a:xfrm>
          <a:prstGeom prst="rect">
            <a:avLst/>
          </a:prstGeom>
          <a:noFill/>
        </p:spPr>
        <p:txBody>
          <a:bodyPr wrap="square" rtlCol="0">
            <a:spAutoFit/>
          </a:bodyPr>
          <a:lstStyle/>
          <a:p>
            <a:r>
              <a:rPr lang="en-US" altLang="ja-JP" i="1" dirty="0">
                <a:latin typeface="Times New Roman" panose="02020603050405020304" pitchFamily="18" charset="0"/>
                <a:cs typeface="Times New Roman" panose="02020603050405020304" pitchFamily="18" charset="0"/>
              </a:rPr>
              <a:t>MC</a:t>
            </a:r>
            <a:r>
              <a:rPr lang="en-US" altLang="ja-JP" i="1" baseline="-25000" dirty="0">
                <a:latin typeface="Times New Roman" panose="02020603050405020304" pitchFamily="18" charset="0"/>
                <a:cs typeface="Times New Roman" panose="02020603050405020304" pitchFamily="18" charset="0"/>
              </a:rPr>
              <a:t>C</a:t>
            </a:r>
            <a:endParaRPr kumimoji="1" lang="ja-JP" altLang="en-US" i="1" baseline="-25000" dirty="0">
              <a:latin typeface="Times New Roman" panose="02020603050405020304" pitchFamily="18" charset="0"/>
              <a:cs typeface="Times New Roman" panose="02020603050405020304" pitchFamily="18" charset="0"/>
            </a:endParaRPr>
          </a:p>
        </p:txBody>
      </p:sp>
      <p:cxnSp>
        <p:nvCxnSpPr>
          <p:cNvPr id="58" name="直線コネクタ 57">
            <a:extLst>
              <a:ext uri="{FF2B5EF4-FFF2-40B4-BE49-F238E27FC236}">
                <a16:creationId xmlns:a16="http://schemas.microsoft.com/office/drawing/2014/main" id="{B60B9B7E-2F79-4AFA-88B8-60F7899AEFF5}"/>
              </a:ext>
            </a:extLst>
          </p:cNvPr>
          <p:cNvCxnSpPr/>
          <p:nvPr/>
        </p:nvCxnSpPr>
        <p:spPr>
          <a:xfrm>
            <a:off x="1475656" y="4219029"/>
            <a:ext cx="0" cy="121461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BC16A3AA-FBC2-4B26-B4EE-1BC8E8DB48AA}"/>
              </a:ext>
            </a:extLst>
          </p:cNvPr>
          <p:cNvCxnSpPr/>
          <p:nvPr/>
        </p:nvCxnSpPr>
        <p:spPr>
          <a:xfrm>
            <a:off x="2136541" y="4208603"/>
            <a:ext cx="0" cy="121461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4F105F4D-FBE3-4035-AA24-925347E1C055}"/>
              </a:ext>
            </a:extLst>
          </p:cNvPr>
          <p:cNvCxnSpPr/>
          <p:nvPr/>
        </p:nvCxnSpPr>
        <p:spPr>
          <a:xfrm>
            <a:off x="2699792" y="4219029"/>
            <a:ext cx="0" cy="121461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057596A7-7E4A-4576-9BF3-4EBE07DC9BAD}"/>
              </a:ext>
            </a:extLst>
          </p:cNvPr>
          <p:cNvCxnSpPr>
            <a:cxnSpLocks/>
          </p:cNvCxnSpPr>
          <p:nvPr/>
        </p:nvCxnSpPr>
        <p:spPr>
          <a:xfrm>
            <a:off x="5436096" y="2862228"/>
            <a:ext cx="0" cy="258299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733E62B8-1716-463F-A61D-3545675EDCCA}"/>
              </a:ext>
            </a:extLst>
          </p:cNvPr>
          <p:cNvCxnSpPr>
            <a:cxnSpLocks/>
          </p:cNvCxnSpPr>
          <p:nvPr/>
        </p:nvCxnSpPr>
        <p:spPr>
          <a:xfrm>
            <a:off x="5940152" y="4051800"/>
            <a:ext cx="0" cy="139342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6006CA90-19F7-4F18-A3D0-1B35E715B1A6}"/>
              </a:ext>
            </a:extLst>
          </p:cNvPr>
          <p:cNvCxnSpPr>
            <a:cxnSpLocks/>
          </p:cNvCxnSpPr>
          <p:nvPr/>
        </p:nvCxnSpPr>
        <p:spPr>
          <a:xfrm>
            <a:off x="6156176" y="5055280"/>
            <a:ext cx="0" cy="36793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09DA7FCC-F2CB-48A9-B756-8420C29703D4}"/>
              </a:ext>
            </a:extLst>
          </p:cNvPr>
          <p:cNvSpPr txBox="1"/>
          <p:nvPr/>
        </p:nvSpPr>
        <p:spPr>
          <a:xfrm>
            <a:off x="2546602" y="5433641"/>
            <a:ext cx="513230"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G</a:t>
            </a:r>
            <a:r>
              <a:rPr kumimoji="1" lang="en-US" altLang="ja-JP" i="1" baseline="-25000" dirty="0">
                <a:latin typeface="Times New Roman" panose="02020603050405020304" pitchFamily="18" charset="0"/>
                <a:cs typeface="Times New Roman" panose="02020603050405020304" pitchFamily="18" charset="0"/>
              </a:rPr>
              <a:t>A</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68" name="テキスト ボックス 67">
            <a:extLst>
              <a:ext uri="{FF2B5EF4-FFF2-40B4-BE49-F238E27FC236}">
                <a16:creationId xmlns:a16="http://schemas.microsoft.com/office/drawing/2014/main" id="{22EA5B7A-CAC5-4E41-909B-A615CEF2CF82}"/>
              </a:ext>
            </a:extLst>
          </p:cNvPr>
          <p:cNvSpPr txBox="1"/>
          <p:nvPr/>
        </p:nvSpPr>
        <p:spPr>
          <a:xfrm>
            <a:off x="1891705" y="5433641"/>
            <a:ext cx="513230"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G</a:t>
            </a:r>
            <a:r>
              <a:rPr kumimoji="1" lang="en-US" altLang="ja-JP" i="1" baseline="-25000" dirty="0">
                <a:latin typeface="Times New Roman" panose="02020603050405020304" pitchFamily="18" charset="0"/>
                <a:cs typeface="Times New Roman" panose="02020603050405020304" pitchFamily="18" charset="0"/>
              </a:rPr>
              <a:t>B</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69" name="テキスト ボックス 68">
            <a:extLst>
              <a:ext uri="{FF2B5EF4-FFF2-40B4-BE49-F238E27FC236}">
                <a16:creationId xmlns:a16="http://schemas.microsoft.com/office/drawing/2014/main" id="{FA62AF9E-4FF5-4FDF-A02A-85D918262C77}"/>
              </a:ext>
            </a:extLst>
          </p:cNvPr>
          <p:cNvSpPr txBox="1"/>
          <p:nvPr/>
        </p:nvSpPr>
        <p:spPr>
          <a:xfrm>
            <a:off x="1261314" y="5433641"/>
            <a:ext cx="513230"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G</a:t>
            </a:r>
            <a:r>
              <a:rPr kumimoji="1" lang="en-US" altLang="ja-JP" i="1" baseline="-25000" dirty="0">
                <a:latin typeface="Times New Roman" panose="02020603050405020304" pitchFamily="18" charset="0"/>
                <a:cs typeface="Times New Roman" panose="02020603050405020304" pitchFamily="18" charset="0"/>
              </a:rPr>
              <a:t>C</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70" name="テキスト ボックス 69">
            <a:extLst>
              <a:ext uri="{FF2B5EF4-FFF2-40B4-BE49-F238E27FC236}">
                <a16:creationId xmlns:a16="http://schemas.microsoft.com/office/drawing/2014/main" id="{DBC962C5-7EF6-471C-A2D5-D1C614657E01}"/>
              </a:ext>
            </a:extLst>
          </p:cNvPr>
          <p:cNvSpPr txBox="1"/>
          <p:nvPr/>
        </p:nvSpPr>
        <p:spPr>
          <a:xfrm>
            <a:off x="6032095" y="5425973"/>
            <a:ext cx="513230"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G</a:t>
            </a:r>
            <a:r>
              <a:rPr kumimoji="1" lang="en-US" altLang="ja-JP" i="1" baseline="-25000" dirty="0">
                <a:latin typeface="Times New Roman" panose="02020603050405020304" pitchFamily="18" charset="0"/>
                <a:cs typeface="Times New Roman" panose="02020603050405020304" pitchFamily="18" charset="0"/>
              </a:rPr>
              <a:t>C</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71" name="テキスト ボックス 70">
            <a:extLst>
              <a:ext uri="{FF2B5EF4-FFF2-40B4-BE49-F238E27FC236}">
                <a16:creationId xmlns:a16="http://schemas.microsoft.com/office/drawing/2014/main" id="{ECA10974-8D79-43A9-BC44-028E4A1B7977}"/>
              </a:ext>
            </a:extLst>
          </p:cNvPr>
          <p:cNvSpPr txBox="1"/>
          <p:nvPr/>
        </p:nvSpPr>
        <p:spPr>
          <a:xfrm>
            <a:off x="5736656" y="5433641"/>
            <a:ext cx="513230"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G</a:t>
            </a:r>
            <a:r>
              <a:rPr kumimoji="1" lang="en-US" altLang="ja-JP" i="1" baseline="-25000" dirty="0">
                <a:latin typeface="Times New Roman" panose="02020603050405020304" pitchFamily="18" charset="0"/>
                <a:cs typeface="Times New Roman" panose="02020603050405020304" pitchFamily="18" charset="0"/>
              </a:rPr>
              <a:t>B</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72" name="テキスト ボックス 71">
            <a:extLst>
              <a:ext uri="{FF2B5EF4-FFF2-40B4-BE49-F238E27FC236}">
                <a16:creationId xmlns:a16="http://schemas.microsoft.com/office/drawing/2014/main" id="{F0023204-F6BC-48D4-8056-7A293E388A85}"/>
              </a:ext>
            </a:extLst>
          </p:cNvPr>
          <p:cNvSpPr txBox="1"/>
          <p:nvPr/>
        </p:nvSpPr>
        <p:spPr>
          <a:xfrm>
            <a:off x="5223085" y="5433641"/>
            <a:ext cx="513230" cy="369332"/>
          </a:xfrm>
          <a:prstGeom prst="rect">
            <a:avLst/>
          </a:prstGeom>
          <a:noFill/>
        </p:spPr>
        <p:txBody>
          <a:bodyPr wrap="square" rtlCol="0">
            <a:spAutoFit/>
          </a:bodyPr>
          <a:lstStyle/>
          <a:p>
            <a:r>
              <a:rPr kumimoji="1" lang="en-US" altLang="ja-JP" i="1" dirty="0">
                <a:latin typeface="Times New Roman" panose="02020603050405020304" pitchFamily="18" charset="0"/>
                <a:cs typeface="Times New Roman" panose="02020603050405020304" pitchFamily="18" charset="0"/>
              </a:rPr>
              <a:t>G</a:t>
            </a:r>
            <a:r>
              <a:rPr kumimoji="1" lang="en-US" altLang="ja-JP" i="1" baseline="-25000" dirty="0">
                <a:latin typeface="Times New Roman" panose="02020603050405020304" pitchFamily="18" charset="0"/>
                <a:cs typeface="Times New Roman" panose="02020603050405020304" pitchFamily="18" charset="0"/>
              </a:rPr>
              <a:t>A</a:t>
            </a:r>
            <a:endParaRPr kumimoji="1" lang="ja-JP" altLang="en-US" i="1" baseline="-25000" dirty="0">
              <a:latin typeface="Times New Roman" panose="02020603050405020304" pitchFamily="18" charset="0"/>
              <a:cs typeface="Times New Roman" panose="02020603050405020304" pitchFamily="18" charset="0"/>
            </a:endParaRPr>
          </a:p>
        </p:txBody>
      </p:sp>
      <p:sp>
        <p:nvSpPr>
          <p:cNvPr id="73" name="テキスト ボックス 72">
            <a:extLst>
              <a:ext uri="{FF2B5EF4-FFF2-40B4-BE49-F238E27FC236}">
                <a16:creationId xmlns:a16="http://schemas.microsoft.com/office/drawing/2014/main" id="{D830EF69-0B28-40C6-A8FE-7FB751296AF9}"/>
              </a:ext>
            </a:extLst>
          </p:cNvPr>
          <p:cNvSpPr txBox="1"/>
          <p:nvPr/>
        </p:nvSpPr>
        <p:spPr>
          <a:xfrm>
            <a:off x="1475656" y="5949280"/>
            <a:ext cx="5760626" cy="369332"/>
          </a:xfrm>
          <a:prstGeom prst="rect">
            <a:avLst/>
          </a:prstGeom>
          <a:noFill/>
        </p:spPr>
        <p:txBody>
          <a:bodyPr wrap="square" rtlCol="0">
            <a:spAutoFit/>
          </a:bodyPr>
          <a:lstStyle/>
          <a:p>
            <a:r>
              <a:rPr lang="ja-JP" altLang="en-US" dirty="0"/>
              <a:t>中位投票者の望む公共財の量が政治的に決定される</a:t>
            </a:r>
            <a:endParaRPr kumimoji="1" lang="ja-JP" altLang="en-US" dirty="0"/>
          </a:p>
        </p:txBody>
      </p:sp>
    </p:spTree>
    <p:extLst>
      <p:ext uri="{BB962C8B-B14F-4D97-AF65-F5344CB8AC3E}">
        <p14:creationId xmlns:p14="http://schemas.microsoft.com/office/powerpoint/2010/main" val="340732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公共財 </a:t>
            </a:r>
            <a:r>
              <a:rPr lang="en-US" altLang="ja-JP"/>
              <a:t>public goods</a:t>
            </a:r>
          </a:p>
        </p:txBody>
      </p:sp>
      <p:sp>
        <p:nvSpPr>
          <p:cNvPr id="7171" name="Rectangle 3"/>
          <p:cNvSpPr>
            <a:spLocks noGrp="1" noChangeArrowheads="1"/>
          </p:cNvSpPr>
          <p:nvPr>
            <p:ph idx="1"/>
          </p:nvPr>
        </p:nvSpPr>
        <p:spPr>
          <a:xfrm>
            <a:off x="628650" y="1556792"/>
            <a:ext cx="8119814" cy="4936081"/>
          </a:xfrm>
        </p:spPr>
        <p:txBody>
          <a:bodyPr>
            <a:normAutofit/>
          </a:bodyPr>
          <a:lstStyle/>
          <a:p>
            <a:pPr>
              <a:lnSpc>
                <a:spcPct val="90000"/>
              </a:lnSpc>
            </a:pPr>
            <a:r>
              <a:rPr lang="ja-JP" altLang="en-US" sz="2600" dirty="0"/>
              <a:t>私的財　 </a:t>
            </a:r>
            <a:r>
              <a:rPr lang="en-US" altLang="ja-JP" sz="2600" dirty="0"/>
              <a:t>vs.  </a:t>
            </a:r>
            <a:r>
              <a:rPr lang="ja-JP" altLang="en-US" sz="2600" dirty="0"/>
              <a:t>公共財</a:t>
            </a:r>
            <a:endParaRPr lang="en-US" altLang="ja-JP" sz="2600" dirty="0"/>
          </a:p>
          <a:p>
            <a:pPr>
              <a:lnSpc>
                <a:spcPct val="90000"/>
              </a:lnSpc>
            </a:pPr>
            <a:r>
              <a:rPr lang="ja-JP" altLang="en-US" sz="2600" dirty="0"/>
              <a:t>公共財の</a:t>
            </a:r>
            <a:r>
              <a:rPr lang="en-US" altLang="ja-JP" sz="2600" dirty="0"/>
              <a:t>2</a:t>
            </a:r>
            <a:r>
              <a:rPr lang="ja-JP" altLang="en-US" sz="2600" dirty="0" err="1"/>
              <a:t>つの</a:t>
            </a:r>
            <a:r>
              <a:rPr lang="ja-JP" altLang="en-US" sz="2600" dirty="0"/>
              <a:t>性質</a:t>
            </a:r>
          </a:p>
          <a:p>
            <a:pPr lvl="1">
              <a:lnSpc>
                <a:spcPct val="90000"/>
              </a:lnSpc>
            </a:pPr>
            <a:r>
              <a:rPr lang="ja-JP" altLang="en-US" sz="2400" dirty="0"/>
              <a:t>非競合性</a:t>
            </a:r>
          </a:p>
          <a:p>
            <a:pPr lvl="2">
              <a:lnSpc>
                <a:spcPct val="90000"/>
              </a:lnSpc>
            </a:pPr>
            <a:r>
              <a:rPr lang="ja-JP" altLang="en-US" sz="2000" dirty="0"/>
              <a:t>ある人が消費したからといって他の人の消費機会が減るわけではない</a:t>
            </a:r>
            <a:endParaRPr lang="en-US" altLang="ja-JP" sz="2000" dirty="0"/>
          </a:p>
          <a:p>
            <a:pPr marL="685800" lvl="1" indent="0">
              <a:buNone/>
            </a:pPr>
            <a:r>
              <a:rPr lang="en-US" altLang="ja-JP" dirty="0">
                <a:sym typeface="Wingdings" panose="05000000000000000000" pitchFamily="2" charset="2"/>
              </a:rPr>
              <a:t> </a:t>
            </a:r>
            <a:r>
              <a:rPr lang="ja-JP" altLang="en-US" dirty="0">
                <a:sym typeface="Wingdings" panose="05000000000000000000" pitchFamily="2" charset="2"/>
              </a:rPr>
              <a:t>いったん供給されたら，追加的な消費者に限界費用ゼロで供給できる</a:t>
            </a:r>
            <a:endParaRPr lang="ja-JP" altLang="en-US" dirty="0"/>
          </a:p>
          <a:p>
            <a:pPr lvl="1">
              <a:lnSpc>
                <a:spcPct val="90000"/>
              </a:lnSpc>
            </a:pPr>
            <a:r>
              <a:rPr lang="ja-JP" altLang="en-US" sz="2400" dirty="0"/>
              <a:t>排除不能性（排除不可能性）</a:t>
            </a:r>
          </a:p>
          <a:p>
            <a:pPr lvl="2">
              <a:lnSpc>
                <a:spcPct val="90000"/>
              </a:lnSpc>
            </a:pPr>
            <a:r>
              <a:rPr lang="ja-JP" altLang="en-US" sz="2000" dirty="0"/>
              <a:t>費用負担をしない人の排除が困難</a:t>
            </a:r>
          </a:p>
          <a:p>
            <a:pPr marL="571500" lvl="1" indent="0">
              <a:buNone/>
            </a:pPr>
            <a:r>
              <a:rPr lang="en-US" altLang="ja-JP" sz="2300" dirty="0">
                <a:sym typeface="Wingdings" panose="05000000000000000000" pitchFamily="2" charset="2"/>
              </a:rPr>
              <a:t>	</a:t>
            </a:r>
            <a:r>
              <a:rPr lang="en-US" altLang="ja-JP" dirty="0">
                <a:sym typeface="Wingdings" panose="05000000000000000000" pitchFamily="2" charset="2"/>
              </a:rPr>
              <a:t> </a:t>
            </a:r>
            <a:r>
              <a:rPr lang="ja-JP" altLang="en-US" dirty="0"/>
              <a:t>価格メカニズムを用いることが困難</a:t>
            </a:r>
          </a:p>
          <a:p>
            <a:pPr>
              <a:lnSpc>
                <a:spcPct val="90000"/>
              </a:lnSpc>
            </a:pPr>
            <a:r>
              <a:rPr lang="ja-JP" altLang="en-US" sz="2600" dirty="0"/>
              <a:t>フリーライダー問題</a:t>
            </a:r>
            <a:r>
              <a:rPr lang="en-US" altLang="ja-JP" sz="2600" dirty="0">
                <a:sym typeface="Wingdings" panose="05000000000000000000" pitchFamily="2" charset="2"/>
              </a:rPr>
              <a:t></a:t>
            </a:r>
            <a:r>
              <a:rPr lang="ja-JP" altLang="en-US" sz="2600" dirty="0">
                <a:sym typeface="Wingdings" panose="05000000000000000000" pitchFamily="2" charset="2"/>
              </a:rPr>
              <a:t>自由な</a:t>
            </a:r>
            <a:r>
              <a:rPr lang="ja-JP" altLang="en-US" sz="2600" dirty="0"/>
              <a:t>市場では過小供給</a:t>
            </a:r>
            <a:endParaRPr lang="ja-JP" altLang="en-US" sz="2400" dirty="0"/>
          </a:p>
          <a:p>
            <a:pPr>
              <a:lnSpc>
                <a:spcPct val="90000"/>
              </a:lnSpc>
            </a:pPr>
            <a:r>
              <a:rPr lang="ja-JP" altLang="en-US" sz="2600" dirty="0"/>
              <a:t>公共財の例</a:t>
            </a:r>
          </a:p>
          <a:p>
            <a:pPr lvl="1">
              <a:lnSpc>
                <a:spcPct val="90000"/>
              </a:lnSpc>
            </a:pPr>
            <a:r>
              <a:rPr lang="ja-JP" altLang="en-US" sz="2400" dirty="0"/>
              <a:t>国防，警察サービス，公衆衛生，知識，情報</a:t>
            </a:r>
          </a:p>
        </p:txBody>
      </p:sp>
    </p:spTree>
    <p:extLst>
      <p:ext uri="{BB962C8B-B14F-4D97-AF65-F5344CB8AC3E}">
        <p14:creationId xmlns:p14="http://schemas.microsoft.com/office/powerpoint/2010/main" val="1759193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ja-JP" altLang="en-US" sz="3400" dirty="0"/>
              <a:t>公共財の供給量　</a:t>
            </a:r>
            <a:br>
              <a:rPr lang="ja-JP" altLang="en-US" sz="3400" dirty="0"/>
            </a:br>
            <a:r>
              <a:rPr lang="ja-JP" altLang="en-US" sz="3000" dirty="0"/>
              <a:t>中位投票者定理のインプリケーション</a:t>
            </a:r>
          </a:p>
        </p:txBody>
      </p:sp>
      <p:sp>
        <p:nvSpPr>
          <p:cNvPr id="39939" name="Rectangle 3"/>
          <p:cNvSpPr>
            <a:spLocks noGrp="1" noChangeArrowheads="1"/>
          </p:cNvSpPr>
          <p:nvPr>
            <p:ph idx="1"/>
          </p:nvPr>
        </p:nvSpPr>
        <p:spPr>
          <a:xfrm>
            <a:off x="306438" y="1916832"/>
            <a:ext cx="8208912" cy="4195664"/>
          </a:xfrm>
        </p:spPr>
        <p:txBody>
          <a:bodyPr>
            <a:normAutofit fontScale="92500"/>
          </a:bodyPr>
          <a:lstStyle/>
          <a:p>
            <a:pPr>
              <a:lnSpc>
                <a:spcPct val="100000"/>
              </a:lnSpc>
            </a:pPr>
            <a:r>
              <a:rPr lang="ja-JP" altLang="en-US" sz="3200" dirty="0"/>
              <a:t>中位投票者の直面する限界的負担が重要</a:t>
            </a:r>
          </a:p>
          <a:p>
            <a:pPr lvl="1">
              <a:lnSpc>
                <a:spcPct val="100000"/>
              </a:lnSpc>
            </a:pPr>
            <a:r>
              <a:rPr lang="ja-JP" altLang="en-US" sz="2800" dirty="0"/>
              <a:t>高い限界負担</a:t>
            </a:r>
            <a:r>
              <a:rPr lang="ja-JP" altLang="en-US" sz="2800" dirty="0">
                <a:sym typeface="Wingdings" pitchFamily="2" charset="2"/>
              </a:rPr>
              <a:t>中位投票者は公共財を少なく需要</a:t>
            </a:r>
          </a:p>
          <a:p>
            <a:pPr lvl="1">
              <a:lnSpc>
                <a:spcPct val="100000"/>
              </a:lnSpc>
            </a:pPr>
            <a:r>
              <a:rPr lang="ja-JP" altLang="en-US" sz="2800" dirty="0">
                <a:sym typeface="Wingdings" pitchFamily="2" charset="2"/>
              </a:rPr>
              <a:t>低い限界負担中位投票者は公共財を多く需要</a:t>
            </a:r>
          </a:p>
          <a:p>
            <a:pPr>
              <a:lnSpc>
                <a:spcPct val="100000"/>
              </a:lnSpc>
            </a:pPr>
            <a:r>
              <a:rPr lang="ja-JP" altLang="en-US" sz="3200" dirty="0"/>
              <a:t>バラマキ政治</a:t>
            </a:r>
          </a:p>
          <a:p>
            <a:pPr lvl="1">
              <a:lnSpc>
                <a:spcPct val="100000"/>
              </a:lnSpc>
            </a:pPr>
            <a:r>
              <a:rPr lang="ja-JP" altLang="en-US" sz="3200" dirty="0"/>
              <a:t>低い限界負担</a:t>
            </a:r>
          </a:p>
          <a:p>
            <a:pPr lvl="2">
              <a:lnSpc>
                <a:spcPct val="100000"/>
              </a:lnSpc>
            </a:pPr>
            <a:r>
              <a:rPr lang="ja-JP" altLang="en-US" sz="2800" dirty="0"/>
              <a:t>発展途上国のポピュリズム</a:t>
            </a:r>
          </a:p>
          <a:p>
            <a:pPr lvl="3">
              <a:lnSpc>
                <a:spcPct val="100000"/>
              </a:lnSpc>
            </a:pPr>
            <a:r>
              <a:rPr lang="ja-JP" altLang="en-US" sz="2400" dirty="0"/>
              <a:t>多数の貧困者，ほとんど負担をしていない</a:t>
            </a:r>
          </a:p>
          <a:p>
            <a:pPr lvl="2">
              <a:lnSpc>
                <a:spcPct val="100000"/>
              </a:lnSpc>
            </a:pPr>
            <a:r>
              <a:rPr lang="ja-JP" altLang="en-US" sz="2800" dirty="0"/>
              <a:t>日本の地方政治</a:t>
            </a:r>
          </a:p>
          <a:p>
            <a:pPr lvl="3">
              <a:lnSpc>
                <a:spcPct val="100000"/>
              </a:lnSpc>
            </a:pPr>
            <a:r>
              <a:rPr lang="ja-JP" altLang="en-US" sz="2400" dirty="0"/>
              <a:t>地方独自の財源がなく，中央からの移転</a:t>
            </a:r>
          </a:p>
        </p:txBody>
      </p:sp>
    </p:spTree>
    <p:extLst>
      <p:ext uri="{BB962C8B-B14F-4D97-AF65-F5344CB8AC3E}">
        <p14:creationId xmlns:p14="http://schemas.microsoft.com/office/powerpoint/2010/main" val="2448577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競合性，非競合性</a:t>
            </a:r>
          </a:p>
        </p:txBody>
      </p:sp>
      <p:sp>
        <p:nvSpPr>
          <p:cNvPr id="4099" name="Rectangle 3"/>
          <p:cNvSpPr>
            <a:spLocks noGrp="1" noChangeArrowheads="1"/>
          </p:cNvSpPr>
          <p:nvPr>
            <p:ph idx="1"/>
          </p:nvPr>
        </p:nvSpPr>
        <p:spPr>
          <a:xfrm>
            <a:off x="628650" y="1690688"/>
            <a:ext cx="7975798" cy="4690639"/>
          </a:xfrm>
        </p:spPr>
        <p:txBody>
          <a:bodyPr>
            <a:normAutofit lnSpcReduction="10000"/>
          </a:bodyPr>
          <a:lstStyle/>
          <a:p>
            <a:pPr marL="0" indent="0">
              <a:lnSpc>
                <a:spcPct val="90000"/>
              </a:lnSpc>
              <a:buNone/>
            </a:pPr>
            <a:r>
              <a:rPr lang="en-US" altLang="ja-JP" sz="2400" dirty="0"/>
              <a:t>2</a:t>
            </a:r>
            <a:r>
              <a:rPr lang="ja-JP" altLang="en-US" sz="2400" dirty="0"/>
              <a:t>人の消費者からなる世界を考える</a:t>
            </a:r>
          </a:p>
          <a:p>
            <a:pPr lvl="1">
              <a:lnSpc>
                <a:spcPct val="90000"/>
              </a:lnSpc>
              <a:buFont typeface="Wingdings" pitchFamily="2" charset="2"/>
              <a:buNone/>
            </a:pPr>
            <a:endParaRPr lang="en-US" altLang="ja-JP" sz="2000" i="1" dirty="0">
              <a:latin typeface="Times New Roman" pitchFamily="18" charset="0"/>
              <a:cs typeface="Times New Roman" pitchFamily="18" charset="0"/>
            </a:endParaRPr>
          </a:p>
          <a:p>
            <a:pPr lvl="1">
              <a:lnSpc>
                <a:spcPct val="90000"/>
              </a:lnSpc>
              <a:buFont typeface="Wingdings" pitchFamily="2" charset="2"/>
              <a:buNone/>
            </a:pPr>
            <a:r>
              <a:rPr lang="ja-JP" altLang="en-US" sz="2000" i="1" dirty="0">
                <a:latin typeface="Times New Roman" pitchFamily="18" charset="0"/>
                <a:cs typeface="Times New Roman" pitchFamily="18" charset="0"/>
              </a:rPr>
              <a:t>	</a:t>
            </a:r>
            <a:r>
              <a:rPr lang="en-US" altLang="ja-JP" sz="2400" i="1" dirty="0">
                <a:latin typeface="Times New Roman" pitchFamily="18" charset="0"/>
                <a:cs typeface="Times New Roman" pitchFamily="18" charset="0"/>
              </a:rPr>
              <a:t>x</a:t>
            </a:r>
            <a:r>
              <a:rPr lang="en-US" altLang="ja-JP" sz="2400" baseline="-25000" dirty="0">
                <a:latin typeface="Times New Roman" pitchFamily="18" charset="0"/>
                <a:cs typeface="Times New Roman" pitchFamily="18" charset="0"/>
              </a:rPr>
              <a:t>1</a:t>
            </a:r>
            <a:r>
              <a:rPr lang="en-US" altLang="ja-JP" sz="2400" dirty="0">
                <a:latin typeface="Times New Roman" pitchFamily="18" charset="0"/>
                <a:cs typeface="Times New Roman" pitchFamily="18" charset="0"/>
              </a:rPr>
              <a:t>, </a:t>
            </a:r>
            <a:r>
              <a:rPr lang="en-US" altLang="ja-JP" sz="2400" i="1" dirty="0">
                <a:latin typeface="Times New Roman" pitchFamily="18" charset="0"/>
                <a:cs typeface="Times New Roman" pitchFamily="18" charset="0"/>
              </a:rPr>
              <a:t>x</a:t>
            </a:r>
            <a:r>
              <a:rPr lang="en-US" altLang="ja-JP" sz="2400" baseline="-25000" dirty="0">
                <a:latin typeface="Times New Roman" pitchFamily="18" charset="0"/>
                <a:cs typeface="Times New Roman" pitchFamily="18" charset="0"/>
              </a:rPr>
              <a:t>2</a:t>
            </a:r>
            <a:r>
              <a:rPr lang="ja-JP" altLang="en-US" sz="2400" dirty="0">
                <a:latin typeface="Times New Roman" pitchFamily="18" charset="0"/>
                <a:cs typeface="Times New Roman" pitchFamily="18" charset="0"/>
              </a:rPr>
              <a:t>：　個人</a:t>
            </a:r>
            <a:r>
              <a:rPr lang="en-US" altLang="ja-JP" sz="2400" dirty="0">
                <a:latin typeface="Times New Roman" pitchFamily="18" charset="0"/>
                <a:cs typeface="Times New Roman" pitchFamily="18" charset="0"/>
              </a:rPr>
              <a:t>1</a:t>
            </a:r>
            <a:r>
              <a:rPr lang="ja-JP" altLang="en-US" sz="2400" dirty="0" err="1">
                <a:latin typeface="Times New Roman" pitchFamily="18" charset="0"/>
                <a:cs typeface="Times New Roman" pitchFamily="18" charset="0"/>
              </a:rPr>
              <a:t>，</a:t>
            </a:r>
            <a:r>
              <a:rPr lang="en-US" altLang="ja-JP" sz="2400" dirty="0">
                <a:latin typeface="Times New Roman" pitchFamily="18" charset="0"/>
                <a:cs typeface="Times New Roman" pitchFamily="18" charset="0"/>
              </a:rPr>
              <a:t>2</a:t>
            </a:r>
            <a:r>
              <a:rPr lang="ja-JP" altLang="en-US" sz="2400" dirty="0">
                <a:latin typeface="Times New Roman" pitchFamily="18" charset="0"/>
                <a:cs typeface="Times New Roman" pitchFamily="18" charset="0"/>
              </a:rPr>
              <a:t>の消費する財の量</a:t>
            </a:r>
          </a:p>
          <a:p>
            <a:pPr lvl="1">
              <a:lnSpc>
                <a:spcPct val="90000"/>
              </a:lnSpc>
              <a:buFont typeface="Wingdings" pitchFamily="2" charset="2"/>
              <a:buNone/>
            </a:pPr>
            <a:r>
              <a:rPr lang="ja-JP" altLang="en-US" sz="2400" i="1" dirty="0">
                <a:latin typeface="Times New Roman" pitchFamily="18" charset="0"/>
                <a:cs typeface="Times New Roman" pitchFamily="18" charset="0"/>
              </a:rPr>
              <a:t>	</a:t>
            </a:r>
            <a:r>
              <a:rPr lang="en-US" altLang="ja-JP" sz="2400" i="1" dirty="0">
                <a:latin typeface="Times New Roman" pitchFamily="18" charset="0"/>
                <a:cs typeface="Times New Roman" pitchFamily="18" charset="0"/>
              </a:rPr>
              <a:t>X</a:t>
            </a:r>
            <a:r>
              <a:rPr lang="en-US" altLang="ja-JP" sz="2400" dirty="0">
                <a:latin typeface="Times New Roman" pitchFamily="18" charset="0"/>
                <a:cs typeface="Times New Roman" pitchFamily="18" charset="0"/>
              </a:rPr>
              <a:t> : 	</a:t>
            </a:r>
            <a:r>
              <a:rPr lang="ja-JP" altLang="en-US" sz="2400" dirty="0">
                <a:latin typeface="Times New Roman" pitchFamily="18" charset="0"/>
                <a:cs typeface="Times New Roman" pitchFamily="18" charset="0"/>
              </a:rPr>
              <a:t>社会全体でのその財の供給量</a:t>
            </a:r>
          </a:p>
          <a:p>
            <a:pPr>
              <a:lnSpc>
                <a:spcPct val="90000"/>
              </a:lnSpc>
            </a:pPr>
            <a:endParaRPr lang="en-US" altLang="ja-JP" sz="2400" dirty="0"/>
          </a:p>
          <a:p>
            <a:pPr>
              <a:lnSpc>
                <a:spcPct val="90000"/>
              </a:lnSpc>
            </a:pPr>
            <a:r>
              <a:rPr lang="ja-JP" altLang="en-US" sz="2400" dirty="0"/>
              <a:t>競合性</a:t>
            </a:r>
          </a:p>
          <a:p>
            <a:pPr lvl="1">
              <a:lnSpc>
                <a:spcPct val="90000"/>
              </a:lnSpc>
              <a:buFont typeface="Wingdings" pitchFamily="2" charset="2"/>
              <a:buNone/>
            </a:pPr>
            <a:r>
              <a:rPr lang="ja-JP" altLang="en-US" sz="2000" i="1" dirty="0">
                <a:latin typeface="Times New Roman" pitchFamily="18" charset="0"/>
                <a:cs typeface="Times New Roman" pitchFamily="18" charset="0"/>
              </a:rPr>
              <a:t>			</a:t>
            </a:r>
            <a:r>
              <a:rPr lang="en-US" altLang="ja-JP" sz="2800" i="1" dirty="0">
                <a:latin typeface="Times New Roman" pitchFamily="18" charset="0"/>
                <a:cs typeface="Times New Roman" pitchFamily="18" charset="0"/>
              </a:rPr>
              <a:t>x</a:t>
            </a:r>
            <a:r>
              <a:rPr lang="en-US" altLang="ja-JP" sz="2800" baseline="-25000" dirty="0">
                <a:latin typeface="Times New Roman" pitchFamily="18" charset="0"/>
                <a:cs typeface="Times New Roman" pitchFamily="18" charset="0"/>
              </a:rPr>
              <a:t>1</a:t>
            </a:r>
            <a:r>
              <a:rPr lang="en-US" altLang="ja-JP" sz="2800" dirty="0">
                <a:latin typeface="Times New Roman" pitchFamily="18" charset="0"/>
                <a:cs typeface="Times New Roman" pitchFamily="18" charset="0"/>
              </a:rPr>
              <a:t> + </a:t>
            </a:r>
            <a:r>
              <a:rPr lang="en-US" altLang="ja-JP" sz="2800" i="1" dirty="0">
                <a:latin typeface="Times New Roman" pitchFamily="18" charset="0"/>
                <a:cs typeface="Times New Roman" pitchFamily="18" charset="0"/>
              </a:rPr>
              <a:t>x</a:t>
            </a:r>
            <a:r>
              <a:rPr lang="en-US" altLang="ja-JP" sz="2800" baseline="-25000" dirty="0">
                <a:latin typeface="Times New Roman" pitchFamily="18" charset="0"/>
                <a:cs typeface="Times New Roman" pitchFamily="18" charset="0"/>
              </a:rPr>
              <a:t>2</a:t>
            </a:r>
            <a:r>
              <a:rPr lang="en-US" altLang="ja-JP" sz="2800" dirty="0">
                <a:latin typeface="Times New Roman" pitchFamily="18" charset="0"/>
                <a:cs typeface="Times New Roman" pitchFamily="18" charset="0"/>
              </a:rPr>
              <a:t> = </a:t>
            </a:r>
            <a:r>
              <a:rPr lang="en-US" altLang="ja-JP" sz="2800" i="1" dirty="0">
                <a:latin typeface="Times New Roman" pitchFamily="18" charset="0"/>
                <a:cs typeface="Times New Roman" pitchFamily="18" charset="0"/>
              </a:rPr>
              <a:t>X</a:t>
            </a:r>
          </a:p>
          <a:p>
            <a:pPr>
              <a:lnSpc>
                <a:spcPct val="90000"/>
              </a:lnSpc>
            </a:pPr>
            <a:r>
              <a:rPr lang="ja-JP" altLang="en-US" sz="2400" dirty="0">
                <a:latin typeface="Times New Roman" pitchFamily="18" charset="0"/>
                <a:cs typeface="Times New Roman" pitchFamily="18" charset="0"/>
              </a:rPr>
              <a:t>非競合性</a:t>
            </a:r>
          </a:p>
          <a:p>
            <a:pPr lvl="1">
              <a:lnSpc>
                <a:spcPct val="90000"/>
              </a:lnSpc>
              <a:buFont typeface="Wingdings" pitchFamily="2" charset="2"/>
              <a:buNone/>
            </a:pPr>
            <a:r>
              <a:rPr lang="ja-JP" altLang="en-US" sz="2000" dirty="0">
                <a:latin typeface="Times New Roman" pitchFamily="18" charset="0"/>
                <a:cs typeface="Times New Roman" pitchFamily="18" charset="0"/>
              </a:rPr>
              <a:t>			</a:t>
            </a:r>
            <a:r>
              <a:rPr lang="en-US" altLang="ja-JP" sz="2800" i="1" dirty="0">
                <a:latin typeface="Times New Roman" pitchFamily="18" charset="0"/>
                <a:cs typeface="Times New Roman" pitchFamily="18" charset="0"/>
              </a:rPr>
              <a:t>x</a:t>
            </a:r>
            <a:r>
              <a:rPr lang="en-US" altLang="ja-JP" sz="2800" baseline="-25000" dirty="0">
                <a:latin typeface="Times New Roman" pitchFamily="18" charset="0"/>
                <a:cs typeface="Times New Roman" pitchFamily="18" charset="0"/>
              </a:rPr>
              <a:t>1</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X</a:t>
            </a:r>
          </a:p>
          <a:p>
            <a:pPr lvl="1">
              <a:lnSpc>
                <a:spcPct val="90000"/>
              </a:lnSpc>
              <a:buFont typeface="Wingdings" pitchFamily="2" charset="2"/>
              <a:buNone/>
            </a:pPr>
            <a:r>
              <a:rPr lang="en-US" altLang="ja-JP" sz="2800" dirty="0">
                <a:latin typeface="Times New Roman" pitchFamily="18" charset="0"/>
                <a:cs typeface="Times New Roman" pitchFamily="18" charset="0"/>
              </a:rPr>
              <a:t>			</a:t>
            </a:r>
            <a:r>
              <a:rPr lang="en-US" altLang="ja-JP" sz="2800" i="1" dirty="0">
                <a:latin typeface="Times New Roman" pitchFamily="18" charset="0"/>
                <a:cs typeface="Times New Roman" pitchFamily="18" charset="0"/>
              </a:rPr>
              <a:t>x</a:t>
            </a:r>
            <a:r>
              <a:rPr lang="en-US" altLang="ja-JP" sz="2800" baseline="-25000" dirty="0">
                <a:latin typeface="Times New Roman" pitchFamily="18" charset="0"/>
                <a:cs typeface="Times New Roman" pitchFamily="18" charset="0"/>
              </a:rPr>
              <a:t>2</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X</a:t>
            </a:r>
          </a:p>
          <a:p>
            <a:pPr marL="0" indent="0">
              <a:lnSpc>
                <a:spcPct val="90000"/>
              </a:lnSpc>
              <a:buNone/>
            </a:pPr>
            <a:endParaRPr lang="en-US" altLang="ja-JP" sz="2400" dirty="0">
              <a:latin typeface="Times New Roman" pitchFamily="18" charset="0"/>
              <a:cs typeface="Times New Roman" pitchFamily="18" charset="0"/>
            </a:endParaRPr>
          </a:p>
          <a:p>
            <a:pPr marL="0" indent="0">
              <a:lnSpc>
                <a:spcPct val="90000"/>
              </a:lnSpc>
              <a:buNone/>
            </a:pPr>
            <a:r>
              <a:rPr lang="ja-JP" altLang="en-US" sz="2400" dirty="0">
                <a:latin typeface="Times New Roman" pitchFamily="18" charset="0"/>
                <a:cs typeface="Times New Roman" pitchFamily="18" charset="0"/>
              </a:rPr>
              <a:t>これらの中間の性質を持った財も考えられる</a:t>
            </a:r>
            <a:endParaRPr lang="ja-JP"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5512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en-US" dirty="0"/>
              <a:t>消費可能領域</a:t>
            </a:r>
          </a:p>
        </p:txBody>
      </p:sp>
      <p:sp>
        <p:nvSpPr>
          <p:cNvPr id="9220" name="Line 4"/>
          <p:cNvSpPr>
            <a:spLocks noChangeShapeType="1"/>
          </p:cNvSpPr>
          <p:nvPr/>
        </p:nvSpPr>
        <p:spPr bwMode="auto">
          <a:xfrm>
            <a:off x="1692275" y="5949950"/>
            <a:ext cx="48958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1" name="Line 5"/>
          <p:cNvSpPr>
            <a:spLocks noChangeShapeType="1"/>
          </p:cNvSpPr>
          <p:nvPr/>
        </p:nvSpPr>
        <p:spPr bwMode="auto">
          <a:xfrm flipV="1">
            <a:off x="1692275" y="1557338"/>
            <a:ext cx="0" cy="43926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2" name="Line 6"/>
          <p:cNvSpPr>
            <a:spLocks noChangeShapeType="1"/>
          </p:cNvSpPr>
          <p:nvPr/>
        </p:nvSpPr>
        <p:spPr bwMode="auto">
          <a:xfrm>
            <a:off x="1692275" y="2133600"/>
            <a:ext cx="3816350" cy="3816350"/>
          </a:xfrm>
          <a:prstGeom prst="line">
            <a:avLst/>
          </a:prstGeom>
          <a:noFill/>
          <a:ln w="571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3" name="Line 7"/>
          <p:cNvSpPr>
            <a:spLocks noChangeShapeType="1"/>
          </p:cNvSpPr>
          <p:nvPr/>
        </p:nvSpPr>
        <p:spPr bwMode="auto">
          <a:xfrm>
            <a:off x="1692275" y="2133600"/>
            <a:ext cx="3816350" cy="0"/>
          </a:xfrm>
          <a:prstGeom prst="line">
            <a:avLst/>
          </a:prstGeom>
          <a:noFill/>
          <a:ln w="571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4" name="Line 8"/>
          <p:cNvSpPr>
            <a:spLocks noChangeShapeType="1"/>
          </p:cNvSpPr>
          <p:nvPr/>
        </p:nvSpPr>
        <p:spPr bwMode="auto">
          <a:xfrm>
            <a:off x="5508625" y="2133600"/>
            <a:ext cx="0" cy="3816350"/>
          </a:xfrm>
          <a:prstGeom prst="line">
            <a:avLst/>
          </a:prstGeom>
          <a:noFill/>
          <a:ln w="571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5" name="Text Box 9"/>
          <p:cNvSpPr txBox="1">
            <a:spLocks noChangeArrowheads="1"/>
          </p:cNvSpPr>
          <p:nvPr/>
        </p:nvSpPr>
        <p:spPr bwMode="auto">
          <a:xfrm>
            <a:off x="6659563" y="5805488"/>
            <a:ext cx="43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cs typeface="Times New Roman" pitchFamily="18" charset="0"/>
              </a:rPr>
              <a:t>x</a:t>
            </a:r>
            <a:r>
              <a:rPr lang="en-US" altLang="ja-JP" sz="2400" baseline="-25000">
                <a:latin typeface="Times New Roman" pitchFamily="18" charset="0"/>
                <a:cs typeface="Times New Roman" pitchFamily="18" charset="0"/>
              </a:rPr>
              <a:t>1</a:t>
            </a:r>
          </a:p>
        </p:txBody>
      </p:sp>
      <p:sp>
        <p:nvSpPr>
          <p:cNvPr id="9226" name="Text Box 10"/>
          <p:cNvSpPr txBox="1">
            <a:spLocks noChangeArrowheads="1"/>
          </p:cNvSpPr>
          <p:nvPr/>
        </p:nvSpPr>
        <p:spPr bwMode="auto">
          <a:xfrm>
            <a:off x="1116013" y="1557338"/>
            <a:ext cx="433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cs typeface="Times New Roman" pitchFamily="18" charset="0"/>
              </a:rPr>
              <a:t>x</a:t>
            </a:r>
            <a:r>
              <a:rPr lang="en-US" altLang="ja-JP" sz="2400" baseline="-25000">
                <a:latin typeface="Times New Roman" pitchFamily="18" charset="0"/>
                <a:cs typeface="Times New Roman" pitchFamily="18" charset="0"/>
              </a:rPr>
              <a:t>2</a:t>
            </a:r>
          </a:p>
        </p:txBody>
      </p:sp>
      <p:sp>
        <p:nvSpPr>
          <p:cNvPr id="9227" name="Freeform 11"/>
          <p:cNvSpPr>
            <a:spLocks/>
          </p:cNvSpPr>
          <p:nvPr/>
        </p:nvSpPr>
        <p:spPr bwMode="auto">
          <a:xfrm>
            <a:off x="2700338" y="2133600"/>
            <a:ext cx="2808287" cy="2519363"/>
          </a:xfrm>
          <a:custGeom>
            <a:avLst/>
            <a:gdLst>
              <a:gd name="T0" fmla="*/ 0 w 2359"/>
              <a:gd name="T1" fmla="*/ 0 h 2359"/>
              <a:gd name="T2" fmla="*/ 1497 w 2359"/>
              <a:gd name="T3" fmla="*/ 453 h 2359"/>
              <a:gd name="T4" fmla="*/ 2359 w 2359"/>
              <a:gd name="T5" fmla="*/ 2359 h 2359"/>
            </a:gdLst>
            <a:ahLst/>
            <a:cxnLst>
              <a:cxn ang="0">
                <a:pos x="T0" y="T1"/>
              </a:cxn>
              <a:cxn ang="0">
                <a:pos x="T2" y="T3"/>
              </a:cxn>
              <a:cxn ang="0">
                <a:pos x="T4" y="T5"/>
              </a:cxn>
            </a:cxnLst>
            <a:rect l="0" t="0" r="r" b="b"/>
            <a:pathLst>
              <a:path w="2359" h="2359">
                <a:moveTo>
                  <a:pt x="0" y="0"/>
                </a:moveTo>
                <a:cubicBezTo>
                  <a:pt x="552" y="30"/>
                  <a:pt x="1104" y="60"/>
                  <a:pt x="1497" y="453"/>
                </a:cubicBezTo>
                <a:cubicBezTo>
                  <a:pt x="1890" y="846"/>
                  <a:pt x="2124" y="1602"/>
                  <a:pt x="2359" y="2359"/>
                </a:cubicBezTo>
              </a:path>
            </a:pathLst>
          </a:custGeom>
          <a:noFill/>
          <a:ln w="57150" cap="flat" cmpd="sng">
            <a:solidFill>
              <a:schemeClr val="accent1"/>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28" name="Text Box 12"/>
          <p:cNvSpPr txBox="1">
            <a:spLocks noChangeArrowheads="1"/>
          </p:cNvSpPr>
          <p:nvPr/>
        </p:nvSpPr>
        <p:spPr bwMode="auto">
          <a:xfrm>
            <a:off x="5004047" y="1085749"/>
            <a:ext cx="365417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400" dirty="0"/>
              <a:t>純粋な公共財（競合しない）</a:t>
            </a:r>
          </a:p>
        </p:txBody>
      </p:sp>
      <p:sp>
        <p:nvSpPr>
          <p:cNvPr id="9229" name="Text Box 13"/>
          <p:cNvSpPr txBox="1">
            <a:spLocks noChangeArrowheads="1"/>
          </p:cNvSpPr>
          <p:nvPr/>
        </p:nvSpPr>
        <p:spPr bwMode="auto">
          <a:xfrm>
            <a:off x="1692274" y="4864627"/>
            <a:ext cx="3025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400" dirty="0"/>
              <a:t>私的財（競合する）</a:t>
            </a:r>
          </a:p>
        </p:txBody>
      </p:sp>
      <p:sp>
        <p:nvSpPr>
          <p:cNvPr id="9230" name="Line 14"/>
          <p:cNvSpPr>
            <a:spLocks noChangeShapeType="1"/>
          </p:cNvSpPr>
          <p:nvPr/>
        </p:nvSpPr>
        <p:spPr bwMode="auto">
          <a:xfrm flipV="1">
            <a:off x="2627784" y="3898899"/>
            <a:ext cx="719583" cy="82550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1" name="Line 15"/>
          <p:cNvSpPr>
            <a:spLocks noChangeShapeType="1"/>
          </p:cNvSpPr>
          <p:nvPr/>
        </p:nvSpPr>
        <p:spPr bwMode="auto">
          <a:xfrm flipH="1">
            <a:off x="4398673" y="1650080"/>
            <a:ext cx="638748" cy="4678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32" name="Text Box 16"/>
          <p:cNvSpPr txBox="1">
            <a:spLocks noChangeArrowheads="1"/>
          </p:cNvSpPr>
          <p:nvPr/>
        </p:nvSpPr>
        <p:spPr bwMode="auto">
          <a:xfrm>
            <a:off x="5698253" y="2538334"/>
            <a:ext cx="33672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400" dirty="0"/>
              <a:t>混雑現象の生じた公共財（部分的に競合）</a:t>
            </a:r>
          </a:p>
        </p:txBody>
      </p:sp>
      <p:sp>
        <p:nvSpPr>
          <p:cNvPr id="9233" name="Line 17"/>
          <p:cNvSpPr>
            <a:spLocks noChangeShapeType="1"/>
          </p:cNvSpPr>
          <p:nvPr/>
        </p:nvSpPr>
        <p:spPr bwMode="auto">
          <a:xfrm flipH="1">
            <a:off x="5148262" y="3060996"/>
            <a:ext cx="549967" cy="43944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4019896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ja-JP" altLang="en-US" dirty="0"/>
              <a:t>排除不能性</a:t>
            </a:r>
          </a:p>
        </p:txBody>
      </p:sp>
      <p:sp>
        <p:nvSpPr>
          <p:cNvPr id="10243" name="Rectangle 3"/>
          <p:cNvSpPr>
            <a:spLocks noGrp="1" noChangeArrowheads="1"/>
          </p:cNvSpPr>
          <p:nvPr>
            <p:ph idx="1"/>
          </p:nvPr>
        </p:nvSpPr>
        <p:spPr>
          <a:xfrm>
            <a:off x="395536" y="1412776"/>
            <a:ext cx="8496944" cy="5112568"/>
          </a:xfrm>
        </p:spPr>
        <p:txBody>
          <a:bodyPr>
            <a:normAutofit/>
          </a:bodyPr>
          <a:lstStyle/>
          <a:p>
            <a:r>
              <a:rPr lang="ja-JP" altLang="en-US" dirty="0"/>
              <a:t>排除費用の問題と考えられる</a:t>
            </a:r>
            <a:endParaRPr lang="en-US" altLang="ja-JP" dirty="0"/>
          </a:p>
          <a:p>
            <a:r>
              <a:rPr lang="ja-JP" altLang="en-US" dirty="0"/>
              <a:t>通常の私的財：　排除費用は安価</a:t>
            </a:r>
          </a:p>
          <a:p>
            <a:pPr lvl="1"/>
            <a:r>
              <a:rPr lang="ja-JP" altLang="en-US" dirty="0"/>
              <a:t>排除費用がタダというわけではない（レジの店員，監視装置）</a:t>
            </a:r>
            <a:endParaRPr lang="en-US" altLang="ja-JP" dirty="0"/>
          </a:p>
          <a:p>
            <a:r>
              <a:rPr lang="en-US" altLang="ja-JP" dirty="0"/>
              <a:t>TV</a:t>
            </a:r>
            <a:r>
              <a:rPr lang="ja-JP" altLang="en-US" dirty="0"/>
              <a:t>放送</a:t>
            </a:r>
          </a:p>
          <a:p>
            <a:pPr lvl="1"/>
            <a:r>
              <a:rPr lang="ja-JP" altLang="en-US" dirty="0"/>
              <a:t>かつては排除が技術的に困難</a:t>
            </a:r>
          </a:p>
          <a:p>
            <a:pPr lvl="1"/>
            <a:r>
              <a:rPr lang="ja-JP" altLang="en-US" dirty="0"/>
              <a:t>現在は異なる（スクランブル放送，</a:t>
            </a:r>
            <a:r>
              <a:rPr lang="en-US" altLang="ja-JP" dirty="0"/>
              <a:t>CATV</a:t>
            </a:r>
            <a:r>
              <a:rPr lang="ja-JP" altLang="en-US" dirty="0"/>
              <a:t>）</a:t>
            </a:r>
            <a:endParaRPr lang="en-US" altLang="ja-JP" dirty="0"/>
          </a:p>
          <a:p>
            <a:r>
              <a:rPr lang="ja-JP" altLang="en-US" dirty="0"/>
              <a:t>その時点の技術が排除費用を決定（例：音楽）</a:t>
            </a:r>
          </a:p>
          <a:p>
            <a:pPr lvl="1"/>
            <a:r>
              <a:rPr lang="ja-JP" altLang="en-US" dirty="0"/>
              <a:t>かつては生演奏だけ（排除は容易）</a:t>
            </a:r>
          </a:p>
          <a:p>
            <a:pPr lvl="1"/>
            <a:r>
              <a:rPr lang="ja-JP" altLang="en-US" dirty="0"/>
              <a:t>レコード　（アナログ録音：複製で劣化）</a:t>
            </a:r>
            <a:endParaRPr lang="en-US" altLang="ja-JP" dirty="0"/>
          </a:p>
          <a:p>
            <a:pPr lvl="1"/>
            <a:r>
              <a:rPr lang="en-US" altLang="ja-JP" dirty="0"/>
              <a:t>CD</a:t>
            </a:r>
            <a:r>
              <a:rPr lang="ja-JP" altLang="en-US" dirty="0"/>
              <a:t>　</a:t>
            </a:r>
          </a:p>
          <a:p>
            <a:pPr lvl="1"/>
            <a:r>
              <a:rPr lang="ja-JP" altLang="en-US" dirty="0"/>
              <a:t>デジタルデータ化（排除はプロテクトの技術次第）</a:t>
            </a:r>
            <a:endParaRPr lang="en-US" altLang="ja-JP" dirty="0"/>
          </a:p>
          <a:p>
            <a:r>
              <a:rPr lang="ja-JP" altLang="en-US" dirty="0"/>
              <a:t>知識・情報も同様</a:t>
            </a:r>
            <a:endParaRPr lang="en-US" altLang="ja-JP" dirty="0"/>
          </a:p>
          <a:p>
            <a:pPr lvl="1"/>
            <a:r>
              <a:rPr lang="ja-JP" altLang="en-US" dirty="0"/>
              <a:t>文字が発明される以前は口承</a:t>
            </a:r>
            <a:endParaRPr lang="en-US" altLang="ja-JP" dirty="0"/>
          </a:p>
          <a:p>
            <a:pPr lvl="1"/>
            <a:r>
              <a:rPr lang="ja-JP" altLang="en-US" dirty="0"/>
              <a:t>文字の発明，活字の発明 </a:t>
            </a:r>
            <a:r>
              <a:rPr lang="en-US" altLang="ja-JP" dirty="0">
                <a:sym typeface="Wingdings" panose="05000000000000000000" pitchFamily="2" charset="2"/>
              </a:rPr>
              <a:t> </a:t>
            </a:r>
            <a:r>
              <a:rPr lang="ja-JP" altLang="en-US" dirty="0">
                <a:sym typeface="Wingdings" panose="05000000000000000000" pitchFamily="2" charset="2"/>
              </a:rPr>
              <a:t>媒体が必要</a:t>
            </a:r>
            <a:endParaRPr lang="en-US" altLang="ja-JP" dirty="0">
              <a:sym typeface="Wingdings" panose="05000000000000000000" pitchFamily="2" charset="2"/>
            </a:endParaRPr>
          </a:p>
          <a:p>
            <a:pPr lvl="1"/>
            <a:r>
              <a:rPr lang="ja-JP" altLang="en-US" dirty="0">
                <a:sym typeface="Wingdings" panose="05000000000000000000" pitchFamily="2" charset="2"/>
              </a:rPr>
              <a:t>デジタルデータ化</a:t>
            </a:r>
            <a:endParaRPr lang="ja-JP" altLang="en-US" dirty="0"/>
          </a:p>
        </p:txBody>
      </p:sp>
    </p:spTree>
    <p:extLst>
      <p:ext uri="{BB962C8B-B14F-4D97-AF65-F5344CB8AC3E}">
        <p14:creationId xmlns:p14="http://schemas.microsoft.com/office/powerpoint/2010/main" val="226820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a:t>排除不能性</a:t>
            </a:r>
            <a:r>
              <a:rPr lang="en-US" altLang="ja-JP"/>
              <a:t>(2)</a:t>
            </a:r>
          </a:p>
        </p:txBody>
      </p:sp>
      <p:sp>
        <p:nvSpPr>
          <p:cNvPr id="11267" name="Rectangle 3"/>
          <p:cNvSpPr>
            <a:spLocks noGrp="1" noChangeArrowheads="1"/>
          </p:cNvSpPr>
          <p:nvPr>
            <p:ph idx="1"/>
          </p:nvPr>
        </p:nvSpPr>
        <p:spPr/>
        <p:txBody>
          <a:bodyPr/>
          <a:lstStyle/>
          <a:p>
            <a:r>
              <a:rPr lang="ja-JP" altLang="en-US" sz="2800" dirty="0"/>
              <a:t>道路の利用</a:t>
            </a:r>
          </a:p>
          <a:p>
            <a:pPr lvl="1"/>
            <a:r>
              <a:rPr lang="ja-JP" altLang="en-US" sz="2400" dirty="0"/>
              <a:t>高速道路：　排除は容易</a:t>
            </a:r>
          </a:p>
          <a:p>
            <a:pPr lvl="1"/>
            <a:r>
              <a:rPr lang="ja-JP" altLang="en-US" sz="2400" dirty="0"/>
              <a:t>一般道路：　排除は困難</a:t>
            </a:r>
          </a:p>
          <a:p>
            <a:pPr marL="342900" lvl="1" indent="0">
              <a:buNone/>
            </a:pPr>
            <a:r>
              <a:rPr lang="ja-JP" altLang="en-US" sz="2100" dirty="0"/>
              <a:t>一般道路の利用：料金の徴収が全く不可能というわけではない</a:t>
            </a:r>
          </a:p>
          <a:p>
            <a:endParaRPr lang="en-US" altLang="ja-JP" sz="2800" dirty="0"/>
          </a:p>
          <a:p>
            <a:r>
              <a:rPr lang="ja-JP" altLang="en-US" sz="2800" dirty="0"/>
              <a:t>高速道路，橋，映画館，図書館，公園</a:t>
            </a:r>
          </a:p>
          <a:p>
            <a:pPr lvl="1"/>
            <a:r>
              <a:rPr lang="ja-JP" altLang="en-US" sz="2400" dirty="0"/>
              <a:t>多数の人が同時に消費でき，混雑が発生しない限り非競合性を持つ</a:t>
            </a:r>
          </a:p>
          <a:p>
            <a:pPr lvl="1"/>
            <a:r>
              <a:rPr lang="ja-JP" altLang="en-US" sz="2400" dirty="0"/>
              <a:t>費用負担しない人は，入り口で容易に排除できる</a:t>
            </a:r>
          </a:p>
          <a:p>
            <a:pPr lvl="2"/>
            <a:endParaRPr lang="en-US" altLang="ja-JP" dirty="0"/>
          </a:p>
        </p:txBody>
      </p:sp>
    </p:spTree>
    <p:extLst>
      <p:ext uri="{BB962C8B-B14F-4D97-AF65-F5344CB8AC3E}">
        <p14:creationId xmlns:p14="http://schemas.microsoft.com/office/powerpoint/2010/main" val="1625977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財の分類</a:t>
            </a:r>
          </a:p>
        </p:txBody>
      </p:sp>
      <p:sp>
        <p:nvSpPr>
          <p:cNvPr id="8195" name="Line 3"/>
          <p:cNvSpPr>
            <a:spLocks noChangeShapeType="1"/>
          </p:cNvSpPr>
          <p:nvPr/>
        </p:nvSpPr>
        <p:spPr bwMode="auto">
          <a:xfrm>
            <a:off x="755650" y="4149725"/>
            <a:ext cx="74898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96" name="Line 4"/>
          <p:cNvSpPr>
            <a:spLocks noChangeShapeType="1"/>
          </p:cNvSpPr>
          <p:nvPr/>
        </p:nvSpPr>
        <p:spPr bwMode="auto">
          <a:xfrm flipV="1">
            <a:off x="4211638" y="1628775"/>
            <a:ext cx="0" cy="489585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97" name="Text Box 5"/>
          <p:cNvSpPr txBox="1">
            <a:spLocks noChangeArrowheads="1"/>
          </p:cNvSpPr>
          <p:nvPr/>
        </p:nvSpPr>
        <p:spPr bwMode="auto">
          <a:xfrm>
            <a:off x="4067175" y="1341438"/>
            <a:ext cx="1225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排除困難</a:t>
            </a:r>
          </a:p>
        </p:txBody>
      </p:sp>
      <p:sp>
        <p:nvSpPr>
          <p:cNvPr id="8198" name="Text Box 6"/>
          <p:cNvSpPr txBox="1">
            <a:spLocks noChangeArrowheads="1"/>
          </p:cNvSpPr>
          <p:nvPr/>
        </p:nvSpPr>
        <p:spPr bwMode="auto">
          <a:xfrm>
            <a:off x="4284663" y="6165850"/>
            <a:ext cx="13668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排除容易</a:t>
            </a:r>
          </a:p>
        </p:txBody>
      </p:sp>
      <p:sp>
        <p:nvSpPr>
          <p:cNvPr id="8199" name="Text Box 7"/>
          <p:cNvSpPr txBox="1">
            <a:spLocks noChangeArrowheads="1"/>
          </p:cNvSpPr>
          <p:nvPr/>
        </p:nvSpPr>
        <p:spPr bwMode="auto">
          <a:xfrm>
            <a:off x="7308850" y="3644900"/>
            <a:ext cx="10080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競合性</a:t>
            </a:r>
          </a:p>
        </p:txBody>
      </p:sp>
      <p:sp>
        <p:nvSpPr>
          <p:cNvPr id="8200" name="Text Box 8"/>
          <p:cNvSpPr txBox="1">
            <a:spLocks noChangeArrowheads="1"/>
          </p:cNvSpPr>
          <p:nvPr/>
        </p:nvSpPr>
        <p:spPr bwMode="auto">
          <a:xfrm>
            <a:off x="684213" y="3573463"/>
            <a:ext cx="12239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000"/>
              <a:t>非競合性</a:t>
            </a:r>
          </a:p>
        </p:txBody>
      </p:sp>
      <p:sp>
        <p:nvSpPr>
          <p:cNvPr id="8201" name="Text Box 9"/>
          <p:cNvSpPr txBox="1">
            <a:spLocks noChangeArrowheads="1"/>
          </p:cNvSpPr>
          <p:nvPr/>
        </p:nvSpPr>
        <p:spPr bwMode="auto">
          <a:xfrm>
            <a:off x="1042988" y="1916113"/>
            <a:ext cx="27368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国防，警察，消防，生活道路，公衆衛生，</a:t>
            </a:r>
            <a:r>
              <a:rPr lang="en-US" altLang="ja-JP" sz="2400"/>
              <a:t>TV</a:t>
            </a:r>
            <a:r>
              <a:rPr lang="ja-JP" altLang="en-US" sz="2400"/>
              <a:t>放送，知識</a:t>
            </a:r>
          </a:p>
        </p:txBody>
      </p:sp>
      <p:sp>
        <p:nvSpPr>
          <p:cNvPr id="8202" name="Text Box 10"/>
          <p:cNvSpPr txBox="1">
            <a:spLocks noChangeArrowheads="1"/>
          </p:cNvSpPr>
          <p:nvPr/>
        </p:nvSpPr>
        <p:spPr bwMode="auto">
          <a:xfrm>
            <a:off x="5724525" y="5229225"/>
            <a:ext cx="2087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一般の私的財</a:t>
            </a:r>
          </a:p>
        </p:txBody>
      </p:sp>
      <p:sp>
        <p:nvSpPr>
          <p:cNvPr id="8203" name="Text Box 11"/>
          <p:cNvSpPr txBox="1">
            <a:spLocks noChangeArrowheads="1"/>
          </p:cNvSpPr>
          <p:nvPr/>
        </p:nvSpPr>
        <p:spPr bwMode="auto">
          <a:xfrm>
            <a:off x="5076825" y="1989138"/>
            <a:ext cx="2590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混雑減少の生じた公共財</a:t>
            </a:r>
          </a:p>
        </p:txBody>
      </p:sp>
      <p:sp>
        <p:nvSpPr>
          <p:cNvPr id="8204" name="Text Box 12"/>
          <p:cNvSpPr txBox="1">
            <a:spLocks noChangeArrowheads="1"/>
          </p:cNvSpPr>
          <p:nvPr/>
        </p:nvSpPr>
        <p:spPr bwMode="auto">
          <a:xfrm>
            <a:off x="1042988" y="4941888"/>
            <a:ext cx="2449512"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400"/>
              <a:t>公園，図書館，高速道路，映画，</a:t>
            </a:r>
            <a:r>
              <a:rPr lang="en-US" altLang="ja-JP" sz="2400"/>
              <a:t>CATV</a:t>
            </a:r>
          </a:p>
        </p:txBody>
      </p:sp>
    </p:spTree>
    <p:extLst>
      <p:ext uri="{BB962C8B-B14F-4D97-AF65-F5344CB8AC3E}">
        <p14:creationId xmlns:p14="http://schemas.microsoft.com/office/powerpoint/2010/main" val="103546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ja-JP" altLang="en-US"/>
              <a:t>次の財は公共財の二つの性質を備えているか</a:t>
            </a:r>
            <a:r>
              <a:rPr lang="en-US" altLang="ja-JP"/>
              <a:t>?</a:t>
            </a:r>
          </a:p>
        </p:txBody>
      </p:sp>
      <p:sp>
        <p:nvSpPr>
          <p:cNvPr id="12291" name="Rectangle 3"/>
          <p:cNvSpPr>
            <a:spLocks noGrp="1" noChangeArrowheads="1"/>
          </p:cNvSpPr>
          <p:nvPr>
            <p:ph idx="1"/>
          </p:nvPr>
        </p:nvSpPr>
        <p:spPr/>
        <p:txBody>
          <a:bodyPr>
            <a:normAutofit fontScale="85000" lnSpcReduction="20000"/>
          </a:bodyPr>
          <a:lstStyle/>
          <a:p>
            <a:pPr>
              <a:lnSpc>
                <a:spcPct val="90000"/>
              </a:lnSpc>
            </a:pPr>
            <a:r>
              <a:rPr lang="ja-JP" altLang="en-US" sz="2400" dirty="0"/>
              <a:t>一般の</a:t>
            </a:r>
            <a:r>
              <a:rPr lang="en-US" altLang="ja-JP" sz="2400" dirty="0"/>
              <a:t>TV</a:t>
            </a:r>
            <a:r>
              <a:rPr lang="ja-JP" altLang="en-US" sz="2400" dirty="0"/>
              <a:t>放送</a:t>
            </a:r>
            <a:endParaRPr lang="en-US" altLang="ja-JP" sz="2400" dirty="0"/>
          </a:p>
          <a:p>
            <a:pPr>
              <a:lnSpc>
                <a:spcPct val="90000"/>
              </a:lnSpc>
            </a:pPr>
            <a:r>
              <a:rPr lang="en-US" altLang="ja-JP" sz="2400" dirty="0"/>
              <a:t>CATV</a:t>
            </a:r>
          </a:p>
          <a:p>
            <a:pPr>
              <a:lnSpc>
                <a:spcPct val="90000"/>
              </a:lnSpc>
            </a:pPr>
            <a:r>
              <a:rPr lang="ja-JP" altLang="en-US" sz="2400" dirty="0"/>
              <a:t>一般の道路</a:t>
            </a:r>
            <a:endParaRPr lang="en-US" altLang="ja-JP" sz="2400" dirty="0"/>
          </a:p>
          <a:p>
            <a:pPr>
              <a:lnSpc>
                <a:spcPct val="90000"/>
              </a:lnSpc>
            </a:pPr>
            <a:r>
              <a:rPr lang="ja-JP" altLang="en-US" sz="2400" dirty="0"/>
              <a:t>高速道路</a:t>
            </a:r>
            <a:endParaRPr lang="en-US" altLang="ja-JP" sz="2400" dirty="0"/>
          </a:p>
          <a:p>
            <a:pPr>
              <a:lnSpc>
                <a:spcPct val="90000"/>
              </a:lnSpc>
            </a:pPr>
            <a:r>
              <a:rPr lang="ja-JP" altLang="en-US" sz="2400" dirty="0"/>
              <a:t>橋</a:t>
            </a:r>
            <a:endParaRPr lang="en-US" altLang="ja-JP" sz="2400" dirty="0"/>
          </a:p>
          <a:p>
            <a:pPr>
              <a:lnSpc>
                <a:spcPct val="90000"/>
              </a:lnSpc>
            </a:pPr>
            <a:r>
              <a:rPr lang="ja-JP" altLang="en-US" sz="2400" dirty="0"/>
              <a:t>渋滞した道路</a:t>
            </a:r>
          </a:p>
          <a:p>
            <a:pPr>
              <a:lnSpc>
                <a:spcPct val="90000"/>
              </a:lnSpc>
            </a:pPr>
            <a:r>
              <a:rPr lang="ja-JP" altLang="en-US" sz="2400" dirty="0"/>
              <a:t>映画館，図書館</a:t>
            </a:r>
            <a:endParaRPr lang="en-US" altLang="ja-JP" sz="2400" dirty="0"/>
          </a:p>
          <a:p>
            <a:pPr>
              <a:lnSpc>
                <a:spcPct val="90000"/>
              </a:lnSpc>
            </a:pPr>
            <a:r>
              <a:rPr lang="ja-JP" altLang="en-US" sz="2400" dirty="0"/>
              <a:t>アスレティック・クラブ，プール</a:t>
            </a:r>
          </a:p>
          <a:p>
            <a:pPr>
              <a:lnSpc>
                <a:spcPct val="90000"/>
              </a:lnSpc>
            </a:pPr>
            <a:r>
              <a:rPr lang="ja-JP" altLang="en-US" sz="2400" dirty="0"/>
              <a:t>新鮮な空気</a:t>
            </a:r>
            <a:endParaRPr lang="en-US" altLang="ja-JP" sz="2400" dirty="0"/>
          </a:p>
          <a:p>
            <a:pPr>
              <a:lnSpc>
                <a:spcPct val="90000"/>
              </a:lnSpc>
            </a:pPr>
            <a:r>
              <a:rPr lang="ja-JP" altLang="en-US" sz="2400" dirty="0"/>
              <a:t>静寂な環境</a:t>
            </a:r>
          </a:p>
          <a:p>
            <a:pPr>
              <a:lnSpc>
                <a:spcPct val="90000"/>
              </a:lnSpc>
            </a:pPr>
            <a:r>
              <a:rPr lang="ja-JP" altLang="en-US" sz="2400" dirty="0"/>
              <a:t>ソフトウェア</a:t>
            </a:r>
            <a:endParaRPr lang="en-US" altLang="ja-JP" sz="2400" dirty="0"/>
          </a:p>
          <a:p>
            <a:pPr>
              <a:lnSpc>
                <a:spcPct val="90000"/>
              </a:lnSpc>
            </a:pPr>
            <a:r>
              <a:rPr lang="ja-JP" altLang="en-US" sz="2400" dirty="0"/>
              <a:t>知識</a:t>
            </a:r>
            <a:endParaRPr lang="en-US" altLang="ja-JP" sz="2400" dirty="0"/>
          </a:p>
          <a:p>
            <a:pPr>
              <a:lnSpc>
                <a:spcPct val="90000"/>
              </a:lnSpc>
            </a:pPr>
            <a:r>
              <a:rPr lang="ja-JP" altLang="en-US" sz="2400" dirty="0"/>
              <a:t>文学作品，音楽</a:t>
            </a:r>
            <a:endParaRPr lang="ja-JP" altLang="en-US" dirty="0"/>
          </a:p>
        </p:txBody>
      </p:sp>
    </p:spTree>
    <p:extLst>
      <p:ext uri="{BB962C8B-B14F-4D97-AF65-F5344CB8AC3E}">
        <p14:creationId xmlns:p14="http://schemas.microsoft.com/office/powerpoint/2010/main" val="9596979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TotalTime>
  <Words>2303</Words>
  <Application>Microsoft Office PowerPoint</Application>
  <PresentationFormat>画面に合わせる (4:3)</PresentationFormat>
  <Paragraphs>309</Paragraphs>
  <Slides>30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30</vt:i4>
      </vt:variant>
    </vt:vector>
  </HeadingPairs>
  <TitlesOfParts>
    <vt:vector size="38" baseType="lpstr">
      <vt:lpstr>游ゴシック</vt:lpstr>
      <vt:lpstr>游ゴシック Light</vt:lpstr>
      <vt:lpstr>Arial</vt:lpstr>
      <vt:lpstr>Cambria Math</vt:lpstr>
      <vt:lpstr>Symbol</vt:lpstr>
      <vt:lpstr>Times New Roman</vt:lpstr>
      <vt:lpstr>Wingdings</vt:lpstr>
      <vt:lpstr>Office テーマ</vt:lpstr>
      <vt:lpstr>公共財</vt:lpstr>
      <vt:lpstr>内容</vt:lpstr>
      <vt:lpstr>公共財 public goods</vt:lpstr>
      <vt:lpstr>競合性，非競合性</vt:lpstr>
      <vt:lpstr>消費可能領域</vt:lpstr>
      <vt:lpstr>排除不能性</vt:lpstr>
      <vt:lpstr>排除不能性(2)</vt:lpstr>
      <vt:lpstr>財の分類</vt:lpstr>
      <vt:lpstr>次の財は公共財の二つの性質を備えているか?</vt:lpstr>
      <vt:lpstr>公共財の効率的な供給量</vt:lpstr>
      <vt:lpstr>公共財の効率的な供給量(2)</vt:lpstr>
      <vt:lpstr>公共財の効率的な供給量(3)</vt:lpstr>
      <vt:lpstr>公共財の効率的な供給量(4)</vt:lpstr>
      <vt:lpstr>公共財の効率的な供給量(5)</vt:lpstr>
      <vt:lpstr>一般的定式化</vt:lpstr>
      <vt:lpstr>PowerPoint プレゼンテーション</vt:lpstr>
      <vt:lpstr>PowerPoint プレゼンテーション</vt:lpstr>
      <vt:lpstr>公共財の効率的供給量 数式による導出</vt:lpstr>
      <vt:lpstr>公共財の自発的供給</vt:lpstr>
      <vt:lpstr>公共財の自発的供給　　定式化</vt:lpstr>
      <vt:lpstr>公共財の自発的供給　定式化(2)</vt:lpstr>
      <vt:lpstr>PowerPoint プレゼンテーション</vt:lpstr>
      <vt:lpstr>公共財の自発的供給　まとめ</vt:lpstr>
      <vt:lpstr>公共財供給量：　政治的決定</vt:lpstr>
      <vt:lpstr>PowerPoint プレゼンテーション</vt:lpstr>
      <vt:lpstr>真の選好を表明させるメカニズム</vt:lpstr>
      <vt:lpstr>現実の政治的決定</vt:lpstr>
      <vt:lpstr>中位投票者モデル</vt:lpstr>
      <vt:lpstr>公共財供給の決定　中位投票者モデル</vt:lpstr>
      <vt:lpstr>公共財の供給量　 中位投票者定理のインプリケーション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公共財</dc:title>
  <dc:creator>Yoshibumi Aso</dc:creator>
  <cp:lastModifiedBy>Aso Yoshibumi</cp:lastModifiedBy>
  <cp:revision>36</cp:revision>
  <cp:lastPrinted>2018-03-12T06:34:36Z</cp:lastPrinted>
  <dcterms:created xsi:type="dcterms:W3CDTF">2014-02-26T00:38:51Z</dcterms:created>
  <dcterms:modified xsi:type="dcterms:W3CDTF">2021-04-04T02:21:05Z</dcterms:modified>
</cp:coreProperties>
</file>