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23"/>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shibumi As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0000"/>
    <a:srgbClr val="00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2" rIns="99045" bIns="49522" numCol="1" anchor="t" anchorCtr="0" compatLnSpc="1">
            <a:prstTxWarp prst="textNoShape">
              <a:avLst/>
            </a:prstTxWarp>
          </a:bodyPr>
          <a:lstStyle>
            <a:lvl1pPr defTabSz="990600">
              <a:defRPr sz="1300"/>
            </a:lvl1pPr>
          </a:lstStyle>
          <a:p>
            <a:endParaRPr lang="en-US" altLang="ja-JP"/>
          </a:p>
        </p:txBody>
      </p:sp>
      <p:sp>
        <p:nvSpPr>
          <p:cNvPr id="34819"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2" rIns="99045" bIns="49522" numCol="1" anchor="t" anchorCtr="0" compatLnSpc="1">
            <a:prstTxWarp prst="textNoShape">
              <a:avLst/>
            </a:prstTxWarp>
          </a:bodyPr>
          <a:lstStyle>
            <a:lvl1pPr algn="r" defTabSz="990600">
              <a:defRPr sz="1300"/>
            </a:lvl1pPr>
          </a:lstStyle>
          <a:p>
            <a:endParaRPr lang="en-US" altLang="ja-JP"/>
          </a:p>
        </p:txBody>
      </p:sp>
      <p:sp>
        <p:nvSpPr>
          <p:cNvPr id="34820"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2" rIns="99045" bIns="49522" numCol="1" anchor="b" anchorCtr="0" compatLnSpc="1">
            <a:prstTxWarp prst="textNoShape">
              <a:avLst/>
            </a:prstTxWarp>
          </a:bodyPr>
          <a:lstStyle>
            <a:lvl1pPr defTabSz="990600">
              <a:defRPr sz="1300"/>
            </a:lvl1pPr>
          </a:lstStyle>
          <a:p>
            <a:endParaRPr lang="en-US" altLang="ja-JP"/>
          </a:p>
        </p:txBody>
      </p:sp>
      <p:sp>
        <p:nvSpPr>
          <p:cNvPr id="34821"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2" rIns="99045" bIns="49522" numCol="1" anchor="b" anchorCtr="0" compatLnSpc="1">
            <a:prstTxWarp prst="textNoShape">
              <a:avLst/>
            </a:prstTxWarp>
          </a:bodyPr>
          <a:lstStyle>
            <a:lvl1pPr algn="r" defTabSz="990600">
              <a:defRPr sz="1300"/>
            </a:lvl1pPr>
          </a:lstStyle>
          <a:p>
            <a:fld id="{6B1EE2D9-11D8-44F6-8334-8F62B0211F2A}" type="slidenum">
              <a:rPr lang="en-US" altLang="ja-JP"/>
              <a:pPr/>
              <a:t>‹#›</a:t>
            </a:fld>
            <a:endParaRPr lang="en-US" altLang="ja-JP"/>
          </a:p>
        </p:txBody>
      </p:sp>
    </p:spTree>
    <p:extLst>
      <p:ext uri="{BB962C8B-B14F-4D97-AF65-F5344CB8AC3E}">
        <p14:creationId xmlns:p14="http://schemas.microsoft.com/office/powerpoint/2010/main" val="38372354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31DE2B-2B27-498A-91DA-14C0D34332B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44AD386-5436-4AB0-B659-E3739834280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E966C01-3E71-447C-AA2B-1D2369F75A7A}"/>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082C0919-EDED-48A7-8202-44595C6ED3AA}"/>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9DDD3950-846C-4FA5-B1F1-756E7C9B3835}"/>
              </a:ext>
            </a:extLst>
          </p:cNvPr>
          <p:cNvSpPr>
            <a:spLocks noGrp="1"/>
          </p:cNvSpPr>
          <p:nvPr>
            <p:ph type="sldNum" sz="quarter" idx="12"/>
          </p:nvPr>
        </p:nvSpPr>
        <p:spPr/>
        <p:txBody>
          <a:bodyPr/>
          <a:lstStyle/>
          <a:p>
            <a:fld id="{874F2762-45DD-4FAF-A0F0-B6F5054162A2}" type="slidenum">
              <a:rPr lang="en-US" altLang="ja-JP" smtClean="0"/>
              <a:pPr/>
              <a:t>‹#›</a:t>
            </a:fld>
            <a:endParaRPr lang="en-US" altLang="ja-JP"/>
          </a:p>
        </p:txBody>
      </p:sp>
    </p:spTree>
    <p:extLst>
      <p:ext uri="{BB962C8B-B14F-4D97-AF65-F5344CB8AC3E}">
        <p14:creationId xmlns:p14="http://schemas.microsoft.com/office/powerpoint/2010/main" val="268599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36CE9-BF57-40FC-983F-9D2D6BF02AC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E7F9EB9-901D-4EEA-90F9-844FC46D102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0E3D6C-3F9E-4283-8817-C7C21274216D}"/>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2FA6915C-6523-4860-AF87-99442E887146}"/>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285ECE55-91CE-4191-8889-7CDF9E17960E}"/>
              </a:ext>
            </a:extLst>
          </p:cNvPr>
          <p:cNvSpPr>
            <a:spLocks noGrp="1"/>
          </p:cNvSpPr>
          <p:nvPr>
            <p:ph type="sldNum" sz="quarter" idx="12"/>
          </p:nvPr>
        </p:nvSpPr>
        <p:spPr/>
        <p:txBody>
          <a:bodyPr/>
          <a:lstStyle/>
          <a:p>
            <a:fld id="{55A8C408-CC6E-4D21-9689-503302E1C4E7}" type="slidenum">
              <a:rPr lang="en-US" altLang="ja-JP" smtClean="0"/>
              <a:pPr/>
              <a:t>‹#›</a:t>
            </a:fld>
            <a:endParaRPr lang="en-US" altLang="ja-JP"/>
          </a:p>
        </p:txBody>
      </p:sp>
    </p:spTree>
    <p:extLst>
      <p:ext uri="{BB962C8B-B14F-4D97-AF65-F5344CB8AC3E}">
        <p14:creationId xmlns:p14="http://schemas.microsoft.com/office/powerpoint/2010/main" val="386839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56B8DB8-3C88-4EF7-87C1-E01A5899DA0A}"/>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A1B69B-9AD6-4921-9D85-E501DB8ADEA2}"/>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DC3276-63D5-4A7A-839C-34A26FC6587F}"/>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BBB39E0A-4BD5-43B1-AF3C-475D99B04FAA}"/>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38862D8C-DEB6-4919-AF24-A596D2A03A3C}"/>
              </a:ext>
            </a:extLst>
          </p:cNvPr>
          <p:cNvSpPr>
            <a:spLocks noGrp="1"/>
          </p:cNvSpPr>
          <p:nvPr>
            <p:ph type="sldNum" sz="quarter" idx="12"/>
          </p:nvPr>
        </p:nvSpPr>
        <p:spPr/>
        <p:txBody>
          <a:bodyPr/>
          <a:lstStyle/>
          <a:p>
            <a:fld id="{ACC99035-D053-445B-A4AD-82677FF51BA4}" type="slidenum">
              <a:rPr lang="en-US" altLang="ja-JP" smtClean="0"/>
              <a:pPr/>
              <a:t>‹#›</a:t>
            </a:fld>
            <a:endParaRPr lang="en-US" altLang="ja-JP"/>
          </a:p>
        </p:txBody>
      </p:sp>
    </p:spTree>
    <p:extLst>
      <p:ext uri="{BB962C8B-B14F-4D97-AF65-F5344CB8AC3E}">
        <p14:creationId xmlns:p14="http://schemas.microsoft.com/office/powerpoint/2010/main" val="406602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75495E-C992-484C-8550-DC70D725437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99319A-7CA9-46F3-BC6C-737C3CA9C2A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63B454-23A0-4962-87B2-5D46F5BE736C}"/>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3CFA0E42-B77E-4F29-809A-F754F7C08B67}"/>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F4384426-DFD6-4CF7-A3E9-7734833EE826}"/>
              </a:ext>
            </a:extLst>
          </p:cNvPr>
          <p:cNvSpPr>
            <a:spLocks noGrp="1"/>
          </p:cNvSpPr>
          <p:nvPr>
            <p:ph type="sldNum" sz="quarter" idx="12"/>
          </p:nvPr>
        </p:nvSpPr>
        <p:spPr/>
        <p:txBody>
          <a:bodyPr/>
          <a:lstStyle/>
          <a:p>
            <a:fld id="{70CDA5BC-51CF-48D3-A133-BEEEC1D83123}" type="slidenum">
              <a:rPr lang="en-US" altLang="ja-JP" smtClean="0"/>
              <a:pPr/>
              <a:t>‹#›</a:t>
            </a:fld>
            <a:endParaRPr lang="en-US" altLang="ja-JP"/>
          </a:p>
        </p:txBody>
      </p:sp>
    </p:spTree>
    <p:extLst>
      <p:ext uri="{BB962C8B-B14F-4D97-AF65-F5344CB8AC3E}">
        <p14:creationId xmlns:p14="http://schemas.microsoft.com/office/powerpoint/2010/main" val="18020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43FD32-CC4A-42F6-87E9-6640E7EC8616}"/>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2364E0-98B5-4C09-9156-ACD916FE409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C0E15D2-81FD-415E-B6C1-0A785DB2F2EA}"/>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638525CB-2585-4C9B-B30F-0315ED120C4D}"/>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B9C9C147-916F-4732-BEAE-047E8BB6175B}"/>
              </a:ext>
            </a:extLst>
          </p:cNvPr>
          <p:cNvSpPr>
            <a:spLocks noGrp="1"/>
          </p:cNvSpPr>
          <p:nvPr>
            <p:ph type="sldNum" sz="quarter" idx="12"/>
          </p:nvPr>
        </p:nvSpPr>
        <p:spPr/>
        <p:txBody>
          <a:bodyPr/>
          <a:lstStyle/>
          <a:p>
            <a:fld id="{B810693B-C841-40F7-A453-08FA0BF02E38}" type="slidenum">
              <a:rPr lang="en-US" altLang="ja-JP" smtClean="0"/>
              <a:pPr/>
              <a:t>‹#›</a:t>
            </a:fld>
            <a:endParaRPr lang="en-US" altLang="ja-JP"/>
          </a:p>
        </p:txBody>
      </p:sp>
    </p:spTree>
    <p:extLst>
      <p:ext uri="{BB962C8B-B14F-4D97-AF65-F5344CB8AC3E}">
        <p14:creationId xmlns:p14="http://schemas.microsoft.com/office/powerpoint/2010/main" val="209146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914CE-6C9D-4B78-A742-9701939329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EDC455-7248-4FE9-B05C-DFF0C36133A6}"/>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C5A2AD5-E415-4791-AFFA-0902E0FFDA9F}"/>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0BA66AF-4617-4320-90B5-9FA018DE6ACA}"/>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CD05041B-E5F1-4CFE-BC27-417A020EBC04}"/>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781DB498-5C8F-49BF-A6EF-9E24DCB998E2}"/>
              </a:ext>
            </a:extLst>
          </p:cNvPr>
          <p:cNvSpPr>
            <a:spLocks noGrp="1"/>
          </p:cNvSpPr>
          <p:nvPr>
            <p:ph type="sldNum" sz="quarter" idx="12"/>
          </p:nvPr>
        </p:nvSpPr>
        <p:spPr/>
        <p:txBody>
          <a:bodyPr/>
          <a:lstStyle/>
          <a:p>
            <a:fld id="{D4B55B08-B2F8-4E77-8AAD-F530F16DEF41}" type="slidenum">
              <a:rPr lang="en-US" altLang="ja-JP" smtClean="0"/>
              <a:pPr/>
              <a:t>‹#›</a:t>
            </a:fld>
            <a:endParaRPr lang="en-US" altLang="ja-JP"/>
          </a:p>
        </p:txBody>
      </p:sp>
    </p:spTree>
    <p:extLst>
      <p:ext uri="{BB962C8B-B14F-4D97-AF65-F5344CB8AC3E}">
        <p14:creationId xmlns:p14="http://schemas.microsoft.com/office/powerpoint/2010/main" val="107087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3D11FB-079B-4F7D-9261-7A5764BD9EC1}"/>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B18D4F-B49F-424E-89B2-87E72B021BD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66334E-6963-45B2-8788-441C7773D724}"/>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4776C80-A9F7-48FA-9C6F-2E43DE44A53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3683468-F06F-4883-A199-0C04650864D0}"/>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94C060A-4185-48DC-B9CE-AECB62AB86FA}"/>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AA9BA17D-72AD-41AB-A295-211DB88D5ABA}"/>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AE3F626A-AE40-4BC3-8709-891CD10F2AF8}"/>
              </a:ext>
            </a:extLst>
          </p:cNvPr>
          <p:cNvSpPr>
            <a:spLocks noGrp="1"/>
          </p:cNvSpPr>
          <p:nvPr>
            <p:ph type="sldNum" sz="quarter" idx="12"/>
          </p:nvPr>
        </p:nvSpPr>
        <p:spPr/>
        <p:txBody>
          <a:bodyPr/>
          <a:lstStyle/>
          <a:p>
            <a:fld id="{B634D685-555E-4EDB-AB9F-9A14392A10E8}" type="slidenum">
              <a:rPr lang="en-US" altLang="ja-JP" smtClean="0"/>
              <a:pPr/>
              <a:t>‹#›</a:t>
            </a:fld>
            <a:endParaRPr lang="en-US" altLang="ja-JP"/>
          </a:p>
        </p:txBody>
      </p:sp>
    </p:spTree>
    <p:extLst>
      <p:ext uri="{BB962C8B-B14F-4D97-AF65-F5344CB8AC3E}">
        <p14:creationId xmlns:p14="http://schemas.microsoft.com/office/powerpoint/2010/main" val="253652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66014-B0A4-45F7-8103-8DCC2D13FB4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4513F7F-30FE-4D49-A290-283AF3BBBB30}"/>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DD81AFD4-2B2A-4451-8C67-91C36E39AC67}"/>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825226D6-AC8C-456B-A26A-BD3A03047CE8}"/>
              </a:ext>
            </a:extLst>
          </p:cNvPr>
          <p:cNvSpPr>
            <a:spLocks noGrp="1"/>
          </p:cNvSpPr>
          <p:nvPr>
            <p:ph type="sldNum" sz="quarter" idx="12"/>
          </p:nvPr>
        </p:nvSpPr>
        <p:spPr/>
        <p:txBody>
          <a:bodyPr/>
          <a:lstStyle/>
          <a:p>
            <a:fld id="{26C124FF-1D4F-43C2-AD23-99BED6CC8388}" type="slidenum">
              <a:rPr lang="en-US" altLang="ja-JP" smtClean="0"/>
              <a:pPr/>
              <a:t>‹#›</a:t>
            </a:fld>
            <a:endParaRPr lang="en-US" altLang="ja-JP"/>
          </a:p>
        </p:txBody>
      </p:sp>
    </p:spTree>
    <p:extLst>
      <p:ext uri="{BB962C8B-B14F-4D97-AF65-F5344CB8AC3E}">
        <p14:creationId xmlns:p14="http://schemas.microsoft.com/office/powerpoint/2010/main" val="142876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FBC9FF4-43F2-4CE9-98A3-46B1D231E36B}"/>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E300FF4B-4C5A-40F2-92E5-C1ABA0D8029B}"/>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1EFC7FBD-FB8D-4ED7-9905-0E226012F4AD}"/>
              </a:ext>
            </a:extLst>
          </p:cNvPr>
          <p:cNvSpPr>
            <a:spLocks noGrp="1"/>
          </p:cNvSpPr>
          <p:nvPr>
            <p:ph type="sldNum" sz="quarter" idx="12"/>
          </p:nvPr>
        </p:nvSpPr>
        <p:spPr/>
        <p:txBody>
          <a:bodyPr/>
          <a:lstStyle/>
          <a:p>
            <a:fld id="{5C051684-BD3B-477A-9A11-D297FD65C7D8}" type="slidenum">
              <a:rPr lang="en-US" altLang="ja-JP" smtClean="0"/>
              <a:pPr/>
              <a:t>‹#›</a:t>
            </a:fld>
            <a:endParaRPr lang="en-US" altLang="ja-JP"/>
          </a:p>
        </p:txBody>
      </p:sp>
    </p:spTree>
    <p:extLst>
      <p:ext uri="{BB962C8B-B14F-4D97-AF65-F5344CB8AC3E}">
        <p14:creationId xmlns:p14="http://schemas.microsoft.com/office/powerpoint/2010/main" val="1869743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E911A7-4514-4B0E-A9C9-9C6339B9763C}"/>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EF16167-852F-46A7-B726-9A8D64D0D0C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95EB40D-02B4-4892-9721-564AD829BE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BB2EA7-55CC-4806-AE3E-D81D88D49161}"/>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AC3A838D-E9BA-4360-8670-F705E1A5E811}"/>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3BCB5875-71CB-48FE-8123-EFC4B5C36B48}"/>
              </a:ext>
            </a:extLst>
          </p:cNvPr>
          <p:cNvSpPr>
            <a:spLocks noGrp="1"/>
          </p:cNvSpPr>
          <p:nvPr>
            <p:ph type="sldNum" sz="quarter" idx="12"/>
          </p:nvPr>
        </p:nvSpPr>
        <p:spPr/>
        <p:txBody>
          <a:bodyPr/>
          <a:lstStyle/>
          <a:p>
            <a:fld id="{55A8C408-CC6E-4D21-9689-503302E1C4E7}" type="slidenum">
              <a:rPr lang="en-US" altLang="ja-JP" smtClean="0"/>
              <a:pPr/>
              <a:t>‹#›</a:t>
            </a:fld>
            <a:endParaRPr lang="en-US" altLang="ja-JP"/>
          </a:p>
        </p:txBody>
      </p:sp>
    </p:spTree>
    <p:extLst>
      <p:ext uri="{BB962C8B-B14F-4D97-AF65-F5344CB8AC3E}">
        <p14:creationId xmlns:p14="http://schemas.microsoft.com/office/powerpoint/2010/main" val="44471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5839A2-8AEC-43E3-B073-8129166FD134}"/>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D50D47C-6BFA-4B49-8653-41108BFC0E5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0FBA4B34-6B41-4B83-A1F8-E21936354F0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297FC38-C8C9-42FC-8539-C59258A37921}"/>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FD00D18E-28E4-494F-862E-DA9AA7EC7FF4}"/>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937FADE7-6490-46EA-B74A-EFE9FA5D8AF6}"/>
              </a:ext>
            </a:extLst>
          </p:cNvPr>
          <p:cNvSpPr>
            <a:spLocks noGrp="1"/>
          </p:cNvSpPr>
          <p:nvPr>
            <p:ph type="sldNum" sz="quarter" idx="12"/>
          </p:nvPr>
        </p:nvSpPr>
        <p:spPr/>
        <p:txBody>
          <a:bodyPr/>
          <a:lstStyle/>
          <a:p>
            <a:fld id="{9CE4738C-482E-432F-977E-3597C27868F2}" type="slidenum">
              <a:rPr lang="en-US" altLang="ja-JP" smtClean="0"/>
              <a:pPr/>
              <a:t>‹#›</a:t>
            </a:fld>
            <a:endParaRPr lang="en-US" altLang="ja-JP"/>
          </a:p>
        </p:txBody>
      </p:sp>
    </p:spTree>
    <p:extLst>
      <p:ext uri="{BB962C8B-B14F-4D97-AF65-F5344CB8AC3E}">
        <p14:creationId xmlns:p14="http://schemas.microsoft.com/office/powerpoint/2010/main" val="3092758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22C829-C4C1-4EDE-B714-F9E82157565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8DEA1D-A478-47E5-9463-C39B773C915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B98004-044A-4EF2-810F-9E7A831A04A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328E3EA7-B470-4C4A-88F7-D45A45DBA07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C0456939-A421-4891-A297-0B3F7B5A4FA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A8C408-CC6E-4D21-9689-503302E1C4E7}" type="slidenum">
              <a:rPr lang="en-US" altLang="ja-JP" smtClean="0"/>
              <a:pPr/>
              <a:t>‹#›</a:t>
            </a:fld>
            <a:endParaRPr lang="en-US" altLang="ja-JP"/>
          </a:p>
        </p:txBody>
      </p:sp>
    </p:spTree>
    <p:extLst>
      <p:ext uri="{BB962C8B-B14F-4D97-AF65-F5344CB8AC3E}">
        <p14:creationId xmlns:p14="http://schemas.microsoft.com/office/powerpoint/2010/main" val="24865974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ja-JP" altLang="en-US" sz="4000"/>
              <a:t>市場均衡と厚生経済学の基本定理</a:t>
            </a:r>
          </a:p>
        </p:txBody>
      </p:sp>
      <p:sp>
        <p:nvSpPr>
          <p:cNvPr id="2053" name="Rectangle 5"/>
          <p:cNvSpPr>
            <a:spLocks noGrp="1" noChangeArrowheads="1"/>
          </p:cNvSpPr>
          <p:nvPr>
            <p:ph idx="1"/>
          </p:nvPr>
        </p:nvSpPr>
        <p:spPr/>
        <p:txBody>
          <a:bodyPr/>
          <a:lstStyle/>
          <a:p>
            <a:pPr>
              <a:lnSpc>
                <a:spcPct val="90000"/>
              </a:lnSpc>
            </a:pPr>
            <a:r>
              <a:rPr lang="ja-JP" altLang="en-US" sz="2800" dirty="0"/>
              <a:t>部分均衡分析での結果</a:t>
            </a:r>
          </a:p>
          <a:p>
            <a:pPr lvl="1">
              <a:lnSpc>
                <a:spcPct val="90000"/>
              </a:lnSpc>
            </a:pPr>
            <a:r>
              <a:rPr lang="ja-JP" altLang="en-US" sz="2400" dirty="0"/>
              <a:t>消費者余剰，生産者余剰，社会的余剰</a:t>
            </a:r>
          </a:p>
          <a:p>
            <a:pPr>
              <a:lnSpc>
                <a:spcPct val="90000"/>
              </a:lnSpc>
            </a:pPr>
            <a:r>
              <a:rPr lang="ja-JP" altLang="en-US" sz="2800" dirty="0"/>
              <a:t>厚生経済学の基本定理</a:t>
            </a:r>
          </a:p>
          <a:p>
            <a:pPr lvl="1">
              <a:lnSpc>
                <a:spcPct val="90000"/>
              </a:lnSpc>
            </a:pPr>
            <a:r>
              <a:rPr lang="en-US" altLang="ja-JP" sz="2400" dirty="0"/>
              <a:t>Pareto</a:t>
            </a:r>
            <a:r>
              <a:rPr lang="ja-JP" altLang="en-US" sz="2400" dirty="0"/>
              <a:t>効率性</a:t>
            </a:r>
          </a:p>
          <a:p>
            <a:pPr lvl="1">
              <a:lnSpc>
                <a:spcPct val="90000"/>
              </a:lnSpc>
            </a:pPr>
            <a:r>
              <a:rPr lang="en-US" altLang="ja-JP" sz="2400" dirty="0"/>
              <a:t>Pareto</a:t>
            </a:r>
            <a:r>
              <a:rPr lang="ja-JP" altLang="en-US" sz="2400" dirty="0"/>
              <a:t>効率性の条件</a:t>
            </a:r>
          </a:p>
          <a:p>
            <a:pPr lvl="1">
              <a:lnSpc>
                <a:spcPct val="90000"/>
              </a:lnSpc>
            </a:pPr>
            <a:r>
              <a:rPr lang="ja-JP" altLang="en-US" sz="2400" dirty="0"/>
              <a:t>第</a:t>
            </a:r>
            <a:r>
              <a:rPr lang="en-US" altLang="ja-JP" sz="2400" dirty="0"/>
              <a:t>1</a:t>
            </a:r>
            <a:r>
              <a:rPr lang="ja-JP" altLang="en-US" sz="2400" dirty="0"/>
              <a:t>定理	市場均衡は</a:t>
            </a:r>
            <a:r>
              <a:rPr lang="en-US" altLang="ja-JP" sz="2400" dirty="0"/>
              <a:t>Pareto</a:t>
            </a:r>
            <a:r>
              <a:rPr lang="ja-JP" altLang="en-US" sz="2400" dirty="0"/>
              <a:t>効率的</a:t>
            </a:r>
          </a:p>
          <a:p>
            <a:pPr lvl="1">
              <a:lnSpc>
                <a:spcPct val="90000"/>
              </a:lnSpc>
            </a:pPr>
            <a:r>
              <a:rPr lang="ja-JP" altLang="en-US" sz="2400" dirty="0"/>
              <a:t>第</a:t>
            </a:r>
            <a:r>
              <a:rPr lang="en-US" altLang="ja-JP" sz="2400" dirty="0"/>
              <a:t>2</a:t>
            </a:r>
            <a:r>
              <a:rPr lang="ja-JP" altLang="en-US" sz="2400" dirty="0"/>
              <a:t>定理	任意の</a:t>
            </a:r>
            <a:r>
              <a:rPr lang="en-US" altLang="ja-JP" sz="2400" dirty="0"/>
              <a:t>Pareto</a:t>
            </a:r>
            <a:r>
              <a:rPr lang="ja-JP" altLang="en-US" sz="2400" dirty="0"/>
              <a:t>効率的な資源配分は市場で実現可能</a:t>
            </a:r>
          </a:p>
          <a:p>
            <a:pPr lvl="1">
              <a:lnSpc>
                <a:spcPct val="90000"/>
              </a:lnSpc>
            </a:pP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1131888" y="1957388"/>
            <a:ext cx="6232525" cy="40052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6" name="Text Box 4"/>
          <p:cNvSpPr txBox="1">
            <a:spLocks noChangeArrowheads="1"/>
          </p:cNvSpPr>
          <p:nvPr/>
        </p:nvSpPr>
        <p:spPr bwMode="auto">
          <a:xfrm>
            <a:off x="730250" y="6070600"/>
            <a:ext cx="601663"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A</a:t>
            </a:r>
          </a:p>
        </p:txBody>
      </p:sp>
      <p:sp>
        <p:nvSpPr>
          <p:cNvPr id="18437" name="Text Box 5"/>
          <p:cNvSpPr txBox="1">
            <a:spLocks noChangeArrowheads="1"/>
          </p:cNvSpPr>
          <p:nvPr/>
        </p:nvSpPr>
        <p:spPr bwMode="auto">
          <a:xfrm>
            <a:off x="7297738" y="1525588"/>
            <a:ext cx="60007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B</a:t>
            </a:r>
          </a:p>
        </p:txBody>
      </p:sp>
      <p:sp>
        <p:nvSpPr>
          <p:cNvPr id="18438" name="Line 6"/>
          <p:cNvSpPr>
            <a:spLocks noChangeShapeType="1"/>
          </p:cNvSpPr>
          <p:nvPr/>
        </p:nvSpPr>
        <p:spPr bwMode="auto">
          <a:xfrm>
            <a:off x="1131888" y="6086475"/>
            <a:ext cx="14081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9" name="Line 7"/>
          <p:cNvSpPr>
            <a:spLocks noChangeShapeType="1"/>
          </p:cNvSpPr>
          <p:nvPr/>
        </p:nvSpPr>
        <p:spPr bwMode="auto">
          <a:xfrm flipH="1">
            <a:off x="5956300" y="1835150"/>
            <a:ext cx="13398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0" name="Line 8"/>
          <p:cNvSpPr>
            <a:spLocks noChangeShapeType="1"/>
          </p:cNvSpPr>
          <p:nvPr/>
        </p:nvSpPr>
        <p:spPr bwMode="auto">
          <a:xfrm>
            <a:off x="7496175" y="1957388"/>
            <a:ext cx="0" cy="987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1" name="Line 9"/>
          <p:cNvSpPr>
            <a:spLocks noChangeShapeType="1"/>
          </p:cNvSpPr>
          <p:nvPr/>
        </p:nvSpPr>
        <p:spPr bwMode="auto">
          <a:xfrm flipV="1">
            <a:off x="998538" y="4791075"/>
            <a:ext cx="0" cy="1171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2" name="Text Box 10"/>
          <p:cNvSpPr txBox="1">
            <a:spLocks noChangeArrowheads="1"/>
          </p:cNvSpPr>
          <p:nvPr/>
        </p:nvSpPr>
        <p:spPr bwMode="auto">
          <a:xfrm>
            <a:off x="2540000" y="6024563"/>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A</a:t>
            </a:r>
          </a:p>
        </p:txBody>
      </p:sp>
      <p:sp>
        <p:nvSpPr>
          <p:cNvPr id="18443" name="Text Box 11"/>
          <p:cNvSpPr txBox="1">
            <a:spLocks noChangeArrowheads="1"/>
          </p:cNvSpPr>
          <p:nvPr/>
        </p:nvSpPr>
        <p:spPr bwMode="auto">
          <a:xfrm>
            <a:off x="395288" y="4360863"/>
            <a:ext cx="669925" cy="45878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A</a:t>
            </a:r>
          </a:p>
        </p:txBody>
      </p:sp>
      <p:sp>
        <p:nvSpPr>
          <p:cNvPr id="18444" name="Text Box 12"/>
          <p:cNvSpPr txBox="1">
            <a:spLocks noChangeArrowheads="1"/>
          </p:cNvSpPr>
          <p:nvPr/>
        </p:nvSpPr>
        <p:spPr bwMode="auto">
          <a:xfrm>
            <a:off x="5689600" y="1341438"/>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B</a:t>
            </a:r>
          </a:p>
        </p:txBody>
      </p:sp>
      <p:sp>
        <p:nvSpPr>
          <p:cNvPr id="18445" name="Text Box 13"/>
          <p:cNvSpPr txBox="1">
            <a:spLocks noChangeArrowheads="1"/>
          </p:cNvSpPr>
          <p:nvPr/>
        </p:nvSpPr>
        <p:spPr bwMode="auto">
          <a:xfrm>
            <a:off x="7431088" y="3003550"/>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B</a:t>
            </a:r>
          </a:p>
        </p:txBody>
      </p:sp>
      <p:sp>
        <p:nvSpPr>
          <p:cNvPr id="18449" name="Rectangle 17"/>
          <p:cNvSpPr>
            <a:spLocks noGrp="1" noChangeArrowheads="1"/>
          </p:cNvSpPr>
          <p:nvPr>
            <p:ph type="title"/>
          </p:nvPr>
        </p:nvSpPr>
        <p:spPr>
          <a:xfrm>
            <a:off x="628651" y="365127"/>
            <a:ext cx="4592638" cy="976312"/>
          </a:xfrm>
        </p:spPr>
        <p:txBody>
          <a:bodyPr/>
          <a:lstStyle/>
          <a:p>
            <a:r>
              <a:rPr lang="ja-JP" altLang="en-US" dirty="0"/>
              <a:t>パレート効率性の条件</a:t>
            </a:r>
          </a:p>
        </p:txBody>
      </p:sp>
      <p:sp>
        <p:nvSpPr>
          <p:cNvPr id="18450" name="Text Box 18"/>
          <p:cNvSpPr txBox="1">
            <a:spLocks noChangeArrowheads="1"/>
          </p:cNvSpPr>
          <p:nvPr/>
        </p:nvSpPr>
        <p:spPr bwMode="auto">
          <a:xfrm>
            <a:off x="2987675" y="2205038"/>
            <a:ext cx="4318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C</a:t>
            </a:r>
          </a:p>
        </p:txBody>
      </p:sp>
      <p:sp>
        <p:nvSpPr>
          <p:cNvPr id="18451" name="Arc 19"/>
          <p:cNvSpPr>
            <a:spLocks/>
          </p:cNvSpPr>
          <p:nvPr/>
        </p:nvSpPr>
        <p:spPr bwMode="auto">
          <a:xfrm>
            <a:off x="2268538" y="2708275"/>
            <a:ext cx="3816350" cy="2952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5" name="Arc 23"/>
          <p:cNvSpPr>
            <a:spLocks/>
          </p:cNvSpPr>
          <p:nvPr/>
        </p:nvSpPr>
        <p:spPr bwMode="auto">
          <a:xfrm rot="-10800000">
            <a:off x="4140200" y="1628775"/>
            <a:ext cx="3455988" cy="2879725"/>
          </a:xfrm>
          <a:custGeom>
            <a:avLst/>
            <a:gdLst>
              <a:gd name="G0" fmla="+- 0 0 0"/>
              <a:gd name="G1" fmla="+- 21600 0 0"/>
              <a:gd name="G2" fmla="+- 21600 0 0"/>
              <a:gd name="T0" fmla="*/ 0 w 21317"/>
              <a:gd name="T1" fmla="*/ 0 h 21600"/>
              <a:gd name="T2" fmla="*/ 21317 w 21317"/>
              <a:gd name="T3" fmla="*/ 18113 h 21600"/>
              <a:gd name="T4" fmla="*/ 0 w 21317"/>
              <a:gd name="T5" fmla="*/ 21600 h 21600"/>
            </a:gdLst>
            <a:ahLst/>
            <a:cxnLst>
              <a:cxn ang="0">
                <a:pos x="T0" y="T1"/>
              </a:cxn>
              <a:cxn ang="0">
                <a:pos x="T2" y="T3"/>
              </a:cxn>
              <a:cxn ang="0">
                <a:pos x="T4" y="T5"/>
              </a:cxn>
            </a:cxnLst>
            <a:rect l="0" t="0" r="r" b="b"/>
            <a:pathLst>
              <a:path w="21317" h="21600" fill="none" extrusionOk="0">
                <a:moveTo>
                  <a:pt x="-1" y="0"/>
                </a:moveTo>
                <a:cubicBezTo>
                  <a:pt x="10583" y="0"/>
                  <a:pt x="19608" y="7668"/>
                  <a:pt x="21316" y="18113"/>
                </a:cubicBezTo>
              </a:path>
              <a:path w="21317" h="21600" stroke="0" extrusionOk="0">
                <a:moveTo>
                  <a:pt x="-1" y="0"/>
                </a:moveTo>
                <a:cubicBezTo>
                  <a:pt x="10583" y="0"/>
                  <a:pt x="19608" y="7668"/>
                  <a:pt x="21316" y="18113"/>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2" name="Arc 20"/>
          <p:cNvSpPr>
            <a:spLocks/>
          </p:cNvSpPr>
          <p:nvPr/>
        </p:nvSpPr>
        <p:spPr bwMode="auto">
          <a:xfrm>
            <a:off x="1763713" y="3500438"/>
            <a:ext cx="2733675" cy="23764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61" name="Text Box 29"/>
          <p:cNvSpPr txBox="1">
            <a:spLocks noChangeArrowheads="1"/>
          </p:cNvSpPr>
          <p:nvPr/>
        </p:nvSpPr>
        <p:spPr bwMode="auto">
          <a:xfrm>
            <a:off x="6516688" y="52292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0</a:t>
            </a:r>
          </a:p>
        </p:txBody>
      </p:sp>
      <p:sp>
        <p:nvSpPr>
          <p:cNvPr id="18462" name="Text Box 30"/>
          <p:cNvSpPr txBox="1">
            <a:spLocks noChangeArrowheads="1"/>
          </p:cNvSpPr>
          <p:nvPr/>
        </p:nvSpPr>
        <p:spPr bwMode="auto">
          <a:xfrm>
            <a:off x="6732588" y="4508500"/>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1</a:t>
            </a:r>
          </a:p>
        </p:txBody>
      </p:sp>
      <p:sp>
        <p:nvSpPr>
          <p:cNvPr id="18465" name="Text Box 33"/>
          <p:cNvSpPr txBox="1">
            <a:spLocks noChangeArrowheads="1"/>
          </p:cNvSpPr>
          <p:nvPr/>
        </p:nvSpPr>
        <p:spPr bwMode="auto">
          <a:xfrm>
            <a:off x="5580063" y="5516563"/>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u</a:t>
            </a:r>
            <a:r>
              <a:rPr lang="en-US" altLang="ja-JP" i="1" baseline="30000" dirty="0">
                <a:solidFill>
                  <a:schemeClr val="tx2"/>
                </a:solidFill>
                <a:latin typeface="Times New Roman" pitchFamily="18" charset="0"/>
                <a:cs typeface="Times New Roman" pitchFamily="18" charset="0"/>
              </a:rPr>
              <a:t>B</a:t>
            </a:r>
            <a:r>
              <a:rPr lang="en-US" altLang="ja-JP" baseline="-25000" dirty="0">
                <a:solidFill>
                  <a:schemeClr val="tx2"/>
                </a:solidFill>
              </a:rPr>
              <a:t>0</a:t>
            </a:r>
          </a:p>
        </p:txBody>
      </p:sp>
      <p:sp>
        <p:nvSpPr>
          <p:cNvPr id="18454" name="Arc 22"/>
          <p:cNvSpPr>
            <a:spLocks/>
          </p:cNvSpPr>
          <p:nvPr/>
        </p:nvSpPr>
        <p:spPr bwMode="auto">
          <a:xfrm rot="10800000">
            <a:off x="2843213" y="2060575"/>
            <a:ext cx="3744912" cy="33115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66" name="Text Box 34"/>
          <p:cNvSpPr txBox="1">
            <a:spLocks noChangeArrowheads="1"/>
          </p:cNvSpPr>
          <p:nvPr/>
        </p:nvSpPr>
        <p:spPr bwMode="auto">
          <a:xfrm>
            <a:off x="3852069" y="54451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err="1">
                <a:solidFill>
                  <a:schemeClr val="tx2"/>
                </a:solidFill>
                <a:latin typeface="Times New Roman" pitchFamily="18" charset="0"/>
                <a:cs typeface="Times New Roman" pitchFamily="18" charset="0"/>
              </a:rPr>
              <a:t>u</a:t>
            </a:r>
            <a:r>
              <a:rPr lang="en-US" altLang="ja-JP" i="1" baseline="30000" dirty="0" err="1">
                <a:solidFill>
                  <a:schemeClr val="tx2"/>
                </a:solidFill>
                <a:latin typeface="Times New Roman" pitchFamily="18" charset="0"/>
                <a:cs typeface="Times New Roman" pitchFamily="18" charset="0"/>
              </a:rPr>
              <a:t>B</a:t>
            </a:r>
            <a:r>
              <a:rPr lang="ja-JP" altLang="en-US" baseline="-25000" dirty="0">
                <a:solidFill>
                  <a:schemeClr val="tx2"/>
                </a:solidFill>
              </a:rPr>
              <a:t>１</a:t>
            </a:r>
          </a:p>
        </p:txBody>
      </p:sp>
      <p:sp>
        <p:nvSpPr>
          <p:cNvPr id="18467" name="Oval 35"/>
          <p:cNvSpPr>
            <a:spLocks noChangeArrowheads="1"/>
          </p:cNvSpPr>
          <p:nvPr/>
        </p:nvSpPr>
        <p:spPr bwMode="auto">
          <a:xfrm>
            <a:off x="2843213" y="2708275"/>
            <a:ext cx="144462" cy="144463"/>
          </a:xfrm>
          <a:prstGeom prst="ellipse">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1" name="Oval 39"/>
          <p:cNvSpPr>
            <a:spLocks noChangeArrowheads="1"/>
          </p:cNvSpPr>
          <p:nvPr/>
        </p:nvSpPr>
        <p:spPr bwMode="auto">
          <a:xfrm>
            <a:off x="5076825" y="3644900"/>
            <a:ext cx="144463" cy="144463"/>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2" name="Oval 40"/>
          <p:cNvSpPr>
            <a:spLocks noChangeArrowheads="1"/>
          </p:cNvSpPr>
          <p:nvPr/>
        </p:nvSpPr>
        <p:spPr bwMode="auto">
          <a:xfrm>
            <a:off x="3635375" y="3284538"/>
            <a:ext cx="144463" cy="144462"/>
          </a:xfrm>
          <a:prstGeom prst="ellipse">
            <a:avLst/>
          </a:prstGeom>
          <a:solidFill>
            <a:srgbClr val="92D050"/>
          </a:solidFill>
          <a:ln w="9525" algn="ctr">
            <a:solidFill>
              <a:schemeClr val="tx1"/>
            </a:solidFill>
            <a:round/>
            <a:headEnd/>
            <a:tailEnd/>
          </a:ln>
          <a:effectLst/>
        </p:spPr>
        <p:txBody>
          <a:bodyPr wrap="none" anchor="ctr"/>
          <a:lstStyle/>
          <a:p>
            <a:endParaRPr lang="ja-JP" altLang="en-US"/>
          </a:p>
        </p:txBody>
      </p:sp>
      <p:sp>
        <p:nvSpPr>
          <p:cNvPr id="18474" name="Oval 42"/>
          <p:cNvSpPr>
            <a:spLocks noChangeArrowheads="1"/>
          </p:cNvSpPr>
          <p:nvPr/>
        </p:nvSpPr>
        <p:spPr bwMode="auto">
          <a:xfrm>
            <a:off x="3779838" y="4221163"/>
            <a:ext cx="144462" cy="144462"/>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5" name="Text Box 43"/>
          <p:cNvSpPr txBox="1">
            <a:spLocks noChangeArrowheads="1"/>
          </p:cNvSpPr>
          <p:nvPr/>
        </p:nvSpPr>
        <p:spPr bwMode="auto">
          <a:xfrm>
            <a:off x="5364163" y="3357563"/>
            <a:ext cx="4318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E</a:t>
            </a:r>
          </a:p>
        </p:txBody>
      </p:sp>
      <p:sp>
        <p:nvSpPr>
          <p:cNvPr id="18476" name="Text Box 44"/>
          <p:cNvSpPr txBox="1">
            <a:spLocks noChangeArrowheads="1"/>
          </p:cNvSpPr>
          <p:nvPr/>
        </p:nvSpPr>
        <p:spPr bwMode="auto">
          <a:xfrm>
            <a:off x="3348038" y="4292600"/>
            <a:ext cx="4318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F</a:t>
            </a:r>
          </a:p>
        </p:txBody>
      </p:sp>
      <p:sp>
        <p:nvSpPr>
          <p:cNvPr id="18477" name="Oval 45"/>
          <p:cNvSpPr>
            <a:spLocks noChangeArrowheads="1"/>
          </p:cNvSpPr>
          <p:nvPr/>
        </p:nvSpPr>
        <p:spPr bwMode="auto">
          <a:xfrm>
            <a:off x="3779838" y="2924175"/>
            <a:ext cx="144462" cy="144463"/>
          </a:xfrm>
          <a:prstGeom prst="ellipse">
            <a:avLst/>
          </a:prstGeom>
          <a:solidFill>
            <a:srgbClr val="92D050"/>
          </a:solidFill>
          <a:ln w="9525" algn="ctr">
            <a:solidFill>
              <a:schemeClr val="tx1"/>
            </a:solidFill>
            <a:round/>
            <a:headEnd/>
            <a:tailEnd/>
          </a:ln>
          <a:effectLst/>
        </p:spPr>
        <p:txBody>
          <a:bodyPr wrap="none" anchor="ctr"/>
          <a:lstStyle/>
          <a:p>
            <a:endParaRPr lang="ja-JP" altLang="en-US"/>
          </a:p>
        </p:txBody>
      </p:sp>
      <p:sp>
        <p:nvSpPr>
          <p:cNvPr id="18478" name="Oval 46"/>
          <p:cNvSpPr>
            <a:spLocks noChangeArrowheads="1"/>
          </p:cNvSpPr>
          <p:nvPr/>
        </p:nvSpPr>
        <p:spPr bwMode="auto">
          <a:xfrm>
            <a:off x="3132138" y="3429000"/>
            <a:ext cx="144462" cy="144463"/>
          </a:xfrm>
          <a:prstGeom prst="ellipse">
            <a:avLst/>
          </a:prstGeom>
          <a:solidFill>
            <a:srgbClr val="92D050"/>
          </a:solidFill>
          <a:ln w="9525" algn="ctr">
            <a:solidFill>
              <a:schemeClr val="tx1"/>
            </a:solidFill>
            <a:round/>
            <a:headEnd/>
            <a:tailEnd/>
          </a:ln>
          <a:effectLst/>
        </p:spPr>
        <p:txBody>
          <a:bodyPr wrap="none" anchor="ctr"/>
          <a:lstStyle/>
          <a:p>
            <a:endParaRPr lang="ja-JP" altLang="en-US"/>
          </a:p>
        </p:txBody>
      </p:sp>
      <p:sp>
        <p:nvSpPr>
          <p:cNvPr id="18479" name="Text Box 47"/>
          <p:cNvSpPr txBox="1">
            <a:spLocks noChangeArrowheads="1"/>
          </p:cNvSpPr>
          <p:nvPr/>
        </p:nvSpPr>
        <p:spPr bwMode="auto">
          <a:xfrm>
            <a:off x="384122" y="1190695"/>
            <a:ext cx="4945115" cy="70788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C</a:t>
            </a:r>
            <a:r>
              <a:rPr lang="ja-JP" altLang="en-US" sz="2000" dirty="0"/>
              <a:t>点はパレート改善の余地がある。</a:t>
            </a:r>
            <a:r>
              <a:rPr lang="en-US" altLang="ja-JP" sz="2000" dirty="0"/>
              <a:t>E</a:t>
            </a:r>
            <a:r>
              <a:rPr lang="ja-JP" altLang="en-US" sz="2000" dirty="0"/>
              <a:t>点や</a:t>
            </a:r>
            <a:r>
              <a:rPr lang="en-US" altLang="ja-JP" sz="2000" dirty="0"/>
              <a:t>F</a:t>
            </a:r>
            <a:r>
              <a:rPr lang="ja-JP" altLang="en-US" sz="2000" dirty="0"/>
              <a:t>点はそうではない。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1131888" y="1957388"/>
            <a:ext cx="6232525" cy="40052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0" name="Text Box 4"/>
          <p:cNvSpPr txBox="1">
            <a:spLocks noChangeArrowheads="1"/>
          </p:cNvSpPr>
          <p:nvPr/>
        </p:nvSpPr>
        <p:spPr bwMode="auto">
          <a:xfrm>
            <a:off x="730250" y="6070600"/>
            <a:ext cx="601663"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A</a:t>
            </a:r>
          </a:p>
        </p:txBody>
      </p:sp>
      <p:sp>
        <p:nvSpPr>
          <p:cNvPr id="19461" name="Text Box 5"/>
          <p:cNvSpPr txBox="1">
            <a:spLocks noChangeArrowheads="1"/>
          </p:cNvSpPr>
          <p:nvPr/>
        </p:nvSpPr>
        <p:spPr bwMode="auto">
          <a:xfrm>
            <a:off x="7297738" y="1525588"/>
            <a:ext cx="60007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B</a:t>
            </a:r>
          </a:p>
        </p:txBody>
      </p:sp>
      <p:sp>
        <p:nvSpPr>
          <p:cNvPr id="19462" name="Line 6"/>
          <p:cNvSpPr>
            <a:spLocks noChangeShapeType="1"/>
          </p:cNvSpPr>
          <p:nvPr/>
        </p:nvSpPr>
        <p:spPr bwMode="auto">
          <a:xfrm>
            <a:off x="1131888" y="6086475"/>
            <a:ext cx="14081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3" name="Line 7"/>
          <p:cNvSpPr>
            <a:spLocks noChangeShapeType="1"/>
          </p:cNvSpPr>
          <p:nvPr/>
        </p:nvSpPr>
        <p:spPr bwMode="auto">
          <a:xfrm flipH="1">
            <a:off x="5956300" y="1835150"/>
            <a:ext cx="13398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4" name="Line 8"/>
          <p:cNvSpPr>
            <a:spLocks noChangeShapeType="1"/>
          </p:cNvSpPr>
          <p:nvPr/>
        </p:nvSpPr>
        <p:spPr bwMode="auto">
          <a:xfrm>
            <a:off x="7496175" y="1957388"/>
            <a:ext cx="0" cy="987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5" name="Line 9"/>
          <p:cNvSpPr>
            <a:spLocks noChangeShapeType="1"/>
          </p:cNvSpPr>
          <p:nvPr/>
        </p:nvSpPr>
        <p:spPr bwMode="auto">
          <a:xfrm flipV="1">
            <a:off x="998538" y="4791075"/>
            <a:ext cx="0" cy="1171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6" name="Text Box 10"/>
          <p:cNvSpPr txBox="1">
            <a:spLocks noChangeArrowheads="1"/>
          </p:cNvSpPr>
          <p:nvPr/>
        </p:nvSpPr>
        <p:spPr bwMode="auto">
          <a:xfrm>
            <a:off x="2540000" y="6024563"/>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A</a:t>
            </a:r>
          </a:p>
        </p:txBody>
      </p:sp>
      <p:sp>
        <p:nvSpPr>
          <p:cNvPr id="19467" name="Text Box 11"/>
          <p:cNvSpPr txBox="1">
            <a:spLocks noChangeArrowheads="1"/>
          </p:cNvSpPr>
          <p:nvPr/>
        </p:nvSpPr>
        <p:spPr bwMode="auto">
          <a:xfrm>
            <a:off x="395288" y="4360863"/>
            <a:ext cx="669925" cy="45878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A</a:t>
            </a:r>
          </a:p>
        </p:txBody>
      </p:sp>
      <p:sp>
        <p:nvSpPr>
          <p:cNvPr id="19468" name="Text Box 12"/>
          <p:cNvSpPr txBox="1">
            <a:spLocks noChangeArrowheads="1"/>
          </p:cNvSpPr>
          <p:nvPr/>
        </p:nvSpPr>
        <p:spPr bwMode="auto">
          <a:xfrm>
            <a:off x="5689600" y="1341438"/>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B</a:t>
            </a:r>
          </a:p>
        </p:txBody>
      </p:sp>
      <p:sp>
        <p:nvSpPr>
          <p:cNvPr id="19469" name="Text Box 13"/>
          <p:cNvSpPr txBox="1">
            <a:spLocks noChangeArrowheads="1"/>
          </p:cNvSpPr>
          <p:nvPr/>
        </p:nvSpPr>
        <p:spPr bwMode="auto">
          <a:xfrm>
            <a:off x="7431088" y="3003550"/>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B</a:t>
            </a:r>
          </a:p>
        </p:txBody>
      </p:sp>
      <p:sp>
        <p:nvSpPr>
          <p:cNvPr id="19473" name="Rectangle 17"/>
          <p:cNvSpPr>
            <a:spLocks noGrp="1" noChangeArrowheads="1"/>
          </p:cNvSpPr>
          <p:nvPr>
            <p:ph type="title"/>
          </p:nvPr>
        </p:nvSpPr>
        <p:spPr>
          <a:xfrm>
            <a:off x="628650" y="365126"/>
            <a:ext cx="6232525" cy="1325563"/>
          </a:xfrm>
        </p:spPr>
        <p:txBody>
          <a:bodyPr>
            <a:normAutofit/>
          </a:bodyPr>
          <a:lstStyle/>
          <a:p>
            <a:r>
              <a:rPr lang="ja-JP" altLang="en-US" sz="3200" dirty="0"/>
              <a:t>パレート効率的な点の集まり</a:t>
            </a:r>
            <a:br>
              <a:rPr lang="ja-JP" altLang="en-US" sz="3200" dirty="0"/>
            </a:br>
            <a:r>
              <a:rPr lang="ja-JP" altLang="en-US" sz="3200" dirty="0"/>
              <a:t>契約曲線</a:t>
            </a:r>
          </a:p>
        </p:txBody>
      </p:sp>
      <p:sp>
        <p:nvSpPr>
          <p:cNvPr id="19475" name="Arc 19"/>
          <p:cNvSpPr>
            <a:spLocks/>
          </p:cNvSpPr>
          <p:nvPr/>
        </p:nvSpPr>
        <p:spPr bwMode="auto">
          <a:xfrm>
            <a:off x="2195513" y="30686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76" name="Arc 20"/>
          <p:cNvSpPr>
            <a:spLocks/>
          </p:cNvSpPr>
          <p:nvPr/>
        </p:nvSpPr>
        <p:spPr bwMode="auto">
          <a:xfrm>
            <a:off x="1403350" y="3357563"/>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77" name="Arc 21"/>
          <p:cNvSpPr>
            <a:spLocks/>
          </p:cNvSpPr>
          <p:nvPr/>
        </p:nvSpPr>
        <p:spPr bwMode="auto">
          <a:xfrm rot="-10800000">
            <a:off x="1979613" y="27082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78" name="Arc 22"/>
          <p:cNvSpPr>
            <a:spLocks/>
          </p:cNvSpPr>
          <p:nvPr/>
        </p:nvSpPr>
        <p:spPr bwMode="auto">
          <a:xfrm rot="-10800000">
            <a:off x="2700338" y="2349500"/>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79" name="Arc 23"/>
          <p:cNvSpPr>
            <a:spLocks/>
          </p:cNvSpPr>
          <p:nvPr/>
        </p:nvSpPr>
        <p:spPr bwMode="auto">
          <a:xfrm rot="-10800000">
            <a:off x="3419475" y="19891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0" name="Arc 24"/>
          <p:cNvSpPr>
            <a:spLocks/>
          </p:cNvSpPr>
          <p:nvPr/>
        </p:nvSpPr>
        <p:spPr bwMode="auto">
          <a:xfrm>
            <a:off x="3708400" y="24209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1" name="Arc 25"/>
          <p:cNvSpPr>
            <a:spLocks/>
          </p:cNvSpPr>
          <p:nvPr/>
        </p:nvSpPr>
        <p:spPr bwMode="auto">
          <a:xfrm>
            <a:off x="2987675" y="28527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2" name="Arc 26"/>
          <p:cNvSpPr>
            <a:spLocks/>
          </p:cNvSpPr>
          <p:nvPr/>
        </p:nvSpPr>
        <p:spPr bwMode="auto">
          <a:xfrm rot="-10800000">
            <a:off x="1258888" y="30686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3" name="Arc 27"/>
          <p:cNvSpPr>
            <a:spLocks/>
          </p:cNvSpPr>
          <p:nvPr/>
        </p:nvSpPr>
        <p:spPr bwMode="auto">
          <a:xfrm rot="-10800000">
            <a:off x="3995738" y="16287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4" name="Arc 28"/>
          <p:cNvSpPr>
            <a:spLocks/>
          </p:cNvSpPr>
          <p:nvPr/>
        </p:nvSpPr>
        <p:spPr bwMode="auto">
          <a:xfrm>
            <a:off x="684213" y="37163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85" name="Text Box 29"/>
          <p:cNvSpPr txBox="1">
            <a:spLocks noChangeArrowheads="1"/>
          </p:cNvSpPr>
          <p:nvPr/>
        </p:nvSpPr>
        <p:spPr bwMode="auto">
          <a:xfrm>
            <a:off x="3708400" y="5516563"/>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0</a:t>
            </a:r>
          </a:p>
        </p:txBody>
      </p:sp>
      <p:sp>
        <p:nvSpPr>
          <p:cNvPr id="19486" name="Text Box 30"/>
          <p:cNvSpPr txBox="1">
            <a:spLocks noChangeArrowheads="1"/>
          </p:cNvSpPr>
          <p:nvPr/>
        </p:nvSpPr>
        <p:spPr bwMode="auto">
          <a:xfrm>
            <a:off x="4643438" y="51577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1</a:t>
            </a:r>
          </a:p>
        </p:txBody>
      </p:sp>
      <p:sp>
        <p:nvSpPr>
          <p:cNvPr id="19487" name="Text Box 31"/>
          <p:cNvSpPr txBox="1">
            <a:spLocks noChangeArrowheads="1"/>
          </p:cNvSpPr>
          <p:nvPr/>
        </p:nvSpPr>
        <p:spPr bwMode="auto">
          <a:xfrm>
            <a:off x="5286548" y="47974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2</a:t>
            </a:r>
          </a:p>
        </p:txBody>
      </p:sp>
      <p:sp>
        <p:nvSpPr>
          <p:cNvPr id="19488" name="Text Box 32"/>
          <p:cNvSpPr txBox="1">
            <a:spLocks noChangeArrowheads="1"/>
          </p:cNvSpPr>
          <p:nvPr/>
        </p:nvSpPr>
        <p:spPr bwMode="auto">
          <a:xfrm>
            <a:off x="6300788" y="50133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solidFill>
                  <a:srgbClr val="0000CC"/>
                </a:solidFill>
                <a:latin typeface="Times New Roman" pitchFamily="18" charset="0"/>
                <a:cs typeface="Times New Roman" pitchFamily="18" charset="0"/>
              </a:rPr>
              <a:t>u</a:t>
            </a:r>
            <a:r>
              <a:rPr lang="en-US" altLang="ja-JP" i="1" baseline="30000">
                <a:solidFill>
                  <a:srgbClr val="0000CC"/>
                </a:solidFill>
                <a:latin typeface="Times New Roman" pitchFamily="18" charset="0"/>
                <a:cs typeface="Times New Roman" pitchFamily="18" charset="0"/>
              </a:rPr>
              <a:t>B</a:t>
            </a:r>
            <a:r>
              <a:rPr lang="en-US" altLang="ja-JP" baseline="-25000">
                <a:solidFill>
                  <a:srgbClr val="0000CC"/>
                </a:solidFill>
              </a:rPr>
              <a:t>0</a:t>
            </a:r>
          </a:p>
        </p:txBody>
      </p:sp>
      <p:sp>
        <p:nvSpPr>
          <p:cNvPr id="19489" name="Text Box 33"/>
          <p:cNvSpPr txBox="1">
            <a:spLocks noChangeArrowheads="1"/>
          </p:cNvSpPr>
          <p:nvPr/>
        </p:nvSpPr>
        <p:spPr bwMode="auto">
          <a:xfrm>
            <a:off x="5651500" y="53736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solidFill>
                  <a:srgbClr val="0000CC"/>
                </a:solidFill>
                <a:latin typeface="Times New Roman" pitchFamily="18" charset="0"/>
                <a:cs typeface="Times New Roman" pitchFamily="18" charset="0"/>
              </a:rPr>
              <a:t>u</a:t>
            </a:r>
            <a:r>
              <a:rPr lang="en-US" altLang="ja-JP" i="1" baseline="30000">
                <a:solidFill>
                  <a:srgbClr val="0000CC"/>
                </a:solidFill>
                <a:latin typeface="Times New Roman" pitchFamily="18" charset="0"/>
                <a:cs typeface="Times New Roman" pitchFamily="18" charset="0"/>
              </a:rPr>
              <a:t>B</a:t>
            </a:r>
            <a:r>
              <a:rPr lang="en-US" altLang="ja-JP" baseline="-25000">
                <a:solidFill>
                  <a:srgbClr val="0000CC"/>
                </a:solidFill>
              </a:rPr>
              <a:t>1</a:t>
            </a:r>
          </a:p>
        </p:txBody>
      </p:sp>
      <p:sp>
        <p:nvSpPr>
          <p:cNvPr id="19490" name="Text Box 34"/>
          <p:cNvSpPr txBox="1">
            <a:spLocks noChangeArrowheads="1"/>
          </p:cNvSpPr>
          <p:nvPr/>
        </p:nvSpPr>
        <p:spPr bwMode="auto">
          <a:xfrm>
            <a:off x="5148263" y="55895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solidFill>
                  <a:srgbClr val="0000CC"/>
                </a:solidFill>
                <a:latin typeface="Times New Roman" pitchFamily="18" charset="0"/>
                <a:cs typeface="Times New Roman" pitchFamily="18" charset="0"/>
              </a:rPr>
              <a:t>u</a:t>
            </a:r>
            <a:r>
              <a:rPr lang="en-US" altLang="ja-JP" i="1" baseline="30000">
                <a:solidFill>
                  <a:srgbClr val="0000CC"/>
                </a:solidFill>
                <a:latin typeface="Times New Roman" pitchFamily="18" charset="0"/>
                <a:cs typeface="Times New Roman" pitchFamily="18" charset="0"/>
              </a:rPr>
              <a:t>B</a:t>
            </a:r>
            <a:r>
              <a:rPr lang="en-US" altLang="ja-JP" baseline="-25000">
                <a:solidFill>
                  <a:srgbClr val="0000CC"/>
                </a:solidFill>
              </a:rPr>
              <a:t>2</a:t>
            </a:r>
          </a:p>
        </p:txBody>
      </p:sp>
      <p:sp>
        <p:nvSpPr>
          <p:cNvPr id="19491" name="Freeform 35"/>
          <p:cNvSpPr>
            <a:spLocks/>
          </p:cNvSpPr>
          <p:nvPr/>
        </p:nvSpPr>
        <p:spPr bwMode="auto">
          <a:xfrm>
            <a:off x="1763713" y="2420938"/>
            <a:ext cx="5113337" cy="2808287"/>
          </a:xfrm>
          <a:custGeom>
            <a:avLst/>
            <a:gdLst>
              <a:gd name="T0" fmla="*/ 0 w 3221"/>
              <a:gd name="T1" fmla="*/ 1769 h 1769"/>
              <a:gd name="T2" fmla="*/ 408 w 3221"/>
              <a:gd name="T3" fmla="*/ 1451 h 1769"/>
              <a:gd name="T4" fmla="*/ 544 w 3221"/>
              <a:gd name="T5" fmla="*/ 1361 h 1769"/>
              <a:gd name="T6" fmla="*/ 680 w 3221"/>
              <a:gd name="T7" fmla="*/ 1270 h 1769"/>
              <a:gd name="T8" fmla="*/ 1089 w 3221"/>
              <a:gd name="T9" fmla="*/ 1043 h 1769"/>
              <a:gd name="T10" fmla="*/ 1588 w 3221"/>
              <a:gd name="T11" fmla="*/ 907 h 1769"/>
              <a:gd name="T12" fmla="*/ 2041 w 3221"/>
              <a:gd name="T13" fmla="*/ 680 h 1769"/>
              <a:gd name="T14" fmla="*/ 2313 w 3221"/>
              <a:gd name="T15" fmla="*/ 544 h 1769"/>
              <a:gd name="T16" fmla="*/ 2449 w 3221"/>
              <a:gd name="T17" fmla="*/ 454 h 1769"/>
              <a:gd name="T18" fmla="*/ 2631 w 3221"/>
              <a:gd name="T19" fmla="*/ 408 h 1769"/>
              <a:gd name="T20" fmla="*/ 2994 w 3221"/>
              <a:gd name="T21" fmla="*/ 181 h 1769"/>
              <a:gd name="T22" fmla="*/ 3221 w 3221"/>
              <a:gd name="T23" fmla="*/ 0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1" h="1769">
                <a:moveTo>
                  <a:pt x="0" y="1769"/>
                </a:moveTo>
                <a:cubicBezTo>
                  <a:pt x="158" y="1644"/>
                  <a:pt x="317" y="1519"/>
                  <a:pt x="408" y="1451"/>
                </a:cubicBezTo>
                <a:cubicBezTo>
                  <a:pt x="499" y="1383"/>
                  <a:pt x="499" y="1391"/>
                  <a:pt x="544" y="1361"/>
                </a:cubicBezTo>
                <a:cubicBezTo>
                  <a:pt x="589" y="1331"/>
                  <a:pt x="589" y="1323"/>
                  <a:pt x="680" y="1270"/>
                </a:cubicBezTo>
                <a:cubicBezTo>
                  <a:pt x="771" y="1217"/>
                  <a:pt x="938" y="1103"/>
                  <a:pt x="1089" y="1043"/>
                </a:cubicBezTo>
                <a:cubicBezTo>
                  <a:pt x="1240" y="983"/>
                  <a:pt x="1429" y="967"/>
                  <a:pt x="1588" y="907"/>
                </a:cubicBezTo>
                <a:cubicBezTo>
                  <a:pt x="1747" y="847"/>
                  <a:pt x="1920" y="740"/>
                  <a:pt x="2041" y="680"/>
                </a:cubicBezTo>
                <a:cubicBezTo>
                  <a:pt x="2162" y="620"/>
                  <a:pt x="2245" y="582"/>
                  <a:pt x="2313" y="544"/>
                </a:cubicBezTo>
                <a:cubicBezTo>
                  <a:pt x="2381" y="506"/>
                  <a:pt x="2396" y="477"/>
                  <a:pt x="2449" y="454"/>
                </a:cubicBezTo>
                <a:cubicBezTo>
                  <a:pt x="2502" y="431"/>
                  <a:pt x="2540" y="453"/>
                  <a:pt x="2631" y="408"/>
                </a:cubicBezTo>
                <a:cubicBezTo>
                  <a:pt x="2722" y="363"/>
                  <a:pt x="2896" y="249"/>
                  <a:pt x="2994" y="181"/>
                </a:cubicBezTo>
                <a:cubicBezTo>
                  <a:pt x="3092" y="113"/>
                  <a:pt x="3156" y="56"/>
                  <a:pt x="3221" y="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ja-JP" altLang="en-US" sz="3600" dirty="0"/>
              <a:t>消費におけるパレート効率性</a:t>
            </a:r>
          </a:p>
        </p:txBody>
      </p:sp>
      <p:sp>
        <p:nvSpPr>
          <p:cNvPr id="20483" name="Rectangle 3"/>
          <p:cNvSpPr>
            <a:spLocks noGrp="1" noChangeArrowheads="1"/>
          </p:cNvSpPr>
          <p:nvPr>
            <p:ph idx="1"/>
          </p:nvPr>
        </p:nvSpPr>
        <p:spPr/>
        <p:txBody>
          <a:bodyPr/>
          <a:lstStyle/>
          <a:p>
            <a:r>
              <a:rPr lang="en-US" altLang="ja-JP" sz="2800"/>
              <a:t>2</a:t>
            </a:r>
            <a:r>
              <a:rPr lang="ja-JP" altLang="en-US" sz="2800"/>
              <a:t>人の個人の無差別曲線が接する</a:t>
            </a:r>
          </a:p>
          <a:p>
            <a:r>
              <a:rPr lang="en-US" altLang="ja-JP" sz="2800"/>
              <a:t>2</a:t>
            </a:r>
            <a:r>
              <a:rPr lang="ja-JP" altLang="en-US" sz="2800"/>
              <a:t>人の限界代替率が一致する</a:t>
            </a:r>
          </a:p>
          <a:p>
            <a:r>
              <a:rPr lang="en-US" altLang="ja-JP" sz="2800">
                <a:latin typeface="Times New Roman" pitchFamily="18" charset="0"/>
                <a:cs typeface="Times New Roman" pitchFamily="18" charset="0"/>
              </a:rPr>
              <a:t>MRS</a:t>
            </a:r>
            <a:r>
              <a:rPr lang="en-US" altLang="ja-JP" sz="2800" i="1" baseline="30000">
                <a:latin typeface="Times New Roman" pitchFamily="18" charset="0"/>
                <a:cs typeface="Times New Roman" pitchFamily="18" charset="0"/>
              </a:rPr>
              <a:t>A</a:t>
            </a:r>
            <a:r>
              <a:rPr lang="en-US" altLang="ja-JP" sz="2800">
                <a:latin typeface="Times New Roman" pitchFamily="18" charset="0"/>
                <a:cs typeface="Times New Roman" pitchFamily="18" charset="0"/>
              </a:rPr>
              <a:t>=MRS</a:t>
            </a:r>
            <a:r>
              <a:rPr lang="en-US" altLang="ja-JP" sz="2800" i="1" baseline="30000">
                <a:latin typeface="Times New Roman" pitchFamily="18" charset="0"/>
                <a:cs typeface="Times New Roman" pitchFamily="18" charset="0"/>
              </a:rPr>
              <a:t>B</a:t>
            </a:r>
          </a:p>
          <a:p>
            <a:r>
              <a:rPr lang="ja-JP" altLang="en-US" sz="2800">
                <a:latin typeface="Times New Roman" pitchFamily="18" charset="0"/>
                <a:cs typeface="Times New Roman" pitchFamily="18" charset="0"/>
              </a:rPr>
              <a:t>市場均衡でパレート効率性が実現すること</a:t>
            </a:r>
          </a:p>
          <a:p>
            <a:pPr lvl="1"/>
            <a:r>
              <a:rPr lang="ja-JP" altLang="en-US" sz="2400">
                <a:latin typeface="Times New Roman" pitchFamily="18" charset="0"/>
                <a:cs typeface="Times New Roman" pitchFamily="18" charset="0"/>
              </a:rPr>
              <a:t>消費者</a:t>
            </a:r>
            <a:r>
              <a:rPr lang="en-US" altLang="ja-JP" sz="2400" i="1">
                <a:latin typeface="Times New Roman" pitchFamily="18" charset="0"/>
                <a:cs typeface="Times New Roman" pitchFamily="18" charset="0"/>
              </a:rPr>
              <a:t>i</a:t>
            </a:r>
            <a:r>
              <a:rPr lang="ja-JP" altLang="en-US" sz="2400">
                <a:latin typeface="Times New Roman" pitchFamily="18" charset="0"/>
                <a:cs typeface="Times New Roman" pitchFamily="18" charset="0"/>
              </a:rPr>
              <a:t>の効用最大化   </a:t>
            </a:r>
            <a:r>
              <a:rPr lang="en-US" altLang="ja-JP" sz="2400">
                <a:latin typeface="Times New Roman" pitchFamily="18" charset="0"/>
                <a:cs typeface="Times New Roman" pitchFamily="18" charset="0"/>
              </a:rPr>
              <a:t>MRS</a:t>
            </a:r>
            <a:r>
              <a:rPr lang="en-US" altLang="ja-JP" sz="2400" i="1" baseline="30000">
                <a:latin typeface="Times New Roman" pitchFamily="18" charset="0"/>
                <a:cs typeface="Times New Roman" pitchFamily="18" charset="0"/>
              </a:rPr>
              <a:t>i</a:t>
            </a:r>
            <a:r>
              <a:rPr lang="en-US" altLang="ja-JP" sz="2400">
                <a:latin typeface="Times New Roman" pitchFamily="18" charset="0"/>
                <a:cs typeface="Times New Roman" pitchFamily="18" charset="0"/>
              </a:rPr>
              <a:t>=</a:t>
            </a:r>
            <a:r>
              <a:rPr lang="en-US" altLang="ja-JP" sz="2400" i="1">
                <a:latin typeface="Times New Roman" pitchFamily="18" charset="0"/>
                <a:cs typeface="Times New Roman" pitchFamily="18" charset="0"/>
              </a:rPr>
              <a:t>p</a:t>
            </a:r>
            <a:r>
              <a:rPr lang="en-US" altLang="ja-JP" sz="2400">
                <a:latin typeface="Times New Roman" pitchFamily="18" charset="0"/>
                <a:cs typeface="Times New Roman" pitchFamily="18" charset="0"/>
              </a:rPr>
              <a:t>/</a:t>
            </a:r>
            <a:r>
              <a:rPr lang="en-US" altLang="ja-JP" sz="2400" i="1">
                <a:latin typeface="Times New Roman" pitchFamily="18" charset="0"/>
                <a:cs typeface="Times New Roman" pitchFamily="18" charset="0"/>
              </a:rPr>
              <a:t>q</a:t>
            </a:r>
          </a:p>
          <a:p>
            <a:pPr lvl="1"/>
            <a:r>
              <a:rPr lang="en-US" altLang="ja-JP" sz="2400">
                <a:latin typeface="Times New Roman" pitchFamily="18" charset="0"/>
                <a:cs typeface="Times New Roman" pitchFamily="18" charset="0"/>
              </a:rPr>
              <a:t>2</a:t>
            </a:r>
            <a:r>
              <a:rPr lang="ja-JP" altLang="en-US" sz="2400">
                <a:latin typeface="Times New Roman" pitchFamily="18" charset="0"/>
                <a:cs typeface="Times New Roman" pitchFamily="18" charset="0"/>
              </a:rPr>
              <a:t>財の相対価格は全ての消費者にとって等しいから，全ての消費者の限界代替率は一致する</a:t>
            </a:r>
          </a:p>
          <a:p>
            <a:r>
              <a:rPr lang="ja-JP" altLang="en-US" sz="2800">
                <a:latin typeface="Times New Roman" pitchFamily="18" charset="0"/>
                <a:cs typeface="Times New Roman" pitchFamily="18" charset="0"/>
              </a:rPr>
              <a:t>分配の公平性とは無関係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ja-JP" altLang="en-US" sz="3600" dirty="0"/>
              <a:t>生産におけるパレート効率性</a:t>
            </a:r>
          </a:p>
        </p:txBody>
      </p:sp>
      <p:sp>
        <p:nvSpPr>
          <p:cNvPr id="21507" name="Rectangle 3"/>
          <p:cNvSpPr>
            <a:spLocks noGrp="1" noChangeArrowheads="1"/>
          </p:cNvSpPr>
          <p:nvPr>
            <p:ph idx="1"/>
          </p:nvPr>
        </p:nvSpPr>
        <p:spPr>
          <a:xfrm>
            <a:off x="457200" y="1772816"/>
            <a:ext cx="8229600" cy="4608934"/>
          </a:xfrm>
        </p:spPr>
        <p:txBody>
          <a:bodyPr>
            <a:normAutofit/>
          </a:bodyPr>
          <a:lstStyle/>
          <a:p>
            <a:pPr>
              <a:lnSpc>
                <a:spcPct val="90000"/>
              </a:lnSpc>
            </a:pPr>
            <a:r>
              <a:rPr lang="ja-JP" altLang="en-US" sz="2800" dirty="0">
                <a:latin typeface="Times New Roman" panose="02020603050405020304" pitchFamily="18" charset="0"/>
                <a:ea typeface="+mj-ea"/>
                <a:cs typeface="Times New Roman" panose="02020603050405020304" pitchFamily="18" charset="0"/>
              </a:rPr>
              <a:t>２つの企業　財</a:t>
            </a:r>
            <a:r>
              <a:rPr lang="en-US" altLang="ja-JP" sz="2800" i="1" dirty="0">
                <a:latin typeface="Times New Roman" panose="02020603050405020304" pitchFamily="18" charset="0"/>
                <a:ea typeface="+mj-ea"/>
                <a:cs typeface="Times New Roman" panose="02020603050405020304" pitchFamily="18" charset="0"/>
              </a:rPr>
              <a:t>x</a:t>
            </a:r>
            <a:r>
              <a:rPr lang="ja-JP" altLang="en-US" sz="2800" dirty="0">
                <a:latin typeface="Times New Roman" panose="02020603050405020304" pitchFamily="18" charset="0"/>
                <a:ea typeface="+mj-ea"/>
                <a:cs typeface="Times New Roman" panose="02020603050405020304" pitchFamily="18" charset="0"/>
              </a:rPr>
              <a:t>を生産する企業，財</a:t>
            </a:r>
            <a:r>
              <a:rPr lang="en-US" altLang="ja-JP" sz="2800" i="1" dirty="0">
                <a:latin typeface="Times New Roman" panose="02020603050405020304" pitchFamily="18" charset="0"/>
                <a:ea typeface="+mj-ea"/>
                <a:cs typeface="Times New Roman" panose="02020603050405020304" pitchFamily="18" charset="0"/>
              </a:rPr>
              <a:t>y</a:t>
            </a:r>
            <a:r>
              <a:rPr lang="ja-JP" altLang="en-US" sz="2800" dirty="0">
                <a:latin typeface="Times New Roman" panose="02020603050405020304" pitchFamily="18" charset="0"/>
                <a:ea typeface="+mj-ea"/>
                <a:cs typeface="Times New Roman" panose="02020603050405020304" pitchFamily="18" charset="0"/>
              </a:rPr>
              <a:t>を生産する企業</a:t>
            </a:r>
          </a:p>
          <a:p>
            <a:pPr>
              <a:lnSpc>
                <a:spcPct val="90000"/>
              </a:lnSpc>
            </a:pPr>
            <a:r>
              <a:rPr lang="en-US" altLang="ja-JP" sz="2800" dirty="0">
                <a:latin typeface="Times New Roman" panose="02020603050405020304" pitchFamily="18" charset="0"/>
                <a:ea typeface="+mj-ea"/>
                <a:cs typeface="Times New Roman" panose="02020603050405020304" pitchFamily="18" charset="0"/>
              </a:rPr>
              <a:t>2</a:t>
            </a:r>
            <a:r>
              <a:rPr lang="ja-JP" altLang="en-US" sz="2800" dirty="0">
                <a:latin typeface="Times New Roman" panose="02020603050405020304" pitchFamily="18" charset="0"/>
                <a:ea typeface="+mj-ea"/>
                <a:cs typeface="Times New Roman" panose="02020603050405020304" pitchFamily="18" charset="0"/>
              </a:rPr>
              <a:t>種類の生産要素　資本</a:t>
            </a:r>
            <a:r>
              <a:rPr lang="en-US" altLang="ja-JP" sz="2800" i="1" dirty="0">
                <a:latin typeface="Times New Roman" panose="02020603050405020304" pitchFamily="18" charset="0"/>
                <a:ea typeface="+mj-ea"/>
                <a:cs typeface="Times New Roman" panose="02020603050405020304" pitchFamily="18" charset="0"/>
              </a:rPr>
              <a:t>K</a:t>
            </a:r>
            <a:r>
              <a:rPr lang="en-US" altLang="ja-JP" sz="2800" dirty="0">
                <a:latin typeface="Times New Roman" panose="02020603050405020304" pitchFamily="18" charset="0"/>
                <a:ea typeface="+mj-ea"/>
                <a:cs typeface="Times New Roman" panose="02020603050405020304" pitchFamily="18" charset="0"/>
              </a:rPr>
              <a:t>, </a:t>
            </a:r>
            <a:r>
              <a:rPr lang="ja-JP" altLang="en-US" sz="2800" dirty="0">
                <a:latin typeface="Times New Roman" panose="02020603050405020304" pitchFamily="18" charset="0"/>
                <a:ea typeface="+mj-ea"/>
                <a:cs typeface="Times New Roman" panose="02020603050405020304" pitchFamily="18" charset="0"/>
              </a:rPr>
              <a:t>労働</a:t>
            </a:r>
            <a:r>
              <a:rPr lang="en-US" altLang="ja-JP" sz="2800" i="1" dirty="0">
                <a:latin typeface="Times New Roman" panose="02020603050405020304" pitchFamily="18" charset="0"/>
                <a:ea typeface="+mj-ea"/>
                <a:cs typeface="Times New Roman" panose="02020603050405020304" pitchFamily="18" charset="0"/>
              </a:rPr>
              <a:t>L</a:t>
            </a:r>
          </a:p>
          <a:p>
            <a:pPr lvl="1"/>
            <a:r>
              <a:rPr lang="ja-JP" altLang="en-US" sz="2500" dirty="0">
                <a:latin typeface="Times New Roman" panose="02020603050405020304" pitchFamily="18" charset="0"/>
                <a:ea typeface="+mj-ea"/>
                <a:cs typeface="Times New Roman" panose="02020603050405020304" pitchFamily="18" charset="0"/>
              </a:rPr>
              <a:t>生産要素の総供給量は与えられている</a:t>
            </a:r>
            <a:endParaRPr lang="en-US" altLang="ja-JP" sz="2500" dirty="0">
              <a:latin typeface="Times New Roman" panose="02020603050405020304" pitchFamily="18" charset="0"/>
              <a:ea typeface="+mj-ea"/>
              <a:cs typeface="Times New Roman" panose="02020603050405020304" pitchFamily="18" charset="0"/>
            </a:endParaRPr>
          </a:p>
          <a:p>
            <a:pPr lvl="1"/>
            <a:r>
              <a:rPr lang="en-US" altLang="ja-JP" sz="2800" i="1" dirty="0">
                <a:latin typeface="Times New Roman" pitchFamily="18" charset="0"/>
                <a:cs typeface="Times New Roman" pitchFamily="18" charset="0"/>
              </a:rPr>
              <a:t>K</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L</a:t>
            </a:r>
            <a:r>
              <a:rPr lang="ja-JP" altLang="en-US" sz="2800" dirty="0">
                <a:latin typeface="Times New Roman" pitchFamily="18" charset="0"/>
                <a:cs typeface="Times New Roman" pitchFamily="18" charset="0"/>
              </a:rPr>
              <a:t>：総供給量</a:t>
            </a:r>
            <a:endParaRPr lang="ja-JP" altLang="en-US" sz="2500" dirty="0">
              <a:latin typeface="Times New Roman" panose="02020603050405020304" pitchFamily="18" charset="0"/>
              <a:ea typeface="+mj-ea"/>
              <a:cs typeface="Times New Roman" panose="02020603050405020304" pitchFamily="18" charset="0"/>
            </a:endParaRPr>
          </a:p>
          <a:p>
            <a:pPr>
              <a:lnSpc>
                <a:spcPct val="90000"/>
              </a:lnSpc>
            </a:pPr>
            <a:r>
              <a:rPr lang="ja-JP" altLang="en-US" sz="2800" dirty="0">
                <a:latin typeface="Times New Roman" panose="02020603050405020304" pitchFamily="18" charset="0"/>
                <a:ea typeface="+mj-ea"/>
                <a:cs typeface="Times New Roman" panose="02020603050405020304" pitchFamily="18" charset="0"/>
              </a:rPr>
              <a:t>どのように生産要素を</a:t>
            </a:r>
            <a:r>
              <a:rPr lang="en-US" altLang="ja-JP" sz="2800" dirty="0">
                <a:latin typeface="Times New Roman" panose="02020603050405020304" pitchFamily="18" charset="0"/>
                <a:ea typeface="+mj-ea"/>
                <a:cs typeface="Times New Roman" panose="02020603050405020304" pitchFamily="18" charset="0"/>
              </a:rPr>
              <a:t>2</a:t>
            </a:r>
            <a:r>
              <a:rPr lang="ja-JP" altLang="en-US" sz="2800" dirty="0">
                <a:latin typeface="Times New Roman" panose="02020603050405020304" pitchFamily="18" charset="0"/>
                <a:ea typeface="+mj-ea"/>
                <a:cs typeface="Times New Roman" panose="02020603050405020304" pitchFamily="18" charset="0"/>
              </a:rPr>
              <a:t>つの企業に分配すると「効率的」な生産が可能になるか</a:t>
            </a:r>
          </a:p>
          <a:p>
            <a:pPr>
              <a:lnSpc>
                <a:spcPct val="90000"/>
              </a:lnSpc>
              <a:buFont typeface="Wingdings" pitchFamily="2" charset="2"/>
              <a:buNone/>
            </a:pPr>
            <a:r>
              <a:rPr lang="ja-JP" altLang="en-US" sz="2800" i="1" dirty="0">
                <a:latin typeface="Times New Roman" pitchFamily="18" charset="0"/>
                <a:cs typeface="Times New Roman" pitchFamily="18" charset="0"/>
              </a:rPr>
              <a:t>			</a:t>
            </a:r>
            <a:r>
              <a:rPr lang="en-US" altLang="ja-JP" sz="2800" i="1" dirty="0" err="1">
                <a:latin typeface="Times New Roman" pitchFamily="18" charset="0"/>
                <a:cs typeface="Times New Roman" pitchFamily="18" charset="0"/>
              </a:rPr>
              <a:t>K</a:t>
            </a:r>
            <a:r>
              <a:rPr lang="en-US" altLang="ja-JP" sz="2800" i="1" baseline="-25000" dirty="0" err="1">
                <a:latin typeface="Times New Roman" pitchFamily="18" charset="0"/>
                <a:cs typeface="Times New Roman" pitchFamily="18" charset="0"/>
              </a:rPr>
              <a:t>x</a:t>
            </a:r>
            <a:r>
              <a:rPr lang="en-US" altLang="ja-JP" sz="2800" dirty="0" err="1">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K</a:t>
            </a:r>
            <a:r>
              <a:rPr lang="en-US" altLang="ja-JP" sz="2800" i="1" baseline="-25000" dirty="0" err="1">
                <a:latin typeface="Times New Roman" pitchFamily="18" charset="0"/>
                <a:cs typeface="Times New Roman" pitchFamily="18" charset="0"/>
              </a:rPr>
              <a:t>y</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K,	</a:t>
            </a:r>
            <a:r>
              <a:rPr lang="en-US" altLang="ja-JP" sz="2800" i="1" dirty="0" err="1">
                <a:latin typeface="Times New Roman" pitchFamily="18" charset="0"/>
                <a:cs typeface="Times New Roman" pitchFamily="18" charset="0"/>
              </a:rPr>
              <a:t>L</a:t>
            </a:r>
            <a:r>
              <a:rPr lang="en-US" altLang="ja-JP" sz="2800" i="1" baseline="-25000" dirty="0" err="1">
                <a:latin typeface="Times New Roman" pitchFamily="18" charset="0"/>
                <a:cs typeface="Times New Roman" pitchFamily="18" charset="0"/>
              </a:rPr>
              <a:t>x</a:t>
            </a:r>
            <a:r>
              <a:rPr lang="en-US" altLang="ja-JP" sz="2800" dirty="0" err="1">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L</a:t>
            </a:r>
            <a:r>
              <a:rPr lang="en-US" altLang="ja-JP" sz="2800" i="1" baseline="-25000" dirty="0" err="1">
                <a:latin typeface="Times New Roman" pitchFamily="18" charset="0"/>
                <a:cs typeface="Times New Roman" pitchFamily="18" charset="0"/>
              </a:rPr>
              <a:t>y</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L</a:t>
            </a:r>
          </a:p>
          <a:p>
            <a:pPr>
              <a:lnSpc>
                <a:spcPct val="90000"/>
              </a:lnSpc>
              <a:buFont typeface="Wingdings" pitchFamily="2" charset="2"/>
              <a:buNone/>
            </a:pPr>
            <a:r>
              <a:rPr lang="en-US" altLang="ja-JP" sz="2800" i="1" dirty="0">
                <a:latin typeface="Times New Roman" pitchFamily="18" charset="0"/>
                <a:cs typeface="Times New Roman" pitchFamily="18" charset="0"/>
              </a:rPr>
              <a:t>			X</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F</a:t>
            </a:r>
            <a:r>
              <a:rPr lang="en-US" altLang="ja-JP" sz="2800" dirty="0">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K</a:t>
            </a:r>
            <a:r>
              <a:rPr lang="en-US" altLang="ja-JP" sz="2800" i="1" baseline="-25000" dirty="0" err="1">
                <a:latin typeface="Times New Roman" pitchFamily="18" charset="0"/>
                <a:cs typeface="Times New Roman" pitchFamily="18" charset="0"/>
              </a:rPr>
              <a:t>x</a:t>
            </a:r>
            <a:r>
              <a:rPr lang="en-US" altLang="ja-JP" sz="2800" dirty="0" err="1">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L</a:t>
            </a:r>
            <a:r>
              <a:rPr lang="en-US" altLang="ja-JP" sz="2800" i="1" baseline="-25000" dirty="0" err="1">
                <a:latin typeface="Times New Roman" pitchFamily="18" charset="0"/>
                <a:cs typeface="Times New Roman" pitchFamily="18" charset="0"/>
              </a:rPr>
              <a:t>x</a:t>
            </a:r>
            <a:r>
              <a:rPr lang="en-US" altLang="ja-JP"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Y</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G</a:t>
            </a:r>
            <a:r>
              <a:rPr lang="en-US" altLang="ja-JP" sz="2800" dirty="0">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K</a:t>
            </a:r>
            <a:r>
              <a:rPr lang="en-US" altLang="ja-JP" sz="2800" i="1" baseline="-25000" dirty="0" err="1">
                <a:latin typeface="Times New Roman" pitchFamily="18" charset="0"/>
                <a:cs typeface="Times New Roman" pitchFamily="18" charset="0"/>
              </a:rPr>
              <a:t>y</a:t>
            </a:r>
            <a:r>
              <a:rPr lang="en-US" altLang="ja-JP" sz="2800" dirty="0" err="1">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L</a:t>
            </a:r>
            <a:r>
              <a:rPr lang="en-US" altLang="ja-JP" sz="2800" i="1" baseline="-25000" dirty="0" err="1">
                <a:latin typeface="Times New Roman" pitchFamily="18" charset="0"/>
                <a:cs typeface="Times New Roman" pitchFamily="18" charset="0"/>
              </a:rPr>
              <a:t>y</a:t>
            </a:r>
            <a:r>
              <a:rPr lang="en-US" altLang="ja-JP" sz="2800" dirty="0">
                <a:latin typeface="Times New Roman" pitchFamily="18" charset="0"/>
                <a:cs typeface="Times New Roman" pitchFamily="18" charset="0"/>
              </a:rPr>
              <a:t>)</a:t>
            </a:r>
            <a:r>
              <a:rPr lang="ja-JP" altLang="en-US" sz="2800" dirty="0">
                <a:latin typeface="Times New Roman" pitchFamily="18" charset="0"/>
                <a:cs typeface="Times New Roman" pitchFamily="18" charset="0"/>
              </a:rPr>
              <a:t>　</a:t>
            </a:r>
            <a:r>
              <a:rPr lang="ja-JP" altLang="en-US" sz="2400" dirty="0">
                <a:latin typeface="Times New Roman" pitchFamily="18" charset="0"/>
                <a:cs typeface="Times New Roman" pitchFamily="18" charset="0"/>
              </a:rPr>
              <a:t>生産関数</a:t>
            </a:r>
            <a:endParaRPr lang="en-US" altLang="ja-JP" sz="2800" dirty="0">
              <a:latin typeface="Times New Roman" pitchFamily="18" charset="0"/>
              <a:cs typeface="Times New Roman" pitchFamily="18" charset="0"/>
            </a:endParaRPr>
          </a:p>
          <a:p>
            <a:pPr>
              <a:lnSpc>
                <a:spcPct val="90000"/>
              </a:lnSpc>
              <a:buFont typeface="Wingdings" pitchFamily="2" charset="2"/>
              <a:buNone/>
            </a:pPr>
            <a:r>
              <a:rPr lang="ja-JP" altLang="en-US" sz="2800" dirty="0">
                <a:latin typeface="Times New Roman" pitchFamily="18" charset="0"/>
                <a:cs typeface="Times New Roman" pitchFamily="18" charset="0"/>
              </a:rPr>
              <a:t>　</a:t>
            </a:r>
            <a:r>
              <a:rPr lang="en-US" altLang="ja-JP" sz="2800"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K</a:t>
            </a:r>
            <a:r>
              <a:rPr lang="en-US" altLang="ja-JP" sz="2400" i="1" baseline="-25000" dirty="0" err="1">
                <a:latin typeface="Times New Roman" pitchFamily="18" charset="0"/>
                <a:cs typeface="Times New Roman" pitchFamily="18" charset="0"/>
              </a:rPr>
              <a:t>i</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L</a:t>
            </a:r>
            <a:r>
              <a:rPr lang="en-US" altLang="ja-JP" sz="2400" i="1" baseline="-25000"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 </a:t>
            </a:r>
            <a:r>
              <a:rPr lang="ja-JP" altLang="en-US" sz="2400" dirty="0">
                <a:latin typeface="Times New Roman" pitchFamily="18" charset="0"/>
                <a:cs typeface="Times New Roman" pitchFamily="18" charset="0"/>
              </a:rPr>
              <a:t>企業</a:t>
            </a:r>
            <a:r>
              <a:rPr lang="en-US" altLang="ja-JP" sz="2400" i="1"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x</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y</a:t>
            </a:r>
            <a:r>
              <a:rPr lang="en-US" altLang="ja-JP" sz="2400" dirty="0">
                <a:latin typeface="Times New Roman" pitchFamily="18" charset="0"/>
                <a:cs typeface="Times New Roman" pitchFamily="18" charset="0"/>
              </a:rPr>
              <a:t>)</a:t>
            </a:r>
            <a:r>
              <a:rPr lang="ja-JP" altLang="en-US" sz="2400" dirty="0">
                <a:latin typeface="Times New Roman" pitchFamily="18" charset="0"/>
                <a:cs typeface="Times New Roman" pitchFamily="18" charset="0"/>
              </a:rPr>
              <a:t>の</a:t>
            </a:r>
            <a:r>
              <a:rPr lang="en-US" altLang="ja-JP" sz="2400" i="1" dirty="0">
                <a:latin typeface="Times New Roman" pitchFamily="18" charset="0"/>
                <a:cs typeface="Times New Roman" pitchFamily="18" charset="0"/>
              </a:rPr>
              <a:t>K,L</a:t>
            </a:r>
            <a:r>
              <a:rPr lang="ja-JP" altLang="en-US" sz="2400" dirty="0">
                <a:latin typeface="Times New Roman" pitchFamily="18" charset="0"/>
                <a:cs typeface="Times New Roman" pitchFamily="18" charset="0"/>
              </a:rPr>
              <a:t>の投入量</a:t>
            </a:r>
            <a:endParaRPr lang="en-US" altLang="ja-JP"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1131888" y="1957388"/>
            <a:ext cx="6232525" cy="40052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32" name="Text Box 4"/>
          <p:cNvSpPr txBox="1">
            <a:spLocks noChangeArrowheads="1"/>
          </p:cNvSpPr>
          <p:nvPr/>
        </p:nvSpPr>
        <p:spPr bwMode="auto">
          <a:xfrm>
            <a:off x="730250" y="6070600"/>
            <a:ext cx="601663"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x</a:t>
            </a:r>
          </a:p>
        </p:txBody>
      </p:sp>
      <p:sp>
        <p:nvSpPr>
          <p:cNvPr id="22533" name="Text Box 5"/>
          <p:cNvSpPr txBox="1">
            <a:spLocks noChangeArrowheads="1"/>
          </p:cNvSpPr>
          <p:nvPr/>
        </p:nvSpPr>
        <p:spPr bwMode="auto">
          <a:xfrm>
            <a:off x="7297738" y="1525588"/>
            <a:ext cx="60007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y</a:t>
            </a:r>
          </a:p>
        </p:txBody>
      </p:sp>
      <p:sp>
        <p:nvSpPr>
          <p:cNvPr id="22534" name="Line 6"/>
          <p:cNvSpPr>
            <a:spLocks noChangeShapeType="1"/>
          </p:cNvSpPr>
          <p:nvPr/>
        </p:nvSpPr>
        <p:spPr bwMode="auto">
          <a:xfrm>
            <a:off x="1131888" y="6086475"/>
            <a:ext cx="14081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35" name="Line 7"/>
          <p:cNvSpPr>
            <a:spLocks noChangeShapeType="1"/>
          </p:cNvSpPr>
          <p:nvPr/>
        </p:nvSpPr>
        <p:spPr bwMode="auto">
          <a:xfrm flipH="1">
            <a:off x="5956300" y="1835150"/>
            <a:ext cx="13398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36" name="Line 8"/>
          <p:cNvSpPr>
            <a:spLocks noChangeShapeType="1"/>
          </p:cNvSpPr>
          <p:nvPr/>
        </p:nvSpPr>
        <p:spPr bwMode="auto">
          <a:xfrm>
            <a:off x="7496175" y="1957388"/>
            <a:ext cx="0" cy="987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37" name="Line 9"/>
          <p:cNvSpPr>
            <a:spLocks noChangeShapeType="1"/>
          </p:cNvSpPr>
          <p:nvPr/>
        </p:nvSpPr>
        <p:spPr bwMode="auto">
          <a:xfrm flipV="1">
            <a:off x="998538" y="4791075"/>
            <a:ext cx="0" cy="1171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38" name="Text Box 10"/>
          <p:cNvSpPr txBox="1">
            <a:spLocks noChangeArrowheads="1"/>
          </p:cNvSpPr>
          <p:nvPr/>
        </p:nvSpPr>
        <p:spPr bwMode="auto">
          <a:xfrm>
            <a:off x="2540000" y="6024563"/>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L</a:t>
            </a:r>
            <a:r>
              <a:rPr lang="en-US" altLang="ja-JP" sz="2400" i="1" baseline="-25000">
                <a:latin typeface="Times New Roman" pitchFamily="18" charset="0"/>
                <a:cs typeface="Times New Roman" pitchFamily="18" charset="0"/>
              </a:rPr>
              <a:t>x</a:t>
            </a:r>
          </a:p>
        </p:txBody>
      </p:sp>
      <p:sp>
        <p:nvSpPr>
          <p:cNvPr id="22539" name="Text Box 11"/>
          <p:cNvSpPr txBox="1">
            <a:spLocks noChangeArrowheads="1"/>
          </p:cNvSpPr>
          <p:nvPr/>
        </p:nvSpPr>
        <p:spPr bwMode="auto">
          <a:xfrm>
            <a:off x="395288" y="4360863"/>
            <a:ext cx="669925" cy="8239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K</a:t>
            </a:r>
            <a:r>
              <a:rPr lang="en-US" altLang="ja-JP" sz="2400" i="1" baseline="-25000">
                <a:latin typeface="Times New Roman" pitchFamily="18" charset="0"/>
                <a:cs typeface="Times New Roman" pitchFamily="18" charset="0"/>
              </a:rPr>
              <a:t>x</a:t>
            </a:r>
          </a:p>
          <a:p>
            <a:pPr algn="ctr">
              <a:spcBef>
                <a:spcPct val="50000"/>
              </a:spcBef>
            </a:pPr>
            <a:endParaRPr lang="en-US" altLang="ja-JP" sz="2400" i="1" baseline="-25000">
              <a:latin typeface="Times New Roman" pitchFamily="18" charset="0"/>
              <a:cs typeface="Times New Roman" pitchFamily="18" charset="0"/>
            </a:endParaRPr>
          </a:p>
        </p:txBody>
      </p:sp>
      <p:sp>
        <p:nvSpPr>
          <p:cNvPr id="22540" name="Text Box 12"/>
          <p:cNvSpPr txBox="1">
            <a:spLocks noChangeArrowheads="1"/>
          </p:cNvSpPr>
          <p:nvPr/>
        </p:nvSpPr>
        <p:spPr bwMode="auto">
          <a:xfrm>
            <a:off x="5689600" y="1341438"/>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L</a:t>
            </a:r>
            <a:r>
              <a:rPr lang="en-US" altLang="ja-JP" sz="2400" i="1" baseline="-25000">
                <a:latin typeface="Times New Roman" pitchFamily="18" charset="0"/>
                <a:cs typeface="Times New Roman" pitchFamily="18" charset="0"/>
              </a:rPr>
              <a:t>y</a:t>
            </a:r>
          </a:p>
        </p:txBody>
      </p:sp>
      <p:sp>
        <p:nvSpPr>
          <p:cNvPr id="22541" name="Text Box 13"/>
          <p:cNvSpPr txBox="1">
            <a:spLocks noChangeArrowheads="1"/>
          </p:cNvSpPr>
          <p:nvPr/>
        </p:nvSpPr>
        <p:spPr bwMode="auto">
          <a:xfrm>
            <a:off x="7431088" y="3003550"/>
            <a:ext cx="6699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K</a:t>
            </a:r>
            <a:r>
              <a:rPr lang="en-US" altLang="ja-JP" sz="2400" i="1" baseline="-25000">
                <a:latin typeface="Times New Roman" pitchFamily="18" charset="0"/>
                <a:cs typeface="Times New Roman" pitchFamily="18" charset="0"/>
              </a:rPr>
              <a:t>y</a:t>
            </a:r>
          </a:p>
        </p:txBody>
      </p:sp>
      <p:sp>
        <p:nvSpPr>
          <p:cNvPr id="22545" name="Rectangle 17"/>
          <p:cNvSpPr>
            <a:spLocks noGrp="1" noChangeArrowheads="1"/>
          </p:cNvSpPr>
          <p:nvPr>
            <p:ph type="title"/>
          </p:nvPr>
        </p:nvSpPr>
        <p:spPr>
          <a:xfrm>
            <a:off x="420687" y="194867"/>
            <a:ext cx="6311553" cy="956467"/>
          </a:xfrm>
        </p:spPr>
        <p:txBody>
          <a:bodyPr/>
          <a:lstStyle/>
          <a:p>
            <a:r>
              <a:rPr lang="ja-JP" altLang="en-US" dirty="0"/>
              <a:t>生産におけるパレート効率性</a:t>
            </a:r>
            <a:r>
              <a:rPr lang="en-US" altLang="ja-JP" dirty="0"/>
              <a:t>(2)</a:t>
            </a:r>
          </a:p>
        </p:txBody>
      </p:sp>
      <p:sp>
        <p:nvSpPr>
          <p:cNvPr id="22547" name="Arc 19"/>
          <p:cNvSpPr>
            <a:spLocks/>
          </p:cNvSpPr>
          <p:nvPr/>
        </p:nvSpPr>
        <p:spPr bwMode="auto">
          <a:xfrm>
            <a:off x="2268538" y="3141663"/>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8" name="Arc 20"/>
          <p:cNvSpPr>
            <a:spLocks/>
          </p:cNvSpPr>
          <p:nvPr/>
        </p:nvSpPr>
        <p:spPr bwMode="auto">
          <a:xfrm>
            <a:off x="1403350" y="3357563"/>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9" name="Arc 21"/>
          <p:cNvSpPr>
            <a:spLocks/>
          </p:cNvSpPr>
          <p:nvPr/>
        </p:nvSpPr>
        <p:spPr bwMode="auto">
          <a:xfrm rot="-10800000">
            <a:off x="1979613" y="27082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0" name="Arc 22"/>
          <p:cNvSpPr>
            <a:spLocks/>
          </p:cNvSpPr>
          <p:nvPr/>
        </p:nvSpPr>
        <p:spPr bwMode="auto">
          <a:xfrm rot="-10800000">
            <a:off x="2700338" y="2349500"/>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1" name="Arc 23"/>
          <p:cNvSpPr>
            <a:spLocks/>
          </p:cNvSpPr>
          <p:nvPr/>
        </p:nvSpPr>
        <p:spPr bwMode="auto">
          <a:xfrm rot="-10800000">
            <a:off x="3419475" y="19891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2" name="Arc 24"/>
          <p:cNvSpPr>
            <a:spLocks/>
          </p:cNvSpPr>
          <p:nvPr/>
        </p:nvSpPr>
        <p:spPr bwMode="auto">
          <a:xfrm>
            <a:off x="3708400" y="24209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3" name="Arc 25"/>
          <p:cNvSpPr>
            <a:spLocks/>
          </p:cNvSpPr>
          <p:nvPr/>
        </p:nvSpPr>
        <p:spPr bwMode="auto">
          <a:xfrm>
            <a:off x="2987675" y="28527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4" name="Arc 26"/>
          <p:cNvSpPr>
            <a:spLocks/>
          </p:cNvSpPr>
          <p:nvPr/>
        </p:nvSpPr>
        <p:spPr bwMode="auto">
          <a:xfrm rot="-10800000">
            <a:off x="1258888" y="30686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5" name="Arc 27"/>
          <p:cNvSpPr>
            <a:spLocks/>
          </p:cNvSpPr>
          <p:nvPr/>
        </p:nvSpPr>
        <p:spPr bwMode="auto">
          <a:xfrm rot="-10800000">
            <a:off x="3995738" y="16287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6" name="Arc 28"/>
          <p:cNvSpPr>
            <a:spLocks/>
          </p:cNvSpPr>
          <p:nvPr/>
        </p:nvSpPr>
        <p:spPr bwMode="auto">
          <a:xfrm>
            <a:off x="684213" y="37163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7" name="Text Box 29"/>
          <p:cNvSpPr txBox="1">
            <a:spLocks noChangeArrowheads="1"/>
          </p:cNvSpPr>
          <p:nvPr/>
        </p:nvSpPr>
        <p:spPr bwMode="auto">
          <a:xfrm>
            <a:off x="3708400" y="5516563"/>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x</a:t>
            </a:r>
            <a:r>
              <a:rPr lang="en-US" altLang="ja-JP" baseline="-25000" dirty="0">
                <a:solidFill>
                  <a:srgbClr val="FF0000"/>
                </a:solidFill>
              </a:rPr>
              <a:t>0</a:t>
            </a:r>
          </a:p>
        </p:txBody>
      </p:sp>
      <p:sp>
        <p:nvSpPr>
          <p:cNvPr id="22558" name="Text Box 30"/>
          <p:cNvSpPr txBox="1">
            <a:spLocks noChangeArrowheads="1"/>
          </p:cNvSpPr>
          <p:nvPr/>
        </p:nvSpPr>
        <p:spPr bwMode="auto">
          <a:xfrm>
            <a:off x="4643438" y="51577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x</a:t>
            </a:r>
            <a:r>
              <a:rPr lang="en-US" altLang="ja-JP" baseline="-25000" dirty="0">
                <a:solidFill>
                  <a:srgbClr val="FF0000"/>
                </a:solidFill>
              </a:rPr>
              <a:t>1</a:t>
            </a:r>
          </a:p>
        </p:txBody>
      </p:sp>
      <p:sp>
        <p:nvSpPr>
          <p:cNvPr id="22559" name="Text Box 31"/>
          <p:cNvSpPr txBox="1">
            <a:spLocks noChangeArrowheads="1"/>
          </p:cNvSpPr>
          <p:nvPr/>
        </p:nvSpPr>
        <p:spPr bwMode="auto">
          <a:xfrm>
            <a:off x="5292725" y="47974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x</a:t>
            </a:r>
            <a:r>
              <a:rPr lang="en-US" altLang="ja-JP" baseline="-25000" dirty="0">
                <a:solidFill>
                  <a:srgbClr val="FF0000"/>
                </a:solidFill>
              </a:rPr>
              <a:t>2</a:t>
            </a:r>
          </a:p>
        </p:txBody>
      </p:sp>
      <p:sp>
        <p:nvSpPr>
          <p:cNvPr id="22560" name="Text Box 32"/>
          <p:cNvSpPr txBox="1">
            <a:spLocks noChangeArrowheads="1"/>
          </p:cNvSpPr>
          <p:nvPr/>
        </p:nvSpPr>
        <p:spPr bwMode="auto">
          <a:xfrm>
            <a:off x="6410325" y="4818062"/>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y</a:t>
            </a:r>
            <a:r>
              <a:rPr lang="en-US" altLang="ja-JP" baseline="-25000" dirty="0">
                <a:solidFill>
                  <a:schemeClr val="tx2"/>
                </a:solidFill>
              </a:rPr>
              <a:t>0</a:t>
            </a:r>
          </a:p>
        </p:txBody>
      </p:sp>
      <p:sp>
        <p:nvSpPr>
          <p:cNvPr id="22561" name="Text Box 33"/>
          <p:cNvSpPr txBox="1">
            <a:spLocks noChangeArrowheads="1"/>
          </p:cNvSpPr>
          <p:nvPr/>
        </p:nvSpPr>
        <p:spPr bwMode="auto">
          <a:xfrm>
            <a:off x="5689600" y="5314157"/>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y</a:t>
            </a:r>
            <a:r>
              <a:rPr lang="en-US" altLang="ja-JP" baseline="-25000" dirty="0">
                <a:solidFill>
                  <a:schemeClr val="tx2"/>
                </a:solidFill>
              </a:rPr>
              <a:t>1</a:t>
            </a:r>
          </a:p>
        </p:txBody>
      </p:sp>
      <p:sp>
        <p:nvSpPr>
          <p:cNvPr id="22562" name="Text Box 34"/>
          <p:cNvSpPr txBox="1">
            <a:spLocks noChangeArrowheads="1"/>
          </p:cNvSpPr>
          <p:nvPr/>
        </p:nvSpPr>
        <p:spPr bwMode="auto">
          <a:xfrm>
            <a:off x="5003800" y="55895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y</a:t>
            </a:r>
            <a:r>
              <a:rPr lang="en-US" altLang="ja-JP" baseline="-25000" dirty="0">
                <a:solidFill>
                  <a:schemeClr val="tx2"/>
                </a:solidFill>
              </a:rPr>
              <a:t>2</a:t>
            </a:r>
          </a:p>
        </p:txBody>
      </p:sp>
      <p:sp>
        <p:nvSpPr>
          <p:cNvPr id="22563" name="Freeform 35"/>
          <p:cNvSpPr>
            <a:spLocks/>
          </p:cNvSpPr>
          <p:nvPr/>
        </p:nvSpPr>
        <p:spPr bwMode="auto">
          <a:xfrm>
            <a:off x="1763713" y="2636838"/>
            <a:ext cx="4895850" cy="2663825"/>
          </a:xfrm>
          <a:custGeom>
            <a:avLst/>
            <a:gdLst>
              <a:gd name="T0" fmla="*/ 0 w 3084"/>
              <a:gd name="T1" fmla="*/ 1678 h 1678"/>
              <a:gd name="T2" fmla="*/ 272 w 3084"/>
              <a:gd name="T3" fmla="*/ 1451 h 1678"/>
              <a:gd name="T4" fmla="*/ 589 w 3084"/>
              <a:gd name="T5" fmla="*/ 1270 h 1678"/>
              <a:gd name="T6" fmla="*/ 725 w 3084"/>
              <a:gd name="T7" fmla="*/ 1179 h 1678"/>
              <a:gd name="T8" fmla="*/ 971 w 3084"/>
              <a:gd name="T9" fmla="*/ 1066 h 1678"/>
              <a:gd name="T10" fmla="*/ 1088 w 3084"/>
              <a:gd name="T11" fmla="*/ 998 h 1678"/>
              <a:gd name="T12" fmla="*/ 1451 w 3084"/>
              <a:gd name="T13" fmla="*/ 862 h 1678"/>
              <a:gd name="T14" fmla="*/ 1633 w 3084"/>
              <a:gd name="T15" fmla="*/ 816 h 1678"/>
              <a:gd name="T16" fmla="*/ 1769 w 3084"/>
              <a:gd name="T17" fmla="*/ 771 h 1678"/>
              <a:gd name="T18" fmla="*/ 1905 w 3084"/>
              <a:gd name="T19" fmla="*/ 680 h 1678"/>
              <a:gd name="T20" fmla="*/ 2086 w 3084"/>
              <a:gd name="T21" fmla="*/ 589 h 1678"/>
              <a:gd name="T22" fmla="*/ 2222 w 3084"/>
              <a:gd name="T23" fmla="*/ 499 h 1678"/>
              <a:gd name="T24" fmla="*/ 2585 w 3084"/>
              <a:gd name="T25" fmla="*/ 317 h 1678"/>
              <a:gd name="T26" fmla="*/ 2812 w 3084"/>
              <a:gd name="T27" fmla="*/ 181 h 1678"/>
              <a:gd name="T28" fmla="*/ 2993 w 3084"/>
              <a:gd name="T29" fmla="*/ 90 h 1678"/>
              <a:gd name="T30" fmla="*/ 3084 w 3084"/>
              <a:gd name="T31" fmla="*/ 0 h 1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84" h="1678">
                <a:moveTo>
                  <a:pt x="0" y="1678"/>
                </a:moveTo>
                <a:cubicBezTo>
                  <a:pt x="87" y="1598"/>
                  <a:pt x="174" y="1519"/>
                  <a:pt x="272" y="1451"/>
                </a:cubicBezTo>
                <a:cubicBezTo>
                  <a:pt x="370" y="1383"/>
                  <a:pt x="514" y="1315"/>
                  <a:pt x="589" y="1270"/>
                </a:cubicBezTo>
                <a:cubicBezTo>
                  <a:pt x="664" y="1225"/>
                  <a:pt x="661" y="1213"/>
                  <a:pt x="725" y="1179"/>
                </a:cubicBezTo>
                <a:cubicBezTo>
                  <a:pt x="789" y="1145"/>
                  <a:pt x="911" y="1096"/>
                  <a:pt x="971" y="1066"/>
                </a:cubicBezTo>
                <a:cubicBezTo>
                  <a:pt x="1031" y="1036"/>
                  <a:pt x="1008" y="1032"/>
                  <a:pt x="1088" y="998"/>
                </a:cubicBezTo>
                <a:cubicBezTo>
                  <a:pt x="1168" y="964"/>
                  <a:pt x="1360" y="892"/>
                  <a:pt x="1451" y="862"/>
                </a:cubicBezTo>
                <a:cubicBezTo>
                  <a:pt x="1542" y="832"/>
                  <a:pt x="1580" y="831"/>
                  <a:pt x="1633" y="816"/>
                </a:cubicBezTo>
                <a:cubicBezTo>
                  <a:pt x="1686" y="801"/>
                  <a:pt x="1724" y="794"/>
                  <a:pt x="1769" y="771"/>
                </a:cubicBezTo>
                <a:cubicBezTo>
                  <a:pt x="1814" y="748"/>
                  <a:pt x="1852" y="710"/>
                  <a:pt x="1905" y="680"/>
                </a:cubicBezTo>
                <a:cubicBezTo>
                  <a:pt x="1958" y="650"/>
                  <a:pt x="2033" y="619"/>
                  <a:pt x="2086" y="589"/>
                </a:cubicBezTo>
                <a:cubicBezTo>
                  <a:pt x="2139" y="559"/>
                  <a:pt x="2139" y="544"/>
                  <a:pt x="2222" y="499"/>
                </a:cubicBezTo>
                <a:cubicBezTo>
                  <a:pt x="2305" y="454"/>
                  <a:pt x="2487" y="370"/>
                  <a:pt x="2585" y="317"/>
                </a:cubicBezTo>
                <a:cubicBezTo>
                  <a:pt x="2683" y="264"/>
                  <a:pt x="2744" y="219"/>
                  <a:pt x="2812" y="181"/>
                </a:cubicBezTo>
                <a:cubicBezTo>
                  <a:pt x="2880" y="143"/>
                  <a:pt x="2948" y="120"/>
                  <a:pt x="2993" y="90"/>
                </a:cubicBezTo>
                <a:cubicBezTo>
                  <a:pt x="3038" y="60"/>
                  <a:pt x="3061" y="30"/>
                  <a:pt x="3084" y="0"/>
                </a:cubicBez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テキスト ボックス 1">
            <a:extLst>
              <a:ext uri="{FF2B5EF4-FFF2-40B4-BE49-F238E27FC236}">
                <a16:creationId xmlns:a16="http://schemas.microsoft.com/office/drawing/2014/main" id="{553F6E22-CBE6-4241-B13C-97BDE40CE8A6}"/>
              </a:ext>
            </a:extLst>
          </p:cNvPr>
          <p:cNvSpPr txBox="1"/>
          <p:nvPr/>
        </p:nvSpPr>
        <p:spPr>
          <a:xfrm>
            <a:off x="460201" y="1121609"/>
            <a:ext cx="6232524" cy="369332"/>
          </a:xfrm>
          <a:prstGeom prst="rect">
            <a:avLst/>
          </a:prstGeom>
          <a:noFill/>
        </p:spPr>
        <p:txBody>
          <a:bodyPr wrap="square" rtlCol="0">
            <a:spAutoFit/>
          </a:bodyPr>
          <a:lstStyle/>
          <a:p>
            <a:r>
              <a:rPr kumimoji="1" lang="ja-JP" altLang="en-US" dirty="0"/>
              <a:t>パレート効率的な点の集まりは等量曲線の接点の集合</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a:t>生産におけるパレート効率性</a:t>
            </a:r>
            <a:r>
              <a:rPr lang="en-US" altLang="ja-JP"/>
              <a:t>(3)</a:t>
            </a:r>
          </a:p>
        </p:txBody>
      </p:sp>
      <p:sp>
        <p:nvSpPr>
          <p:cNvPr id="23555" name="Rectangle 3"/>
          <p:cNvSpPr>
            <a:spLocks noGrp="1" noChangeArrowheads="1"/>
          </p:cNvSpPr>
          <p:nvPr>
            <p:ph idx="1"/>
          </p:nvPr>
        </p:nvSpPr>
        <p:spPr/>
        <p:txBody>
          <a:bodyPr/>
          <a:lstStyle/>
          <a:p>
            <a:pPr>
              <a:lnSpc>
                <a:spcPct val="90000"/>
              </a:lnSpc>
            </a:pPr>
            <a:r>
              <a:rPr lang="en-US" altLang="ja-JP" sz="2800" dirty="0"/>
              <a:t>2</a:t>
            </a:r>
            <a:r>
              <a:rPr lang="ja-JP" altLang="en-US" sz="2800" dirty="0"/>
              <a:t>つの企業の等量曲線が接する</a:t>
            </a:r>
          </a:p>
          <a:p>
            <a:pPr>
              <a:lnSpc>
                <a:spcPct val="90000"/>
              </a:lnSpc>
            </a:pPr>
            <a:r>
              <a:rPr lang="ja-JP" altLang="en-US" sz="2800" dirty="0"/>
              <a:t>技術的限界代替率が一致する</a:t>
            </a:r>
          </a:p>
          <a:p>
            <a:pPr>
              <a:lnSpc>
                <a:spcPct val="90000"/>
              </a:lnSpc>
            </a:pPr>
            <a:r>
              <a:rPr lang="en-US" altLang="ja-JP" sz="2800" i="1" dirty="0" err="1">
                <a:latin typeface="Times New Roman" pitchFamily="18" charset="0"/>
                <a:cs typeface="Times New Roman" pitchFamily="18" charset="0"/>
              </a:rPr>
              <a:t>RTS</a:t>
            </a:r>
            <a:r>
              <a:rPr lang="en-US" altLang="ja-JP" sz="2800" i="1" baseline="30000" dirty="0" err="1">
                <a:latin typeface="Times New Roman" pitchFamily="18" charset="0"/>
                <a:cs typeface="Times New Roman" pitchFamily="18" charset="0"/>
              </a:rPr>
              <a:t>x</a:t>
            </a:r>
            <a:r>
              <a:rPr lang="en-US" altLang="ja-JP" sz="2800" dirty="0">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RTS</a:t>
            </a:r>
            <a:r>
              <a:rPr lang="en-US" altLang="ja-JP" sz="2800" i="1" baseline="30000" dirty="0" err="1">
                <a:latin typeface="Times New Roman" pitchFamily="18" charset="0"/>
                <a:cs typeface="Times New Roman" pitchFamily="18" charset="0"/>
              </a:rPr>
              <a:t>y</a:t>
            </a:r>
            <a:endParaRPr lang="en-US" altLang="ja-JP" sz="2800" i="1" baseline="30000" dirty="0">
              <a:latin typeface="Times New Roman" pitchFamily="18" charset="0"/>
              <a:cs typeface="Times New Roman" pitchFamily="18" charset="0"/>
            </a:endParaRPr>
          </a:p>
          <a:p>
            <a:pPr>
              <a:lnSpc>
                <a:spcPct val="90000"/>
              </a:lnSpc>
              <a:buFont typeface="Wingdings" pitchFamily="2" charset="2"/>
              <a:buNone/>
            </a:pPr>
            <a:r>
              <a:rPr lang="ja-JP" altLang="en-US" sz="2800" dirty="0">
                <a:latin typeface="Times New Roman" pitchFamily="18" charset="0"/>
                <a:cs typeface="Times New Roman" pitchFamily="18" charset="0"/>
              </a:rPr>
              <a:t>市場でパレート効率性が実現することの確認</a:t>
            </a:r>
          </a:p>
          <a:p>
            <a:pPr>
              <a:lnSpc>
                <a:spcPct val="90000"/>
              </a:lnSpc>
            </a:pPr>
            <a:r>
              <a:rPr lang="ja-JP" altLang="en-US" sz="2800" dirty="0">
                <a:latin typeface="Times New Roman" pitchFamily="18" charset="0"/>
                <a:cs typeface="Times New Roman" pitchFamily="18" charset="0"/>
              </a:rPr>
              <a:t>全ての企業は，与えられた生産要素の価格を所与として，費用最小化行動をする</a:t>
            </a:r>
          </a:p>
          <a:p>
            <a:pPr lvl="1">
              <a:lnSpc>
                <a:spcPct val="90000"/>
              </a:lnSpc>
            </a:pPr>
            <a:r>
              <a:rPr lang="en-US" altLang="ja-JP" sz="2400" dirty="0">
                <a:latin typeface="Times New Roman" pitchFamily="18" charset="0"/>
                <a:cs typeface="Times New Roman" pitchFamily="18" charset="0"/>
              </a:rPr>
              <a:t>RTS</a:t>
            </a:r>
            <a:r>
              <a:rPr lang="ja-JP" altLang="en-US" sz="2400" dirty="0">
                <a:latin typeface="Times New Roman" pitchFamily="18" charset="0"/>
                <a:cs typeface="Times New Roman" pitchFamily="18" charset="0"/>
              </a:rPr>
              <a:t>と生産要素の相対価格（</a:t>
            </a:r>
            <a:r>
              <a:rPr lang="en-US" altLang="ja-JP" sz="2400" i="1" dirty="0">
                <a:latin typeface="Times New Roman" pitchFamily="18" charset="0"/>
                <a:cs typeface="Times New Roman" pitchFamily="18" charset="0"/>
              </a:rPr>
              <a:t>w</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r</a:t>
            </a:r>
            <a:r>
              <a:rPr lang="ja-JP" altLang="en-US" sz="2400" dirty="0">
                <a:latin typeface="Times New Roman" pitchFamily="18" charset="0"/>
                <a:cs typeface="Times New Roman" pitchFamily="18" charset="0"/>
              </a:rPr>
              <a:t>）を一致させる</a:t>
            </a:r>
          </a:p>
          <a:p>
            <a:pPr lvl="1">
              <a:lnSpc>
                <a:spcPct val="90000"/>
              </a:lnSpc>
            </a:pPr>
            <a:r>
              <a:rPr lang="ja-JP" altLang="en-US" sz="2400" dirty="0">
                <a:latin typeface="Times New Roman" pitchFamily="18" charset="0"/>
                <a:cs typeface="Times New Roman" pitchFamily="18" charset="0"/>
              </a:rPr>
              <a:t>全ての企業が同一の生産要素の価格に直面するから，全ての企業の技術的限界代替率は均等化する。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ja-JP" altLang="en-US" sz="3600" dirty="0"/>
              <a:t>生産と消費におけるパレート効率性</a:t>
            </a:r>
          </a:p>
        </p:txBody>
      </p:sp>
      <p:sp>
        <p:nvSpPr>
          <p:cNvPr id="24579" name="Rectangle 3"/>
          <p:cNvSpPr>
            <a:spLocks noGrp="1" noChangeArrowheads="1"/>
          </p:cNvSpPr>
          <p:nvPr>
            <p:ph idx="1"/>
          </p:nvPr>
        </p:nvSpPr>
        <p:spPr/>
        <p:txBody>
          <a:bodyPr>
            <a:normAutofit/>
          </a:bodyPr>
          <a:lstStyle/>
          <a:p>
            <a:r>
              <a:rPr lang="en-US" altLang="ja-JP" sz="2800" dirty="0"/>
              <a:t>2</a:t>
            </a:r>
            <a:r>
              <a:rPr lang="ja-JP" altLang="en-US" sz="2800" dirty="0"/>
              <a:t>種類の生産物　</a:t>
            </a:r>
            <a:r>
              <a:rPr lang="en-US" altLang="ja-JP" sz="2800" i="1" dirty="0">
                <a:latin typeface="Times New Roman" pitchFamily="18" charset="0"/>
                <a:cs typeface="Times New Roman" pitchFamily="18" charset="0"/>
              </a:rPr>
              <a:t>X</a:t>
            </a:r>
            <a:r>
              <a:rPr lang="ja-JP" altLang="en-US" sz="2800" dirty="0"/>
              <a:t>と</a:t>
            </a:r>
            <a:r>
              <a:rPr lang="en-US" altLang="ja-JP" sz="2800" i="1" dirty="0">
                <a:latin typeface="Times New Roman" pitchFamily="18" charset="0"/>
                <a:cs typeface="Times New Roman" pitchFamily="18" charset="0"/>
              </a:rPr>
              <a:t>Y</a:t>
            </a:r>
          </a:p>
          <a:p>
            <a:r>
              <a:rPr lang="ja-JP" altLang="en-US" sz="2800" dirty="0"/>
              <a:t>生産要素の総供給量は与えられている</a:t>
            </a:r>
          </a:p>
          <a:p>
            <a:r>
              <a:rPr lang="ja-JP" altLang="en-US" sz="2800" dirty="0"/>
              <a:t>代表的な消費者の存在</a:t>
            </a:r>
          </a:p>
          <a:p>
            <a:pPr marL="0" indent="0">
              <a:buNone/>
            </a:pPr>
            <a:r>
              <a:rPr lang="en-US" altLang="ja-JP" sz="2800" dirty="0"/>
              <a:t>---------------</a:t>
            </a:r>
          </a:p>
          <a:p>
            <a:r>
              <a:rPr lang="ja-JP" altLang="en-US" sz="2800" dirty="0"/>
              <a:t>生産の効率性を満たすような方法で，</a:t>
            </a:r>
            <a:r>
              <a:rPr lang="en-US" altLang="ja-JP" sz="2800" dirty="0"/>
              <a:t>2</a:t>
            </a:r>
            <a:r>
              <a:rPr lang="ja-JP" altLang="en-US" sz="2800" dirty="0"/>
              <a:t>種類の生産物が生産されているとする。代表的な消費者の効用を最大にするような消費と生産の組合せはどのようなものか。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628650" y="365127"/>
            <a:ext cx="7903790" cy="928686"/>
          </a:xfrm>
        </p:spPr>
        <p:txBody>
          <a:bodyPr>
            <a:normAutofit/>
          </a:bodyPr>
          <a:lstStyle/>
          <a:p>
            <a:r>
              <a:rPr lang="ja-JP" altLang="en-US" sz="3200" dirty="0"/>
              <a:t>生産可能性フロンティア</a:t>
            </a:r>
            <a:br>
              <a:rPr lang="ja-JP" altLang="en-US" sz="3200" dirty="0"/>
            </a:br>
            <a:r>
              <a:rPr lang="en-US" altLang="ja-JP" sz="2800" dirty="0"/>
              <a:t>Production Possibility Frontier</a:t>
            </a:r>
            <a:endParaRPr lang="en-US" altLang="ja-JP" sz="3200" dirty="0"/>
          </a:p>
        </p:txBody>
      </p:sp>
      <p:sp>
        <p:nvSpPr>
          <p:cNvPr id="25606" name="Line 6"/>
          <p:cNvSpPr>
            <a:spLocks noChangeShapeType="1"/>
          </p:cNvSpPr>
          <p:nvPr/>
        </p:nvSpPr>
        <p:spPr bwMode="auto">
          <a:xfrm>
            <a:off x="1619250" y="6021388"/>
            <a:ext cx="48244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7" name="Line 7"/>
          <p:cNvSpPr>
            <a:spLocks noChangeShapeType="1"/>
          </p:cNvSpPr>
          <p:nvPr/>
        </p:nvSpPr>
        <p:spPr bwMode="auto">
          <a:xfrm flipV="1">
            <a:off x="1619250" y="2133600"/>
            <a:ext cx="0" cy="3887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8" name="Arc 8"/>
          <p:cNvSpPr>
            <a:spLocks/>
          </p:cNvSpPr>
          <p:nvPr/>
        </p:nvSpPr>
        <p:spPr bwMode="auto">
          <a:xfrm>
            <a:off x="1619250" y="3213100"/>
            <a:ext cx="3816350" cy="2808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9" name="Text Box 9"/>
          <p:cNvSpPr txBox="1">
            <a:spLocks noChangeArrowheads="1"/>
          </p:cNvSpPr>
          <p:nvPr/>
        </p:nvSpPr>
        <p:spPr bwMode="auto">
          <a:xfrm>
            <a:off x="6443663" y="5805488"/>
            <a:ext cx="5048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p>
        </p:txBody>
      </p:sp>
      <p:sp>
        <p:nvSpPr>
          <p:cNvPr id="25610" name="Text Box 10"/>
          <p:cNvSpPr txBox="1">
            <a:spLocks noChangeArrowheads="1"/>
          </p:cNvSpPr>
          <p:nvPr/>
        </p:nvSpPr>
        <p:spPr bwMode="auto">
          <a:xfrm>
            <a:off x="1042988" y="1916113"/>
            <a:ext cx="5048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p>
        </p:txBody>
      </p:sp>
      <p:sp>
        <p:nvSpPr>
          <p:cNvPr id="25611" name="Text Box 11"/>
          <p:cNvSpPr txBox="1">
            <a:spLocks noChangeArrowheads="1"/>
          </p:cNvSpPr>
          <p:nvPr/>
        </p:nvSpPr>
        <p:spPr bwMode="auto">
          <a:xfrm>
            <a:off x="936779" y="1416256"/>
            <a:ext cx="7559368" cy="40011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a:t>所与の生産要素のもとで，生産の効率性を満たす</a:t>
            </a:r>
            <a:r>
              <a:rPr lang="en-US" altLang="ja-JP" sz="2000" dirty="0"/>
              <a:t>X</a:t>
            </a:r>
            <a:r>
              <a:rPr lang="ja-JP" altLang="en-US" sz="2000" dirty="0"/>
              <a:t>と</a:t>
            </a:r>
            <a:r>
              <a:rPr lang="en-US" altLang="ja-JP" sz="2000" dirty="0"/>
              <a:t>Y</a:t>
            </a:r>
            <a:r>
              <a:rPr lang="ja-JP" altLang="en-US" sz="2000" dirty="0"/>
              <a:t>の組合せ</a:t>
            </a:r>
          </a:p>
        </p:txBody>
      </p:sp>
      <p:sp>
        <p:nvSpPr>
          <p:cNvPr id="25612" name="Line 12"/>
          <p:cNvSpPr>
            <a:spLocks noChangeShapeType="1"/>
          </p:cNvSpPr>
          <p:nvPr/>
        </p:nvSpPr>
        <p:spPr bwMode="auto">
          <a:xfrm>
            <a:off x="2555875" y="3284538"/>
            <a:ext cx="720725" cy="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3" name="Line 13"/>
          <p:cNvSpPr>
            <a:spLocks noChangeShapeType="1"/>
          </p:cNvSpPr>
          <p:nvPr/>
        </p:nvSpPr>
        <p:spPr bwMode="auto">
          <a:xfrm>
            <a:off x="3276600" y="3284538"/>
            <a:ext cx="0" cy="21590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5" name="Line 15"/>
          <p:cNvSpPr>
            <a:spLocks noChangeShapeType="1"/>
          </p:cNvSpPr>
          <p:nvPr/>
        </p:nvSpPr>
        <p:spPr bwMode="auto">
          <a:xfrm>
            <a:off x="3276600" y="3500438"/>
            <a:ext cx="720725" cy="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6" name="Line 16"/>
          <p:cNvSpPr>
            <a:spLocks noChangeShapeType="1"/>
          </p:cNvSpPr>
          <p:nvPr/>
        </p:nvSpPr>
        <p:spPr bwMode="auto">
          <a:xfrm>
            <a:off x="3995738" y="3500438"/>
            <a:ext cx="0" cy="360362"/>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7" name="Line 17"/>
          <p:cNvSpPr>
            <a:spLocks noChangeShapeType="1"/>
          </p:cNvSpPr>
          <p:nvPr/>
        </p:nvSpPr>
        <p:spPr bwMode="auto">
          <a:xfrm>
            <a:off x="3995738" y="3860800"/>
            <a:ext cx="720725" cy="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8" name="Line 18"/>
          <p:cNvSpPr>
            <a:spLocks noChangeShapeType="1"/>
          </p:cNvSpPr>
          <p:nvPr/>
        </p:nvSpPr>
        <p:spPr bwMode="auto">
          <a:xfrm>
            <a:off x="4716463" y="3860800"/>
            <a:ext cx="0" cy="504825"/>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19" name="Line 19"/>
          <p:cNvSpPr>
            <a:spLocks noChangeShapeType="1"/>
          </p:cNvSpPr>
          <p:nvPr/>
        </p:nvSpPr>
        <p:spPr bwMode="auto">
          <a:xfrm>
            <a:off x="4716463" y="4365625"/>
            <a:ext cx="720725" cy="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20" name="Line 20"/>
          <p:cNvSpPr>
            <a:spLocks noChangeShapeType="1"/>
          </p:cNvSpPr>
          <p:nvPr/>
        </p:nvSpPr>
        <p:spPr bwMode="auto">
          <a:xfrm>
            <a:off x="5435600" y="4365625"/>
            <a:ext cx="0" cy="1295400"/>
          </a:xfrm>
          <a:prstGeom prst="line">
            <a:avLst/>
          </a:prstGeom>
          <a:noFill/>
          <a:ln w="190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21" name="Text Box 21"/>
          <p:cNvSpPr txBox="1">
            <a:spLocks noChangeArrowheads="1"/>
          </p:cNvSpPr>
          <p:nvPr/>
        </p:nvSpPr>
        <p:spPr bwMode="auto">
          <a:xfrm>
            <a:off x="5399881" y="3309671"/>
            <a:ext cx="2592388"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dirty="0">
                <a:latin typeface="Times New Roman" pitchFamily="18" charset="0"/>
                <a:cs typeface="Times New Roman" pitchFamily="18" charset="0"/>
              </a:rPr>
              <a:t>MRT</a:t>
            </a:r>
            <a:r>
              <a:rPr lang="en-US" altLang="ja-JP" sz="2400" dirty="0">
                <a:latin typeface="Times New Roman" pitchFamily="18" charset="0"/>
                <a:cs typeface="Times New Roman" pitchFamily="18" charset="0"/>
              </a:rPr>
              <a:t>=</a:t>
            </a:r>
            <a:r>
              <a:rPr lang="en-US" altLang="ja-JP" sz="2400" dirty="0">
                <a:latin typeface="Symbol" pitchFamily="18" charset="2"/>
                <a:cs typeface="Times New Roman" pitchFamily="18" charset="0"/>
              </a:rPr>
              <a:t>D</a:t>
            </a:r>
            <a:r>
              <a:rPr lang="en-US" altLang="ja-JP" sz="2400" i="1" dirty="0">
                <a:latin typeface="Times New Roman" pitchFamily="18" charset="0"/>
                <a:cs typeface="Times New Roman" pitchFamily="18" charset="0"/>
              </a:rPr>
              <a:t>Y</a:t>
            </a:r>
            <a:r>
              <a:rPr lang="en-US" altLang="ja-JP" sz="2400" dirty="0">
                <a:latin typeface="Times New Roman" pitchFamily="18" charset="0"/>
                <a:cs typeface="Times New Roman" pitchFamily="18" charset="0"/>
              </a:rPr>
              <a:t>/</a:t>
            </a:r>
            <a:r>
              <a:rPr lang="en-US" altLang="ja-JP" sz="2400" dirty="0">
                <a:latin typeface="Symbol" pitchFamily="18" charset="2"/>
                <a:cs typeface="Times New Roman" pitchFamily="18" charset="0"/>
              </a:rPr>
              <a:t>D</a:t>
            </a:r>
            <a:r>
              <a:rPr lang="en-US" altLang="ja-JP" sz="2400" i="1" dirty="0">
                <a:latin typeface="Times New Roman" pitchFamily="18" charset="0"/>
                <a:cs typeface="Times New Roman" pitchFamily="18" charset="0"/>
              </a:rPr>
              <a:t>X</a:t>
            </a:r>
          </a:p>
        </p:txBody>
      </p:sp>
      <p:sp>
        <p:nvSpPr>
          <p:cNvPr id="25622" name="Text Box 22"/>
          <p:cNvSpPr txBox="1">
            <a:spLocks noChangeArrowheads="1"/>
          </p:cNvSpPr>
          <p:nvPr/>
        </p:nvSpPr>
        <p:spPr bwMode="auto">
          <a:xfrm>
            <a:off x="4031456" y="1935429"/>
            <a:ext cx="4931568" cy="1323439"/>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X</a:t>
            </a:r>
            <a:r>
              <a:rPr lang="ja-JP" altLang="en-US" sz="2000" dirty="0"/>
              <a:t>を</a:t>
            </a:r>
            <a:r>
              <a:rPr lang="en-US" altLang="ja-JP" sz="2000" dirty="0">
                <a:latin typeface="Symbol" pitchFamily="18" charset="2"/>
              </a:rPr>
              <a:t>D</a:t>
            </a:r>
            <a:r>
              <a:rPr lang="en-US" altLang="ja-JP" sz="2000" i="1" dirty="0">
                <a:latin typeface="Times New Roman" pitchFamily="18" charset="0"/>
                <a:cs typeface="Times New Roman" pitchFamily="18" charset="0"/>
              </a:rPr>
              <a:t>X</a:t>
            </a:r>
            <a:r>
              <a:rPr lang="ja-JP" altLang="en-US" sz="2000" dirty="0"/>
              <a:t>だけ増加させるとき，</a:t>
            </a:r>
            <a:r>
              <a:rPr lang="en-US" altLang="ja-JP" sz="2000" i="1" dirty="0">
                <a:latin typeface="Times New Roman" pitchFamily="18" charset="0"/>
                <a:cs typeface="Times New Roman" pitchFamily="18" charset="0"/>
              </a:rPr>
              <a:t>Y</a:t>
            </a:r>
            <a:r>
              <a:rPr lang="ja-JP" altLang="en-US" sz="2000" dirty="0"/>
              <a:t>を</a:t>
            </a:r>
            <a:r>
              <a:rPr lang="en-US" altLang="ja-JP" sz="2000" dirty="0">
                <a:latin typeface="Symbol" pitchFamily="18" charset="2"/>
              </a:rPr>
              <a:t>D</a:t>
            </a:r>
            <a:r>
              <a:rPr lang="en-US" altLang="ja-JP" sz="2000" i="1" dirty="0">
                <a:latin typeface="Times New Roman" pitchFamily="18" charset="0"/>
                <a:cs typeface="Times New Roman" pitchFamily="18" charset="0"/>
              </a:rPr>
              <a:t>Y</a:t>
            </a:r>
            <a:r>
              <a:rPr lang="ja-JP" altLang="en-US" sz="2000" dirty="0"/>
              <a:t>だけ減少させないといけない（生産要素の制約のため）。</a:t>
            </a:r>
            <a:r>
              <a:rPr lang="en-US" altLang="ja-JP" sz="2000" dirty="0">
                <a:latin typeface="Symbol" pitchFamily="18" charset="2"/>
              </a:rPr>
              <a:t>D</a:t>
            </a:r>
            <a:r>
              <a:rPr lang="en-US" altLang="ja-JP" sz="2000" i="1" dirty="0">
                <a:latin typeface="Times New Roman" pitchFamily="18" charset="0"/>
                <a:cs typeface="Times New Roman" pitchFamily="18" charset="0"/>
              </a:rPr>
              <a:t>Y</a:t>
            </a:r>
            <a:r>
              <a:rPr lang="en-US" altLang="ja-JP" sz="2000" dirty="0">
                <a:latin typeface="Times New Roman" pitchFamily="18" charset="0"/>
                <a:cs typeface="Times New Roman" pitchFamily="18" charset="0"/>
              </a:rPr>
              <a:t>/</a:t>
            </a:r>
            <a:r>
              <a:rPr lang="en-US" altLang="ja-JP" sz="2000" dirty="0">
                <a:latin typeface="Symbol" pitchFamily="18" charset="2"/>
                <a:cs typeface="Times New Roman" pitchFamily="18" charset="0"/>
              </a:rPr>
              <a:t>D</a:t>
            </a:r>
            <a:r>
              <a:rPr lang="en-US" altLang="ja-JP" sz="2000" i="1" dirty="0">
                <a:latin typeface="Times New Roman" pitchFamily="18" charset="0"/>
                <a:cs typeface="Times New Roman" pitchFamily="18" charset="0"/>
              </a:rPr>
              <a:t>X</a:t>
            </a:r>
            <a:r>
              <a:rPr lang="ja-JP" altLang="en-US" sz="2000" dirty="0"/>
              <a:t>を限界変形率</a:t>
            </a:r>
            <a:r>
              <a:rPr lang="en-US" altLang="ja-JP" sz="2000" dirty="0"/>
              <a:t>Marginal Rate of Transformation</a:t>
            </a:r>
            <a:r>
              <a:rPr lang="ja-JP" altLang="en-US" sz="2000" dirty="0"/>
              <a:t>という</a:t>
            </a:r>
            <a:r>
              <a:rPr lang="ja-JP" altLang="en-US" dirty="0"/>
              <a:t>。</a:t>
            </a:r>
          </a:p>
        </p:txBody>
      </p:sp>
      <p:sp>
        <p:nvSpPr>
          <p:cNvPr id="25623" name="Text Box 23"/>
          <p:cNvSpPr txBox="1">
            <a:spLocks noChangeArrowheads="1"/>
          </p:cNvSpPr>
          <p:nvPr/>
        </p:nvSpPr>
        <p:spPr bwMode="auto">
          <a:xfrm>
            <a:off x="5867399" y="3990181"/>
            <a:ext cx="3095625" cy="78483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t>MRT</a:t>
            </a:r>
            <a:r>
              <a:rPr lang="ja-JP" altLang="en-US" dirty="0"/>
              <a:t>は逓増する</a:t>
            </a:r>
          </a:p>
          <a:p>
            <a:pPr>
              <a:spcBef>
                <a:spcPct val="50000"/>
              </a:spcBef>
            </a:pPr>
            <a:r>
              <a:rPr lang="ja-JP" altLang="en-US" dirty="0"/>
              <a:t>限界費用逓増の一般化</a:t>
            </a:r>
          </a:p>
        </p:txBody>
      </p:sp>
      <p:sp>
        <p:nvSpPr>
          <p:cNvPr id="25624" name="Text Box 24"/>
          <p:cNvSpPr txBox="1">
            <a:spLocks noChangeArrowheads="1"/>
          </p:cNvSpPr>
          <p:nvPr/>
        </p:nvSpPr>
        <p:spPr bwMode="auto">
          <a:xfrm>
            <a:off x="2700338" y="28527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Symbol" pitchFamily="18" charset="2"/>
                <a:cs typeface="Times New Roman" pitchFamily="18" charset="0"/>
              </a:rPr>
              <a:t>D</a:t>
            </a:r>
            <a:r>
              <a:rPr lang="en-US" altLang="ja-JP" i="1">
                <a:latin typeface="Times New Roman" pitchFamily="18" charset="0"/>
                <a:cs typeface="Times New Roman" pitchFamily="18" charset="0"/>
              </a:rPr>
              <a:t>X</a:t>
            </a:r>
          </a:p>
        </p:txBody>
      </p:sp>
      <p:sp>
        <p:nvSpPr>
          <p:cNvPr id="25625" name="Text Box 25"/>
          <p:cNvSpPr txBox="1">
            <a:spLocks noChangeArrowheads="1"/>
          </p:cNvSpPr>
          <p:nvPr/>
        </p:nvSpPr>
        <p:spPr bwMode="auto">
          <a:xfrm>
            <a:off x="3348038" y="30686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Symbol" pitchFamily="18" charset="2"/>
                <a:cs typeface="Times New Roman" pitchFamily="18" charset="0"/>
              </a:rPr>
              <a:t>D</a:t>
            </a:r>
            <a:r>
              <a:rPr lang="en-US" altLang="ja-JP" i="1">
                <a:latin typeface="Times New Roman" pitchFamily="18" charset="0"/>
                <a:cs typeface="Times New Roman" pitchFamily="18" charset="0"/>
              </a:rPr>
              <a: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ja-JP" altLang="en-US" sz="3600" dirty="0"/>
              <a:t>生産と消費におけるパレート効率性</a:t>
            </a:r>
          </a:p>
        </p:txBody>
      </p:sp>
      <p:sp>
        <p:nvSpPr>
          <p:cNvPr id="27651" name="Line 3"/>
          <p:cNvSpPr>
            <a:spLocks noChangeShapeType="1"/>
          </p:cNvSpPr>
          <p:nvPr/>
        </p:nvSpPr>
        <p:spPr bwMode="auto">
          <a:xfrm>
            <a:off x="1619250" y="6021388"/>
            <a:ext cx="48244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2" name="Line 4"/>
          <p:cNvSpPr>
            <a:spLocks noChangeShapeType="1"/>
          </p:cNvSpPr>
          <p:nvPr/>
        </p:nvSpPr>
        <p:spPr bwMode="auto">
          <a:xfrm flipV="1">
            <a:off x="1619250" y="2133600"/>
            <a:ext cx="0" cy="3887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3" name="Arc 5"/>
          <p:cNvSpPr>
            <a:spLocks/>
          </p:cNvSpPr>
          <p:nvPr/>
        </p:nvSpPr>
        <p:spPr bwMode="auto">
          <a:xfrm>
            <a:off x="1619250" y="3213100"/>
            <a:ext cx="3816350" cy="2808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4" name="Text Box 6"/>
          <p:cNvSpPr txBox="1">
            <a:spLocks noChangeArrowheads="1"/>
          </p:cNvSpPr>
          <p:nvPr/>
        </p:nvSpPr>
        <p:spPr bwMode="auto">
          <a:xfrm>
            <a:off x="6443663" y="5805488"/>
            <a:ext cx="5048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p>
        </p:txBody>
      </p:sp>
      <p:sp>
        <p:nvSpPr>
          <p:cNvPr id="27655" name="Text Box 7"/>
          <p:cNvSpPr txBox="1">
            <a:spLocks noChangeArrowheads="1"/>
          </p:cNvSpPr>
          <p:nvPr/>
        </p:nvSpPr>
        <p:spPr bwMode="auto">
          <a:xfrm>
            <a:off x="1042988" y="1916113"/>
            <a:ext cx="5048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p>
        </p:txBody>
      </p:sp>
      <p:sp>
        <p:nvSpPr>
          <p:cNvPr id="27665" name="Text Box 17"/>
          <p:cNvSpPr txBox="1">
            <a:spLocks noChangeArrowheads="1"/>
          </p:cNvSpPr>
          <p:nvPr/>
        </p:nvSpPr>
        <p:spPr bwMode="auto">
          <a:xfrm>
            <a:off x="6011863" y="3644900"/>
            <a:ext cx="2592387"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latin typeface="Times New Roman" pitchFamily="18" charset="0"/>
                <a:cs typeface="Times New Roman" pitchFamily="18" charset="0"/>
              </a:rPr>
              <a:t>MRT=MRS</a:t>
            </a:r>
          </a:p>
        </p:txBody>
      </p:sp>
      <p:sp>
        <p:nvSpPr>
          <p:cNvPr id="27668" name="Arc 20"/>
          <p:cNvSpPr>
            <a:spLocks/>
          </p:cNvSpPr>
          <p:nvPr/>
        </p:nvSpPr>
        <p:spPr bwMode="auto">
          <a:xfrm rot="5400000" flipV="1">
            <a:off x="3473451" y="1574800"/>
            <a:ext cx="3313112" cy="35639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3333FF"/>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9" name="Text Box 21"/>
          <p:cNvSpPr txBox="1">
            <a:spLocks noChangeArrowheads="1"/>
          </p:cNvSpPr>
          <p:nvPr/>
        </p:nvSpPr>
        <p:spPr bwMode="auto">
          <a:xfrm>
            <a:off x="3795571" y="6269167"/>
            <a:ext cx="3800765" cy="40011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a:t>PPF</a:t>
            </a:r>
            <a:r>
              <a:rPr lang="ja-JP" altLang="en-US" sz="2000" dirty="0"/>
              <a:t>：生産可能性フロンティア</a:t>
            </a:r>
            <a:endParaRPr lang="en-US" altLang="ja-JP" sz="2000" dirty="0"/>
          </a:p>
        </p:txBody>
      </p:sp>
      <p:sp>
        <p:nvSpPr>
          <p:cNvPr id="27670" name="Text Box 22"/>
          <p:cNvSpPr txBox="1">
            <a:spLocks noChangeArrowheads="1"/>
          </p:cNvSpPr>
          <p:nvPr/>
        </p:nvSpPr>
        <p:spPr bwMode="auto">
          <a:xfrm>
            <a:off x="6300788" y="5445125"/>
            <a:ext cx="504825" cy="3651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U</a:t>
            </a:r>
            <a:r>
              <a:rPr lang="en-US" altLang="ja-JP" baseline="-25000">
                <a:latin typeface="Times New Roman" pitchFamily="18" charset="0"/>
                <a:cs typeface="Times New Roman" pitchFamily="18" charset="0"/>
              </a:rPr>
              <a:t>0</a:t>
            </a:r>
          </a:p>
        </p:txBody>
      </p:sp>
      <p:sp>
        <p:nvSpPr>
          <p:cNvPr id="27671" name="Arc 23"/>
          <p:cNvSpPr>
            <a:spLocks/>
          </p:cNvSpPr>
          <p:nvPr/>
        </p:nvSpPr>
        <p:spPr bwMode="auto">
          <a:xfrm rot="5400000" flipV="1">
            <a:off x="2789237" y="2043113"/>
            <a:ext cx="3529013" cy="356393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3333FF"/>
            </a:solidFill>
            <a:prstDash val="dash"/>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2" name="Text Box 24"/>
          <p:cNvSpPr txBox="1">
            <a:spLocks noChangeArrowheads="1"/>
          </p:cNvSpPr>
          <p:nvPr/>
        </p:nvSpPr>
        <p:spPr bwMode="auto">
          <a:xfrm>
            <a:off x="6877050" y="4868863"/>
            <a:ext cx="5048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U</a:t>
            </a:r>
            <a:r>
              <a:rPr lang="en-US" altLang="ja-JP" baseline="-25000">
                <a:latin typeface="Times New Roman" pitchFamily="18" charset="0"/>
                <a:cs typeface="Times New Roman" pitchFamily="18" charset="0"/>
              </a:rPr>
              <a:t>1</a:t>
            </a:r>
          </a:p>
        </p:txBody>
      </p:sp>
      <p:sp>
        <p:nvSpPr>
          <p:cNvPr id="27673" name="Arc 25"/>
          <p:cNvSpPr>
            <a:spLocks/>
          </p:cNvSpPr>
          <p:nvPr/>
        </p:nvSpPr>
        <p:spPr bwMode="auto">
          <a:xfrm rot="5400000" flipV="1">
            <a:off x="4175919" y="1232694"/>
            <a:ext cx="3167062" cy="33845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3333FF"/>
            </a:solidFill>
            <a:prstDash val="sysDot"/>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4" name="Text Box 26"/>
          <p:cNvSpPr txBox="1">
            <a:spLocks noChangeArrowheads="1"/>
          </p:cNvSpPr>
          <p:nvPr/>
        </p:nvSpPr>
        <p:spPr bwMode="auto">
          <a:xfrm>
            <a:off x="6443663" y="5805488"/>
            <a:ext cx="5048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p>
        </p:txBody>
      </p:sp>
      <p:sp>
        <p:nvSpPr>
          <p:cNvPr id="27675" name="Text Box 27"/>
          <p:cNvSpPr txBox="1">
            <a:spLocks noChangeArrowheads="1"/>
          </p:cNvSpPr>
          <p:nvPr/>
        </p:nvSpPr>
        <p:spPr bwMode="auto">
          <a:xfrm>
            <a:off x="7451725" y="4292600"/>
            <a:ext cx="504825" cy="3651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U</a:t>
            </a:r>
            <a:r>
              <a:rPr lang="en-US" altLang="ja-JP" baseline="-25000">
                <a:latin typeface="Times New Roman" pitchFamily="18" charset="0"/>
                <a:cs typeface="Times New Roman" pitchFamily="18" charset="0"/>
              </a:rPr>
              <a:t>2</a:t>
            </a:r>
          </a:p>
        </p:txBody>
      </p:sp>
      <p:sp>
        <p:nvSpPr>
          <p:cNvPr id="27676" name="Oval 28"/>
          <p:cNvSpPr>
            <a:spLocks noChangeArrowheads="1"/>
          </p:cNvSpPr>
          <p:nvPr/>
        </p:nvSpPr>
        <p:spPr bwMode="auto">
          <a:xfrm>
            <a:off x="4500563" y="4149725"/>
            <a:ext cx="144462" cy="144463"/>
          </a:xfrm>
          <a:prstGeom prst="ellipse">
            <a:avLst/>
          </a:prstGeom>
          <a:solidFill>
            <a:srgbClr val="FF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7" name="Oval 29"/>
          <p:cNvSpPr>
            <a:spLocks noChangeArrowheads="1"/>
          </p:cNvSpPr>
          <p:nvPr/>
        </p:nvSpPr>
        <p:spPr bwMode="auto">
          <a:xfrm>
            <a:off x="2987675" y="3357563"/>
            <a:ext cx="144463" cy="144462"/>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8" name="Oval 30"/>
          <p:cNvSpPr>
            <a:spLocks noChangeArrowheads="1"/>
          </p:cNvSpPr>
          <p:nvPr/>
        </p:nvSpPr>
        <p:spPr bwMode="auto">
          <a:xfrm>
            <a:off x="4211638" y="4437063"/>
            <a:ext cx="144462" cy="144462"/>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0" name="Text Box 32"/>
          <p:cNvSpPr txBox="1">
            <a:spLocks noChangeArrowheads="1"/>
          </p:cNvSpPr>
          <p:nvPr/>
        </p:nvSpPr>
        <p:spPr bwMode="auto">
          <a:xfrm>
            <a:off x="4645025" y="1414481"/>
            <a:ext cx="4353158" cy="20313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altLang="ja-JP" dirty="0"/>
              <a:t>PPF</a:t>
            </a:r>
            <a:r>
              <a:rPr lang="ja-JP" altLang="en-US" dirty="0"/>
              <a:t>上の点であっても</a:t>
            </a:r>
            <a:r>
              <a:rPr lang="en-US" altLang="ja-JP" dirty="0"/>
              <a:t>A</a:t>
            </a:r>
            <a:r>
              <a:rPr lang="ja-JP" altLang="en-US" dirty="0"/>
              <a:t>点はパレート効率的ではない</a:t>
            </a:r>
          </a:p>
          <a:p>
            <a:pPr>
              <a:spcBef>
                <a:spcPct val="50000"/>
              </a:spcBef>
              <a:buFontTx/>
              <a:buChar char="•"/>
            </a:pPr>
            <a:r>
              <a:rPr lang="en-US" altLang="ja-JP" dirty="0"/>
              <a:t>PPF</a:t>
            </a:r>
            <a:r>
              <a:rPr lang="ja-JP" altLang="en-US" dirty="0"/>
              <a:t>の内部の点はパレート効率的ではない</a:t>
            </a:r>
          </a:p>
          <a:p>
            <a:pPr>
              <a:spcBef>
                <a:spcPct val="50000"/>
              </a:spcBef>
              <a:buFontTx/>
              <a:buChar char="•"/>
            </a:pPr>
            <a:r>
              <a:rPr lang="en-US" altLang="ja-JP" dirty="0"/>
              <a:t>PPF</a:t>
            </a:r>
            <a:r>
              <a:rPr lang="ja-JP" altLang="en-US" dirty="0"/>
              <a:t>と無差別曲線が接する点がパレート効率的</a:t>
            </a:r>
          </a:p>
        </p:txBody>
      </p:sp>
      <p:sp>
        <p:nvSpPr>
          <p:cNvPr id="27681" name="Text Box 33"/>
          <p:cNvSpPr txBox="1">
            <a:spLocks noChangeArrowheads="1"/>
          </p:cNvSpPr>
          <p:nvPr/>
        </p:nvSpPr>
        <p:spPr bwMode="auto">
          <a:xfrm>
            <a:off x="2700338" y="3500438"/>
            <a:ext cx="287337"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A</a:t>
            </a:r>
          </a:p>
        </p:txBody>
      </p:sp>
      <p:sp>
        <p:nvSpPr>
          <p:cNvPr id="27682" name="Text Box 34"/>
          <p:cNvSpPr txBox="1">
            <a:spLocks noChangeArrowheads="1"/>
          </p:cNvSpPr>
          <p:nvPr/>
        </p:nvSpPr>
        <p:spPr bwMode="auto">
          <a:xfrm>
            <a:off x="4284663" y="4581525"/>
            <a:ext cx="360362"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B</a:t>
            </a:r>
          </a:p>
        </p:txBody>
      </p:sp>
      <p:sp>
        <p:nvSpPr>
          <p:cNvPr id="27683" name="Text Box 35"/>
          <p:cNvSpPr txBox="1">
            <a:spLocks noChangeArrowheads="1"/>
          </p:cNvSpPr>
          <p:nvPr/>
        </p:nvSpPr>
        <p:spPr bwMode="auto">
          <a:xfrm>
            <a:off x="4500563" y="3644900"/>
            <a:ext cx="360362"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E</a:t>
            </a:r>
          </a:p>
        </p:txBody>
      </p:sp>
      <p:sp>
        <p:nvSpPr>
          <p:cNvPr id="27685" name="Line 37"/>
          <p:cNvSpPr>
            <a:spLocks noChangeShapeType="1"/>
          </p:cNvSpPr>
          <p:nvPr/>
        </p:nvSpPr>
        <p:spPr bwMode="auto">
          <a:xfrm flipH="1">
            <a:off x="4787900" y="3860800"/>
            <a:ext cx="1655763"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3" name="直線矢印コネクタ 2">
            <a:extLst>
              <a:ext uri="{FF2B5EF4-FFF2-40B4-BE49-F238E27FC236}">
                <a16:creationId xmlns:a16="http://schemas.microsoft.com/office/drawing/2014/main" id="{C20279E0-B6F3-44D4-A5EE-F5EB6E3493BA}"/>
              </a:ext>
            </a:extLst>
          </p:cNvPr>
          <p:cNvCxnSpPr/>
          <p:nvPr/>
        </p:nvCxnSpPr>
        <p:spPr>
          <a:xfrm flipV="1">
            <a:off x="4307323" y="5815077"/>
            <a:ext cx="1079500" cy="4636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パレート効率性の条件　まとめ</a:t>
            </a:r>
          </a:p>
        </p:txBody>
      </p:sp>
      <p:sp>
        <p:nvSpPr>
          <p:cNvPr id="28675" name="Rectangle 3"/>
          <p:cNvSpPr>
            <a:spLocks noGrp="1" noChangeArrowheads="1"/>
          </p:cNvSpPr>
          <p:nvPr>
            <p:ph idx="1"/>
          </p:nvPr>
        </p:nvSpPr>
        <p:spPr>
          <a:xfrm>
            <a:off x="628650" y="1628800"/>
            <a:ext cx="7886700" cy="4608512"/>
          </a:xfrm>
        </p:spPr>
        <p:txBody>
          <a:bodyPr>
            <a:normAutofit/>
          </a:bodyPr>
          <a:lstStyle/>
          <a:p>
            <a:r>
              <a:rPr lang="ja-JP" altLang="en-US" sz="2800" dirty="0">
                <a:latin typeface="Times New Roman" panose="02020603050405020304" pitchFamily="18" charset="0"/>
                <a:cs typeface="Times New Roman" panose="02020603050405020304" pitchFamily="18" charset="0"/>
              </a:rPr>
              <a:t>消費：		</a:t>
            </a:r>
            <a:r>
              <a:rPr lang="en-US" altLang="ja-JP" sz="2800" dirty="0">
                <a:latin typeface="Times New Roman" panose="02020603050405020304" pitchFamily="18" charset="0"/>
                <a:cs typeface="Times New Roman" panose="02020603050405020304" pitchFamily="18" charset="0"/>
              </a:rPr>
              <a:t>	</a:t>
            </a:r>
            <a:r>
              <a:rPr lang="en-US" altLang="ja-JP" sz="2800" i="1" dirty="0">
                <a:latin typeface="Times New Roman" panose="02020603050405020304" pitchFamily="18" charset="0"/>
                <a:cs typeface="Times New Roman" panose="02020603050405020304" pitchFamily="18" charset="0"/>
              </a:rPr>
              <a:t>MRS</a:t>
            </a:r>
            <a:r>
              <a:rPr lang="en-US" altLang="ja-JP" sz="2800" i="1" baseline="30000" dirty="0">
                <a:latin typeface="Times New Roman" panose="02020603050405020304" pitchFamily="18" charset="0"/>
                <a:cs typeface="Times New Roman" panose="02020603050405020304" pitchFamily="18" charset="0"/>
              </a:rPr>
              <a:t>A</a:t>
            </a:r>
            <a:r>
              <a:rPr lang="en-US" altLang="ja-JP"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MRS</a:t>
            </a:r>
            <a:r>
              <a:rPr lang="en-US" altLang="ja-JP" sz="2800" i="1" baseline="30000" dirty="0">
                <a:latin typeface="Times New Roman" panose="02020603050405020304" pitchFamily="18" charset="0"/>
                <a:cs typeface="Times New Roman" panose="02020603050405020304" pitchFamily="18" charset="0"/>
              </a:rPr>
              <a:t>B</a:t>
            </a:r>
            <a:r>
              <a:rPr lang="en-US" altLang="ja-JP" sz="2800" i="1" dirty="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(1)</a:t>
            </a:r>
          </a:p>
          <a:p>
            <a:r>
              <a:rPr lang="ja-JP" altLang="en-US" sz="2800" dirty="0">
                <a:latin typeface="Times New Roman" panose="02020603050405020304" pitchFamily="18" charset="0"/>
                <a:cs typeface="Times New Roman" panose="02020603050405020304" pitchFamily="18" charset="0"/>
              </a:rPr>
              <a:t>生産：		</a:t>
            </a:r>
            <a:r>
              <a:rPr lang="en-US" altLang="ja-JP" sz="2800" dirty="0">
                <a:latin typeface="Times New Roman" panose="02020603050405020304" pitchFamily="18" charset="0"/>
                <a:cs typeface="Times New Roman" panose="02020603050405020304" pitchFamily="18" charset="0"/>
              </a:rPr>
              <a:t>	</a:t>
            </a:r>
            <a:r>
              <a:rPr lang="en-US" altLang="ja-JP" sz="2800" i="1" dirty="0" err="1">
                <a:latin typeface="Times New Roman" panose="02020603050405020304" pitchFamily="18" charset="0"/>
                <a:cs typeface="Times New Roman" panose="02020603050405020304" pitchFamily="18" charset="0"/>
              </a:rPr>
              <a:t>RTS</a:t>
            </a:r>
            <a:r>
              <a:rPr lang="en-US" altLang="ja-JP" sz="2800" i="1" baseline="30000" dirty="0" err="1">
                <a:latin typeface="Times New Roman" panose="02020603050405020304" pitchFamily="18" charset="0"/>
                <a:cs typeface="Times New Roman" panose="02020603050405020304" pitchFamily="18" charset="0"/>
              </a:rPr>
              <a:t>x</a:t>
            </a:r>
            <a:r>
              <a:rPr lang="en-US" altLang="ja-JP" sz="2800" dirty="0">
                <a:latin typeface="Times New Roman" panose="02020603050405020304" pitchFamily="18" charset="0"/>
                <a:cs typeface="Times New Roman" panose="02020603050405020304" pitchFamily="18" charset="0"/>
              </a:rPr>
              <a:t>=</a:t>
            </a:r>
            <a:r>
              <a:rPr lang="en-US" altLang="ja-JP" sz="2800" i="1" dirty="0" err="1">
                <a:latin typeface="Times New Roman" panose="02020603050405020304" pitchFamily="18" charset="0"/>
                <a:cs typeface="Times New Roman" panose="02020603050405020304" pitchFamily="18" charset="0"/>
              </a:rPr>
              <a:t>RTS</a:t>
            </a:r>
            <a:r>
              <a:rPr lang="en-US" altLang="ja-JP" sz="2800" i="1" baseline="30000" dirty="0" err="1">
                <a:latin typeface="Times New Roman" panose="02020603050405020304" pitchFamily="18" charset="0"/>
                <a:cs typeface="Times New Roman" panose="02020603050405020304" pitchFamily="18" charset="0"/>
              </a:rPr>
              <a:t>y</a:t>
            </a:r>
            <a:r>
              <a:rPr lang="en-US" altLang="ja-JP" sz="2800" i="1" dirty="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			(2)</a:t>
            </a:r>
            <a:endParaRPr lang="en-US" altLang="ja-JP" sz="2800" baseline="30000" dirty="0">
              <a:latin typeface="Times New Roman" panose="02020603050405020304" pitchFamily="18" charset="0"/>
              <a:cs typeface="Times New Roman" panose="02020603050405020304" pitchFamily="18" charset="0"/>
            </a:endParaRPr>
          </a:p>
          <a:p>
            <a:r>
              <a:rPr lang="ja-JP" altLang="en-US" sz="2800" dirty="0">
                <a:latin typeface="Times New Roman" panose="02020603050405020304" pitchFamily="18" charset="0"/>
                <a:cs typeface="Times New Roman" panose="02020603050405020304" pitchFamily="18" charset="0"/>
              </a:rPr>
              <a:t>生産と消費：	</a:t>
            </a:r>
            <a:r>
              <a:rPr lang="en-US" altLang="ja-JP" sz="2800" i="1" dirty="0">
                <a:latin typeface="Times New Roman" panose="02020603050405020304" pitchFamily="18" charset="0"/>
                <a:cs typeface="Times New Roman" panose="02020603050405020304" pitchFamily="18" charset="0"/>
              </a:rPr>
              <a:t>MRS</a:t>
            </a:r>
            <a:r>
              <a:rPr lang="en-US" altLang="ja-JP"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MRT</a:t>
            </a:r>
            <a:r>
              <a:rPr lang="en-US" altLang="ja-JP" sz="2800" dirty="0">
                <a:latin typeface="Times New Roman" panose="02020603050405020304" pitchFamily="18" charset="0"/>
                <a:cs typeface="Times New Roman" panose="02020603050405020304" pitchFamily="18" charset="0"/>
              </a:rPr>
              <a:t>				(3)</a:t>
            </a:r>
          </a:p>
          <a:p>
            <a:endParaRPr lang="en-US" altLang="ja-JP" sz="2800" dirty="0">
              <a:latin typeface="Times New Roman" panose="02020603050405020304" pitchFamily="18" charset="0"/>
              <a:cs typeface="Times New Roman" panose="02020603050405020304" pitchFamily="18" charset="0"/>
            </a:endParaRPr>
          </a:p>
          <a:p>
            <a:r>
              <a:rPr lang="ja-JP" altLang="en-US" sz="2800" dirty="0">
                <a:latin typeface="Times New Roman" panose="02020603050405020304" pitchFamily="18" charset="0"/>
                <a:cs typeface="Times New Roman" panose="02020603050405020304" pitchFamily="18" charset="0"/>
              </a:rPr>
              <a:t>市場均衡で</a:t>
            </a:r>
            <a:r>
              <a:rPr lang="en-US" altLang="ja-JP" sz="2800" dirty="0">
                <a:latin typeface="Times New Roman" panose="02020603050405020304" pitchFamily="18" charset="0"/>
                <a:cs typeface="Times New Roman" panose="02020603050405020304" pitchFamily="18" charset="0"/>
              </a:rPr>
              <a:t>(1)-(3)</a:t>
            </a:r>
            <a:r>
              <a:rPr lang="ja-JP" altLang="en-US" sz="2800" dirty="0">
                <a:latin typeface="Times New Roman" panose="02020603050405020304" pitchFamily="18" charset="0"/>
                <a:cs typeface="Times New Roman" panose="02020603050405020304" pitchFamily="18" charset="0"/>
              </a:rPr>
              <a:t>が満たされることの確認</a:t>
            </a:r>
          </a:p>
          <a:p>
            <a:pPr lvl="1"/>
            <a:r>
              <a:rPr lang="ja-JP" altLang="en-US" sz="2400" dirty="0">
                <a:latin typeface="Times New Roman" panose="02020603050405020304" pitchFamily="18" charset="0"/>
                <a:cs typeface="Times New Roman" panose="02020603050405020304" pitchFamily="18" charset="0"/>
              </a:rPr>
              <a:t>効用最大化	</a:t>
            </a:r>
            <a:r>
              <a:rPr lang="en-US" altLang="ja-JP" sz="2400" dirty="0">
                <a:latin typeface="Times New Roman" panose="02020603050405020304" pitchFamily="18" charset="0"/>
                <a:cs typeface="Times New Roman" panose="02020603050405020304" pitchFamily="18" charset="0"/>
              </a:rPr>
              <a:t>	</a:t>
            </a:r>
            <a:r>
              <a:rPr lang="en-US" altLang="ja-JP" sz="2400" i="1" dirty="0" err="1">
                <a:latin typeface="Times New Roman" panose="02020603050405020304" pitchFamily="18" charset="0"/>
                <a:cs typeface="Times New Roman" panose="02020603050405020304" pitchFamily="18" charset="0"/>
              </a:rPr>
              <a:t>MRS</a:t>
            </a:r>
            <a:r>
              <a:rPr lang="en-US" altLang="ja-JP" sz="2400" i="1" baseline="30000" dirty="0" err="1">
                <a:latin typeface="Times New Roman" panose="02020603050405020304" pitchFamily="18" charset="0"/>
                <a:cs typeface="Times New Roman" panose="02020603050405020304" pitchFamily="18" charset="0"/>
              </a:rPr>
              <a:t>i</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p</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q</a:t>
            </a:r>
          </a:p>
          <a:p>
            <a:pPr lvl="1"/>
            <a:r>
              <a:rPr lang="ja-JP" altLang="en-US" sz="2400" dirty="0">
                <a:latin typeface="Times New Roman" panose="02020603050405020304" pitchFamily="18" charset="0"/>
                <a:cs typeface="Times New Roman" panose="02020603050405020304" pitchFamily="18" charset="0"/>
              </a:rPr>
              <a:t>費用最小化	</a:t>
            </a:r>
            <a:r>
              <a:rPr lang="en-US" altLang="ja-JP" sz="2400" dirty="0">
                <a:latin typeface="Times New Roman" panose="02020603050405020304" pitchFamily="18" charset="0"/>
                <a:cs typeface="Times New Roman" panose="02020603050405020304" pitchFamily="18" charset="0"/>
              </a:rPr>
              <a:t>	</a:t>
            </a:r>
            <a:r>
              <a:rPr lang="en-US" altLang="ja-JP" sz="2400" i="1" dirty="0" err="1">
                <a:latin typeface="Times New Roman" panose="02020603050405020304" pitchFamily="18" charset="0"/>
                <a:cs typeface="Times New Roman" panose="02020603050405020304" pitchFamily="18" charset="0"/>
              </a:rPr>
              <a:t>RTS</a:t>
            </a:r>
            <a:r>
              <a:rPr lang="en-US" altLang="ja-JP" sz="2400" i="1" baseline="30000" dirty="0" err="1">
                <a:latin typeface="Times New Roman" panose="02020603050405020304" pitchFamily="18" charset="0"/>
                <a:cs typeface="Times New Roman" panose="02020603050405020304" pitchFamily="18" charset="0"/>
              </a:rPr>
              <a:t>j</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w</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r</a:t>
            </a:r>
          </a:p>
          <a:p>
            <a:pPr lvl="1"/>
            <a:r>
              <a:rPr lang="ja-JP" altLang="en-US" sz="2400" dirty="0">
                <a:latin typeface="Times New Roman" panose="02020603050405020304" pitchFamily="18" charset="0"/>
                <a:cs typeface="Times New Roman" panose="02020603050405020304" pitchFamily="18" charset="0"/>
              </a:rPr>
              <a:t>利潤最大化　</a:t>
            </a:r>
            <a:r>
              <a:rPr lang="en-US" altLang="ja-JP" sz="2400" dirty="0">
                <a:latin typeface="Times New Roman" panose="02020603050405020304" pitchFamily="18" charset="0"/>
                <a:cs typeface="Times New Roman" panose="02020603050405020304" pitchFamily="18" charset="0"/>
              </a:rPr>
              <a:t>	</a:t>
            </a:r>
            <a:r>
              <a:rPr lang="en-US" altLang="ja-JP" sz="2400" i="1" dirty="0">
                <a:latin typeface="Times New Roman" panose="02020603050405020304" pitchFamily="18" charset="0"/>
                <a:cs typeface="Times New Roman" panose="02020603050405020304" pitchFamily="18" charset="0"/>
              </a:rPr>
              <a:t>MRT</a:t>
            </a:r>
            <a:r>
              <a:rPr lang="en-US" altLang="ja-JP" sz="2400" dirty="0">
                <a:latin typeface="Times New Roman" panose="02020603050405020304" pitchFamily="18" charset="0"/>
                <a:cs typeface="Times New Roman" panose="02020603050405020304" pitchFamily="18" charset="0"/>
              </a:rPr>
              <a:t>=</a:t>
            </a:r>
            <a:r>
              <a:rPr lang="en-US" altLang="ja-JP" sz="2400" i="1" dirty="0" err="1">
                <a:latin typeface="Times New Roman" panose="02020603050405020304" pitchFamily="18" charset="0"/>
                <a:cs typeface="Times New Roman" panose="02020603050405020304" pitchFamily="18" charset="0"/>
              </a:rPr>
              <a:t>MC</a:t>
            </a:r>
            <a:r>
              <a:rPr lang="en-US" altLang="ja-JP" sz="2400" i="1" baseline="-25000" dirty="0" err="1">
                <a:latin typeface="Times New Roman" panose="02020603050405020304" pitchFamily="18" charset="0"/>
                <a:cs typeface="Times New Roman" panose="02020603050405020304" pitchFamily="18" charset="0"/>
              </a:rPr>
              <a:t>x</a:t>
            </a:r>
            <a:r>
              <a:rPr lang="en-US" altLang="ja-JP" sz="2400" dirty="0">
                <a:latin typeface="Times New Roman" panose="02020603050405020304" pitchFamily="18" charset="0"/>
                <a:cs typeface="Times New Roman" panose="02020603050405020304" pitchFamily="18" charset="0"/>
              </a:rPr>
              <a:t>/</a:t>
            </a:r>
            <a:r>
              <a:rPr lang="en-US" altLang="ja-JP" sz="2400" i="1" dirty="0" err="1">
                <a:latin typeface="Times New Roman" panose="02020603050405020304" pitchFamily="18" charset="0"/>
                <a:cs typeface="Times New Roman" panose="02020603050405020304" pitchFamily="18" charset="0"/>
              </a:rPr>
              <a:t>MC</a:t>
            </a:r>
            <a:r>
              <a:rPr lang="en-US" altLang="ja-JP" sz="2400" i="1" baseline="-25000" dirty="0" err="1">
                <a:latin typeface="Times New Roman" panose="02020603050405020304" pitchFamily="18" charset="0"/>
                <a:cs typeface="Times New Roman" panose="02020603050405020304" pitchFamily="18" charset="0"/>
              </a:rPr>
              <a:t>y</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p</a:t>
            </a:r>
            <a:r>
              <a:rPr lang="en-US" altLang="ja-JP"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q</a:t>
            </a:r>
          </a:p>
          <a:p>
            <a:pPr lvl="1"/>
            <a:r>
              <a:rPr lang="ja-JP" altLang="en-US" sz="2400" dirty="0">
                <a:latin typeface="Times New Roman" panose="02020603050405020304" pitchFamily="18" charset="0"/>
                <a:cs typeface="Times New Roman" panose="02020603050405020304" pitchFamily="18" charset="0"/>
              </a:rPr>
              <a:t>市場では</a:t>
            </a:r>
            <a:r>
              <a:rPr lang="en-US" altLang="ja-JP" sz="2400" dirty="0">
                <a:latin typeface="Times New Roman" panose="02020603050405020304" pitchFamily="18" charset="0"/>
                <a:cs typeface="Times New Roman" panose="02020603050405020304" pitchFamily="18" charset="0"/>
              </a:rPr>
              <a:t>(1)</a:t>
            </a:r>
            <a:r>
              <a:rPr lang="ja-JP" altLang="en-US" sz="2400" dirty="0">
                <a:latin typeface="Times New Roman" panose="02020603050405020304" pitchFamily="18" charset="0"/>
                <a:cs typeface="Times New Roman" panose="02020603050405020304" pitchFamily="18" charset="0"/>
              </a:rPr>
              <a:t>から</a:t>
            </a:r>
            <a:r>
              <a:rPr lang="en-US" altLang="ja-JP" sz="2400" dirty="0">
                <a:latin typeface="Times New Roman" panose="02020603050405020304" pitchFamily="18" charset="0"/>
                <a:cs typeface="Times New Roman" panose="02020603050405020304" pitchFamily="18" charset="0"/>
              </a:rPr>
              <a:t>(3)</a:t>
            </a:r>
            <a:r>
              <a:rPr lang="ja-JP" altLang="en-US" sz="2400" dirty="0">
                <a:latin typeface="Times New Roman" panose="02020603050405020304" pitchFamily="18" charset="0"/>
                <a:cs typeface="Times New Roman" panose="02020603050405020304" pitchFamily="18" charset="0"/>
              </a:rPr>
              <a:t>の条件が成立</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市場均衡は</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Pareto</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効率的</a:t>
            </a:r>
            <a:endParaRPr lang="ja-JP"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部分均衡分析での結果</a:t>
            </a:r>
          </a:p>
        </p:txBody>
      </p:sp>
      <p:sp>
        <p:nvSpPr>
          <p:cNvPr id="4101" name="Line 5"/>
          <p:cNvSpPr>
            <a:spLocks noChangeShapeType="1"/>
          </p:cNvSpPr>
          <p:nvPr/>
        </p:nvSpPr>
        <p:spPr bwMode="auto">
          <a:xfrm>
            <a:off x="1908175" y="5589588"/>
            <a:ext cx="51831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 name="Line 6"/>
          <p:cNvSpPr>
            <a:spLocks noChangeShapeType="1"/>
          </p:cNvSpPr>
          <p:nvPr/>
        </p:nvSpPr>
        <p:spPr bwMode="auto">
          <a:xfrm flipV="1">
            <a:off x="1908175" y="1844675"/>
            <a:ext cx="0" cy="3744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 name="Text Box 7"/>
          <p:cNvSpPr txBox="1">
            <a:spLocks noChangeArrowheads="1"/>
          </p:cNvSpPr>
          <p:nvPr/>
        </p:nvSpPr>
        <p:spPr bwMode="auto">
          <a:xfrm>
            <a:off x="1331913" y="1700213"/>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p>
        </p:txBody>
      </p:sp>
      <p:sp>
        <p:nvSpPr>
          <p:cNvPr id="4104" name="Text Box 8"/>
          <p:cNvSpPr txBox="1">
            <a:spLocks noChangeArrowheads="1"/>
          </p:cNvSpPr>
          <p:nvPr/>
        </p:nvSpPr>
        <p:spPr bwMode="auto">
          <a:xfrm>
            <a:off x="7092950" y="5516563"/>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p>
        </p:txBody>
      </p:sp>
      <p:sp>
        <p:nvSpPr>
          <p:cNvPr id="4105" name="Text Box 9"/>
          <p:cNvSpPr txBox="1">
            <a:spLocks noChangeArrowheads="1"/>
          </p:cNvSpPr>
          <p:nvPr/>
        </p:nvSpPr>
        <p:spPr bwMode="auto">
          <a:xfrm>
            <a:off x="1403350" y="3500438"/>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r>
              <a:rPr lang="en-US" altLang="ja-JP" baseline="-25000">
                <a:latin typeface="Times New Roman" pitchFamily="18" charset="0"/>
              </a:rPr>
              <a:t>0</a:t>
            </a:r>
          </a:p>
        </p:txBody>
      </p:sp>
      <p:sp>
        <p:nvSpPr>
          <p:cNvPr id="4106" name="AutoShape 10"/>
          <p:cNvSpPr>
            <a:spLocks noChangeArrowheads="1"/>
          </p:cNvSpPr>
          <p:nvPr/>
        </p:nvSpPr>
        <p:spPr bwMode="auto">
          <a:xfrm>
            <a:off x="1908175" y="2276475"/>
            <a:ext cx="1943100" cy="1584325"/>
          </a:xfrm>
          <a:prstGeom prst="rtTriangle">
            <a:avLst/>
          </a:prstGeom>
          <a:solidFill>
            <a:schemeClr val="accent1">
              <a:alpha val="60000"/>
            </a:schemeClr>
          </a:solidFill>
          <a:ln w="9525">
            <a:solidFill>
              <a:schemeClr val="tx1"/>
            </a:solidFill>
            <a:miter lim="800000"/>
            <a:headEnd/>
            <a:tailEnd/>
          </a:ln>
          <a:effectLst/>
        </p:spPr>
        <p:txBody>
          <a:bodyPr wrap="none" anchor="ctr"/>
          <a:lstStyle/>
          <a:p>
            <a:endParaRPr lang="ja-JP" altLang="en-US"/>
          </a:p>
        </p:txBody>
      </p:sp>
      <p:sp>
        <p:nvSpPr>
          <p:cNvPr id="4107" name="Text Box 11"/>
          <p:cNvSpPr txBox="1">
            <a:spLocks noChangeArrowheads="1"/>
          </p:cNvSpPr>
          <p:nvPr/>
        </p:nvSpPr>
        <p:spPr bwMode="auto">
          <a:xfrm flipH="1">
            <a:off x="3711575" y="5589588"/>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baseline="-25000">
                <a:latin typeface="Times New Roman" pitchFamily="18" charset="0"/>
              </a:rPr>
              <a:t>0</a:t>
            </a:r>
          </a:p>
        </p:txBody>
      </p:sp>
      <p:sp>
        <p:nvSpPr>
          <p:cNvPr id="4108" name="Line 12"/>
          <p:cNvSpPr>
            <a:spLocks noChangeShapeType="1"/>
          </p:cNvSpPr>
          <p:nvPr/>
        </p:nvSpPr>
        <p:spPr bwMode="auto">
          <a:xfrm>
            <a:off x="3851275" y="3860800"/>
            <a:ext cx="0"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9" name="AutoShape 13"/>
          <p:cNvSpPr>
            <a:spLocks noChangeArrowheads="1"/>
          </p:cNvSpPr>
          <p:nvPr/>
        </p:nvSpPr>
        <p:spPr bwMode="auto">
          <a:xfrm flipV="1">
            <a:off x="1908175" y="3860800"/>
            <a:ext cx="1943100" cy="1296988"/>
          </a:xfrm>
          <a:prstGeom prst="rtTriangle">
            <a:avLst/>
          </a:prstGeom>
          <a:solidFill>
            <a:srgbClr val="C0C0C0">
              <a:alpha val="60000"/>
            </a:srgbClr>
          </a:solidFill>
          <a:ln w="9525">
            <a:solidFill>
              <a:schemeClr val="tx1"/>
            </a:solidFill>
            <a:miter lim="800000"/>
            <a:headEnd/>
            <a:tailEnd/>
          </a:ln>
          <a:effectLst/>
        </p:spPr>
        <p:txBody>
          <a:bodyPr wrap="none" anchor="ctr"/>
          <a:lstStyle/>
          <a:p>
            <a:endParaRPr lang="ja-JP" altLang="en-US"/>
          </a:p>
        </p:txBody>
      </p:sp>
      <p:sp>
        <p:nvSpPr>
          <p:cNvPr id="4110" name="Line 14"/>
          <p:cNvSpPr>
            <a:spLocks noChangeShapeType="1"/>
          </p:cNvSpPr>
          <p:nvPr/>
        </p:nvSpPr>
        <p:spPr bwMode="auto">
          <a:xfrm>
            <a:off x="1908175" y="2276475"/>
            <a:ext cx="3959225" cy="32400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15"/>
          <p:cNvSpPr>
            <a:spLocks noChangeShapeType="1"/>
          </p:cNvSpPr>
          <p:nvPr/>
        </p:nvSpPr>
        <p:spPr bwMode="auto">
          <a:xfrm flipV="1">
            <a:off x="1908175" y="2852738"/>
            <a:ext cx="3384550" cy="2303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Text Box 16"/>
          <p:cNvSpPr txBox="1">
            <a:spLocks noChangeArrowheads="1"/>
          </p:cNvSpPr>
          <p:nvPr/>
        </p:nvSpPr>
        <p:spPr bwMode="auto">
          <a:xfrm>
            <a:off x="5795963" y="5084763"/>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D</a:t>
            </a:r>
          </a:p>
        </p:txBody>
      </p:sp>
      <p:sp>
        <p:nvSpPr>
          <p:cNvPr id="4113" name="Text Box 17"/>
          <p:cNvSpPr txBox="1">
            <a:spLocks noChangeArrowheads="1"/>
          </p:cNvSpPr>
          <p:nvPr/>
        </p:nvSpPr>
        <p:spPr bwMode="auto">
          <a:xfrm>
            <a:off x="5292725" y="2492375"/>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S</a:t>
            </a:r>
          </a:p>
        </p:txBody>
      </p:sp>
      <p:sp>
        <p:nvSpPr>
          <p:cNvPr id="4114" name="Text Box 18"/>
          <p:cNvSpPr txBox="1">
            <a:spLocks noChangeArrowheads="1"/>
          </p:cNvSpPr>
          <p:nvPr/>
        </p:nvSpPr>
        <p:spPr bwMode="auto">
          <a:xfrm>
            <a:off x="1979613" y="3141663"/>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latin typeface="Times New Roman" pitchFamily="18" charset="0"/>
              </a:rPr>
              <a:t>CS</a:t>
            </a:r>
          </a:p>
        </p:txBody>
      </p:sp>
      <p:sp>
        <p:nvSpPr>
          <p:cNvPr id="4115" name="Text Box 19"/>
          <p:cNvSpPr txBox="1">
            <a:spLocks noChangeArrowheads="1"/>
          </p:cNvSpPr>
          <p:nvPr/>
        </p:nvSpPr>
        <p:spPr bwMode="auto">
          <a:xfrm>
            <a:off x="2051050" y="4292600"/>
            <a:ext cx="64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latin typeface="Times New Roman" pitchFamily="18" charset="0"/>
              </a:rPr>
              <a:t>PS</a:t>
            </a:r>
          </a:p>
        </p:txBody>
      </p:sp>
      <p:sp>
        <p:nvSpPr>
          <p:cNvPr id="4116" name="Line 20"/>
          <p:cNvSpPr>
            <a:spLocks noChangeShapeType="1"/>
          </p:cNvSpPr>
          <p:nvPr/>
        </p:nvSpPr>
        <p:spPr bwMode="auto">
          <a:xfrm flipV="1">
            <a:off x="2771775" y="2997200"/>
            <a:ext cx="0" cy="2592388"/>
          </a:xfrm>
          <a:prstGeom prst="line">
            <a:avLst/>
          </a:prstGeom>
          <a:noFill/>
          <a:ln w="57150">
            <a:solidFill>
              <a:srgbClr val="0000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7" name="Line 21"/>
          <p:cNvSpPr>
            <a:spLocks noChangeShapeType="1"/>
          </p:cNvSpPr>
          <p:nvPr/>
        </p:nvSpPr>
        <p:spPr bwMode="auto">
          <a:xfrm>
            <a:off x="2843213" y="4581525"/>
            <a:ext cx="0" cy="1008063"/>
          </a:xfrm>
          <a:prstGeom prst="line">
            <a:avLst/>
          </a:prstGeom>
          <a:noFill/>
          <a:ln w="57150">
            <a:solidFill>
              <a:srgbClr val="CC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8" name="Line 22"/>
          <p:cNvSpPr>
            <a:spLocks noChangeShapeType="1"/>
          </p:cNvSpPr>
          <p:nvPr/>
        </p:nvSpPr>
        <p:spPr bwMode="auto">
          <a:xfrm flipV="1">
            <a:off x="3779838" y="3789363"/>
            <a:ext cx="0" cy="1800225"/>
          </a:xfrm>
          <a:prstGeom prst="line">
            <a:avLst/>
          </a:prstGeom>
          <a:noFill/>
          <a:ln w="57150">
            <a:solidFill>
              <a:srgbClr val="0000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9" name="Line 23"/>
          <p:cNvSpPr>
            <a:spLocks noChangeShapeType="1"/>
          </p:cNvSpPr>
          <p:nvPr/>
        </p:nvSpPr>
        <p:spPr bwMode="auto">
          <a:xfrm flipV="1">
            <a:off x="4932363" y="4797425"/>
            <a:ext cx="0" cy="792163"/>
          </a:xfrm>
          <a:prstGeom prst="line">
            <a:avLst/>
          </a:prstGeom>
          <a:noFill/>
          <a:ln w="57150">
            <a:solidFill>
              <a:srgbClr val="0000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0" name="Line 24"/>
          <p:cNvSpPr>
            <a:spLocks noChangeShapeType="1"/>
          </p:cNvSpPr>
          <p:nvPr/>
        </p:nvSpPr>
        <p:spPr bwMode="auto">
          <a:xfrm>
            <a:off x="3924300" y="3789363"/>
            <a:ext cx="0" cy="1800225"/>
          </a:xfrm>
          <a:prstGeom prst="line">
            <a:avLst/>
          </a:prstGeom>
          <a:noFill/>
          <a:ln w="57150">
            <a:solidFill>
              <a:srgbClr val="CC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1" name="Line 25"/>
          <p:cNvSpPr>
            <a:spLocks noChangeShapeType="1"/>
          </p:cNvSpPr>
          <p:nvPr/>
        </p:nvSpPr>
        <p:spPr bwMode="auto">
          <a:xfrm>
            <a:off x="5003800" y="3068638"/>
            <a:ext cx="0" cy="2520950"/>
          </a:xfrm>
          <a:prstGeom prst="line">
            <a:avLst/>
          </a:prstGeom>
          <a:noFill/>
          <a:ln w="57150">
            <a:solidFill>
              <a:srgbClr val="CC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2" name="Line 26"/>
          <p:cNvSpPr>
            <a:spLocks noChangeShapeType="1"/>
          </p:cNvSpPr>
          <p:nvPr/>
        </p:nvSpPr>
        <p:spPr bwMode="auto">
          <a:xfrm flipH="1">
            <a:off x="2843213" y="2852738"/>
            <a:ext cx="36195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3" name="Text Box 27"/>
          <p:cNvSpPr txBox="1">
            <a:spLocks noChangeArrowheads="1"/>
          </p:cNvSpPr>
          <p:nvPr/>
        </p:nvSpPr>
        <p:spPr bwMode="auto">
          <a:xfrm>
            <a:off x="2700338" y="2492375"/>
            <a:ext cx="11509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Times New Roman" pitchFamily="18" charset="0"/>
                <a:cs typeface="Times New Roman" pitchFamily="18" charset="0"/>
              </a:rPr>
              <a:t>MB&gt;MC</a:t>
            </a:r>
          </a:p>
        </p:txBody>
      </p:sp>
      <p:sp>
        <p:nvSpPr>
          <p:cNvPr id="4124" name="Line 28"/>
          <p:cNvSpPr>
            <a:spLocks noChangeShapeType="1"/>
          </p:cNvSpPr>
          <p:nvPr/>
        </p:nvSpPr>
        <p:spPr bwMode="auto">
          <a:xfrm flipH="1">
            <a:off x="3851275" y="2924175"/>
            <a:ext cx="2889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5" name="Text Box 29"/>
          <p:cNvSpPr txBox="1">
            <a:spLocks noChangeArrowheads="1"/>
          </p:cNvSpPr>
          <p:nvPr/>
        </p:nvSpPr>
        <p:spPr bwMode="auto">
          <a:xfrm>
            <a:off x="3851275" y="2565400"/>
            <a:ext cx="1081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Times New Roman" pitchFamily="18" charset="0"/>
                <a:cs typeface="Times New Roman" pitchFamily="18" charset="0"/>
              </a:rPr>
              <a:t>MB=MC</a:t>
            </a:r>
          </a:p>
        </p:txBody>
      </p:sp>
      <p:sp>
        <p:nvSpPr>
          <p:cNvPr id="4126" name="Line 30"/>
          <p:cNvSpPr>
            <a:spLocks noChangeShapeType="1"/>
          </p:cNvSpPr>
          <p:nvPr/>
        </p:nvSpPr>
        <p:spPr bwMode="auto">
          <a:xfrm flipH="1">
            <a:off x="5076825" y="3500438"/>
            <a:ext cx="287338"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7" name="Text Box 31"/>
          <p:cNvSpPr txBox="1">
            <a:spLocks noChangeArrowheads="1"/>
          </p:cNvSpPr>
          <p:nvPr/>
        </p:nvSpPr>
        <p:spPr bwMode="auto">
          <a:xfrm>
            <a:off x="5148263" y="3068638"/>
            <a:ext cx="1152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Times New Roman" pitchFamily="18" charset="0"/>
                <a:cs typeface="Times New Roman" pitchFamily="18" charset="0"/>
              </a:rPr>
              <a:t>MB&lt;MC</a:t>
            </a:r>
          </a:p>
        </p:txBody>
      </p:sp>
      <p:sp>
        <p:nvSpPr>
          <p:cNvPr id="4128" name="Text Box 32"/>
          <p:cNvSpPr txBox="1">
            <a:spLocks noChangeArrowheads="1"/>
          </p:cNvSpPr>
          <p:nvPr/>
        </p:nvSpPr>
        <p:spPr bwMode="auto">
          <a:xfrm>
            <a:off x="6156325" y="1088072"/>
            <a:ext cx="271938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ja-JP" altLang="en-US" sz="2000" dirty="0"/>
              <a:t>市場均衡で社会的余剰が最大化される（市場の失敗が存在しない場合）</a:t>
            </a:r>
          </a:p>
          <a:p>
            <a:pPr>
              <a:spcBef>
                <a:spcPct val="50000"/>
              </a:spcBef>
              <a:buFontTx/>
              <a:buChar char="•"/>
            </a:pPr>
            <a:r>
              <a:rPr lang="en-US" altLang="ja-JP" sz="2000" dirty="0"/>
              <a:t>MB=p=MC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a:t>厚生経済学の基本定理</a:t>
            </a:r>
          </a:p>
        </p:txBody>
      </p:sp>
      <p:sp>
        <p:nvSpPr>
          <p:cNvPr id="29699" name="Rectangle 3"/>
          <p:cNvSpPr>
            <a:spLocks noGrp="1" noChangeArrowheads="1"/>
          </p:cNvSpPr>
          <p:nvPr>
            <p:ph idx="1"/>
          </p:nvPr>
        </p:nvSpPr>
        <p:spPr>
          <a:xfrm>
            <a:off x="323528" y="1556792"/>
            <a:ext cx="8280920" cy="4824536"/>
          </a:xfrm>
        </p:spPr>
        <p:txBody>
          <a:bodyPr>
            <a:normAutofit fontScale="85000" lnSpcReduction="10000"/>
          </a:bodyPr>
          <a:lstStyle/>
          <a:p>
            <a:pPr marL="0" indent="0">
              <a:lnSpc>
                <a:spcPct val="110000"/>
              </a:lnSpc>
              <a:buNone/>
            </a:pPr>
            <a:r>
              <a:rPr lang="ja-JP" altLang="en-US" sz="2800" dirty="0">
                <a:latin typeface="+mn-ea"/>
              </a:rPr>
              <a:t>第</a:t>
            </a:r>
            <a:r>
              <a:rPr lang="en-US" altLang="ja-JP" sz="2800" dirty="0">
                <a:latin typeface="+mn-ea"/>
              </a:rPr>
              <a:t>1</a:t>
            </a:r>
            <a:r>
              <a:rPr lang="ja-JP" altLang="en-US" sz="2800" dirty="0">
                <a:latin typeface="+mn-ea"/>
              </a:rPr>
              <a:t>定理	　市場均衡はパレート効率的である</a:t>
            </a:r>
          </a:p>
          <a:p>
            <a:pPr marL="0" indent="0">
              <a:lnSpc>
                <a:spcPct val="110000"/>
              </a:lnSpc>
              <a:buNone/>
            </a:pPr>
            <a:r>
              <a:rPr lang="ja-JP" altLang="en-US" sz="2800" dirty="0">
                <a:latin typeface="+mn-ea"/>
              </a:rPr>
              <a:t>第</a:t>
            </a:r>
            <a:r>
              <a:rPr lang="en-US" altLang="ja-JP" sz="2800" dirty="0">
                <a:latin typeface="+mn-ea"/>
              </a:rPr>
              <a:t>2</a:t>
            </a:r>
            <a:r>
              <a:rPr lang="ja-JP" altLang="en-US" sz="2800" dirty="0">
                <a:latin typeface="+mn-ea"/>
              </a:rPr>
              <a:t>定理	　任意のパレート効率的な資源配分は*，適切な所得再分配政策**のもとで，市場を通じて実現できる</a:t>
            </a:r>
            <a:endParaRPr lang="en-US" altLang="ja-JP" sz="2800" dirty="0">
              <a:latin typeface="+mn-ea"/>
            </a:endParaRPr>
          </a:p>
          <a:p>
            <a:pPr marL="0" indent="0">
              <a:lnSpc>
                <a:spcPct val="110000"/>
              </a:lnSpc>
              <a:buNone/>
            </a:pPr>
            <a:endParaRPr lang="ja-JP" altLang="en-US" sz="2800" dirty="0">
              <a:latin typeface="+mn-ea"/>
            </a:endParaRPr>
          </a:p>
          <a:p>
            <a:pPr marL="0" indent="0">
              <a:lnSpc>
                <a:spcPct val="110000"/>
              </a:lnSpc>
              <a:buNone/>
            </a:pPr>
            <a:r>
              <a:rPr lang="ja-JP" altLang="en-US" sz="2800" dirty="0">
                <a:latin typeface="+mn-ea"/>
              </a:rPr>
              <a:t>*　任意のパレート効率的な資源配分を満たす点の中に，分配上の公平性を満たす資源配分が含まれることが重要</a:t>
            </a:r>
          </a:p>
          <a:p>
            <a:pPr marL="0" indent="0">
              <a:lnSpc>
                <a:spcPct val="110000"/>
              </a:lnSpc>
              <a:buNone/>
            </a:pPr>
            <a:r>
              <a:rPr lang="ja-JP" altLang="en-US" sz="2800" dirty="0">
                <a:latin typeface="+mn-ea"/>
              </a:rPr>
              <a:t>**  相対価格に影響を与えるような再分配政策は資源配分の非効率性をもたらす（所得税など）</a:t>
            </a:r>
          </a:p>
          <a:p>
            <a:pPr>
              <a:lnSpc>
                <a:spcPct val="110000"/>
              </a:lnSpc>
            </a:pPr>
            <a:endParaRPr lang="en-US" altLang="ja-JP" sz="2800" dirty="0">
              <a:latin typeface="+mn-ea"/>
            </a:endParaRPr>
          </a:p>
          <a:p>
            <a:pPr>
              <a:lnSpc>
                <a:spcPct val="110000"/>
              </a:lnSpc>
            </a:pPr>
            <a:r>
              <a:rPr lang="ja-JP" altLang="en-US" sz="2800" dirty="0">
                <a:latin typeface="+mn-ea"/>
              </a:rPr>
              <a:t>市場の失敗が存在しないことが前提</a:t>
            </a:r>
          </a:p>
          <a:p>
            <a:pPr>
              <a:lnSpc>
                <a:spcPct val="80000"/>
              </a:lnSpc>
            </a:pPr>
            <a:endParaRPr lang="en-US" altLang="ja-JP"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ja-JP" altLang="en-US"/>
              <a:t>分配の公平性</a:t>
            </a:r>
          </a:p>
        </p:txBody>
      </p:sp>
      <p:sp>
        <p:nvSpPr>
          <p:cNvPr id="36867" name="Line 3"/>
          <p:cNvSpPr>
            <a:spLocks noChangeShapeType="1"/>
          </p:cNvSpPr>
          <p:nvPr/>
        </p:nvSpPr>
        <p:spPr bwMode="auto">
          <a:xfrm>
            <a:off x="1619250" y="6021388"/>
            <a:ext cx="48244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68" name="Line 4"/>
          <p:cNvSpPr>
            <a:spLocks noChangeShapeType="1"/>
          </p:cNvSpPr>
          <p:nvPr/>
        </p:nvSpPr>
        <p:spPr bwMode="auto">
          <a:xfrm flipV="1">
            <a:off x="1619250" y="2133600"/>
            <a:ext cx="0" cy="3887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69" name="Arc 5"/>
          <p:cNvSpPr>
            <a:spLocks/>
          </p:cNvSpPr>
          <p:nvPr/>
        </p:nvSpPr>
        <p:spPr bwMode="auto">
          <a:xfrm>
            <a:off x="1619250" y="3573463"/>
            <a:ext cx="3457575" cy="24479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1" name="Text Box 7"/>
          <p:cNvSpPr txBox="1">
            <a:spLocks noChangeArrowheads="1"/>
          </p:cNvSpPr>
          <p:nvPr/>
        </p:nvSpPr>
        <p:spPr bwMode="auto">
          <a:xfrm>
            <a:off x="900113" y="1916113"/>
            <a:ext cx="6477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U</a:t>
            </a:r>
            <a:r>
              <a:rPr lang="en-US" altLang="ja-JP" sz="2400" i="1" baseline="-25000">
                <a:latin typeface="Times New Roman" pitchFamily="18" charset="0"/>
                <a:cs typeface="Times New Roman" pitchFamily="18" charset="0"/>
              </a:rPr>
              <a:t>B</a:t>
            </a:r>
          </a:p>
        </p:txBody>
      </p:sp>
      <p:sp>
        <p:nvSpPr>
          <p:cNvPr id="36873" name="Arc 9"/>
          <p:cNvSpPr>
            <a:spLocks/>
          </p:cNvSpPr>
          <p:nvPr/>
        </p:nvSpPr>
        <p:spPr bwMode="auto">
          <a:xfrm rot="4862899" flipV="1">
            <a:off x="3041650" y="1719263"/>
            <a:ext cx="3313113" cy="35639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lumMod val="50000"/>
              </a:schemeClr>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4" name="Text Box 10"/>
          <p:cNvSpPr txBox="1">
            <a:spLocks noChangeArrowheads="1"/>
          </p:cNvSpPr>
          <p:nvPr/>
        </p:nvSpPr>
        <p:spPr bwMode="auto">
          <a:xfrm>
            <a:off x="1835150" y="1628775"/>
            <a:ext cx="2087563"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ja-JP" altLang="en-US"/>
              <a:t>効用フロンティア</a:t>
            </a:r>
          </a:p>
        </p:txBody>
      </p:sp>
      <p:sp>
        <p:nvSpPr>
          <p:cNvPr id="36879" name="Text Box 15"/>
          <p:cNvSpPr txBox="1">
            <a:spLocks noChangeArrowheads="1"/>
          </p:cNvSpPr>
          <p:nvPr/>
        </p:nvSpPr>
        <p:spPr bwMode="auto">
          <a:xfrm>
            <a:off x="6588125" y="5876925"/>
            <a:ext cx="792163"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U</a:t>
            </a:r>
            <a:r>
              <a:rPr lang="en-US" altLang="ja-JP" sz="2400" i="1" baseline="-25000">
                <a:latin typeface="Times New Roman" pitchFamily="18" charset="0"/>
                <a:cs typeface="Times New Roman" pitchFamily="18" charset="0"/>
              </a:rPr>
              <a:t>A</a:t>
            </a:r>
          </a:p>
        </p:txBody>
      </p:sp>
      <p:sp>
        <p:nvSpPr>
          <p:cNvPr id="36882" name="Oval 18"/>
          <p:cNvSpPr>
            <a:spLocks noChangeArrowheads="1"/>
          </p:cNvSpPr>
          <p:nvPr/>
        </p:nvSpPr>
        <p:spPr bwMode="auto">
          <a:xfrm>
            <a:off x="3995738" y="4221163"/>
            <a:ext cx="144462" cy="144462"/>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83" name="Oval 19"/>
          <p:cNvSpPr>
            <a:spLocks noChangeArrowheads="1"/>
          </p:cNvSpPr>
          <p:nvPr/>
        </p:nvSpPr>
        <p:spPr bwMode="auto">
          <a:xfrm>
            <a:off x="4356100" y="4508500"/>
            <a:ext cx="144463" cy="144463"/>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84" name="Text Box 20"/>
          <p:cNvSpPr txBox="1">
            <a:spLocks noChangeArrowheads="1"/>
          </p:cNvSpPr>
          <p:nvPr/>
        </p:nvSpPr>
        <p:spPr bwMode="auto">
          <a:xfrm>
            <a:off x="4140201" y="1012573"/>
            <a:ext cx="4733944" cy="2092881"/>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a:t>社会厚生関数</a:t>
            </a:r>
            <a:r>
              <a:rPr lang="en-US" altLang="ja-JP" sz="2000" dirty="0"/>
              <a:t>(social welfare function)</a:t>
            </a:r>
          </a:p>
          <a:p>
            <a:pPr>
              <a:spcBef>
                <a:spcPct val="50000"/>
              </a:spcBef>
              <a:buFontTx/>
              <a:buChar char="•"/>
            </a:pPr>
            <a:r>
              <a:rPr lang="ja-JP" altLang="en-US" sz="2000" dirty="0"/>
              <a:t>功利主義　</a:t>
            </a:r>
            <a:r>
              <a:rPr lang="en-US" altLang="ja-JP" sz="2000" i="1" dirty="0">
                <a:latin typeface="Times New Roman" pitchFamily="18" charset="0"/>
                <a:cs typeface="Times New Roman" pitchFamily="18" charset="0"/>
              </a:rPr>
              <a:t>SWF</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U</a:t>
            </a:r>
            <a:r>
              <a:rPr lang="en-US" altLang="ja-JP" sz="2000" i="1" baseline="-25000" dirty="0">
                <a:latin typeface="Times New Roman" pitchFamily="18" charset="0"/>
                <a:cs typeface="Times New Roman" pitchFamily="18" charset="0"/>
              </a:rPr>
              <a:t>A</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U</a:t>
            </a:r>
            <a:r>
              <a:rPr lang="en-US" altLang="ja-JP" sz="2000" i="1" baseline="-25000" dirty="0">
                <a:latin typeface="Times New Roman" pitchFamily="18" charset="0"/>
                <a:cs typeface="Times New Roman" pitchFamily="18" charset="0"/>
              </a:rPr>
              <a:t>B</a:t>
            </a:r>
            <a:r>
              <a:rPr lang="en-US" altLang="ja-JP" sz="2000" i="1" dirty="0">
                <a:latin typeface="Times New Roman" pitchFamily="18" charset="0"/>
                <a:cs typeface="Times New Roman" pitchFamily="18" charset="0"/>
              </a:rPr>
              <a:t> </a:t>
            </a:r>
            <a:r>
              <a:rPr lang="en-US" altLang="ja-JP" sz="2000" dirty="0">
                <a:latin typeface="Times New Roman" pitchFamily="18" charset="0"/>
                <a:cs typeface="Times New Roman" pitchFamily="18" charset="0"/>
                <a:sym typeface="Wingdings" panose="05000000000000000000" pitchFamily="2" charset="2"/>
              </a:rPr>
              <a:t>A</a:t>
            </a:r>
            <a:r>
              <a:rPr lang="ja-JP" altLang="en-US" sz="2000" dirty="0">
                <a:latin typeface="Times New Roman" pitchFamily="18" charset="0"/>
                <a:cs typeface="Times New Roman" pitchFamily="18" charset="0"/>
                <a:sym typeface="Wingdings" panose="05000000000000000000" pitchFamily="2" charset="2"/>
              </a:rPr>
              <a:t>点</a:t>
            </a:r>
            <a:endParaRPr lang="en-US" altLang="ja-JP" sz="2000" dirty="0">
              <a:latin typeface="Times New Roman" pitchFamily="18" charset="0"/>
              <a:cs typeface="Times New Roman" pitchFamily="18" charset="0"/>
            </a:endParaRPr>
          </a:p>
          <a:p>
            <a:pPr>
              <a:spcBef>
                <a:spcPct val="50000"/>
              </a:spcBef>
              <a:buFontTx/>
              <a:buChar char="•"/>
            </a:pPr>
            <a:r>
              <a:rPr lang="ja-JP" altLang="en-US" sz="2000" dirty="0">
                <a:latin typeface="Times New Roman" pitchFamily="18" charset="0"/>
                <a:cs typeface="Times New Roman" pitchFamily="18" charset="0"/>
              </a:rPr>
              <a:t>一般的なケース　</a:t>
            </a:r>
            <a:r>
              <a:rPr lang="en-US" altLang="ja-JP" sz="2000" i="1" dirty="0">
                <a:latin typeface="Times New Roman" pitchFamily="18" charset="0"/>
                <a:cs typeface="Times New Roman" pitchFamily="18" charset="0"/>
              </a:rPr>
              <a:t>SWF</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W</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U</a:t>
            </a:r>
            <a:r>
              <a:rPr lang="en-US" altLang="ja-JP" sz="2000" i="1" baseline="-25000" dirty="0">
                <a:latin typeface="Times New Roman" pitchFamily="18" charset="0"/>
                <a:cs typeface="Times New Roman" pitchFamily="18" charset="0"/>
              </a:rPr>
              <a:t>A</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U</a:t>
            </a:r>
            <a:r>
              <a:rPr lang="en-US" altLang="ja-JP" sz="2000" i="1" baseline="-25000" dirty="0">
                <a:latin typeface="Times New Roman" pitchFamily="18" charset="0"/>
                <a:cs typeface="Times New Roman" pitchFamily="18" charset="0"/>
              </a:rPr>
              <a:t>B</a:t>
            </a:r>
            <a:r>
              <a:rPr lang="en-US" altLang="ja-JP" sz="2000" dirty="0">
                <a:latin typeface="Times New Roman" pitchFamily="18" charset="0"/>
                <a:cs typeface="Times New Roman" pitchFamily="18" charset="0"/>
              </a:rPr>
              <a:t>)</a:t>
            </a:r>
            <a:r>
              <a:rPr lang="en-US" altLang="ja-JP" sz="2000" dirty="0">
                <a:latin typeface="Times New Roman" pitchFamily="18" charset="0"/>
                <a:cs typeface="Times New Roman" pitchFamily="18" charset="0"/>
                <a:sym typeface="Wingdings" panose="05000000000000000000" pitchFamily="2" charset="2"/>
              </a:rPr>
              <a:t>B</a:t>
            </a:r>
            <a:r>
              <a:rPr lang="ja-JP" altLang="en-US" sz="2000" dirty="0">
                <a:latin typeface="Times New Roman" pitchFamily="18" charset="0"/>
                <a:cs typeface="Times New Roman" pitchFamily="18" charset="0"/>
                <a:sym typeface="Wingdings" panose="05000000000000000000" pitchFamily="2" charset="2"/>
              </a:rPr>
              <a:t>点</a:t>
            </a:r>
            <a:endParaRPr lang="en-US" altLang="ja-JP" sz="2000" dirty="0">
              <a:latin typeface="Times New Roman" pitchFamily="18" charset="0"/>
              <a:cs typeface="Times New Roman" pitchFamily="18" charset="0"/>
            </a:endParaRPr>
          </a:p>
          <a:p>
            <a:pPr>
              <a:spcBef>
                <a:spcPct val="50000"/>
              </a:spcBef>
              <a:buFontTx/>
              <a:buChar char="•"/>
            </a:pPr>
            <a:r>
              <a:rPr lang="en-US" altLang="ja-JP" sz="2000" dirty="0"/>
              <a:t>Rawls</a:t>
            </a:r>
            <a:r>
              <a:rPr lang="ja-JP" altLang="en-US" sz="2000" dirty="0"/>
              <a:t>主義　最も不利な状況の人だけ考える</a:t>
            </a:r>
            <a:r>
              <a:rPr lang="en-US" altLang="ja-JP" sz="2000" dirty="0">
                <a:sym typeface="Wingdings" panose="05000000000000000000" pitchFamily="2" charset="2"/>
              </a:rPr>
              <a:t>C</a:t>
            </a:r>
            <a:r>
              <a:rPr lang="ja-JP" altLang="en-US" sz="2000" dirty="0">
                <a:sym typeface="Wingdings" panose="05000000000000000000" pitchFamily="2" charset="2"/>
              </a:rPr>
              <a:t>点</a:t>
            </a:r>
            <a:endParaRPr lang="ja-JP" altLang="en-US" sz="2000" dirty="0"/>
          </a:p>
        </p:txBody>
      </p:sp>
      <p:sp>
        <p:nvSpPr>
          <p:cNvPr id="36885" name="Text Box 21"/>
          <p:cNvSpPr txBox="1">
            <a:spLocks noChangeArrowheads="1"/>
          </p:cNvSpPr>
          <p:nvPr/>
        </p:nvSpPr>
        <p:spPr bwMode="auto">
          <a:xfrm>
            <a:off x="4211638" y="4724400"/>
            <a:ext cx="287337" cy="3651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A</a:t>
            </a:r>
          </a:p>
        </p:txBody>
      </p:sp>
      <p:sp>
        <p:nvSpPr>
          <p:cNvPr id="36886" name="Text Box 22"/>
          <p:cNvSpPr txBox="1">
            <a:spLocks noChangeArrowheads="1"/>
          </p:cNvSpPr>
          <p:nvPr/>
        </p:nvSpPr>
        <p:spPr bwMode="auto">
          <a:xfrm>
            <a:off x="3779838" y="4437063"/>
            <a:ext cx="360362"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B</a:t>
            </a:r>
          </a:p>
        </p:txBody>
      </p:sp>
      <p:sp>
        <p:nvSpPr>
          <p:cNvPr id="36889" name="Line 25"/>
          <p:cNvSpPr>
            <a:spLocks noChangeShapeType="1"/>
          </p:cNvSpPr>
          <p:nvPr/>
        </p:nvSpPr>
        <p:spPr bwMode="auto">
          <a:xfrm flipH="1">
            <a:off x="1979613" y="2060575"/>
            <a:ext cx="504825" cy="14398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90" name="Line 26"/>
          <p:cNvSpPr>
            <a:spLocks noChangeShapeType="1"/>
          </p:cNvSpPr>
          <p:nvPr/>
        </p:nvSpPr>
        <p:spPr bwMode="auto">
          <a:xfrm>
            <a:off x="2124075" y="2133600"/>
            <a:ext cx="3672061" cy="3887788"/>
          </a:xfrm>
          <a:prstGeom prst="line">
            <a:avLst/>
          </a:prstGeom>
          <a:noFill/>
          <a:ln w="38100">
            <a:solidFill>
              <a:schemeClr val="accent6">
                <a:lumMod val="5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91" name="Oval 27"/>
          <p:cNvSpPr>
            <a:spLocks noChangeArrowheads="1"/>
          </p:cNvSpPr>
          <p:nvPr/>
        </p:nvSpPr>
        <p:spPr bwMode="auto">
          <a:xfrm>
            <a:off x="3563938" y="4005263"/>
            <a:ext cx="144462" cy="144462"/>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6895" name="Group 31"/>
          <p:cNvGrpSpPr>
            <a:grpSpLocks/>
          </p:cNvGrpSpPr>
          <p:nvPr/>
        </p:nvGrpSpPr>
        <p:grpSpPr bwMode="auto">
          <a:xfrm>
            <a:off x="3635375" y="2492375"/>
            <a:ext cx="1800225" cy="1584325"/>
            <a:chOff x="2336" y="1298"/>
            <a:chExt cx="862" cy="817"/>
          </a:xfrm>
        </p:grpSpPr>
        <p:sp>
          <p:nvSpPr>
            <p:cNvPr id="36893" name="Line 29"/>
            <p:cNvSpPr>
              <a:spLocks noChangeShapeType="1"/>
            </p:cNvSpPr>
            <p:nvPr/>
          </p:nvSpPr>
          <p:spPr bwMode="auto">
            <a:xfrm>
              <a:off x="2336" y="1298"/>
              <a:ext cx="0" cy="817"/>
            </a:xfrm>
            <a:prstGeom prst="line">
              <a:avLst/>
            </a:prstGeom>
            <a:noFill/>
            <a:ln w="44450" cap="rnd">
              <a:solidFill>
                <a:schemeClr val="accent3">
                  <a:lumMod val="5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94" name="Line 30"/>
            <p:cNvSpPr>
              <a:spLocks noChangeShapeType="1"/>
            </p:cNvSpPr>
            <p:nvPr/>
          </p:nvSpPr>
          <p:spPr bwMode="auto">
            <a:xfrm>
              <a:off x="2336" y="2115"/>
              <a:ext cx="862" cy="0"/>
            </a:xfrm>
            <a:prstGeom prst="line">
              <a:avLst/>
            </a:prstGeom>
            <a:noFill/>
            <a:ln w="44450" cap="rnd">
              <a:solidFill>
                <a:schemeClr val="accent3">
                  <a:lumMod val="5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6896" name="Text Box 32"/>
          <p:cNvSpPr txBox="1">
            <a:spLocks noChangeArrowheads="1"/>
          </p:cNvSpPr>
          <p:nvPr/>
        </p:nvSpPr>
        <p:spPr bwMode="auto">
          <a:xfrm>
            <a:off x="3348038" y="4076700"/>
            <a:ext cx="287337" cy="3651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a:latin typeface="Times New Roman" pitchFamily="18" charset="0"/>
                <a:cs typeface="Times New Roman" pitchFamily="18" charset="0"/>
              </a:rPr>
              <a: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ja-JP" altLang="en-US" sz="4000"/>
              <a:t>厚生経済学の基本定理</a:t>
            </a:r>
            <a:br>
              <a:rPr lang="ja-JP" altLang="en-US" sz="4000"/>
            </a:br>
            <a:r>
              <a:rPr lang="ja-JP" altLang="en-US" sz="2800"/>
              <a:t>部分均衡分析における社会的余剰最大化の一般化</a:t>
            </a:r>
          </a:p>
        </p:txBody>
      </p:sp>
      <p:sp>
        <p:nvSpPr>
          <p:cNvPr id="7171" name="Rectangle 3"/>
          <p:cNvSpPr>
            <a:spLocks noGrp="1" noChangeArrowheads="1"/>
          </p:cNvSpPr>
          <p:nvPr>
            <p:ph idx="1"/>
          </p:nvPr>
        </p:nvSpPr>
        <p:spPr/>
        <p:txBody>
          <a:bodyPr/>
          <a:lstStyle/>
          <a:p>
            <a:pPr>
              <a:lnSpc>
                <a:spcPct val="90000"/>
              </a:lnSpc>
            </a:pPr>
            <a:r>
              <a:rPr lang="ja-JP" altLang="en-US" sz="2400" dirty="0"/>
              <a:t>第</a:t>
            </a:r>
            <a:r>
              <a:rPr lang="en-US" altLang="ja-JP" sz="2400" dirty="0"/>
              <a:t>1</a:t>
            </a:r>
            <a:r>
              <a:rPr lang="ja-JP" altLang="en-US" sz="2400" dirty="0"/>
              <a:t>定理　市場の失敗が存在しない場合，市場で実現する資源配分は</a:t>
            </a:r>
            <a:r>
              <a:rPr lang="ja-JP" altLang="en-US" sz="2400" u="sng" dirty="0"/>
              <a:t>ある意味で望ましい性質*</a:t>
            </a:r>
            <a:r>
              <a:rPr lang="ja-JP" altLang="en-US" sz="2400" dirty="0"/>
              <a:t>を持っている。</a:t>
            </a:r>
          </a:p>
          <a:p>
            <a:pPr>
              <a:lnSpc>
                <a:spcPct val="90000"/>
              </a:lnSpc>
            </a:pPr>
            <a:r>
              <a:rPr lang="ja-JP" altLang="en-US" sz="2400" dirty="0"/>
              <a:t>第</a:t>
            </a:r>
            <a:r>
              <a:rPr lang="en-US" altLang="ja-JP" sz="2400" dirty="0"/>
              <a:t>2</a:t>
            </a:r>
            <a:r>
              <a:rPr lang="ja-JP" altLang="en-US" sz="2400" dirty="0"/>
              <a:t>定理**　任意の</a:t>
            </a:r>
            <a:r>
              <a:rPr lang="en-US" altLang="ja-JP" sz="2400" dirty="0"/>
              <a:t>Pareto</a:t>
            </a:r>
            <a:r>
              <a:rPr lang="ja-JP" altLang="en-US" sz="2400" dirty="0"/>
              <a:t>効率的な資源配分は，適切な所得再分配政策を用いることで市場を通じて実現することができる。</a:t>
            </a:r>
          </a:p>
          <a:p>
            <a:pPr marL="0" indent="0">
              <a:lnSpc>
                <a:spcPct val="90000"/>
              </a:lnSpc>
              <a:buNone/>
            </a:pPr>
            <a:r>
              <a:rPr lang="ja-JP" altLang="en-US" sz="2400" dirty="0"/>
              <a:t>*：</a:t>
            </a:r>
            <a:r>
              <a:rPr lang="en-US" altLang="ja-JP" sz="2400" dirty="0"/>
              <a:t>Pareto</a:t>
            </a:r>
            <a:r>
              <a:rPr lang="ja-JP" altLang="en-US" sz="2400" dirty="0"/>
              <a:t>効率性　資源配分の効率性に関する概念</a:t>
            </a:r>
          </a:p>
          <a:p>
            <a:pPr marL="0" indent="0">
              <a:lnSpc>
                <a:spcPct val="90000"/>
              </a:lnSpc>
              <a:buNone/>
            </a:pPr>
            <a:r>
              <a:rPr lang="ja-JP" altLang="en-US" sz="2400" dirty="0"/>
              <a:t>**：資源配分の効率性を満たしながら，社会的な公平性（あるいは公正性）を満たす資源配分が市場で実現できることを主張する</a:t>
            </a:r>
            <a:r>
              <a:rPr lang="ja-JP" altLang="en-US" sz="2400" dirty="0">
                <a:sym typeface="Wingdings" pitchFamily="2" charset="2"/>
              </a:rPr>
              <a:t>所得再分配政策の根拠。ただし，「適切な再分配」は困難。</a:t>
            </a:r>
            <a:endParaRPr lang="ja-JP"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厚生経済学の基本定理</a:t>
            </a:r>
            <a:r>
              <a:rPr lang="en-US" altLang="ja-JP"/>
              <a:t>(2)</a:t>
            </a:r>
          </a:p>
        </p:txBody>
      </p:sp>
      <p:sp>
        <p:nvSpPr>
          <p:cNvPr id="8195" name="Rectangle 3"/>
          <p:cNvSpPr>
            <a:spLocks noGrp="1" noChangeArrowheads="1"/>
          </p:cNvSpPr>
          <p:nvPr>
            <p:ph idx="1"/>
          </p:nvPr>
        </p:nvSpPr>
        <p:spPr/>
        <p:txBody>
          <a:bodyPr/>
          <a:lstStyle/>
          <a:p>
            <a:r>
              <a:rPr lang="en-US" altLang="ja-JP" sz="2800"/>
              <a:t>Pareto</a:t>
            </a:r>
            <a:r>
              <a:rPr lang="ja-JP" altLang="en-US" sz="2800"/>
              <a:t>効率性の定義</a:t>
            </a:r>
          </a:p>
          <a:p>
            <a:r>
              <a:rPr lang="en-US" altLang="ja-JP" sz="2800"/>
              <a:t>1</a:t>
            </a:r>
            <a:r>
              <a:rPr lang="ja-JP" altLang="en-US" sz="2800"/>
              <a:t>財の分配のケース</a:t>
            </a:r>
          </a:p>
          <a:p>
            <a:pPr lvl="1"/>
            <a:r>
              <a:rPr lang="ja-JP" altLang="en-US" sz="2400"/>
              <a:t>公平性との関連</a:t>
            </a:r>
          </a:p>
          <a:p>
            <a:r>
              <a:rPr lang="en-US" altLang="ja-JP" sz="2800"/>
              <a:t>2</a:t>
            </a:r>
            <a:r>
              <a:rPr lang="ja-JP" altLang="en-US" sz="2800"/>
              <a:t>財のケース</a:t>
            </a:r>
          </a:p>
          <a:p>
            <a:pPr lvl="1"/>
            <a:r>
              <a:rPr lang="ja-JP" altLang="en-US" sz="2400"/>
              <a:t>消費におけるパレート効率性</a:t>
            </a:r>
          </a:p>
          <a:p>
            <a:pPr lvl="1"/>
            <a:r>
              <a:rPr lang="ja-JP" altLang="en-US" sz="2400"/>
              <a:t>生産におけるパレート効率性</a:t>
            </a:r>
          </a:p>
          <a:p>
            <a:pPr lvl="1"/>
            <a:r>
              <a:rPr lang="ja-JP" altLang="en-US" sz="2400"/>
              <a:t>生産と消費の組合せにおけるパレート効率性</a:t>
            </a:r>
          </a:p>
          <a:p>
            <a:pPr lvl="1"/>
            <a:r>
              <a:rPr lang="ja-JP" altLang="en-US" sz="2400"/>
              <a:t>市場でパレート効率性が実現することの確認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a:t>パレート効率性の定義</a:t>
            </a:r>
          </a:p>
        </p:txBody>
      </p:sp>
      <p:sp>
        <p:nvSpPr>
          <p:cNvPr id="9219" name="Rectangle 3"/>
          <p:cNvSpPr>
            <a:spLocks noGrp="1" noChangeArrowheads="1"/>
          </p:cNvSpPr>
          <p:nvPr>
            <p:ph idx="1"/>
          </p:nvPr>
        </p:nvSpPr>
        <p:spPr/>
        <p:txBody>
          <a:bodyPr/>
          <a:lstStyle/>
          <a:p>
            <a:pPr marL="609600" indent="-609600">
              <a:lnSpc>
                <a:spcPct val="80000"/>
              </a:lnSpc>
              <a:buFontTx/>
              <a:buAutoNum type="arabicPeriod"/>
            </a:pPr>
            <a:r>
              <a:rPr lang="ja-JP" altLang="en-US" sz="2800" dirty="0"/>
              <a:t>「誰かの状況を改善しようとするとき，必ず他の誰かの状況を悪化させてしまう」</a:t>
            </a:r>
            <a:r>
              <a:rPr lang="ja-JP" altLang="en-US" sz="2800" dirty="0" err="1"/>
              <a:t>ような</a:t>
            </a:r>
            <a:r>
              <a:rPr lang="ja-JP" altLang="en-US" sz="2800" dirty="0"/>
              <a:t>状況を，パレート効率的であると言う。</a:t>
            </a:r>
          </a:p>
          <a:p>
            <a:pPr marL="609600" indent="-609600">
              <a:lnSpc>
                <a:spcPct val="80000"/>
              </a:lnSpc>
              <a:buFontTx/>
              <a:buAutoNum type="arabicPeriod"/>
            </a:pPr>
            <a:r>
              <a:rPr lang="ja-JP" altLang="en-US" sz="2800" dirty="0"/>
              <a:t>「誰かの状況を改善しようとするとき，他の人の状況を悪化させないでそれが可能」なら，</a:t>
            </a:r>
            <a:r>
              <a:rPr lang="ja-JP" altLang="en-US" sz="2800" u="sng" dirty="0"/>
              <a:t>パレート改善の余地がある</a:t>
            </a:r>
            <a:r>
              <a:rPr lang="ja-JP" altLang="en-US" sz="2800" dirty="0"/>
              <a:t>と言う。</a:t>
            </a:r>
          </a:p>
          <a:p>
            <a:pPr marL="609600" indent="-609600">
              <a:lnSpc>
                <a:spcPct val="80000"/>
              </a:lnSpc>
              <a:buFont typeface="Wingdings" pitchFamily="2" charset="2"/>
              <a:buNone/>
            </a:pPr>
            <a:endParaRPr lang="ja-JP" altLang="en-US" sz="2800" dirty="0"/>
          </a:p>
          <a:p>
            <a:pPr marL="990600" lvl="1" indent="-533400">
              <a:lnSpc>
                <a:spcPct val="80000"/>
              </a:lnSpc>
            </a:pPr>
            <a:r>
              <a:rPr lang="ja-JP" altLang="en-US" sz="2400" dirty="0"/>
              <a:t>パレート改善の余地が無いような状況がパレート効率的な状況である</a:t>
            </a:r>
          </a:p>
          <a:p>
            <a:pPr marL="990600" lvl="1" indent="-533400">
              <a:lnSpc>
                <a:spcPct val="80000"/>
              </a:lnSpc>
            </a:pPr>
            <a:r>
              <a:rPr lang="en-US" altLang="ja-JP" sz="2400" dirty="0"/>
              <a:t>2.</a:t>
            </a:r>
            <a:r>
              <a:rPr lang="ja-JP" altLang="en-US" sz="2400" dirty="0"/>
              <a:t>の状況 </a:t>
            </a:r>
            <a:r>
              <a:rPr lang="ja-JP" altLang="en-US" sz="2400" dirty="0">
                <a:cs typeface="Arial" charset="0"/>
              </a:rPr>
              <a:t>↔「全ての人の状況を改善できる」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ja-JP" altLang="en-US"/>
              <a:t>パレート効率性　</a:t>
            </a:r>
            <a:r>
              <a:rPr lang="en-US" altLang="ja-JP"/>
              <a:t>1</a:t>
            </a:r>
            <a:r>
              <a:rPr lang="ja-JP" altLang="en-US"/>
              <a:t>財のケース</a:t>
            </a:r>
          </a:p>
        </p:txBody>
      </p:sp>
      <p:sp>
        <p:nvSpPr>
          <p:cNvPr id="10246" name="Rectangle 6"/>
          <p:cNvSpPr>
            <a:spLocks noChangeArrowheads="1"/>
          </p:cNvSpPr>
          <p:nvPr/>
        </p:nvSpPr>
        <p:spPr bwMode="auto">
          <a:xfrm>
            <a:off x="827088" y="1916113"/>
            <a:ext cx="1944687" cy="1223962"/>
          </a:xfrm>
          <a:prstGeom prst="rect">
            <a:avLst/>
          </a:prstGeom>
          <a:solidFill>
            <a:schemeClr val="accent1">
              <a:alpha val="60000"/>
            </a:schemeClr>
          </a:solidFill>
          <a:ln w="9525">
            <a:solidFill>
              <a:schemeClr val="tx1"/>
            </a:solidFill>
            <a:miter lim="800000"/>
            <a:headEnd/>
            <a:tailEnd/>
          </a:ln>
          <a:effectLst/>
        </p:spPr>
        <p:txBody>
          <a:bodyPr wrap="none" anchor="ctr"/>
          <a:lstStyle/>
          <a:p>
            <a:endParaRPr lang="ja-JP" altLang="en-US"/>
          </a:p>
        </p:txBody>
      </p:sp>
      <p:sp>
        <p:nvSpPr>
          <p:cNvPr id="10247" name="Rectangle 7"/>
          <p:cNvSpPr>
            <a:spLocks noChangeArrowheads="1"/>
          </p:cNvSpPr>
          <p:nvPr/>
        </p:nvSpPr>
        <p:spPr bwMode="auto">
          <a:xfrm>
            <a:off x="827088" y="3573463"/>
            <a:ext cx="1368425" cy="1223962"/>
          </a:xfrm>
          <a:prstGeom prst="rect">
            <a:avLst/>
          </a:prstGeom>
          <a:solidFill>
            <a:schemeClr val="accent1">
              <a:alpha val="60000"/>
            </a:schemeClr>
          </a:solidFill>
          <a:ln w="9525">
            <a:solidFill>
              <a:schemeClr val="tx1"/>
            </a:solidFill>
            <a:miter lim="800000"/>
            <a:headEnd/>
            <a:tailEnd/>
          </a:ln>
          <a:effectLst/>
        </p:spPr>
        <p:txBody>
          <a:bodyPr wrap="none" anchor="ctr"/>
          <a:lstStyle/>
          <a:p>
            <a:endParaRPr lang="ja-JP" altLang="en-US"/>
          </a:p>
        </p:txBody>
      </p:sp>
      <p:sp>
        <p:nvSpPr>
          <p:cNvPr id="10248" name="Rectangle 8"/>
          <p:cNvSpPr>
            <a:spLocks noChangeArrowheads="1"/>
          </p:cNvSpPr>
          <p:nvPr/>
        </p:nvSpPr>
        <p:spPr bwMode="auto">
          <a:xfrm>
            <a:off x="827088" y="5157788"/>
            <a:ext cx="2808287" cy="1223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89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9" name="Rectangle 9"/>
          <p:cNvSpPr>
            <a:spLocks noChangeArrowheads="1"/>
          </p:cNvSpPr>
          <p:nvPr/>
        </p:nvSpPr>
        <p:spPr bwMode="auto">
          <a:xfrm>
            <a:off x="827088" y="1916113"/>
            <a:ext cx="1944687" cy="1225550"/>
          </a:xfrm>
          <a:prstGeom prst="rect">
            <a:avLst/>
          </a:prstGeom>
          <a:noFill/>
          <a:ln w="9525">
            <a:solidFill>
              <a:schemeClr val="tx1"/>
            </a:solidFill>
            <a:miter lim="800000"/>
            <a:headEnd/>
            <a:tailEnd/>
          </a:ln>
          <a:effectLst/>
        </p:spPr>
        <p:txBody>
          <a:bodyPr wrap="none" anchor="ctr"/>
          <a:lstStyle/>
          <a:p>
            <a:endParaRPr lang="ja-JP" altLang="en-US"/>
          </a:p>
        </p:txBody>
      </p:sp>
      <p:sp>
        <p:nvSpPr>
          <p:cNvPr id="10250" name="Rectangle 10"/>
          <p:cNvSpPr>
            <a:spLocks noChangeArrowheads="1"/>
          </p:cNvSpPr>
          <p:nvPr/>
        </p:nvSpPr>
        <p:spPr bwMode="auto">
          <a:xfrm>
            <a:off x="2771775" y="1916113"/>
            <a:ext cx="863600" cy="1225550"/>
          </a:xfrm>
          <a:prstGeom prst="rect">
            <a:avLst/>
          </a:prstGeom>
          <a:solidFill>
            <a:schemeClr val="accent2">
              <a:alpha val="60000"/>
            </a:schemeClr>
          </a:solidFill>
          <a:ln w="9525">
            <a:solidFill>
              <a:schemeClr val="tx1"/>
            </a:solidFill>
            <a:miter lim="800000"/>
            <a:headEnd/>
            <a:tailEnd/>
          </a:ln>
          <a:effectLst/>
        </p:spPr>
        <p:txBody>
          <a:bodyPr wrap="none" anchor="ctr"/>
          <a:lstStyle/>
          <a:p>
            <a:endParaRPr lang="ja-JP" altLang="en-US"/>
          </a:p>
        </p:txBody>
      </p:sp>
      <p:sp>
        <p:nvSpPr>
          <p:cNvPr id="10252" name="Rectangle 12"/>
          <p:cNvSpPr>
            <a:spLocks noChangeArrowheads="1"/>
          </p:cNvSpPr>
          <p:nvPr/>
        </p:nvSpPr>
        <p:spPr bwMode="auto">
          <a:xfrm>
            <a:off x="2195513" y="3573463"/>
            <a:ext cx="1439862" cy="1225550"/>
          </a:xfrm>
          <a:prstGeom prst="rect">
            <a:avLst/>
          </a:prstGeom>
          <a:solidFill>
            <a:schemeClr val="accent2">
              <a:alpha val="60000"/>
            </a:schemeClr>
          </a:solidFill>
          <a:ln w="9525">
            <a:solidFill>
              <a:schemeClr val="tx1"/>
            </a:solidFill>
            <a:miter lim="800000"/>
            <a:headEnd/>
            <a:tailEnd/>
          </a:ln>
          <a:effectLst/>
        </p:spPr>
        <p:txBody>
          <a:bodyPr wrap="none" anchor="ctr"/>
          <a:lstStyle/>
          <a:p>
            <a:endParaRPr lang="ja-JP" altLang="en-US"/>
          </a:p>
        </p:txBody>
      </p:sp>
      <p:sp>
        <p:nvSpPr>
          <p:cNvPr id="10253" name="Rectangle 13"/>
          <p:cNvSpPr>
            <a:spLocks noChangeArrowheads="1"/>
          </p:cNvSpPr>
          <p:nvPr/>
        </p:nvSpPr>
        <p:spPr bwMode="auto">
          <a:xfrm>
            <a:off x="827088" y="5157788"/>
            <a:ext cx="865187" cy="1225550"/>
          </a:xfrm>
          <a:prstGeom prst="rect">
            <a:avLst/>
          </a:prstGeom>
          <a:solidFill>
            <a:schemeClr val="accent1">
              <a:alpha val="60000"/>
            </a:schemeClr>
          </a:solidFill>
          <a:ln w="9525">
            <a:solidFill>
              <a:schemeClr val="tx1"/>
            </a:solidFill>
            <a:miter lim="800000"/>
            <a:headEnd/>
            <a:tailEnd/>
          </a:ln>
          <a:effectLst/>
        </p:spPr>
        <p:txBody>
          <a:bodyPr wrap="none" anchor="ctr"/>
          <a:lstStyle/>
          <a:p>
            <a:endParaRPr lang="ja-JP" altLang="en-US"/>
          </a:p>
        </p:txBody>
      </p:sp>
      <p:sp>
        <p:nvSpPr>
          <p:cNvPr id="10254" name="Rectangle 14"/>
          <p:cNvSpPr>
            <a:spLocks noChangeArrowheads="1"/>
          </p:cNvSpPr>
          <p:nvPr/>
        </p:nvSpPr>
        <p:spPr bwMode="auto">
          <a:xfrm>
            <a:off x="2195513" y="5157788"/>
            <a:ext cx="1439862" cy="1225550"/>
          </a:xfrm>
          <a:prstGeom prst="rect">
            <a:avLst/>
          </a:prstGeom>
          <a:solidFill>
            <a:schemeClr val="accent2">
              <a:alpha val="60000"/>
            </a:schemeClr>
          </a:solidFill>
          <a:ln w="9525">
            <a:solidFill>
              <a:schemeClr val="tx1"/>
            </a:solidFill>
            <a:miter lim="800000"/>
            <a:headEnd/>
            <a:tailEnd/>
          </a:ln>
          <a:effectLst/>
        </p:spPr>
        <p:txBody>
          <a:bodyPr wrap="none" anchor="ctr"/>
          <a:lstStyle/>
          <a:p>
            <a:endParaRPr lang="ja-JP" altLang="en-US"/>
          </a:p>
        </p:txBody>
      </p:sp>
      <p:sp>
        <p:nvSpPr>
          <p:cNvPr id="10255" name="Text Box 15"/>
          <p:cNvSpPr txBox="1">
            <a:spLocks noChangeArrowheads="1"/>
          </p:cNvSpPr>
          <p:nvPr/>
        </p:nvSpPr>
        <p:spPr bwMode="auto">
          <a:xfrm>
            <a:off x="1187450" y="2349500"/>
            <a:ext cx="9366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A</a:t>
            </a:r>
          </a:p>
        </p:txBody>
      </p:sp>
      <p:sp>
        <p:nvSpPr>
          <p:cNvPr id="10256" name="Text Box 16"/>
          <p:cNvSpPr txBox="1">
            <a:spLocks noChangeArrowheads="1"/>
          </p:cNvSpPr>
          <p:nvPr/>
        </p:nvSpPr>
        <p:spPr bwMode="auto">
          <a:xfrm>
            <a:off x="2916238" y="2349500"/>
            <a:ext cx="360362"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B</a:t>
            </a:r>
          </a:p>
        </p:txBody>
      </p:sp>
      <p:sp>
        <p:nvSpPr>
          <p:cNvPr id="10257" name="Text Box 17"/>
          <p:cNvSpPr txBox="1">
            <a:spLocks noChangeArrowheads="1"/>
          </p:cNvSpPr>
          <p:nvPr/>
        </p:nvSpPr>
        <p:spPr bwMode="auto">
          <a:xfrm>
            <a:off x="970757" y="3956844"/>
            <a:ext cx="9366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A</a:t>
            </a:r>
          </a:p>
        </p:txBody>
      </p:sp>
      <p:sp>
        <p:nvSpPr>
          <p:cNvPr id="10258" name="Text Box 18"/>
          <p:cNvSpPr txBox="1">
            <a:spLocks noChangeArrowheads="1"/>
          </p:cNvSpPr>
          <p:nvPr/>
        </p:nvSpPr>
        <p:spPr bwMode="auto">
          <a:xfrm>
            <a:off x="2771775" y="4005263"/>
            <a:ext cx="360363"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B</a:t>
            </a:r>
          </a:p>
        </p:txBody>
      </p:sp>
      <p:sp>
        <p:nvSpPr>
          <p:cNvPr id="10259" name="Text Box 19"/>
          <p:cNvSpPr txBox="1">
            <a:spLocks noChangeArrowheads="1"/>
          </p:cNvSpPr>
          <p:nvPr/>
        </p:nvSpPr>
        <p:spPr bwMode="auto">
          <a:xfrm>
            <a:off x="827088" y="5589588"/>
            <a:ext cx="936625"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A</a:t>
            </a:r>
          </a:p>
        </p:txBody>
      </p:sp>
      <p:sp>
        <p:nvSpPr>
          <p:cNvPr id="10261" name="Text Box 21"/>
          <p:cNvSpPr txBox="1">
            <a:spLocks noChangeArrowheads="1"/>
          </p:cNvSpPr>
          <p:nvPr/>
        </p:nvSpPr>
        <p:spPr bwMode="auto">
          <a:xfrm>
            <a:off x="2700338" y="5589588"/>
            <a:ext cx="360362"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a:t>B</a:t>
            </a:r>
          </a:p>
        </p:txBody>
      </p:sp>
      <p:sp>
        <p:nvSpPr>
          <p:cNvPr id="10262" name="Text Box 22"/>
          <p:cNvSpPr txBox="1">
            <a:spLocks noChangeArrowheads="1"/>
          </p:cNvSpPr>
          <p:nvPr/>
        </p:nvSpPr>
        <p:spPr bwMode="auto">
          <a:xfrm>
            <a:off x="4355977" y="1989138"/>
            <a:ext cx="4103812" cy="101566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A</a:t>
            </a:r>
            <a:r>
              <a:rPr lang="ja-JP" altLang="en-US" sz="2000" dirty="0"/>
              <a:t>の取分を増加させようとすると，</a:t>
            </a:r>
            <a:r>
              <a:rPr lang="en-US" altLang="ja-JP" sz="2000" dirty="0"/>
              <a:t>B</a:t>
            </a:r>
            <a:r>
              <a:rPr lang="ja-JP" altLang="en-US" sz="2000" dirty="0"/>
              <a:t>の取分は減る</a:t>
            </a:r>
            <a:r>
              <a:rPr lang="ja-JP" altLang="en-US" sz="2000" dirty="0">
                <a:sym typeface="Wingdings" pitchFamily="2" charset="2"/>
              </a:rPr>
              <a:t>パレート改善の余地は無いパレート効率的</a:t>
            </a:r>
            <a:endParaRPr lang="ja-JP" altLang="en-US" sz="2000" dirty="0"/>
          </a:p>
        </p:txBody>
      </p:sp>
      <p:sp>
        <p:nvSpPr>
          <p:cNvPr id="10263" name="Text Box 23"/>
          <p:cNvSpPr txBox="1">
            <a:spLocks noChangeArrowheads="1"/>
          </p:cNvSpPr>
          <p:nvPr/>
        </p:nvSpPr>
        <p:spPr bwMode="auto">
          <a:xfrm>
            <a:off x="4355977" y="3644900"/>
            <a:ext cx="4103812" cy="101566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A</a:t>
            </a:r>
            <a:r>
              <a:rPr lang="ja-JP" altLang="en-US" sz="2000" dirty="0"/>
              <a:t>の取分を増加させようとすると，</a:t>
            </a:r>
            <a:r>
              <a:rPr lang="en-US" altLang="ja-JP" sz="2000" dirty="0"/>
              <a:t>B</a:t>
            </a:r>
            <a:r>
              <a:rPr lang="ja-JP" altLang="en-US" sz="2000" dirty="0"/>
              <a:t>の取分は減る</a:t>
            </a:r>
            <a:r>
              <a:rPr lang="ja-JP" altLang="en-US" sz="2000" dirty="0">
                <a:sym typeface="Wingdings" pitchFamily="2" charset="2"/>
              </a:rPr>
              <a:t>パレート改善の余地は無いパレート効率的</a:t>
            </a:r>
            <a:endParaRPr lang="ja-JP" altLang="en-US" sz="2000" dirty="0"/>
          </a:p>
        </p:txBody>
      </p:sp>
      <p:sp>
        <p:nvSpPr>
          <p:cNvPr id="10264" name="Text Box 24"/>
          <p:cNvSpPr txBox="1">
            <a:spLocks noChangeArrowheads="1"/>
          </p:cNvSpPr>
          <p:nvPr/>
        </p:nvSpPr>
        <p:spPr bwMode="auto">
          <a:xfrm>
            <a:off x="4225049" y="5144295"/>
            <a:ext cx="4319266" cy="1323439"/>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A</a:t>
            </a:r>
            <a:r>
              <a:rPr lang="ja-JP" altLang="en-US" sz="2000" dirty="0"/>
              <a:t>の取分を増加させようとする時，</a:t>
            </a:r>
            <a:r>
              <a:rPr lang="en-US" altLang="ja-JP" sz="2000" dirty="0"/>
              <a:t>B</a:t>
            </a:r>
            <a:r>
              <a:rPr lang="ja-JP" altLang="en-US" sz="2000" dirty="0"/>
              <a:t>の取分を減らす必要は無い</a:t>
            </a:r>
            <a:r>
              <a:rPr lang="ja-JP" altLang="en-US" sz="2000" dirty="0">
                <a:sym typeface="Wingdings" pitchFamily="2" charset="2"/>
              </a:rPr>
              <a:t>パレート改善の余地があるパレート効率的ではない</a:t>
            </a:r>
            <a:endParaRPr lang="ja-JP"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ja-JP"/>
              <a:t>2</a:t>
            </a:r>
            <a:r>
              <a:rPr lang="ja-JP" altLang="en-US"/>
              <a:t>財のケース</a:t>
            </a:r>
          </a:p>
        </p:txBody>
      </p:sp>
      <p:sp>
        <p:nvSpPr>
          <p:cNvPr id="12293" name="Rectangle 5"/>
          <p:cNvSpPr>
            <a:spLocks noGrp="1" noChangeArrowheads="1"/>
          </p:cNvSpPr>
          <p:nvPr>
            <p:ph idx="1"/>
          </p:nvPr>
        </p:nvSpPr>
        <p:spPr>
          <a:xfrm>
            <a:off x="457200" y="1340768"/>
            <a:ext cx="8363272" cy="5112568"/>
          </a:xfrm>
        </p:spPr>
        <p:txBody>
          <a:bodyPr>
            <a:normAutofit lnSpcReduction="10000"/>
          </a:bodyPr>
          <a:lstStyle/>
          <a:p>
            <a:pPr marL="0" indent="0">
              <a:lnSpc>
                <a:spcPct val="110000"/>
              </a:lnSpc>
              <a:buNone/>
            </a:pPr>
            <a:r>
              <a:rPr lang="ja-JP" altLang="en-US" sz="2400" dirty="0">
                <a:latin typeface="Times New Roman" pitchFamily="18" charset="0"/>
                <a:cs typeface="Times New Roman" pitchFamily="18" charset="0"/>
              </a:rPr>
              <a:t>財の供給量が与えられていて，それを</a:t>
            </a:r>
            <a:r>
              <a:rPr lang="en-US" altLang="ja-JP" sz="2400" dirty="0">
                <a:latin typeface="Times New Roman" pitchFamily="18" charset="0"/>
                <a:cs typeface="Times New Roman" pitchFamily="18" charset="0"/>
              </a:rPr>
              <a:t>2</a:t>
            </a:r>
            <a:r>
              <a:rPr lang="ja-JP" altLang="en-US" sz="2400" dirty="0">
                <a:latin typeface="Times New Roman" pitchFamily="18" charset="0"/>
                <a:cs typeface="Times New Roman" pitchFamily="18" charset="0"/>
              </a:rPr>
              <a:t>人の個人に分配するケースを考える</a:t>
            </a:r>
          </a:p>
          <a:p>
            <a:pPr marL="0" indent="0">
              <a:lnSpc>
                <a:spcPct val="110000"/>
              </a:lnSpc>
              <a:buNone/>
            </a:pPr>
            <a:r>
              <a:rPr lang="ja-JP" altLang="en-US" sz="2400" dirty="0"/>
              <a:t>			消費者 </a:t>
            </a:r>
            <a:r>
              <a:rPr lang="en-US" altLang="ja-JP" sz="2400" i="1" dirty="0">
                <a:latin typeface="Times New Roman" panose="02020603050405020304" pitchFamily="18" charset="0"/>
                <a:cs typeface="Times New Roman" panose="02020603050405020304" pitchFamily="18" charset="0"/>
              </a:rPr>
              <a:t>A</a:t>
            </a:r>
            <a:r>
              <a:rPr lang="en-US" altLang="ja-JP" sz="2400" dirty="0">
                <a:latin typeface="Times New Roman" panose="02020603050405020304" pitchFamily="18" charset="0"/>
                <a:cs typeface="Times New Roman" panose="02020603050405020304" pitchFamily="18" charset="0"/>
              </a:rPr>
              <a:t>, </a:t>
            </a:r>
            <a:r>
              <a:rPr lang="en-US" altLang="ja-JP" sz="2400" i="1" dirty="0">
                <a:latin typeface="Times New Roman" panose="02020603050405020304" pitchFamily="18" charset="0"/>
                <a:cs typeface="Times New Roman" panose="02020603050405020304" pitchFamily="18" charset="0"/>
              </a:rPr>
              <a:t>B</a:t>
            </a:r>
          </a:p>
          <a:p>
            <a:pPr marL="0" indent="0">
              <a:lnSpc>
                <a:spcPct val="110000"/>
              </a:lnSpc>
              <a:buNone/>
            </a:pPr>
            <a:r>
              <a:rPr lang="en-US" altLang="ja-JP" sz="2400" dirty="0"/>
              <a:t>			</a:t>
            </a:r>
            <a:r>
              <a:rPr lang="ja-JP" altLang="en-US" sz="2400" dirty="0"/>
              <a:t>財	</a:t>
            </a:r>
            <a:r>
              <a:rPr lang="en-US" altLang="ja-JP" sz="2400" i="1" dirty="0">
                <a:latin typeface="Times New Roman" pitchFamily="18" charset="0"/>
                <a:cs typeface="Times New Roman" pitchFamily="18" charset="0"/>
              </a:rPr>
              <a:t>x, y</a:t>
            </a:r>
          </a:p>
          <a:p>
            <a:pPr marL="0" indent="0">
              <a:lnSpc>
                <a:spcPct val="110000"/>
              </a:lnSpc>
              <a:buNone/>
            </a:pPr>
            <a:r>
              <a:rPr lang="ja-JP" altLang="en-US" sz="2400" dirty="0">
                <a:latin typeface="Times New Roman" pitchFamily="18" charset="0"/>
                <a:cs typeface="Times New Roman" pitchFamily="18" charset="0"/>
              </a:rPr>
              <a:t>状況</a:t>
            </a:r>
            <a:r>
              <a:rPr lang="ja-JP" altLang="en-US" sz="2400" dirty="0">
                <a:latin typeface="Times New Roman" pitchFamily="18" charset="0"/>
                <a:cs typeface="Times New Roman" pitchFamily="18" charset="0"/>
                <a:sym typeface="Wingdings" pitchFamily="2" charset="2"/>
              </a:rPr>
              <a:t> </a:t>
            </a:r>
            <a:r>
              <a:rPr lang="ja-JP" altLang="en-US" sz="2400" dirty="0">
                <a:latin typeface="Times New Roman" pitchFamily="18" charset="0"/>
                <a:cs typeface="Times New Roman" pitchFamily="18" charset="0"/>
              </a:rPr>
              <a:t>効用で考える	 </a:t>
            </a:r>
            <a:r>
              <a:rPr lang="en-US" altLang="ja-JP" sz="2400" i="1" dirty="0">
                <a:latin typeface="Times New Roman" pitchFamily="18" charset="0"/>
                <a:cs typeface="Times New Roman" pitchFamily="18" charset="0"/>
              </a:rPr>
              <a:t>U</a:t>
            </a:r>
            <a:r>
              <a:rPr lang="en-US" altLang="ja-JP" sz="2400" i="1" baseline="-25000" dirty="0">
                <a:latin typeface="Times New Roman" pitchFamily="18" charset="0"/>
                <a:cs typeface="Times New Roman" pitchFamily="18" charset="0"/>
              </a:rPr>
              <a:t>i </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en-US" altLang="ja-JP" sz="2400"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y</a:t>
            </a:r>
            <a:r>
              <a:rPr lang="en-US" altLang="ja-JP" sz="2400" i="1" baseline="-25000"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 ,  </a:t>
            </a:r>
            <a:r>
              <a:rPr lang="en-US" altLang="ja-JP" sz="2400" i="1"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A</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B</a:t>
            </a:r>
          </a:p>
          <a:p>
            <a:pPr marL="0" indent="0">
              <a:lnSpc>
                <a:spcPct val="110000"/>
              </a:lnSpc>
              <a:buNone/>
            </a:pPr>
            <a:r>
              <a:rPr lang="en-US" altLang="ja-JP" sz="2400" i="1" dirty="0">
                <a:latin typeface="Times New Roman" pitchFamily="18" charset="0"/>
                <a:cs typeface="Times New Roman" pitchFamily="18" charset="0"/>
              </a:rPr>
              <a:t>				</a:t>
            </a:r>
            <a:r>
              <a:rPr lang="en-US" altLang="ja-JP" sz="2000" i="1" dirty="0" err="1">
                <a:latin typeface="Times New Roman" pitchFamily="18" charset="0"/>
                <a:cs typeface="Times New Roman" pitchFamily="18" charset="0"/>
              </a:rPr>
              <a:t>x</a:t>
            </a:r>
            <a:r>
              <a:rPr lang="en-US" altLang="ja-JP" sz="2000" i="1" baseline="-25000" dirty="0" err="1">
                <a:latin typeface="Times New Roman" pitchFamily="18" charset="0"/>
                <a:cs typeface="Times New Roman" pitchFamily="18" charset="0"/>
              </a:rPr>
              <a:t>i</a:t>
            </a:r>
            <a:r>
              <a:rPr lang="en-US" altLang="ja-JP" sz="2000" i="1" dirty="0" err="1">
                <a:latin typeface="Times New Roman" pitchFamily="18" charset="0"/>
                <a:cs typeface="Times New Roman" pitchFamily="18" charset="0"/>
              </a:rPr>
              <a:t>,y</a:t>
            </a:r>
            <a:r>
              <a:rPr lang="en-US" altLang="ja-JP" sz="2000" i="1" baseline="-25000" dirty="0" err="1">
                <a:latin typeface="Times New Roman" pitchFamily="18" charset="0"/>
                <a:cs typeface="Times New Roman" pitchFamily="18" charset="0"/>
              </a:rPr>
              <a:t>i</a:t>
            </a:r>
            <a:r>
              <a:rPr lang="ja-JP" altLang="en-US" sz="2000" i="1" dirty="0">
                <a:latin typeface="Times New Roman" pitchFamily="18" charset="0"/>
                <a:cs typeface="Times New Roman" pitchFamily="18" charset="0"/>
              </a:rPr>
              <a:t> </a:t>
            </a:r>
            <a:r>
              <a:rPr lang="en-US" altLang="ja-JP" sz="2000" dirty="0">
                <a:latin typeface="Times New Roman" pitchFamily="18" charset="0"/>
                <a:cs typeface="Times New Roman" pitchFamily="18" charset="0"/>
              </a:rPr>
              <a:t>:</a:t>
            </a:r>
            <a:r>
              <a:rPr lang="ja-JP" altLang="en-US" sz="2000" dirty="0">
                <a:latin typeface="Times New Roman" pitchFamily="18" charset="0"/>
                <a:cs typeface="Times New Roman" pitchFamily="18" charset="0"/>
              </a:rPr>
              <a:t> 個人</a:t>
            </a:r>
            <a:r>
              <a:rPr lang="en-US" altLang="ja-JP" sz="2000" i="1"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の消費する財</a:t>
            </a:r>
            <a:r>
              <a:rPr lang="en-US" altLang="ja-JP" sz="2000" i="1" dirty="0" err="1">
                <a:latin typeface="Times New Roman" pitchFamily="18" charset="0"/>
                <a:cs typeface="Times New Roman" pitchFamily="18" charset="0"/>
              </a:rPr>
              <a:t>x</a:t>
            </a:r>
            <a:r>
              <a:rPr lang="en-US" altLang="ja-JP" sz="2000" dirty="0" err="1">
                <a:latin typeface="Times New Roman" pitchFamily="18" charset="0"/>
                <a:cs typeface="Times New Roman" pitchFamily="18" charset="0"/>
              </a:rPr>
              <a:t>,</a:t>
            </a:r>
            <a:r>
              <a:rPr lang="en-US" altLang="ja-JP" sz="2000" i="1" dirty="0" err="1">
                <a:latin typeface="Times New Roman" pitchFamily="18" charset="0"/>
                <a:cs typeface="Times New Roman" pitchFamily="18" charset="0"/>
              </a:rPr>
              <a:t>y</a:t>
            </a:r>
            <a:r>
              <a:rPr lang="ja-JP" altLang="en-US" sz="2000" dirty="0">
                <a:latin typeface="Times New Roman" pitchFamily="18" charset="0"/>
                <a:cs typeface="Times New Roman" pitchFamily="18" charset="0"/>
              </a:rPr>
              <a:t>の量</a:t>
            </a:r>
            <a:endParaRPr lang="en-US" altLang="ja-JP" sz="2400" dirty="0">
              <a:latin typeface="Times New Roman" pitchFamily="18" charset="0"/>
              <a:cs typeface="Times New Roman" pitchFamily="18" charset="0"/>
            </a:endParaRPr>
          </a:p>
          <a:p>
            <a:pPr marL="0" indent="0">
              <a:lnSpc>
                <a:spcPct val="110000"/>
              </a:lnSpc>
              <a:buNone/>
            </a:pPr>
            <a:r>
              <a:rPr lang="ja-JP" altLang="en-US" sz="2400" dirty="0">
                <a:latin typeface="Times New Roman" pitchFamily="18" charset="0"/>
                <a:cs typeface="Times New Roman" pitchFamily="18" charset="0"/>
              </a:rPr>
              <a:t>財の分配状況（余りが無い場合）</a:t>
            </a:r>
          </a:p>
          <a:p>
            <a:pPr marL="0" indent="0">
              <a:lnSpc>
                <a:spcPct val="110000"/>
              </a:lnSpc>
              <a:buNone/>
            </a:pPr>
            <a:r>
              <a:rPr lang="ja-JP" altLang="en-US"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x</a:t>
            </a:r>
            <a:r>
              <a:rPr lang="en-US" altLang="ja-JP" sz="2400" i="1" baseline="-25000" dirty="0" err="1">
                <a:latin typeface="Times New Roman" pitchFamily="18" charset="0"/>
                <a:cs typeface="Times New Roman" pitchFamily="18" charset="0"/>
              </a:rPr>
              <a:t>A</a:t>
            </a:r>
            <a:r>
              <a:rPr lang="en-US" altLang="ja-JP" sz="2400" i="1" dirty="0" err="1">
                <a:latin typeface="Times New Roman" pitchFamily="18" charset="0"/>
                <a:cs typeface="Times New Roman" pitchFamily="18" charset="0"/>
              </a:rPr>
              <a:t>+x</a:t>
            </a:r>
            <a:r>
              <a:rPr lang="en-US" altLang="ja-JP" sz="2400" i="1" baseline="-25000" dirty="0" err="1">
                <a:latin typeface="Times New Roman" pitchFamily="18" charset="0"/>
                <a:cs typeface="Times New Roman" pitchFamily="18" charset="0"/>
              </a:rPr>
              <a:t>B</a:t>
            </a:r>
            <a:r>
              <a:rPr lang="en-US" altLang="ja-JP" sz="2400" i="1" dirty="0">
                <a:latin typeface="Times New Roman" pitchFamily="18" charset="0"/>
                <a:cs typeface="Times New Roman" pitchFamily="18" charset="0"/>
              </a:rPr>
              <a:t>=X</a:t>
            </a:r>
          </a:p>
          <a:p>
            <a:pPr marL="0" indent="0">
              <a:lnSpc>
                <a:spcPct val="110000"/>
              </a:lnSpc>
              <a:buNone/>
            </a:pPr>
            <a:r>
              <a:rPr lang="en-US" altLang="ja-JP"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y</a:t>
            </a:r>
            <a:r>
              <a:rPr lang="en-US" altLang="ja-JP" sz="2400" i="1" baseline="-25000" dirty="0" err="1">
                <a:latin typeface="Times New Roman" pitchFamily="18" charset="0"/>
                <a:cs typeface="Times New Roman" pitchFamily="18" charset="0"/>
              </a:rPr>
              <a:t>A</a:t>
            </a:r>
            <a:r>
              <a:rPr lang="en-US" altLang="ja-JP" sz="2400" i="1" dirty="0" err="1">
                <a:latin typeface="Times New Roman" pitchFamily="18" charset="0"/>
                <a:cs typeface="Times New Roman" pitchFamily="18" charset="0"/>
              </a:rPr>
              <a:t>+y</a:t>
            </a:r>
            <a:r>
              <a:rPr lang="en-US" altLang="ja-JP" sz="2400" i="1" baseline="-25000" dirty="0" err="1">
                <a:latin typeface="Times New Roman" pitchFamily="18" charset="0"/>
                <a:cs typeface="Times New Roman" pitchFamily="18" charset="0"/>
              </a:rPr>
              <a:t>B</a:t>
            </a:r>
            <a:r>
              <a:rPr lang="en-US" altLang="ja-JP" sz="2400" i="1" dirty="0">
                <a:latin typeface="Times New Roman" pitchFamily="18" charset="0"/>
                <a:cs typeface="Times New Roman" pitchFamily="18" charset="0"/>
              </a:rPr>
              <a:t>=Y</a:t>
            </a:r>
          </a:p>
          <a:p>
            <a:pPr marL="0" indent="0">
              <a:lnSpc>
                <a:spcPct val="110000"/>
              </a:lnSpc>
              <a:buNone/>
            </a:pPr>
            <a:r>
              <a:rPr lang="ja-JP" altLang="en-US" sz="2400" dirty="0">
                <a:latin typeface="Times New Roman" pitchFamily="18" charset="0"/>
                <a:cs typeface="Times New Roman" pitchFamily="18" charset="0"/>
              </a:rPr>
              <a:t>この場合，単に余り無く分配しただけではパレート効率的にはならない（</a:t>
            </a:r>
            <a:r>
              <a:rPr lang="en-US" altLang="ja-JP" sz="2400" i="1" dirty="0">
                <a:latin typeface="Times New Roman" pitchFamily="18" charset="0"/>
                <a:cs typeface="Times New Roman" pitchFamily="18" charset="0"/>
              </a:rPr>
              <a:t>X</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Y</a:t>
            </a:r>
            <a:r>
              <a:rPr lang="ja-JP" altLang="en-US" sz="2400" dirty="0">
                <a:latin typeface="Times New Roman" pitchFamily="18" charset="0"/>
                <a:cs typeface="Times New Roman" pitchFamily="18" charset="0"/>
              </a:rPr>
              <a:t>は財</a:t>
            </a:r>
            <a:r>
              <a:rPr lang="en-US" altLang="ja-JP" sz="2400" i="1" dirty="0">
                <a:latin typeface="Times New Roman" pitchFamily="18" charset="0"/>
                <a:cs typeface="Times New Roman" pitchFamily="18" charset="0"/>
              </a:rPr>
              <a:t>x,</a:t>
            </a:r>
            <a:r>
              <a:rPr lang="ja-JP" altLang="en-US" sz="2400" i="1"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y</a:t>
            </a:r>
            <a:r>
              <a:rPr lang="ja-JP" altLang="en-US" sz="2400" dirty="0">
                <a:latin typeface="Times New Roman" pitchFamily="18" charset="0"/>
                <a:cs typeface="Times New Roman" pitchFamily="18" charset="0"/>
              </a:rPr>
              <a:t>の総供給量）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395288" y="1341438"/>
            <a:ext cx="7705725" cy="5186362"/>
            <a:chOff x="249" y="300"/>
            <a:chExt cx="5217" cy="3818"/>
          </a:xfrm>
        </p:grpSpPr>
        <p:sp>
          <p:nvSpPr>
            <p:cNvPr id="17411" name="Rectangle 3"/>
            <p:cNvSpPr>
              <a:spLocks noChangeArrowheads="1"/>
            </p:cNvSpPr>
            <p:nvPr/>
          </p:nvSpPr>
          <p:spPr bwMode="auto">
            <a:xfrm>
              <a:off x="748" y="754"/>
              <a:ext cx="4219" cy="2948"/>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2" name="Text Box 4"/>
            <p:cNvSpPr txBox="1">
              <a:spLocks noChangeArrowheads="1"/>
            </p:cNvSpPr>
            <p:nvPr/>
          </p:nvSpPr>
          <p:spPr bwMode="auto">
            <a:xfrm>
              <a:off x="476" y="3782"/>
              <a:ext cx="407"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A</a:t>
              </a:r>
            </a:p>
          </p:txBody>
        </p:sp>
        <p:sp>
          <p:nvSpPr>
            <p:cNvPr id="17413" name="Text Box 5"/>
            <p:cNvSpPr txBox="1">
              <a:spLocks noChangeArrowheads="1"/>
            </p:cNvSpPr>
            <p:nvPr/>
          </p:nvSpPr>
          <p:spPr bwMode="auto">
            <a:xfrm>
              <a:off x="4922" y="436"/>
              <a:ext cx="406"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B</a:t>
              </a:r>
            </a:p>
          </p:txBody>
        </p:sp>
        <p:sp>
          <p:nvSpPr>
            <p:cNvPr id="17414" name="Line 6"/>
            <p:cNvSpPr>
              <a:spLocks noChangeShapeType="1"/>
            </p:cNvSpPr>
            <p:nvPr/>
          </p:nvSpPr>
          <p:spPr bwMode="auto">
            <a:xfrm>
              <a:off x="748" y="3793"/>
              <a:ext cx="95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5" name="Line 7"/>
            <p:cNvSpPr>
              <a:spLocks noChangeShapeType="1"/>
            </p:cNvSpPr>
            <p:nvPr/>
          </p:nvSpPr>
          <p:spPr bwMode="auto">
            <a:xfrm flipH="1">
              <a:off x="4014" y="663"/>
              <a:ext cx="90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6" name="Line 8"/>
            <p:cNvSpPr>
              <a:spLocks noChangeShapeType="1"/>
            </p:cNvSpPr>
            <p:nvPr/>
          </p:nvSpPr>
          <p:spPr bwMode="auto">
            <a:xfrm>
              <a:off x="5057" y="754"/>
              <a:ext cx="0" cy="7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7" name="Line 9"/>
            <p:cNvSpPr>
              <a:spLocks noChangeShapeType="1"/>
            </p:cNvSpPr>
            <p:nvPr/>
          </p:nvSpPr>
          <p:spPr bwMode="auto">
            <a:xfrm flipV="1">
              <a:off x="657" y="2840"/>
              <a:ext cx="0" cy="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8" name="Text Box 10"/>
            <p:cNvSpPr txBox="1">
              <a:spLocks noChangeArrowheads="1"/>
            </p:cNvSpPr>
            <p:nvPr/>
          </p:nvSpPr>
          <p:spPr bwMode="auto">
            <a:xfrm>
              <a:off x="1701" y="3748"/>
              <a:ext cx="454"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A</a:t>
              </a:r>
            </a:p>
          </p:txBody>
        </p:sp>
        <p:sp>
          <p:nvSpPr>
            <p:cNvPr id="17419" name="Text Box 11"/>
            <p:cNvSpPr txBox="1">
              <a:spLocks noChangeArrowheads="1"/>
            </p:cNvSpPr>
            <p:nvPr/>
          </p:nvSpPr>
          <p:spPr bwMode="auto">
            <a:xfrm>
              <a:off x="249" y="2523"/>
              <a:ext cx="454" cy="33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A</a:t>
              </a:r>
            </a:p>
          </p:txBody>
        </p:sp>
        <p:sp>
          <p:nvSpPr>
            <p:cNvPr id="17420" name="Text Box 12"/>
            <p:cNvSpPr txBox="1">
              <a:spLocks noChangeArrowheads="1"/>
            </p:cNvSpPr>
            <p:nvPr/>
          </p:nvSpPr>
          <p:spPr bwMode="auto">
            <a:xfrm>
              <a:off x="3833" y="300"/>
              <a:ext cx="454" cy="33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B</a:t>
              </a:r>
            </a:p>
          </p:txBody>
        </p:sp>
        <p:sp>
          <p:nvSpPr>
            <p:cNvPr id="17421" name="Text Box 13"/>
            <p:cNvSpPr txBox="1">
              <a:spLocks noChangeArrowheads="1"/>
            </p:cNvSpPr>
            <p:nvPr/>
          </p:nvSpPr>
          <p:spPr bwMode="auto">
            <a:xfrm>
              <a:off x="5012" y="1524"/>
              <a:ext cx="454"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B</a:t>
              </a:r>
            </a:p>
          </p:txBody>
        </p:sp>
        <p:sp>
          <p:nvSpPr>
            <p:cNvPr id="17422" name="Oval 14"/>
            <p:cNvSpPr>
              <a:spLocks noChangeArrowheads="1"/>
            </p:cNvSpPr>
            <p:nvPr/>
          </p:nvSpPr>
          <p:spPr bwMode="auto">
            <a:xfrm>
              <a:off x="1882" y="1661"/>
              <a:ext cx="91" cy="91"/>
            </a:xfrm>
            <a:prstGeom prst="ellipse">
              <a:avLst/>
            </a:prstGeom>
            <a:solidFill>
              <a:srgbClr val="FF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23" name="Line 15"/>
            <p:cNvSpPr>
              <a:spLocks noChangeShapeType="1"/>
            </p:cNvSpPr>
            <p:nvPr/>
          </p:nvSpPr>
          <p:spPr bwMode="auto">
            <a:xfrm>
              <a:off x="748" y="1706"/>
              <a:ext cx="4219" cy="0"/>
            </a:xfrm>
            <a:prstGeom prst="line">
              <a:avLst/>
            </a:prstGeom>
            <a:noFill/>
            <a:ln w="9525" cap="rnd">
              <a:solidFill>
                <a:schemeClr val="tx1"/>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24" name="Line 16"/>
            <p:cNvSpPr>
              <a:spLocks noChangeShapeType="1"/>
            </p:cNvSpPr>
            <p:nvPr/>
          </p:nvSpPr>
          <p:spPr bwMode="auto">
            <a:xfrm>
              <a:off x="1927" y="754"/>
              <a:ext cx="0" cy="2948"/>
            </a:xfrm>
            <a:prstGeom prst="line">
              <a:avLst/>
            </a:prstGeom>
            <a:noFill/>
            <a:ln w="9525" cap="rnd">
              <a:solidFill>
                <a:schemeClr val="tx1"/>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425" name="Rectangle 17"/>
          <p:cNvSpPr>
            <a:spLocks noGrp="1" noChangeArrowheads="1"/>
          </p:cNvSpPr>
          <p:nvPr>
            <p:ph type="title"/>
          </p:nvPr>
        </p:nvSpPr>
        <p:spPr/>
        <p:txBody>
          <a:bodyPr>
            <a:normAutofit/>
          </a:bodyPr>
          <a:lstStyle/>
          <a:p>
            <a:r>
              <a:rPr lang="ja-JP" altLang="en-US" sz="4000"/>
              <a:t>エッジワースの箱</a:t>
            </a:r>
            <a:br>
              <a:rPr lang="ja-JP" altLang="en-US" sz="4000"/>
            </a:br>
            <a:r>
              <a:rPr lang="en-US" altLang="ja-JP" sz="4000"/>
              <a:t>Edgeworth’s box</a:t>
            </a:r>
          </a:p>
        </p:txBody>
      </p:sp>
      <p:sp>
        <p:nvSpPr>
          <p:cNvPr id="17426" name="Text Box 18"/>
          <p:cNvSpPr txBox="1">
            <a:spLocks noChangeArrowheads="1"/>
          </p:cNvSpPr>
          <p:nvPr/>
        </p:nvSpPr>
        <p:spPr bwMode="auto">
          <a:xfrm>
            <a:off x="2987675" y="2781300"/>
            <a:ext cx="4318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C</a:t>
            </a:r>
          </a:p>
        </p:txBody>
      </p:sp>
      <p:sp>
        <p:nvSpPr>
          <p:cNvPr id="17427" name="Text Box 19"/>
          <p:cNvSpPr txBox="1">
            <a:spLocks noChangeArrowheads="1"/>
          </p:cNvSpPr>
          <p:nvPr/>
        </p:nvSpPr>
        <p:spPr bwMode="auto">
          <a:xfrm>
            <a:off x="3132138" y="4581525"/>
            <a:ext cx="3816350" cy="119062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エッジワースの箱の内部の任意の点（周辺含む）は，</a:t>
            </a:r>
            <a:r>
              <a:rPr lang="en-US" altLang="ja-JP" dirty="0"/>
              <a:t>2</a:t>
            </a:r>
            <a:r>
              <a:rPr lang="ja-JP" altLang="en-US" dirty="0"/>
              <a:t>人の消費者間で，</a:t>
            </a:r>
            <a:r>
              <a:rPr lang="en-US" altLang="ja-JP" dirty="0"/>
              <a:t>2</a:t>
            </a:r>
            <a:r>
              <a:rPr lang="ja-JP" altLang="en-US" dirty="0"/>
              <a:t>種類の財を余り無く分配した状況を表す</a:t>
            </a:r>
          </a:p>
        </p:txBody>
      </p:sp>
      <p:sp>
        <p:nvSpPr>
          <p:cNvPr id="17428" name="Text Box 20"/>
          <p:cNvSpPr txBox="1">
            <a:spLocks noChangeArrowheads="1"/>
          </p:cNvSpPr>
          <p:nvPr/>
        </p:nvSpPr>
        <p:spPr bwMode="auto">
          <a:xfrm>
            <a:off x="3203575" y="3500438"/>
            <a:ext cx="3889375" cy="91598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エッジワースの箱の横の長さは</a:t>
            </a:r>
            <a:r>
              <a:rPr lang="en-US" altLang="ja-JP" dirty="0"/>
              <a:t>X</a:t>
            </a:r>
            <a:r>
              <a:rPr lang="ja-JP" altLang="en-US" dirty="0"/>
              <a:t>（財</a:t>
            </a:r>
            <a:r>
              <a:rPr lang="en-US" altLang="ja-JP" dirty="0"/>
              <a:t>x</a:t>
            </a:r>
            <a:r>
              <a:rPr lang="ja-JP" altLang="en-US" dirty="0"/>
              <a:t>の総供給量），縦の長さは</a:t>
            </a:r>
            <a:r>
              <a:rPr lang="en-US" altLang="ja-JP" dirty="0"/>
              <a:t>Y</a:t>
            </a:r>
            <a:r>
              <a:rPr lang="ja-JP" altLang="en-US" dirty="0"/>
              <a:t>（財</a:t>
            </a:r>
            <a:r>
              <a:rPr lang="en-US" altLang="ja-JP" dirty="0"/>
              <a:t>y</a:t>
            </a:r>
            <a:r>
              <a:rPr lang="ja-JP" altLang="en-US" dirty="0"/>
              <a:t>の総供給量）を表している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5" name="Arc 35"/>
          <p:cNvSpPr>
            <a:spLocks/>
          </p:cNvSpPr>
          <p:nvPr/>
        </p:nvSpPr>
        <p:spPr bwMode="auto">
          <a:xfrm>
            <a:off x="2411413" y="3213100"/>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98" name="Arc 38"/>
          <p:cNvSpPr>
            <a:spLocks/>
          </p:cNvSpPr>
          <p:nvPr/>
        </p:nvSpPr>
        <p:spPr bwMode="auto">
          <a:xfrm rot="-10800000">
            <a:off x="2700338" y="2349500"/>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5382" name="Group 22"/>
          <p:cNvGrpSpPr>
            <a:grpSpLocks/>
          </p:cNvGrpSpPr>
          <p:nvPr/>
        </p:nvGrpSpPr>
        <p:grpSpPr bwMode="auto">
          <a:xfrm>
            <a:off x="395288" y="1341438"/>
            <a:ext cx="7705725" cy="5186362"/>
            <a:chOff x="249" y="300"/>
            <a:chExt cx="5217" cy="3818"/>
          </a:xfrm>
        </p:grpSpPr>
        <p:sp>
          <p:nvSpPr>
            <p:cNvPr id="15365" name="Rectangle 5"/>
            <p:cNvSpPr>
              <a:spLocks noChangeArrowheads="1"/>
            </p:cNvSpPr>
            <p:nvPr/>
          </p:nvSpPr>
          <p:spPr bwMode="auto">
            <a:xfrm>
              <a:off x="748" y="754"/>
              <a:ext cx="4219" cy="2948"/>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66" name="Text Box 6"/>
            <p:cNvSpPr txBox="1">
              <a:spLocks noChangeArrowheads="1"/>
            </p:cNvSpPr>
            <p:nvPr/>
          </p:nvSpPr>
          <p:spPr bwMode="auto">
            <a:xfrm>
              <a:off x="476" y="3782"/>
              <a:ext cx="407"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A</a:t>
              </a:r>
            </a:p>
          </p:txBody>
        </p:sp>
        <p:sp>
          <p:nvSpPr>
            <p:cNvPr id="15367" name="Text Box 7"/>
            <p:cNvSpPr txBox="1">
              <a:spLocks noChangeArrowheads="1"/>
            </p:cNvSpPr>
            <p:nvPr/>
          </p:nvSpPr>
          <p:spPr bwMode="auto">
            <a:xfrm>
              <a:off x="4922" y="436"/>
              <a:ext cx="406"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O</a:t>
              </a:r>
              <a:r>
                <a:rPr lang="en-US" altLang="ja-JP" sz="2400" i="1" baseline="-25000">
                  <a:latin typeface="Times New Roman" pitchFamily="18" charset="0"/>
                  <a:cs typeface="Times New Roman" pitchFamily="18" charset="0"/>
                </a:rPr>
                <a:t>B</a:t>
              </a:r>
            </a:p>
          </p:txBody>
        </p:sp>
        <p:sp>
          <p:nvSpPr>
            <p:cNvPr id="15368" name="Line 8"/>
            <p:cNvSpPr>
              <a:spLocks noChangeShapeType="1"/>
            </p:cNvSpPr>
            <p:nvPr/>
          </p:nvSpPr>
          <p:spPr bwMode="auto">
            <a:xfrm>
              <a:off x="748" y="3793"/>
              <a:ext cx="95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0" name="Line 10"/>
            <p:cNvSpPr>
              <a:spLocks noChangeShapeType="1"/>
            </p:cNvSpPr>
            <p:nvPr/>
          </p:nvSpPr>
          <p:spPr bwMode="auto">
            <a:xfrm flipH="1">
              <a:off x="4014" y="663"/>
              <a:ext cx="90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1" name="Line 11"/>
            <p:cNvSpPr>
              <a:spLocks noChangeShapeType="1"/>
            </p:cNvSpPr>
            <p:nvPr/>
          </p:nvSpPr>
          <p:spPr bwMode="auto">
            <a:xfrm>
              <a:off x="5057" y="754"/>
              <a:ext cx="0" cy="7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2" name="Line 12"/>
            <p:cNvSpPr>
              <a:spLocks noChangeShapeType="1"/>
            </p:cNvSpPr>
            <p:nvPr/>
          </p:nvSpPr>
          <p:spPr bwMode="auto">
            <a:xfrm flipV="1">
              <a:off x="657" y="2840"/>
              <a:ext cx="0" cy="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3" name="Text Box 13"/>
            <p:cNvSpPr txBox="1">
              <a:spLocks noChangeArrowheads="1"/>
            </p:cNvSpPr>
            <p:nvPr/>
          </p:nvSpPr>
          <p:spPr bwMode="auto">
            <a:xfrm>
              <a:off x="1701" y="3748"/>
              <a:ext cx="454"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A</a:t>
              </a:r>
            </a:p>
          </p:txBody>
        </p:sp>
        <p:sp>
          <p:nvSpPr>
            <p:cNvPr id="15374" name="Text Box 14"/>
            <p:cNvSpPr txBox="1">
              <a:spLocks noChangeArrowheads="1"/>
            </p:cNvSpPr>
            <p:nvPr/>
          </p:nvSpPr>
          <p:spPr bwMode="auto">
            <a:xfrm>
              <a:off x="249" y="2523"/>
              <a:ext cx="454" cy="33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A</a:t>
              </a:r>
            </a:p>
          </p:txBody>
        </p:sp>
        <p:sp>
          <p:nvSpPr>
            <p:cNvPr id="15375" name="Text Box 15"/>
            <p:cNvSpPr txBox="1">
              <a:spLocks noChangeArrowheads="1"/>
            </p:cNvSpPr>
            <p:nvPr/>
          </p:nvSpPr>
          <p:spPr bwMode="auto">
            <a:xfrm>
              <a:off x="3833" y="300"/>
              <a:ext cx="454" cy="33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x</a:t>
              </a:r>
              <a:r>
                <a:rPr lang="en-US" altLang="ja-JP" sz="2400" i="1" baseline="-25000">
                  <a:latin typeface="Times New Roman" pitchFamily="18" charset="0"/>
                  <a:cs typeface="Times New Roman" pitchFamily="18" charset="0"/>
                </a:rPr>
                <a:t>B</a:t>
              </a:r>
            </a:p>
          </p:txBody>
        </p:sp>
        <p:sp>
          <p:nvSpPr>
            <p:cNvPr id="15376" name="Text Box 16"/>
            <p:cNvSpPr txBox="1">
              <a:spLocks noChangeArrowheads="1"/>
            </p:cNvSpPr>
            <p:nvPr/>
          </p:nvSpPr>
          <p:spPr bwMode="auto">
            <a:xfrm>
              <a:off x="5012" y="1524"/>
              <a:ext cx="454" cy="3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y</a:t>
              </a:r>
              <a:r>
                <a:rPr lang="en-US" altLang="ja-JP" sz="2400" i="1" baseline="-25000">
                  <a:latin typeface="Times New Roman" pitchFamily="18" charset="0"/>
                  <a:cs typeface="Times New Roman" pitchFamily="18" charset="0"/>
                </a:rPr>
                <a:t>B</a:t>
              </a:r>
            </a:p>
          </p:txBody>
        </p:sp>
        <p:sp>
          <p:nvSpPr>
            <p:cNvPr id="15377" name="Oval 17"/>
            <p:cNvSpPr>
              <a:spLocks noChangeArrowheads="1"/>
            </p:cNvSpPr>
            <p:nvPr/>
          </p:nvSpPr>
          <p:spPr bwMode="auto">
            <a:xfrm>
              <a:off x="1882" y="1661"/>
              <a:ext cx="91" cy="91"/>
            </a:xfrm>
            <a:prstGeom prst="ellipse">
              <a:avLst/>
            </a:prstGeom>
            <a:solidFill>
              <a:srgbClr val="FF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9" name="Line 19"/>
            <p:cNvSpPr>
              <a:spLocks noChangeShapeType="1"/>
            </p:cNvSpPr>
            <p:nvPr/>
          </p:nvSpPr>
          <p:spPr bwMode="auto">
            <a:xfrm>
              <a:off x="748" y="1706"/>
              <a:ext cx="4219" cy="0"/>
            </a:xfrm>
            <a:prstGeom prst="line">
              <a:avLst/>
            </a:prstGeom>
            <a:noFill/>
            <a:ln w="9525" cap="rnd">
              <a:solidFill>
                <a:schemeClr val="tx1"/>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80" name="Line 20"/>
            <p:cNvSpPr>
              <a:spLocks noChangeShapeType="1"/>
            </p:cNvSpPr>
            <p:nvPr/>
          </p:nvSpPr>
          <p:spPr bwMode="auto">
            <a:xfrm>
              <a:off x="1927" y="754"/>
              <a:ext cx="0" cy="2948"/>
            </a:xfrm>
            <a:prstGeom prst="line">
              <a:avLst/>
            </a:prstGeom>
            <a:noFill/>
            <a:ln w="9525" cap="rnd">
              <a:solidFill>
                <a:schemeClr val="tx1"/>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5383" name="Rectangle 23"/>
          <p:cNvSpPr>
            <a:spLocks noGrp="1" noChangeArrowheads="1"/>
          </p:cNvSpPr>
          <p:nvPr>
            <p:ph type="title"/>
          </p:nvPr>
        </p:nvSpPr>
        <p:spPr>
          <a:xfrm>
            <a:off x="628650" y="365127"/>
            <a:ext cx="4643284" cy="968374"/>
          </a:xfrm>
        </p:spPr>
        <p:txBody>
          <a:bodyPr/>
          <a:lstStyle/>
          <a:p>
            <a:r>
              <a:rPr lang="ja-JP" altLang="en-US" dirty="0"/>
              <a:t>エッジワースの箱</a:t>
            </a:r>
            <a:r>
              <a:rPr lang="en-US" altLang="ja-JP" dirty="0"/>
              <a:t>(2)</a:t>
            </a:r>
          </a:p>
        </p:txBody>
      </p:sp>
      <p:sp>
        <p:nvSpPr>
          <p:cNvPr id="15385" name="Text Box 25"/>
          <p:cNvSpPr txBox="1">
            <a:spLocks noChangeArrowheads="1"/>
          </p:cNvSpPr>
          <p:nvPr/>
        </p:nvSpPr>
        <p:spPr bwMode="auto">
          <a:xfrm>
            <a:off x="2987675" y="2781300"/>
            <a:ext cx="4318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400" i="1">
                <a:latin typeface="Times New Roman" pitchFamily="18" charset="0"/>
                <a:cs typeface="Times New Roman" pitchFamily="18" charset="0"/>
              </a:rPr>
              <a:t>C</a:t>
            </a:r>
          </a:p>
        </p:txBody>
      </p:sp>
      <p:sp>
        <p:nvSpPr>
          <p:cNvPr id="15396" name="Arc 36"/>
          <p:cNvSpPr>
            <a:spLocks/>
          </p:cNvSpPr>
          <p:nvPr/>
        </p:nvSpPr>
        <p:spPr bwMode="auto">
          <a:xfrm>
            <a:off x="1403350" y="3357563"/>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97" name="Arc 37"/>
          <p:cNvSpPr>
            <a:spLocks/>
          </p:cNvSpPr>
          <p:nvPr/>
        </p:nvSpPr>
        <p:spPr bwMode="auto">
          <a:xfrm rot="-10800000">
            <a:off x="1979613" y="27082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99" name="Arc 39"/>
          <p:cNvSpPr>
            <a:spLocks/>
          </p:cNvSpPr>
          <p:nvPr/>
        </p:nvSpPr>
        <p:spPr bwMode="auto">
          <a:xfrm rot="-10800000">
            <a:off x="3419475" y="19891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0" name="Arc 40"/>
          <p:cNvSpPr>
            <a:spLocks/>
          </p:cNvSpPr>
          <p:nvPr/>
        </p:nvSpPr>
        <p:spPr bwMode="auto">
          <a:xfrm>
            <a:off x="3708400" y="24209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1" name="Arc 41"/>
          <p:cNvSpPr>
            <a:spLocks/>
          </p:cNvSpPr>
          <p:nvPr/>
        </p:nvSpPr>
        <p:spPr bwMode="auto">
          <a:xfrm>
            <a:off x="2987675" y="2852738"/>
            <a:ext cx="2951163"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3" name="Arc 43"/>
          <p:cNvSpPr>
            <a:spLocks/>
          </p:cNvSpPr>
          <p:nvPr/>
        </p:nvSpPr>
        <p:spPr bwMode="auto">
          <a:xfrm rot="-10800000">
            <a:off x="1258888" y="30686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4" name="Arc 44"/>
          <p:cNvSpPr>
            <a:spLocks/>
          </p:cNvSpPr>
          <p:nvPr/>
        </p:nvSpPr>
        <p:spPr bwMode="auto">
          <a:xfrm rot="-10800000">
            <a:off x="3995738" y="1628775"/>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5" name="Arc 45"/>
          <p:cNvSpPr>
            <a:spLocks/>
          </p:cNvSpPr>
          <p:nvPr/>
        </p:nvSpPr>
        <p:spPr bwMode="auto">
          <a:xfrm>
            <a:off x="684213" y="3716338"/>
            <a:ext cx="2951162" cy="25209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06" name="Text Box 46"/>
          <p:cNvSpPr txBox="1">
            <a:spLocks noChangeArrowheads="1"/>
          </p:cNvSpPr>
          <p:nvPr/>
        </p:nvSpPr>
        <p:spPr bwMode="auto">
          <a:xfrm>
            <a:off x="3708400" y="5516563"/>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0</a:t>
            </a:r>
          </a:p>
        </p:txBody>
      </p:sp>
      <p:sp>
        <p:nvSpPr>
          <p:cNvPr id="15407" name="Text Box 47"/>
          <p:cNvSpPr txBox="1">
            <a:spLocks noChangeArrowheads="1"/>
          </p:cNvSpPr>
          <p:nvPr/>
        </p:nvSpPr>
        <p:spPr bwMode="auto">
          <a:xfrm>
            <a:off x="4643438" y="51577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1</a:t>
            </a:r>
          </a:p>
        </p:txBody>
      </p:sp>
      <p:sp>
        <p:nvSpPr>
          <p:cNvPr id="15408" name="Text Box 48"/>
          <p:cNvSpPr txBox="1">
            <a:spLocks noChangeArrowheads="1"/>
          </p:cNvSpPr>
          <p:nvPr/>
        </p:nvSpPr>
        <p:spPr bwMode="auto">
          <a:xfrm>
            <a:off x="5246688" y="4859337"/>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rgbClr val="FF0000"/>
                </a:solidFill>
                <a:latin typeface="Times New Roman" pitchFamily="18" charset="0"/>
                <a:cs typeface="Times New Roman" pitchFamily="18" charset="0"/>
              </a:rPr>
              <a:t>u</a:t>
            </a:r>
            <a:r>
              <a:rPr lang="en-US" altLang="ja-JP" i="1" baseline="30000" dirty="0">
                <a:solidFill>
                  <a:srgbClr val="FF0000"/>
                </a:solidFill>
                <a:latin typeface="Times New Roman" pitchFamily="18" charset="0"/>
                <a:cs typeface="Times New Roman" pitchFamily="18" charset="0"/>
              </a:rPr>
              <a:t>A</a:t>
            </a:r>
            <a:r>
              <a:rPr lang="en-US" altLang="ja-JP" baseline="-25000" dirty="0">
                <a:solidFill>
                  <a:srgbClr val="FF0000"/>
                </a:solidFill>
              </a:rPr>
              <a:t>2</a:t>
            </a:r>
          </a:p>
        </p:txBody>
      </p:sp>
      <p:sp>
        <p:nvSpPr>
          <p:cNvPr id="15409" name="Text Box 49"/>
          <p:cNvSpPr txBox="1">
            <a:spLocks noChangeArrowheads="1"/>
          </p:cNvSpPr>
          <p:nvPr/>
        </p:nvSpPr>
        <p:spPr bwMode="auto">
          <a:xfrm>
            <a:off x="6300788" y="5013325"/>
            <a:ext cx="720725" cy="36671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u</a:t>
            </a:r>
            <a:r>
              <a:rPr lang="en-US" altLang="ja-JP" i="1" baseline="30000" dirty="0">
                <a:solidFill>
                  <a:schemeClr val="tx2"/>
                </a:solidFill>
                <a:latin typeface="Times New Roman" pitchFamily="18" charset="0"/>
                <a:cs typeface="Times New Roman" pitchFamily="18" charset="0"/>
              </a:rPr>
              <a:t>B</a:t>
            </a:r>
            <a:r>
              <a:rPr lang="en-US" altLang="ja-JP" baseline="-25000" dirty="0">
                <a:solidFill>
                  <a:schemeClr val="tx2"/>
                </a:solidFill>
              </a:rPr>
              <a:t>0</a:t>
            </a:r>
          </a:p>
        </p:txBody>
      </p:sp>
      <p:sp>
        <p:nvSpPr>
          <p:cNvPr id="15410" name="Text Box 50"/>
          <p:cNvSpPr txBox="1">
            <a:spLocks noChangeArrowheads="1"/>
          </p:cNvSpPr>
          <p:nvPr/>
        </p:nvSpPr>
        <p:spPr bwMode="auto">
          <a:xfrm>
            <a:off x="5651500" y="53736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u</a:t>
            </a:r>
            <a:r>
              <a:rPr lang="en-US" altLang="ja-JP" i="1" baseline="30000" dirty="0">
                <a:solidFill>
                  <a:schemeClr val="tx2"/>
                </a:solidFill>
                <a:latin typeface="Times New Roman" pitchFamily="18" charset="0"/>
                <a:cs typeface="Times New Roman" pitchFamily="18" charset="0"/>
              </a:rPr>
              <a:t>B</a:t>
            </a:r>
            <a:r>
              <a:rPr lang="en-US" altLang="ja-JP" baseline="-25000" dirty="0">
                <a:solidFill>
                  <a:schemeClr val="tx2"/>
                </a:solidFill>
              </a:rPr>
              <a:t>1</a:t>
            </a:r>
          </a:p>
        </p:txBody>
      </p:sp>
      <p:sp>
        <p:nvSpPr>
          <p:cNvPr id="15411" name="Text Box 51"/>
          <p:cNvSpPr txBox="1">
            <a:spLocks noChangeArrowheads="1"/>
          </p:cNvSpPr>
          <p:nvPr/>
        </p:nvSpPr>
        <p:spPr bwMode="auto">
          <a:xfrm>
            <a:off x="5148263" y="5589588"/>
            <a:ext cx="720725" cy="366712"/>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i="1" dirty="0">
                <a:solidFill>
                  <a:schemeClr val="tx2"/>
                </a:solidFill>
                <a:latin typeface="Times New Roman" pitchFamily="18" charset="0"/>
                <a:cs typeface="Times New Roman" pitchFamily="18" charset="0"/>
              </a:rPr>
              <a:t>u</a:t>
            </a:r>
            <a:r>
              <a:rPr lang="en-US" altLang="ja-JP" i="1" baseline="30000" dirty="0">
                <a:solidFill>
                  <a:schemeClr val="tx2"/>
                </a:solidFill>
                <a:latin typeface="Times New Roman" pitchFamily="18" charset="0"/>
                <a:cs typeface="Times New Roman" pitchFamily="18" charset="0"/>
              </a:rPr>
              <a:t>B</a:t>
            </a:r>
            <a:r>
              <a:rPr lang="en-US" altLang="ja-JP" baseline="-25000" dirty="0">
                <a:solidFill>
                  <a:schemeClr val="tx2"/>
                </a:solidFill>
              </a:rPr>
              <a:t>2</a:t>
            </a:r>
          </a:p>
        </p:txBody>
      </p:sp>
      <p:sp>
        <p:nvSpPr>
          <p:cNvPr id="3" name="テキスト ボックス 2">
            <a:extLst>
              <a:ext uri="{FF2B5EF4-FFF2-40B4-BE49-F238E27FC236}">
                <a16:creationId xmlns:a16="http://schemas.microsoft.com/office/drawing/2014/main" id="{4D1A5012-CC7B-4E4C-9A4B-C10691066229}"/>
              </a:ext>
            </a:extLst>
          </p:cNvPr>
          <p:cNvSpPr txBox="1"/>
          <p:nvPr/>
        </p:nvSpPr>
        <p:spPr>
          <a:xfrm>
            <a:off x="5689005" y="506141"/>
            <a:ext cx="2627412" cy="923330"/>
          </a:xfrm>
          <a:prstGeom prst="rect">
            <a:avLst/>
          </a:prstGeom>
          <a:noFill/>
        </p:spPr>
        <p:txBody>
          <a:bodyPr wrap="square" rtlCol="0">
            <a:spAutoFit/>
          </a:bodyPr>
          <a:lstStyle/>
          <a:p>
            <a:r>
              <a:rPr lang="ja-JP" altLang="en-US" dirty="0"/>
              <a:t>エッジワースの箱に無差別曲線を描くと，</a:t>
            </a:r>
            <a:r>
              <a:rPr lang="en-US" altLang="ja-JP" dirty="0"/>
              <a:t>2</a:t>
            </a:r>
            <a:r>
              <a:rPr lang="ja-JP" altLang="en-US" dirty="0"/>
              <a:t>人の状況が記述できる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TotalTime>
  <Words>1604</Words>
  <Application>Microsoft Office PowerPoint</Application>
  <PresentationFormat>画面に合わせる (4:3)</PresentationFormat>
  <Paragraphs>214</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游ゴシック</vt:lpstr>
      <vt:lpstr>游ゴシック Light</vt:lpstr>
      <vt:lpstr>Arial</vt:lpstr>
      <vt:lpstr>Calibri</vt:lpstr>
      <vt:lpstr>Symbol</vt:lpstr>
      <vt:lpstr>Times New Roman</vt:lpstr>
      <vt:lpstr>Wingdings</vt:lpstr>
      <vt:lpstr>Office テーマ</vt:lpstr>
      <vt:lpstr>市場均衡と厚生経済学の基本定理</vt:lpstr>
      <vt:lpstr>部分均衡分析での結果</vt:lpstr>
      <vt:lpstr>厚生経済学の基本定理 部分均衡分析における社会的余剰最大化の一般化</vt:lpstr>
      <vt:lpstr>厚生経済学の基本定理(2)</vt:lpstr>
      <vt:lpstr>パレート効率性の定義</vt:lpstr>
      <vt:lpstr>パレート効率性　1財のケース</vt:lpstr>
      <vt:lpstr>2財のケース</vt:lpstr>
      <vt:lpstr>エッジワースの箱 Edgeworth’s box</vt:lpstr>
      <vt:lpstr>エッジワースの箱(2)</vt:lpstr>
      <vt:lpstr>パレート効率性の条件</vt:lpstr>
      <vt:lpstr>パレート効率的な点の集まり 契約曲線</vt:lpstr>
      <vt:lpstr>消費におけるパレート効率性</vt:lpstr>
      <vt:lpstr>生産におけるパレート効率性</vt:lpstr>
      <vt:lpstr>生産におけるパレート効率性(2)</vt:lpstr>
      <vt:lpstr>生産におけるパレート効率性(3)</vt:lpstr>
      <vt:lpstr>生産と消費におけるパレート効率性</vt:lpstr>
      <vt:lpstr>生産可能性フロンティア Production Possibility Frontier</vt:lpstr>
      <vt:lpstr>生産と消費におけるパレート効率性</vt:lpstr>
      <vt:lpstr>パレート効率性の条件　まとめ</vt:lpstr>
      <vt:lpstr>厚生経済学の基本定理</vt:lpstr>
      <vt:lpstr>分配の公平性</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市場均衡と厚生経済学の基本定理</dc:title>
  <dc:creator>Yoshibumi Aso</dc:creator>
  <cp:lastModifiedBy>aso</cp:lastModifiedBy>
  <cp:revision>23</cp:revision>
  <dcterms:created xsi:type="dcterms:W3CDTF">2005-06-13T01:06:50Z</dcterms:created>
  <dcterms:modified xsi:type="dcterms:W3CDTF">2021-04-02T03:03:34Z</dcterms:modified>
</cp:coreProperties>
</file>