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2"/>
  </p:notesMasterIdLst>
  <p:handoutMasterIdLst>
    <p:handoutMasterId r:id="rId23"/>
  </p:handoutMasterIdLst>
  <p:sldIdLst>
    <p:sldId id="266" r:id="rId2"/>
    <p:sldId id="257" r:id="rId3"/>
    <p:sldId id="258" r:id="rId4"/>
    <p:sldId id="268" r:id="rId5"/>
    <p:sldId id="269" r:id="rId6"/>
    <p:sldId id="259" r:id="rId7"/>
    <p:sldId id="260" r:id="rId8"/>
    <p:sldId id="271" r:id="rId9"/>
    <p:sldId id="270" r:id="rId10"/>
    <p:sldId id="272" r:id="rId11"/>
    <p:sldId id="262" r:id="rId12"/>
    <p:sldId id="263" r:id="rId13"/>
    <p:sldId id="264" r:id="rId14"/>
    <p:sldId id="274" r:id="rId15"/>
    <p:sldId id="275" r:id="rId16"/>
    <p:sldId id="265" r:id="rId17"/>
    <p:sldId id="279" r:id="rId18"/>
    <p:sldId id="276" r:id="rId19"/>
    <p:sldId id="281" r:id="rId20"/>
    <p:sldId id="277" r:id="rId21"/>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29" autoAdjust="0"/>
    <p:restoredTop sz="94660"/>
  </p:normalViewPr>
  <p:slideViewPr>
    <p:cSldViewPr>
      <p:cViewPr varScale="1">
        <p:scale>
          <a:sx n="90" d="100"/>
          <a:sy n="90" d="100"/>
        </p:scale>
        <p:origin x="557"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0E3AD08D-D449-41EF-B7F4-1DE9B143E80A}" type="datetimeFigureOut">
              <a:rPr kumimoji="1" lang="ja-JP" altLang="en-US" smtClean="0"/>
              <a:t>2024/3/27</a:t>
            </a:fld>
            <a:endParaRPr kumimoji="1" lang="ja-JP" altLang="en-US"/>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4F69A3F7-5DEC-47C9-9DF5-04F227AD4CEA}" type="slidenum">
              <a:rPr kumimoji="1" lang="ja-JP" altLang="en-US" smtClean="0"/>
              <a:t>‹#›</a:t>
            </a:fld>
            <a:endParaRPr kumimoji="1" lang="ja-JP" altLang="en-US"/>
          </a:p>
        </p:txBody>
      </p:sp>
    </p:spTree>
    <p:extLst>
      <p:ext uri="{BB962C8B-B14F-4D97-AF65-F5344CB8AC3E}">
        <p14:creationId xmlns:p14="http://schemas.microsoft.com/office/powerpoint/2010/main" val="12998258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031B4503-3874-471F-9615-7EDFB2B688F7}" type="datetimeFigureOut">
              <a:rPr kumimoji="1" lang="ja-JP" altLang="en-US" smtClean="0"/>
              <a:t>2024/3/27</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9AFF374F-9916-4769-BF13-8FA9E2F7448B}" type="slidenum">
              <a:rPr kumimoji="1" lang="ja-JP" altLang="en-US" smtClean="0"/>
              <a:t>‹#›</a:t>
            </a:fld>
            <a:endParaRPr kumimoji="1" lang="ja-JP" altLang="en-US"/>
          </a:p>
        </p:txBody>
      </p:sp>
    </p:spTree>
    <p:extLst>
      <p:ext uri="{BB962C8B-B14F-4D97-AF65-F5344CB8AC3E}">
        <p14:creationId xmlns:p14="http://schemas.microsoft.com/office/powerpoint/2010/main" val="20707160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AFF374F-9916-4769-BF13-8FA9E2F7448B}" type="slidenum">
              <a:rPr kumimoji="1" lang="ja-JP" altLang="en-US" smtClean="0"/>
              <a:t>19</a:t>
            </a:fld>
            <a:endParaRPr kumimoji="1" lang="ja-JP" altLang="en-US"/>
          </a:p>
        </p:txBody>
      </p:sp>
    </p:spTree>
    <p:extLst>
      <p:ext uri="{BB962C8B-B14F-4D97-AF65-F5344CB8AC3E}">
        <p14:creationId xmlns:p14="http://schemas.microsoft.com/office/powerpoint/2010/main" val="2558187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076848-E793-4762-A7F2-6A48B5AAC461}"/>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0EF173AE-15B6-4379-8373-6597D3F7413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46A594A-62CB-445C-A41E-859FADE07565}"/>
              </a:ext>
            </a:extLst>
          </p:cNvPr>
          <p:cNvSpPr>
            <a:spLocks noGrp="1"/>
          </p:cNvSpPr>
          <p:nvPr>
            <p:ph type="dt" sz="half" idx="10"/>
          </p:nvPr>
        </p:nvSpPr>
        <p:spPr/>
        <p:txBody>
          <a:bodyPr/>
          <a:lstStyle/>
          <a:p>
            <a:fld id="{2C9E6A87-2064-49A1-98DD-A5C948793290}" type="datetimeFigureOut">
              <a:rPr kumimoji="1" lang="ja-JP" altLang="en-US" smtClean="0"/>
              <a:t>2024/3/27</a:t>
            </a:fld>
            <a:endParaRPr kumimoji="1" lang="ja-JP" altLang="en-US"/>
          </a:p>
        </p:txBody>
      </p:sp>
      <p:sp>
        <p:nvSpPr>
          <p:cNvPr id="5" name="フッター プレースホルダー 4">
            <a:extLst>
              <a:ext uri="{FF2B5EF4-FFF2-40B4-BE49-F238E27FC236}">
                <a16:creationId xmlns:a16="http://schemas.microsoft.com/office/drawing/2014/main" id="{83ABDC14-2B4F-4B1C-BCDE-F6947C53CAD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DC08D29-FCD8-4664-93D8-A2A04CBFFCC1}"/>
              </a:ext>
            </a:extLst>
          </p:cNvPr>
          <p:cNvSpPr>
            <a:spLocks noGrp="1"/>
          </p:cNvSpPr>
          <p:nvPr>
            <p:ph type="sldNum" sz="quarter" idx="12"/>
          </p:nvPr>
        </p:nvSpPr>
        <p:spPr/>
        <p:txBody>
          <a:bodyPr/>
          <a:lstStyle/>
          <a:p>
            <a:fld id="{16B20861-F57A-4682-BD2C-82CB44AA1AC2}" type="slidenum">
              <a:rPr kumimoji="1" lang="ja-JP" altLang="en-US" smtClean="0"/>
              <a:t>‹#›</a:t>
            </a:fld>
            <a:endParaRPr kumimoji="1" lang="ja-JP" altLang="en-US"/>
          </a:p>
        </p:txBody>
      </p:sp>
    </p:spTree>
    <p:extLst>
      <p:ext uri="{BB962C8B-B14F-4D97-AF65-F5344CB8AC3E}">
        <p14:creationId xmlns:p14="http://schemas.microsoft.com/office/powerpoint/2010/main" val="1684974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2BA17D-2C6C-4D8A-8FCD-12CEA52B0745}"/>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A75EF9F-29A5-4206-B06E-6737815315F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EE767A1-28D8-4E23-B6A5-C4ED8EFEBCC9}"/>
              </a:ext>
            </a:extLst>
          </p:cNvPr>
          <p:cNvSpPr>
            <a:spLocks noGrp="1"/>
          </p:cNvSpPr>
          <p:nvPr>
            <p:ph type="dt" sz="half" idx="10"/>
          </p:nvPr>
        </p:nvSpPr>
        <p:spPr/>
        <p:txBody>
          <a:bodyPr/>
          <a:lstStyle/>
          <a:p>
            <a:fld id="{2C9E6A87-2064-49A1-98DD-A5C948793290}" type="datetimeFigureOut">
              <a:rPr kumimoji="1" lang="ja-JP" altLang="en-US" smtClean="0"/>
              <a:t>2024/3/27</a:t>
            </a:fld>
            <a:endParaRPr kumimoji="1" lang="ja-JP" altLang="en-US"/>
          </a:p>
        </p:txBody>
      </p:sp>
      <p:sp>
        <p:nvSpPr>
          <p:cNvPr id="5" name="フッター プレースホルダー 4">
            <a:extLst>
              <a:ext uri="{FF2B5EF4-FFF2-40B4-BE49-F238E27FC236}">
                <a16:creationId xmlns:a16="http://schemas.microsoft.com/office/drawing/2014/main" id="{0C0F113E-D68B-471D-BBB0-3127AA6057E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7357386-5A57-47B5-9F1A-63AE8B420235}"/>
              </a:ext>
            </a:extLst>
          </p:cNvPr>
          <p:cNvSpPr>
            <a:spLocks noGrp="1"/>
          </p:cNvSpPr>
          <p:nvPr>
            <p:ph type="sldNum" sz="quarter" idx="12"/>
          </p:nvPr>
        </p:nvSpPr>
        <p:spPr/>
        <p:txBody>
          <a:bodyPr/>
          <a:lstStyle/>
          <a:p>
            <a:fld id="{16B20861-F57A-4682-BD2C-82CB44AA1AC2}" type="slidenum">
              <a:rPr kumimoji="1" lang="ja-JP" altLang="en-US" smtClean="0"/>
              <a:t>‹#›</a:t>
            </a:fld>
            <a:endParaRPr kumimoji="1" lang="ja-JP" altLang="en-US"/>
          </a:p>
        </p:txBody>
      </p:sp>
    </p:spTree>
    <p:extLst>
      <p:ext uri="{BB962C8B-B14F-4D97-AF65-F5344CB8AC3E}">
        <p14:creationId xmlns:p14="http://schemas.microsoft.com/office/powerpoint/2010/main" val="2036997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FF2F52B-5FB0-445A-8521-47E1AA01ACA3}"/>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2715672-6899-4275-BCE1-8EF534054BE0}"/>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FE9D8D7-D909-48B1-A5DD-93B07378E9AC}"/>
              </a:ext>
            </a:extLst>
          </p:cNvPr>
          <p:cNvSpPr>
            <a:spLocks noGrp="1"/>
          </p:cNvSpPr>
          <p:nvPr>
            <p:ph type="dt" sz="half" idx="10"/>
          </p:nvPr>
        </p:nvSpPr>
        <p:spPr/>
        <p:txBody>
          <a:bodyPr/>
          <a:lstStyle/>
          <a:p>
            <a:fld id="{2C9E6A87-2064-49A1-98DD-A5C948793290}" type="datetimeFigureOut">
              <a:rPr kumimoji="1" lang="ja-JP" altLang="en-US" smtClean="0"/>
              <a:t>2024/3/27</a:t>
            </a:fld>
            <a:endParaRPr kumimoji="1" lang="ja-JP" altLang="en-US"/>
          </a:p>
        </p:txBody>
      </p:sp>
      <p:sp>
        <p:nvSpPr>
          <p:cNvPr id="5" name="フッター プレースホルダー 4">
            <a:extLst>
              <a:ext uri="{FF2B5EF4-FFF2-40B4-BE49-F238E27FC236}">
                <a16:creationId xmlns:a16="http://schemas.microsoft.com/office/drawing/2014/main" id="{CDBF9297-2C2E-4F4A-82A0-4D60EAAC542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0C33DA1-7786-4628-A5D1-27F1BA9AF05E}"/>
              </a:ext>
            </a:extLst>
          </p:cNvPr>
          <p:cNvSpPr>
            <a:spLocks noGrp="1"/>
          </p:cNvSpPr>
          <p:nvPr>
            <p:ph type="sldNum" sz="quarter" idx="12"/>
          </p:nvPr>
        </p:nvSpPr>
        <p:spPr/>
        <p:txBody>
          <a:bodyPr/>
          <a:lstStyle/>
          <a:p>
            <a:fld id="{16B20861-F57A-4682-BD2C-82CB44AA1AC2}" type="slidenum">
              <a:rPr kumimoji="1" lang="ja-JP" altLang="en-US" smtClean="0"/>
              <a:t>‹#›</a:t>
            </a:fld>
            <a:endParaRPr kumimoji="1" lang="ja-JP" altLang="en-US"/>
          </a:p>
        </p:txBody>
      </p:sp>
    </p:spTree>
    <p:extLst>
      <p:ext uri="{BB962C8B-B14F-4D97-AF65-F5344CB8AC3E}">
        <p14:creationId xmlns:p14="http://schemas.microsoft.com/office/powerpoint/2010/main" val="41972903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57200"/>
            <a:ext cx="8229600" cy="13716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57200" y="1981200"/>
            <a:ext cx="8229600" cy="18669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57200" y="4000500"/>
            <a:ext cx="8229600" cy="18669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フッター プレースホルダー 4"/>
          <p:cNvSpPr>
            <a:spLocks noGrp="1"/>
          </p:cNvSpPr>
          <p:nvPr>
            <p:ph type="ftr" sz="quarter" idx="10"/>
          </p:nvPr>
        </p:nvSpPr>
        <p:spPr>
          <a:xfrm>
            <a:off x="3124200" y="6248400"/>
            <a:ext cx="2895600" cy="457200"/>
          </a:xfrm>
        </p:spPr>
        <p:txBody>
          <a:bodyPr/>
          <a:lstStyle>
            <a:lvl1pPr>
              <a:defRPr/>
            </a:lvl1pPr>
          </a:lstStyle>
          <a:p>
            <a:endParaRPr lang="en-US" altLang="ja-JP"/>
          </a:p>
        </p:txBody>
      </p:sp>
      <p:sp>
        <p:nvSpPr>
          <p:cNvPr id="6" name="スライド番号プレースホルダー 5"/>
          <p:cNvSpPr>
            <a:spLocks noGrp="1"/>
          </p:cNvSpPr>
          <p:nvPr>
            <p:ph type="sldNum" sz="quarter" idx="11"/>
          </p:nvPr>
        </p:nvSpPr>
        <p:spPr>
          <a:xfrm>
            <a:off x="6553200" y="6248400"/>
            <a:ext cx="2133600" cy="457200"/>
          </a:xfrm>
        </p:spPr>
        <p:txBody>
          <a:bodyPr/>
          <a:lstStyle>
            <a:lvl1pPr>
              <a:defRPr/>
            </a:lvl1pPr>
          </a:lstStyle>
          <a:p>
            <a:fld id="{282C5D27-9D0F-4BCF-AC38-99F7EC4006A3}" type="slidenum">
              <a:rPr lang="en-US" altLang="ja-JP"/>
              <a:pPr/>
              <a:t>‹#›</a:t>
            </a:fld>
            <a:endParaRPr lang="en-US" altLang="ja-JP"/>
          </a:p>
        </p:txBody>
      </p:sp>
      <p:sp>
        <p:nvSpPr>
          <p:cNvPr id="7" name="日付プレースホルダー 6"/>
          <p:cNvSpPr>
            <a:spLocks noGrp="1"/>
          </p:cNvSpPr>
          <p:nvPr>
            <p:ph type="dt" sz="half" idx="12"/>
          </p:nvPr>
        </p:nvSpPr>
        <p:spPr>
          <a:xfrm>
            <a:off x="457200" y="6245225"/>
            <a:ext cx="2133600" cy="476250"/>
          </a:xfrm>
        </p:spPr>
        <p:txBody>
          <a:bodyPr/>
          <a:lstStyle>
            <a:lvl1pPr>
              <a:defRPr/>
            </a:lvl1pPr>
          </a:lstStyle>
          <a:p>
            <a:endParaRPr lang="en-US" altLang="ja-JP"/>
          </a:p>
        </p:txBody>
      </p:sp>
    </p:spTree>
    <p:extLst>
      <p:ext uri="{BB962C8B-B14F-4D97-AF65-F5344CB8AC3E}">
        <p14:creationId xmlns:p14="http://schemas.microsoft.com/office/powerpoint/2010/main" val="404157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B60BF5-0F2D-4A5F-A369-EC25ED5CE86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25400F9-6642-409D-80FE-4D36EE6F6B1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00440E0-95EC-4D5D-BF3C-B7ECD2FC9ACF}"/>
              </a:ext>
            </a:extLst>
          </p:cNvPr>
          <p:cNvSpPr>
            <a:spLocks noGrp="1"/>
          </p:cNvSpPr>
          <p:nvPr>
            <p:ph type="dt" sz="half" idx="10"/>
          </p:nvPr>
        </p:nvSpPr>
        <p:spPr/>
        <p:txBody>
          <a:bodyPr/>
          <a:lstStyle/>
          <a:p>
            <a:fld id="{2C9E6A87-2064-49A1-98DD-A5C948793290}" type="datetimeFigureOut">
              <a:rPr kumimoji="1" lang="ja-JP" altLang="en-US" smtClean="0"/>
              <a:t>2024/3/27</a:t>
            </a:fld>
            <a:endParaRPr kumimoji="1" lang="ja-JP" altLang="en-US"/>
          </a:p>
        </p:txBody>
      </p:sp>
      <p:sp>
        <p:nvSpPr>
          <p:cNvPr id="5" name="フッター プレースホルダー 4">
            <a:extLst>
              <a:ext uri="{FF2B5EF4-FFF2-40B4-BE49-F238E27FC236}">
                <a16:creationId xmlns:a16="http://schemas.microsoft.com/office/drawing/2014/main" id="{7DE12894-A5E0-4FA9-88F8-E16D6B78769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458D078-AE0A-4BCE-B017-210558DAE943}"/>
              </a:ext>
            </a:extLst>
          </p:cNvPr>
          <p:cNvSpPr>
            <a:spLocks noGrp="1"/>
          </p:cNvSpPr>
          <p:nvPr>
            <p:ph type="sldNum" sz="quarter" idx="12"/>
          </p:nvPr>
        </p:nvSpPr>
        <p:spPr/>
        <p:txBody>
          <a:bodyPr/>
          <a:lstStyle/>
          <a:p>
            <a:fld id="{16B20861-F57A-4682-BD2C-82CB44AA1AC2}" type="slidenum">
              <a:rPr kumimoji="1" lang="ja-JP" altLang="en-US" smtClean="0"/>
              <a:t>‹#›</a:t>
            </a:fld>
            <a:endParaRPr kumimoji="1" lang="ja-JP" altLang="en-US"/>
          </a:p>
        </p:txBody>
      </p:sp>
    </p:spTree>
    <p:extLst>
      <p:ext uri="{BB962C8B-B14F-4D97-AF65-F5344CB8AC3E}">
        <p14:creationId xmlns:p14="http://schemas.microsoft.com/office/powerpoint/2010/main" val="1087727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9D0D4F-1CCE-4D7F-B6B4-08834F09BB76}"/>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09D7EC9-9FD0-48D4-89CA-8DCAA9A3D042}"/>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725F546-51E8-4C03-AEA0-3234469776A4}"/>
              </a:ext>
            </a:extLst>
          </p:cNvPr>
          <p:cNvSpPr>
            <a:spLocks noGrp="1"/>
          </p:cNvSpPr>
          <p:nvPr>
            <p:ph type="dt" sz="half" idx="10"/>
          </p:nvPr>
        </p:nvSpPr>
        <p:spPr/>
        <p:txBody>
          <a:bodyPr/>
          <a:lstStyle/>
          <a:p>
            <a:fld id="{2C9E6A87-2064-49A1-98DD-A5C948793290}" type="datetimeFigureOut">
              <a:rPr kumimoji="1" lang="ja-JP" altLang="en-US" smtClean="0"/>
              <a:t>2024/3/27</a:t>
            </a:fld>
            <a:endParaRPr kumimoji="1" lang="ja-JP" altLang="en-US"/>
          </a:p>
        </p:txBody>
      </p:sp>
      <p:sp>
        <p:nvSpPr>
          <p:cNvPr id="5" name="フッター プレースホルダー 4">
            <a:extLst>
              <a:ext uri="{FF2B5EF4-FFF2-40B4-BE49-F238E27FC236}">
                <a16:creationId xmlns:a16="http://schemas.microsoft.com/office/drawing/2014/main" id="{B673A298-B94C-4517-842A-99145E0D2D0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2E7AD25-30B2-486C-BDE6-D5EFA8956E79}"/>
              </a:ext>
            </a:extLst>
          </p:cNvPr>
          <p:cNvSpPr>
            <a:spLocks noGrp="1"/>
          </p:cNvSpPr>
          <p:nvPr>
            <p:ph type="sldNum" sz="quarter" idx="12"/>
          </p:nvPr>
        </p:nvSpPr>
        <p:spPr/>
        <p:txBody>
          <a:bodyPr/>
          <a:lstStyle/>
          <a:p>
            <a:fld id="{16B20861-F57A-4682-BD2C-82CB44AA1AC2}" type="slidenum">
              <a:rPr kumimoji="1" lang="ja-JP" altLang="en-US" smtClean="0"/>
              <a:t>‹#›</a:t>
            </a:fld>
            <a:endParaRPr kumimoji="1" lang="ja-JP" altLang="en-US"/>
          </a:p>
        </p:txBody>
      </p:sp>
    </p:spTree>
    <p:extLst>
      <p:ext uri="{BB962C8B-B14F-4D97-AF65-F5344CB8AC3E}">
        <p14:creationId xmlns:p14="http://schemas.microsoft.com/office/powerpoint/2010/main" val="1538434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6767AB-B9D5-427E-BD18-603591FC320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83F05A5-2D9E-4707-B1F7-D14A49989174}"/>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74AC31D-1DA1-443A-9471-96FD24572A07}"/>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5A637C6-EB4C-4628-A4A6-CFFA30A8CA88}"/>
              </a:ext>
            </a:extLst>
          </p:cNvPr>
          <p:cNvSpPr>
            <a:spLocks noGrp="1"/>
          </p:cNvSpPr>
          <p:nvPr>
            <p:ph type="dt" sz="half" idx="10"/>
          </p:nvPr>
        </p:nvSpPr>
        <p:spPr/>
        <p:txBody>
          <a:bodyPr/>
          <a:lstStyle/>
          <a:p>
            <a:fld id="{2C9E6A87-2064-49A1-98DD-A5C948793290}" type="datetimeFigureOut">
              <a:rPr kumimoji="1" lang="ja-JP" altLang="en-US" smtClean="0"/>
              <a:t>2024/3/27</a:t>
            </a:fld>
            <a:endParaRPr kumimoji="1" lang="ja-JP" altLang="en-US"/>
          </a:p>
        </p:txBody>
      </p:sp>
      <p:sp>
        <p:nvSpPr>
          <p:cNvPr id="6" name="フッター プレースホルダー 5">
            <a:extLst>
              <a:ext uri="{FF2B5EF4-FFF2-40B4-BE49-F238E27FC236}">
                <a16:creationId xmlns:a16="http://schemas.microsoft.com/office/drawing/2014/main" id="{9581AE76-FAD5-4D77-B421-C39FA77854A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7241639-2F57-45EA-99A7-90781FF52C7F}"/>
              </a:ext>
            </a:extLst>
          </p:cNvPr>
          <p:cNvSpPr>
            <a:spLocks noGrp="1"/>
          </p:cNvSpPr>
          <p:nvPr>
            <p:ph type="sldNum" sz="quarter" idx="12"/>
          </p:nvPr>
        </p:nvSpPr>
        <p:spPr/>
        <p:txBody>
          <a:bodyPr/>
          <a:lstStyle/>
          <a:p>
            <a:fld id="{16B20861-F57A-4682-BD2C-82CB44AA1AC2}" type="slidenum">
              <a:rPr kumimoji="1" lang="ja-JP" altLang="en-US" smtClean="0"/>
              <a:t>‹#›</a:t>
            </a:fld>
            <a:endParaRPr kumimoji="1" lang="ja-JP" altLang="en-US"/>
          </a:p>
        </p:txBody>
      </p:sp>
    </p:spTree>
    <p:extLst>
      <p:ext uri="{BB962C8B-B14F-4D97-AF65-F5344CB8AC3E}">
        <p14:creationId xmlns:p14="http://schemas.microsoft.com/office/powerpoint/2010/main" val="2981423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835F8D-3190-4C15-97D2-40220205A5D0}"/>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2C5C376-569E-48B8-9515-A9D1FA356A0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63368EB-8836-4061-A5AF-03721520F467}"/>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7F9A4C2-EE1A-4F52-A254-E1F9869684E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98ABEF1-70BF-4859-BA45-47E20AE6C25E}"/>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D1E4841-BA69-4AA0-9B6E-D510A067161B}"/>
              </a:ext>
            </a:extLst>
          </p:cNvPr>
          <p:cNvSpPr>
            <a:spLocks noGrp="1"/>
          </p:cNvSpPr>
          <p:nvPr>
            <p:ph type="dt" sz="half" idx="10"/>
          </p:nvPr>
        </p:nvSpPr>
        <p:spPr/>
        <p:txBody>
          <a:bodyPr/>
          <a:lstStyle/>
          <a:p>
            <a:fld id="{2C9E6A87-2064-49A1-98DD-A5C948793290}" type="datetimeFigureOut">
              <a:rPr kumimoji="1" lang="ja-JP" altLang="en-US" smtClean="0"/>
              <a:t>2024/3/27</a:t>
            </a:fld>
            <a:endParaRPr kumimoji="1" lang="ja-JP" altLang="en-US"/>
          </a:p>
        </p:txBody>
      </p:sp>
      <p:sp>
        <p:nvSpPr>
          <p:cNvPr id="8" name="フッター プレースホルダー 7">
            <a:extLst>
              <a:ext uri="{FF2B5EF4-FFF2-40B4-BE49-F238E27FC236}">
                <a16:creationId xmlns:a16="http://schemas.microsoft.com/office/drawing/2014/main" id="{7720F5E2-9FA5-4DC9-9906-7C306600661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51CC796-F1B7-4A4C-812B-809B4C34096E}"/>
              </a:ext>
            </a:extLst>
          </p:cNvPr>
          <p:cNvSpPr>
            <a:spLocks noGrp="1"/>
          </p:cNvSpPr>
          <p:nvPr>
            <p:ph type="sldNum" sz="quarter" idx="12"/>
          </p:nvPr>
        </p:nvSpPr>
        <p:spPr/>
        <p:txBody>
          <a:bodyPr/>
          <a:lstStyle/>
          <a:p>
            <a:fld id="{16B20861-F57A-4682-BD2C-82CB44AA1AC2}" type="slidenum">
              <a:rPr kumimoji="1" lang="ja-JP" altLang="en-US" smtClean="0"/>
              <a:t>‹#›</a:t>
            </a:fld>
            <a:endParaRPr kumimoji="1" lang="ja-JP" altLang="en-US"/>
          </a:p>
        </p:txBody>
      </p:sp>
    </p:spTree>
    <p:extLst>
      <p:ext uri="{BB962C8B-B14F-4D97-AF65-F5344CB8AC3E}">
        <p14:creationId xmlns:p14="http://schemas.microsoft.com/office/powerpoint/2010/main" val="2184675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F6B300-5605-41A5-A63F-C9546E754A6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54E8747C-42BA-49E6-AD37-FD35B55B7880}"/>
              </a:ext>
            </a:extLst>
          </p:cNvPr>
          <p:cNvSpPr>
            <a:spLocks noGrp="1"/>
          </p:cNvSpPr>
          <p:nvPr>
            <p:ph type="dt" sz="half" idx="10"/>
          </p:nvPr>
        </p:nvSpPr>
        <p:spPr/>
        <p:txBody>
          <a:bodyPr/>
          <a:lstStyle/>
          <a:p>
            <a:fld id="{2C9E6A87-2064-49A1-98DD-A5C948793290}" type="datetimeFigureOut">
              <a:rPr kumimoji="1" lang="ja-JP" altLang="en-US" smtClean="0"/>
              <a:t>2024/3/27</a:t>
            </a:fld>
            <a:endParaRPr kumimoji="1" lang="ja-JP" altLang="en-US"/>
          </a:p>
        </p:txBody>
      </p:sp>
      <p:sp>
        <p:nvSpPr>
          <p:cNvPr id="4" name="フッター プレースホルダー 3">
            <a:extLst>
              <a:ext uri="{FF2B5EF4-FFF2-40B4-BE49-F238E27FC236}">
                <a16:creationId xmlns:a16="http://schemas.microsoft.com/office/drawing/2014/main" id="{582272AB-59CF-49E4-A1C8-0EC070C74731}"/>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B0A3605-7A46-4E91-A0FF-E425E7FC87F9}"/>
              </a:ext>
            </a:extLst>
          </p:cNvPr>
          <p:cNvSpPr>
            <a:spLocks noGrp="1"/>
          </p:cNvSpPr>
          <p:nvPr>
            <p:ph type="sldNum" sz="quarter" idx="12"/>
          </p:nvPr>
        </p:nvSpPr>
        <p:spPr/>
        <p:txBody>
          <a:bodyPr/>
          <a:lstStyle/>
          <a:p>
            <a:fld id="{16B20861-F57A-4682-BD2C-82CB44AA1AC2}" type="slidenum">
              <a:rPr kumimoji="1" lang="ja-JP" altLang="en-US" smtClean="0"/>
              <a:t>‹#›</a:t>
            </a:fld>
            <a:endParaRPr kumimoji="1" lang="ja-JP" altLang="en-US"/>
          </a:p>
        </p:txBody>
      </p:sp>
    </p:spTree>
    <p:extLst>
      <p:ext uri="{BB962C8B-B14F-4D97-AF65-F5344CB8AC3E}">
        <p14:creationId xmlns:p14="http://schemas.microsoft.com/office/powerpoint/2010/main" val="652177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29A9503-91A1-4481-B28C-00C03CD11C54}"/>
              </a:ext>
            </a:extLst>
          </p:cNvPr>
          <p:cNvSpPr>
            <a:spLocks noGrp="1"/>
          </p:cNvSpPr>
          <p:nvPr>
            <p:ph type="dt" sz="half" idx="10"/>
          </p:nvPr>
        </p:nvSpPr>
        <p:spPr/>
        <p:txBody>
          <a:bodyPr/>
          <a:lstStyle/>
          <a:p>
            <a:fld id="{2C9E6A87-2064-49A1-98DD-A5C948793290}" type="datetimeFigureOut">
              <a:rPr kumimoji="1" lang="ja-JP" altLang="en-US" smtClean="0"/>
              <a:t>2024/3/27</a:t>
            </a:fld>
            <a:endParaRPr kumimoji="1" lang="ja-JP" altLang="en-US"/>
          </a:p>
        </p:txBody>
      </p:sp>
      <p:sp>
        <p:nvSpPr>
          <p:cNvPr id="3" name="フッター プレースホルダー 2">
            <a:extLst>
              <a:ext uri="{FF2B5EF4-FFF2-40B4-BE49-F238E27FC236}">
                <a16:creationId xmlns:a16="http://schemas.microsoft.com/office/drawing/2014/main" id="{0D520B84-F2E5-43B6-8B77-33427065F8B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85145B6-1AA6-460F-8A55-1B8185C6D617}"/>
              </a:ext>
            </a:extLst>
          </p:cNvPr>
          <p:cNvSpPr>
            <a:spLocks noGrp="1"/>
          </p:cNvSpPr>
          <p:nvPr>
            <p:ph type="sldNum" sz="quarter" idx="12"/>
          </p:nvPr>
        </p:nvSpPr>
        <p:spPr/>
        <p:txBody>
          <a:bodyPr/>
          <a:lstStyle/>
          <a:p>
            <a:fld id="{16B20861-F57A-4682-BD2C-82CB44AA1AC2}" type="slidenum">
              <a:rPr kumimoji="1" lang="ja-JP" altLang="en-US" smtClean="0"/>
              <a:t>‹#›</a:t>
            </a:fld>
            <a:endParaRPr kumimoji="1" lang="ja-JP" altLang="en-US"/>
          </a:p>
        </p:txBody>
      </p:sp>
    </p:spTree>
    <p:extLst>
      <p:ext uri="{BB962C8B-B14F-4D97-AF65-F5344CB8AC3E}">
        <p14:creationId xmlns:p14="http://schemas.microsoft.com/office/powerpoint/2010/main" val="796519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AEEB05-0953-4BDE-B4D5-585FFCF6B771}"/>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A0B3C37-D976-4FE2-B1E0-FCBA15771E88}"/>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39B9480-D0A2-4CA9-9B23-B2A8AF13268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6426521-A507-4D3D-9380-71581C00B3EC}"/>
              </a:ext>
            </a:extLst>
          </p:cNvPr>
          <p:cNvSpPr>
            <a:spLocks noGrp="1"/>
          </p:cNvSpPr>
          <p:nvPr>
            <p:ph type="dt" sz="half" idx="10"/>
          </p:nvPr>
        </p:nvSpPr>
        <p:spPr/>
        <p:txBody>
          <a:bodyPr/>
          <a:lstStyle/>
          <a:p>
            <a:fld id="{2C9E6A87-2064-49A1-98DD-A5C948793290}" type="datetimeFigureOut">
              <a:rPr kumimoji="1" lang="ja-JP" altLang="en-US" smtClean="0"/>
              <a:t>2024/3/27</a:t>
            </a:fld>
            <a:endParaRPr kumimoji="1" lang="ja-JP" altLang="en-US"/>
          </a:p>
        </p:txBody>
      </p:sp>
      <p:sp>
        <p:nvSpPr>
          <p:cNvPr id="6" name="フッター プレースホルダー 5">
            <a:extLst>
              <a:ext uri="{FF2B5EF4-FFF2-40B4-BE49-F238E27FC236}">
                <a16:creationId xmlns:a16="http://schemas.microsoft.com/office/drawing/2014/main" id="{BC884846-E048-44B9-9395-C5DE8E486A3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AA9BDB3-C45D-4010-847E-ADF84197DEE0}"/>
              </a:ext>
            </a:extLst>
          </p:cNvPr>
          <p:cNvSpPr>
            <a:spLocks noGrp="1"/>
          </p:cNvSpPr>
          <p:nvPr>
            <p:ph type="sldNum" sz="quarter" idx="12"/>
          </p:nvPr>
        </p:nvSpPr>
        <p:spPr/>
        <p:txBody>
          <a:bodyPr/>
          <a:lstStyle/>
          <a:p>
            <a:fld id="{16B20861-F57A-4682-BD2C-82CB44AA1AC2}" type="slidenum">
              <a:rPr kumimoji="1" lang="ja-JP" altLang="en-US" smtClean="0"/>
              <a:t>‹#›</a:t>
            </a:fld>
            <a:endParaRPr kumimoji="1" lang="ja-JP" altLang="en-US"/>
          </a:p>
        </p:txBody>
      </p:sp>
    </p:spTree>
    <p:extLst>
      <p:ext uri="{BB962C8B-B14F-4D97-AF65-F5344CB8AC3E}">
        <p14:creationId xmlns:p14="http://schemas.microsoft.com/office/powerpoint/2010/main" val="400807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91AB0E4-F15F-417F-9DF3-614C7C50398B}"/>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FAD926A0-0D6C-4D2D-90CA-1F0B9296C2B8}"/>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3A41C9A2-0692-43EC-AAA9-CDAE08603EF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B45B618-0822-4A5B-85C3-B1A7494C976A}"/>
              </a:ext>
            </a:extLst>
          </p:cNvPr>
          <p:cNvSpPr>
            <a:spLocks noGrp="1"/>
          </p:cNvSpPr>
          <p:nvPr>
            <p:ph type="dt" sz="half" idx="10"/>
          </p:nvPr>
        </p:nvSpPr>
        <p:spPr/>
        <p:txBody>
          <a:bodyPr/>
          <a:lstStyle/>
          <a:p>
            <a:fld id="{2C9E6A87-2064-49A1-98DD-A5C948793290}" type="datetimeFigureOut">
              <a:rPr kumimoji="1" lang="ja-JP" altLang="en-US" smtClean="0"/>
              <a:t>2024/3/27</a:t>
            </a:fld>
            <a:endParaRPr kumimoji="1" lang="ja-JP" altLang="en-US"/>
          </a:p>
        </p:txBody>
      </p:sp>
      <p:sp>
        <p:nvSpPr>
          <p:cNvPr id="6" name="フッター プレースホルダー 5">
            <a:extLst>
              <a:ext uri="{FF2B5EF4-FFF2-40B4-BE49-F238E27FC236}">
                <a16:creationId xmlns:a16="http://schemas.microsoft.com/office/drawing/2014/main" id="{03DA5AF0-A62B-4C6F-ACDB-C7C64422871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19E2D14-169C-4402-916C-161285338F16}"/>
              </a:ext>
            </a:extLst>
          </p:cNvPr>
          <p:cNvSpPr>
            <a:spLocks noGrp="1"/>
          </p:cNvSpPr>
          <p:nvPr>
            <p:ph type="sldNum" sz="quarter" idx="12"/>
          </p:nvPr>
        </p:nvSpPr>
        <p:spPr/>
        <p:txBody>
          <a:bodyPr/>
          <a:lstStyle/>
          <a:p>
            <a:fld id="{16B20861-F57A-4682-BD2C-82CB44AA1AC2}" type="slidenum">
              <a:rPr kumimoji="1" lang="ja-JP" altLang="en-US" smtClean="0"/>
              <a:t>‹#›</a:t>
            </a:fld>
            <a:endParaRPr kumimoji="1" lang="ja-JP" altLang="en-US"/>
          </a:p>
        </p:txBody>
      </p:sp>
    </p:spTree>
    <p:extLst>
      <p:ext uri="{BB962C8B-B14F-4D97-AF65-F5344CB8AC3E}">
        <p14:creationId xmlns:p14="http://schemas.microsoft.com/office/powerpoint/2010/main" val="1170256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436C27F-AE92-4E72-B1BE-CF777B6AA84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CED8E2E-A8B1-4039-BB7A-6E9D5B64093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1001226-5941-4C01-A647-00CEA65F1166}"/>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C9E6A87-2064-49A1-98DD-A5C948793290}" type="datetimeFigureOut">
              <a:rPr kumimoji="1" lang="ja-JP" altLang="en-US" smtClean="0"/>
              <a:t>2024/3/27</a:t>
            </a:fld>
            <a:endParaRPr kumimoji="1" lang="ja-JP" altLang="en-US"/>
          </a:p>
        </p:txBody>
      </p:sp>
      <p:sp>
        <p:nvSpPr>
          <p:cNvPr id="5" name="フッター プレースホルダー 4">
            <a:extLst>
              <a:ext uri="{FF2B5EF4-FFF2-40B4-BE49-F238E27FC236}">
                <a16:creationId xmlns:a16="http://schemas.microsoft.com/office/drawing/2014/main" id="{5AFF88C6-5290-41DA-8CD3-D55B72D30C28}"/>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F9618ED-25AE-48D1-B10E-346455DC8B7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6B20861-F57A-4682-BD2C-82CB44AA1AC2}" type="slidenum">
              <a:rPr kumimoji="1" lang="ja-JP" altLang="en-US" smtClean="0"/>
              <a:t>‹#›</a:t>
            </a:fld>
            <a:endParaRPr kumimoji="1" lang="ja-JP" altLang="en-US"/>
          </a:p>
        </p:txBody>
      </p:sp>
    </p:spTree>
    <p:extLst>
      <p:ext uri="{BB962C8B-B14F-4D97-AF65-F5344CB8AC3E}">
        <p14:creationId xmlns:p14="http://schemas.microsoft.com/office/powerpoint/2010/main" val="10155148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消費者行動の理論 </a:t>
            </a:r>
            <a:r>
              <a:rPr lang="en-US" altLang="ja-JP" dirty="0"/>
              <a:t>(3)</a:t>
            </a:r>
            <a:br>
              <a:rPr lang="en-US" altLang="ja-JP" dirty="0"/>
            </a:br>
            <a:r>
              <a:rPr lang="ja-JP" altLang="en-US" sz="3200" dirty="0"/>
              <a:t>貯蓄・労働供給の決定</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2800" dirty="0"/>
              <a:t>貯蓄の決定理論</a:t>
            </a:r>
            <a:endParaRPr kumimoji="1" lang="en-US" altLang="ja-JP" sz="2800" dirty="0"/>
          </a:p>
          <a:p>
            <a:pPr lvl="1"/>
            <a:r>
              <a:rPr lang="en-US" altLang="ja-JP" sz="2400" dirty="0"/>
              <a:t>2</a:t>
            </a:r>
            <a:r>
              <a:rPr lang="ja-JP" altLang="en-US" sz="2400" dirty="0"/>
              <a:t>期間モデル</a:t>
            </a:r>
            <a:endParaRPr lang="en-US" altLang="ja-JP" sz="2400" dirty="0"/>
          </a:p>
          <a:p>
            <a:pPr lvl="1"/>
            <a:r>
              <a:rPr kumimoji="1" lang="ja-JP" altLang="en-US" sz="2400" dirty="0"/>
              <a:t>割引価値，生涯の予算制約</a:t>
            </a:r>
            <a:endParaRPr kumimoji="1" lang="en-US" altLang="ja-JP" sz="2400" dirty="0"/>
          </a:p>
          <a:p>
            <a:pPr lvl="1"/>
            <a:r>
              <a:rPr lang="ja-JP" altLang="en-US" sz="2400" dirty="0"/>
              <a:t>貯蓄の決定</a:t>
            </a:r>
            <a:endParaRPr lang="en-US" altLang="ja-JP" sz="2400" dirty="0"/>
          </a:p>
          <a:p>
            <a:pPr lvl="1"/>
            <a:r>
              <a:rPr kumimoji="1" lang="ja-JP" altLang="en-US" sz="2400" dirty="0"/>
              <a:t>利子率の変化</a:t>
            </a:r>
            <a:endParaRPr kumimoji="1" lang="en-US" altLang="ja-JP" sz="2400" dirty="0"/>
          </a:p>
          <a:p>
            <a:r>
              <a:rPr lang="ja-JP" altLang="en-US" sz="2800" dirty="0"/>
              <a:t>労働供給の決定理論</a:t>
            </a:r>
            <a:endParaRPr lang="en-US" altLang="ja-JP" sz="2800" dirty="0"/>
          </a:p>
          <a:p>
            <a:pPr lvl="1"/>
            <a:r>
              <a:rPr lang="ja-JP" altLang="en-US" sz="2400" dirty="0"/>
              <a:t>基本モデル</a:t>
            </a:r>
            <a:endParaRPr lang="en-US" altLang="ja-JP" sz="2400" dirty="0"/>
          </a:p>
          <a:p>
            <a:pPr lvl="1"/>
            <a:r>
              <a:rPr lang="ja-JP" altLang="en-US" sz="2400" dirty="0"/>
              <a:t>後方屈曲的労働供給曲線</a:t>
            </a:r>
            <a:endParaRPr lang="en-US" altLang="ja-JP" sz="2400" dirty="0"/>
          </a:p>
          <a:p>
            <a:pPr lvl="1"/>
            <a:r>
              <a:rPr lang="ja-JP" altLang="en-US" sz="2400" dirty="0"/>
              <a:t>コーナー解</a:t>
            </a:r>
            <a:endParaRPr lang="en-US" altLang="ja-JP" sz="2400" dirty="0"/>
          </a:p>
          <a:p>
            <a:pPr lvl="1"/>
            <a:r>
              <a:rPr lang="ja-JP" altLang="en-US" sz="2400" dirty="0"/>
              <a:t>所得再分配政策</a:t>
            </a:r>
            <a:endParaRPr lang="en-US" altLang="ja-JP" sz="2400" dirty="0"/>
          </a:p>
          <a:p>
            <a:pPr lvl="1"/>
            <a:endParaRPr lang="en-US" altLang="ja-JP" dirty="0"/>
          </a:p>
        </p:txBody>
      </p:sp>
    </p:spTree>
    <p:extLst>
      <p:ext uri="{BB962C8B-B14F-4D97-AF65-F5344CB8AC3E}">
        <p14:creationId xmlns:p14="http://schemas.microsoft.com/office/powerpoint/2010/main" val="2651812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ja-JP" altLang="en-US" dirty="0"/>
              <a:t>貯蓄の決定：まとめ</a:t>
            </a:r>
          </a:p>
        </p:txBody>
      </p:sp>
      <p:sp>
        <p:nvSpPr>
          <p:cNvPr id="30723" name="Rectangle 3"/>
          <p:cNvSpPr>
            <a:spLocks noGrp="1" noChangeArrowheads="1"/>
          </p:cNvSpPr>
          <p:nvPr>
            <p:ph idx="1"/>
          </p:nvPr>
        </p:nvSpPr>
        <p:spPr/>
        <p:txBody>
          <a:bodyPr>
            <a:normAutofit fontScale="85000" lnSpcReduction="20000"/>
          </a:bodyPr>
          <a:lstStyle/>
          <a:p>
            <a:pPr>
              <a:lnSpc>
                <a:spcPct val="150000"/>
              </a:lnSpc>
            </a:pPr>
            <a:r>
              <a:rPr lang="en-US" altLang="ja-JP" sz="2800" i="1" dirty="0">
                <a:latin typeface="Times New Roman" panose="02020603050405020304" pitchFamily="18" charset="0"/>
                <a:cs typeface="Times New Roman" panose="02020603050405020304" pitchFamily="18" charset="0"/>
              </a:rPr>
              <a:t>W</a:t>
            </a:r>
            <a:r>
              <a:rPr lang="en-US" altLang="ja-JP" sz="2800" baseline="-25000" dirty="0">
                <a:latin typeface="Times New Roman" panose="02020603050405020304" pitchFamily="18" charset="0"/>
                <a:cs typeface="Times New Roman" panose="02020603050405020304" pitchFamily="18" charset="0"/>
              </a:rPr>
              <a:t>2</a:t>
            </a:r>
            <a:r>
              <a:rPr lang="en-US" altLang="ja-JP" sz="2800" dirty="0">
                <a:latin typeface="Times New Roman" panose="02020603050405020304" pitchFamily="18" charset="0"/>
                <a:cs typeface="Times New Roman" panose="02020603050405020304" pitchFamily="18" charset="0"/>
              </a:rPr>
              <a:t>=0</a:t>
            </a:r>
            <a:r>
              <a:rPr lang="ja-JP" altLang="en-US" sz="2800" dirty="0">
                <a:latin typeface="+mn-ea"/>
              </a:rPr>
              <a:t>とする。利子率の上昇が貯蓄を増やすかどうかははっきりしない</a:t>
            </a:r>
            <a:endParaRPr lang="en-US" altLang="ja-JP" sz="2800" dirty="0">
              <a:latin typeface="+mn-ea"/>
            </a:endParaRPr>
          </a:p>
          <a:p>
            <a:pPr lvl="1">
              <a:lnSpc>
                <a:spcPct val="150000"/>
              </a:lnSpc>
            </a:pPr>
            <a:r>
              <a:rPr lang="ja-JP" altLang="en-US" sz="2500" dirty="0">
                <a:latin typeface="+mn-ea"/>
              </a:rPr>
              <a:t>所得効果と代替効果が相殺するため</a:t>
            </a:r>
            <a:endParaRPr lang="en-US" altLang="ja-JP" sz="2500" dirty="0">
              <a:latin typeface="+mn-ea"/>
            </a:endParaRPr>
          </a:p>
          <a:p>
            <a:pPr>
              <a:lnSpc>
                <a:spcPct val="150000"/>
              </a:lnSpc>
            </a:pPr>
            <a:r>
              <a:rPr lang="en-US" altLang="ja-JP" sz="2800" i="1" dirty="0">
                <a:latin typeface="Times New Roman" panose="02020603050405020304" pitchFamily="18" charset="0"/>
                <a:cs typeface="Times New Roman" panose="02020603050405020304" pitchFamily="18" charset="0"/>
              </a:rPr>
              <a:t>W</a:t>
            </a:r>
            <a:r>
              <a:rPr lang="en-US" altLang="ja-JP" sz="2800" baseline="-25000" dirty="0">
                <a:latin typeface="Times New Roman" panose="02020603050405020304" pitchFamily="18" charset="0"/>
                <a:cs typeface="Times New Roman" panose="02020603050405020304" pitchFamily="18" charset="0"/>
              </a:rPr>
              <a:t>2</a:t>
            </a:r>
            <a:r>
              <a:rPr lang="en-US" altLang="ja-JP" sz="2800" dirty="0">
                <a:latin typeface="Times New Roman" panose="02020603050405020304" pitchFamily="18" charset="0"/>
                <a:cs typeface="Times New Roman" panose="02020603050405020304" pitchFamily="18" charset="0"/>
              </a:rPr>
              <a:t>&gt;0</a:t>
            </a:r>
            <a:r>
              <a:rPr lang="ja-JP" altLang="en-US" sz="2800" dirty="0">
                <a:latin typeface="Times New Roman" panose="02020603050405020304" pitchFamily="18" charset="0"/>
                <a:cs typeface="Times New Roman" panose="02020603050405020304" pitchFamily="18" charset="0"/>
              </a:rPr>
              <a:t>で，</a:t>
            </a:r>
            <a:r>
              <a:rPr lang="en-US" altLang="ja-JP" sz="2800" i="1" dirty="0">
                <a:latin typeface="Times New Roman" panose="02020603050405020304" pitchFamily="18" charset="0"/>
                <a:cs typeface="Times New Roman" panose="02020603050405020304" pitchFamily="18" charset="0"/>
              </a:rPr>
              <a:t>W</a:t>
            </a:r>
            <a:r>
              <a:rPr lang="en-US" altLang="ja-JP" sz="2800" baseline="-25000" dirty="0">
                <a:latin typeface="+mn-ea"/>
              </a:rPr>
              <a:t>2</a:t>
            </a:r>
            <a:r>
              <a:rPr lang="ja-JP" altLang="en-US" sz="2800" dirty="0">
                <a:latin typeface="+mn-ea"/>
              </a:rPr>
              <a:t>がかなり大きい場合，利子率の上昇は購入可能領域を縮小させる</a:t>
            </a:r>
            <a:endParaRPr lang="en-US" altLang="ja-JP" sz="2800" dirty="0">
              <a:latin typeface="+mn-ea"/>
            </a:endParaRPr>
          </a:p>
          <a:p>
            <a:pPr lvl="1">
              <a:lnSpc>
                <a:spcPct val="150000"/>
              </a:lnSpc>
            </a:pPr>
            <a:r>
              <a:rPr lang="ja-JP" altLang="en-US" sz="2500" dirty="0">
                <a:latin typeface="+mn-ea"/>
              </a:rPr>
              <a:t>所得</a:t>
            </a:r>
            <a:r>
              <a:rPr lang="ja-JP" altLang="en-US" sz="2500" dirty="0">
                <a:latin typeface="Times New Roman" panose="02020603050405020304" pitchFamily="18" charset="0"/>
                <a:cs typeface="Times New Roman" panose="02020603050405020304" pitchFamily="18" charset="0"/>
              </a:rPr>
              <a:t>効果で</a:t>
            </a:r>
            <a:r>
              <a:rPr lang="en-US" altLang="ja-JP" sz="2500" i="1" dirty="0">
                <a:latin typeface="Times New Roman" panose="02020603050405020304" pitchFamily="18" charset="0"/>
                <a:cs typeface="Times New Roman" panose="02020603050405020304" pitchFamily="18" charset="0"/>
              </a:rPr>
              <a:t>C</a:t>
            </a:r>
            <a:r>
              <a:rPr lang="en-US" altLang="ja-JP" sz="2500" baseline="-25000" dirty="0">
                <a:latin typeface="Times New Roman" panose="02020603050405020304" pitchFamily="18" charset="0"/>
                <a:cs typeface="Times New Roman" panose="02020603050405020304" pitchFamily="18" charset="0"/>
              </a:rPr>
              <a:t>1</a:t>
            </a:r>
            <a:r>
              <a:rPr lang="ja-JP" altLang="en-US" sz="2500" dirty="0">
                <a:latin typeface="Times New Roman" panose="02020603050405020304" pitchFamily="18" charset="0"/>
                <a:cs typeface="Times New Roman" panose="02020603050405020304" pitchFamily="18" charset="0"/>
              </a:rPr>
              <a:t>は減少</a:t>
            </a:r>
            <a:endParaRPr lang="en-US" altLang="ja-JP" sz="2500" dirty="0">
              <a:latin typeface="Times New Roman" panose="02020603050405020304" pitchFamily="18" charset="0"/>
              <a:cs typeface="Times New Roman" panose="02020603050405020304" pitchFamily="18" charset="0"/>
            </a:endParaRPr>
          </a:p>
          <a:p>
            <a:pPr lvl="1">
              <a:lnSpc>
                <a:spcPct val="150000"/>
              </a:lnSpc>
            </a:pPr>
            <a:r>
              <a:rPr lang="ja-JP" altLang="en-US" sz="2500" dirty="0">
                <a:latin typeface="Times New Roman" panose="02020603050405020304" pitchFamily="18" charset="0"/>
                <a:cs typeface="Times New Roman" panose="02020603050405020304" pitchFamily="18" charset="0"/>
              </a:rPr>
              <a:t>代替効果　</a:t>
            </a:r>
            <a:r>
              <a:rPr lang="en-US" altLang="ja-JP" sz="2500" dirty="0">
                <a:latin typeface="Times New Roman" panose="02020603050405020304" pitchFamily="18" charset="0"/>
                <a:cs typeface="Times New Roman" panose="02020603050405020304" pitchFamily="18" charset="0"/>
              </a:rPr>
              <a:t>1/(1+</a:t>
            </a:r>
            <a:r>
              <a:rPr lang="en-US" altLang="ja-JP" sz="2500" i="1" dirty="0">
                <a:latin typeface="Times New Roman" panose="02020603050405020304" pitchFamily="18" charset="0"/>
                <a:cs typeface="Times New Roman" panose="02020603050405020304" pitchFamily="18" charset="0"/>
              </a:rPr>
              <a:t>r</a:t>
            </a:r>
            <a:r>
              <a:rPr lang="en-US" altLang="ja-JP" sz="2500" dirty="0">
                <a:latin typeface="Times New Roman" panose="02020603050405020304" pitchFamily="18" charset="0"/>
                <a:cs typeface="Times New Roman" panose="02020603050405020304" pitchFamily="18" charset="0"/>
              </a:rPr>
              <a:t>)</a:t>
            </a:r>
            <a:r>
              <a:rPr lang="ja-JP" altLang="en-US" sz="2500" dirty="0">
                <a:latin typeface="Times New Roman" panose="02020603050405020304" pitchFamily="18" charset="0"/>
                <a:cs typeface="Times New Roman" panose="02020603050405020304" pitchFamily="18" charset="0"/>
              </a:rPr>
              <a:t>の低下</a:t>
            </a:r>
            <a:r>
              <a:rPr lang="en-US" altLang="ja-JP" sz="2500" dirty="0">
                <a:latin typeface="Times New Roman" panose="02020603050405020304" pitchFamily="18" charset="0"/>
                <a:cs typeface="Times New Roman" panose="02020603050405020304" pitchFamily="18" charset="0"/>
                <a:sym typeface="Wingdings" panose="05000000000000000000" pitchFamily="2" charset="2"/>
              </a:rPr>
              <a:t> </a:t>
            </a:r>
            <a:r>
              <a:rPr lang="en-US" altLang="ja-JP" sz="2500" i="1" dirty="0">
                <a:latin typeface="Times New Roman" panose="02020603050405020304" pitchFamily="18" charset="0"/>
                <a:cs typeface="Times New Roman" panose="02020603050405020304" pitchFamily="18" charset="0"/>
                <a:sym typeface="Wingdings" panose="05000000000000000000" pitchFamily="2" charset="2"/>
              </a:rPr>
              <a:t>C</a:t>
            </a:r>
            <a:r>
              <a:rPr lang="en-US" altLang="ja-JP" sz="2500" baseline="-25000" dirty="0">
                <a:latin typeface="Times New Roman" panose="02020603050405020304" pitchFamily="18" charset="0"/>
                <a:cs typeface="Times New Roman" panose="02020603050405020304" pitchFamily="18" charset="0"/>
                <a:sym typeface="Wingdings" panose="05000000000000000000" pitchFamily="2" charset="2"/>
              </a:rPr>
              <a:t>2</a:t>
            </a:r>
            <a:r>
              <a:rPr lang="ja-JP" altLang="en-US" sz="2500" dirty="0">
                <a:latin typeface="Times New Roman" panose="02020603050405020304" pitchFamily="18" charset="0"/>
                <a:cs typeface="Times New Roman" panose="02020603050405020304" pitchFamily="18" charset="0"/>
                <a:sym typeface="Wingdings" panose="05000000000000000000" pitchFamily="2" charset="2"/>
              </a:rPr>
              <a:t>が相対的に安くなる</a:t>
            </a:r>
            <a:r>
              <a:rPr lang="en-US" altLang="ja-JP" sz="2500" dirty="0">
                <a:latin typeface="Times New Roman" panose="02020603050405020304" pitchFamily="18" charset="0"/>
                <a:cs typeface="Times New Roman" panose="02020603050405020304" pitchFamily="18" charset="0"/>
                <a:sym typeface="Wingdings" panose="05000000000000000000" pitchFamily="2" charset="2"/>
              </a:rPr>
              <a:t> </a:t>
            </a:r>
            <a:r>
              <a:rPr lang="en-US" altLang="ja-JP" sz="2500" i="1" dirty="0">
                <a:latin typeface="Times New Roman" panose="02020603050405020304" pitchFamily="18" charset="0"/>
                <a:cs typeface="Times New Roman" panose="02020603050405020304" pitchFamily="18" charset="0"/>
                <a:sym typeface="Wingdings" panose="05000000000000000000" pitchFamily="2" charset="2"/>
              </a:rPr>
              <a:t>C</a:t>
            </a:r>
            <a:r>
              <a:rPr lang="en-US" altLang="ja-JP" sz="2500" baseline="-25000" dirty="0">
                <a:latin typeface="Times New Roman" panose="02020603050405020304" pitchFamily="18" charset="0"/>
                <a:cs typeface="Times New Roman" panose="02020603050405020304" pitchFamily="18" charset="0"/>
                <a:sym typeface="Wingdings" panose="05000000000000000000" pitchFamily="2" charset="2"/>
              </a:rPr>
              <a:t>1</a:t>
            </a:r>
            <a:r>
              <a:rPr lang="ja-JP" altLang="en-US" sz="2500" dirty="0">
                <a:latin typeface="Times New Roman" panose="02020603050405020304" pitchFamily="18" charset="0"/>
                <a:cs typeface="Times New Roman" panose="02020603050405020304" pitchFamily="18" charset="0"/>
                <a:sym typeface="Wingdings" panose="05000000000000000000" pitchFamily="2" charset="2"/>
              </a:rPr>
              <a:t>は減少</a:t>
            </a:r>
            <a:endParaRPr lang="en-US" altLang="ja-JP" sz="2500" dirty="0">
              <a:latin typeface="Times New Roman" panose="02020603050405020304" pitchFamily="18" charset="0"/>
              <a:cs typeface="Times New Roman" panose="02020603050405020304" pitchFamily="18" charset="0"/>
              <a:sym typeface="Wingdings" panose="05000000000000000000" pitchFamily="2" charset="2"/>
            </a:endParaRPr>
          </a:p>
          <a:p>
            <a:pPr lvl="1">
              <a:lnSpc>
                <a:spcPct val="150000"/>
              </a:lnSpc>
            </a:pPr>
            <a:r>
              <a:rPr lang="ja-JP" altLang="en-US" sz="2500" dirty="0">
                <a:latin typeface="Times New Roman" panose="02020603050405020304" pitchFamily="18" charset="0"/>
                <a:cs typeface="Times New Roman" panose="02020603050405020304" pitchFamily="18" charset="0"/>
              </a:rPr>
              <a:t>所得効果，代替効果ともに</a:t>
            </a:r>
            <a:r>
              <a:rPr lang="en-US" altLang="ja-JP" sz="2500" i="1" dirty="0">
                <a:latin typeface="Times New Roman" panose="02020603050405020304" pitchFamily="18" charset="0"/>
                <a:cs typeface="Times New Roman" panose="02020603050405020304" pitchFamily="18" charset="0"/>
              </a:rPr>
              <a:t>C</a:t>
            </a:r>
            <a:r>
              <a:rPr lang="en-US" altLang="ja-JP" sz="2500" baseline="-25000" dirty="0">
                <a:latin typeface="Times New Roman" panose="02020603050405020304" pitchFamily="18" charset="0"/>
                <a:cs typeface="Times New Roman" panose="02020603050405020304" pitchFamily="18" charset="0"/>
              </a:rPr>
              <a:t>1</a:t>
            </a:r>
            <a:r>
              <a:rPr lang="ja-JP" altLang="en-US" sz="2500" dirty="0">
                <a:latin typeface="Times New Roman" panose="02020603050405020304" pitchFamily="18" charset="0"/>
                <a:cs typeface="Times New Roman" panose="02020603050405020304" pitchFamily="18" charset="0"/>
              </a:rPr>
              <a:t>を減らす</a:t>
            </a:r>
            <a:r>
              <a:rPr lang="en-US" altLang="ja-JP" sz="2500" dirty="0">
                <a:latin typeface="Times New Roman" panose="02020603050405020304" pitchFamily="18" charset="0"/>
                <a:cs typeface="Times New Roman" panose="02020603050405020304" pitchFamily="18" charset="0"/>
                <a:sym typeface="Wingdings" panose="05000000000000000000" pitchFamily="2" charset="2"/>
              </a:rPr>
              <a:t> </a:t>
            </a:r>
            <a:r>
              <a:rPr lang="ja-JP" altLang="en-US" sz="2500" dirty="0">
                <a:latin typeface="Times New Roman" panose="02020603050405020304" pitchFamily="18" charset="0"/>
                <a:cs typeface="Times New Roman" panose="02020603050405020304" pitchFamily="18" charset="0"/>
                <a:sym typeface="Wingdings" panose="05000000000000000000" pitchFamily="2" charset="2"/>
              </a:rPr>
              <a:t>貯蓄</a:t>
            </a:r>
            <a:r>
              <a:rPr lang="en-US" altLang="ja-JP" sz="2500" dirty="0">
                <a:latin typeface="Times New Roman" panose="02020603050405020304" pitchFamily="18" charset="0"/>
                <a:cs typeface="Times New Roman" panose="02020603050405020304" pitchFamily="18" charset="0"/>
                <a:sym typeface="Wingdings" panose="05000000000000000000" pitchFamily="2" charset="2"/>
              </a:rPr>
              <a:t>S</a:t>
            </a:r>
            <a:r>
              <a:rPr lang="ja-JP" altLang="en-US" sz="2500" dirty="0">
                <a:latin typeface="Times New Roman" panose="02020603050405020304" pitchFamily="18" charset="0"/>
                <a:cs typeface="Times New Roman" panose="02020603050405020304" pitchFamily="18" charset="0"/>
                <a:sym typeface="Wingdings" panose="05000000000000000000" pitchFamily="2" charset="2"/>
              </a:rPr>
              <a:t>は増える</a:t>
            </a:r>
            <a:endParaRPr lang="ja-JP" altLang="en-US"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4932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ja-JP" altLang="en-US"/>
              <a:t>労働供給の決定</a:t>
            </a:r>
          </a:p>
        </p:txBody>
      </p:sp>
      <p:sp>
        <p:nvSpPr>
          <p:cNvPr id="21507" name="Rectangle 3"/>
          <p:cNvSpPr>
            <a:spLocks noGrp="1" noChangeArrowheads="1"/>
          </p:cNvSpPr>
          <p:nvPr>
            <p:ph idx="1"/>
          </p:nvPr>
        </p:nvSpPr>
        <p:spPr>
          <a:xfrm>
            <a:off x="628650" y="1690688"/>
            <a:ext cx="8119814" cy="4802186"/>
          </a:xfrm>
        </p:spPr>
        <p:txBody>
          <a:bodyPr>
            <a:normAutofit fontScale="85000" lnSpcReduction="10000"/>
          </a:bodyPr>
          <a:lstStyle/>
          <a:p>
            <a:pPr marL="0" indent="0">
              <a:lnSpc>
                <a:spcPct val="110000"/>
              </a:lnSpc>
              <a:buNone/>
            </a:pPr>
            <a:r>
              <a:rPr lang="en-US" altLang="ja-JP" sz="2800" dirty="0"/>
              <a:t>1</a:t>
            </a:r>
            <a:r>
              <a:rPr lang="ja-JP" altLang="en-US" sz="2800" dirty="0"/>
              <a:t>期間のモデルで考える（貯蓄は考えない）</a:t>
            </a:r>
            <a:endParaRPr lang="ja-JP" altLang="en-US" sz="2400" dirty="0"/>
          </a:p>
          <a:p>
            <a:pPr marL="342900" lvl="1" indent="0">
              <a:lnSpc>
                <a:spcPct val="110000"/>
              </a:lnSpc>
              <a:buNone/>
            </a:pPr>
            <a:r>
              <a:rPr lang="ja-JP" altLang="en-US" sz="2400" dirty="0"/>
              <a:t>労働自体は目的ではない</a:t>
            </a:r>
            <a:endParaRPr lang="en-US" altLang="ja-JP" sz="2400" dirty="0"/>
          </a:p>
          <a:p>
            <a:pPr marL="342900" lvl="1" indent="0">
              <a:lnSpc>
                <a:spcPct val="110000"/>
              </a:lnSpc>
              <a:buNone/>
            </a:pPr>
            <a:r>
              <a:rPr lang="ja-JP" altLang="en-US" sz="2400" dirty="0"/>
              <a:t>労働自体は，労働者の</a:t>
            </a:r>
            <a:r>
              <a:rPr lang="ja-JP" altLang="en-US" sz="2400" dirty="0">
                <a:sym typeface="Wingdings" pitchFamily="2" charset="2"/>
              </a:rPr>
              <a:t>自由時間（余暇：</a:t>
            </a:r>
            <a:r>
              <a:rPr lang="en-US" altLang="ja-JP" sz="2400" dirty="0">
                <a:sym typeface="Wingdings" pitchFamily="2" charset="2"/>
              </a:rPr>
              <a:t>leisure</a:t>
            </a:r>
            <a:r>
              <a:rPr lang="ja-JP" altLang="en-US" sz="2400" dirty="0">
                <a:sym typeface="Wingdings" pitchFamily="2" charset="2"/>
              </a:rPr>
              <a:t>）を減らす</a:t>
            </a:r>
            <a:r>
              <a:rPr lang="en-US" altLang="ja-JP" sz="2400" dirty="0">
                <a:sym typeface="Wingdings" panose="05000000000000000000" pitchFamily="2" charset="2"/>
              </a:rPr>
              <a:t></a:t>
            </a:r>
            <a:r>
              <a:rPr lang="ja-JP" altLang="en-US" sz="2400" dirty="0">
                <a:sym typeface="Wingdings" pitchFamily="2" charset="2"/>
              </a:rPr>
              <a:t>効用は低下</a:t>
            </a:r>
            <a:endParaRPr lang="en-US" altLang="ja-JP" sz="2400" dirty="0">
              <a:sym typeface="Wingdings" pitchFamily="2" charset="2"/>
            </a:endParaRPr>
          </a:p>
          <a:p>
            <a:pPr marL="342900" lvl="1" indent="0">
              <a:lnSpc>
                <a:spcPct val="110000"/>
              </a:lnSpc>
              <a:buNone/>
            </a:pPr>
            <a:r>
              <a:rPr lang="ja-JP" altLang="en-US" sz="2400" dirty="0"/>
              <a:t>労働の目的：</a:t>
            </a:r>
            <a:r>
              <a:rPr lang="ja-JP" altLang="en-US" sz="2400" dirty="0">
                <a:sym typeface="Wingdings" pitchFamily="2" charset="2"/>
              </a:rPr>
              <a:t>金銭的な所得を獲得する</a:t>
            </a:r>
            <a:r>
              <a:rPr lang="en-US" altLang="ja-JP" sz="2400" dirty="0">
                <a:sym typeface="Wingdings" panose="05000000000000000000" pitchFamily="2" charset="2"/>
              </a:rPr>
              <a:t></a:t>
            </a:r>
            <a:r>
              <a:rPr lang="ja-JP" altLang="en-US" sz="2400" dirty="0">
                <a:sym typeface="Wingdings" pitchFamily="2" charset="2"/>
              </a:rPr>
              <a:t>消費財の購入</a:t>
            </a:r>
          </a:p>
          <a:p>
            <a:pPr marL="0" indent="0">
              <a:lnSpc>
                <a:spcPct val="110000"/>
              </a:lnSpc>
              <a:buNone/>
            </a:pPr>
            <a:r>
              <a:rPr lang="ja-JP" altLang="en-US" sz="2800" dirty="0">
                <a:latin typeface="Times New Roman" pitchFamily="18" charset="0"/>
                <a:sym typeface="Wingdings" pitchFamily="2" charset="2"/>
              </a:rPr>
              <a:t>問題の定式化</a:t>
            </a:r>
            <a:endParaRPr lang="en-US" altLang="ja-JP" sz="2800" dirty="0">
              <a:latin typeface="Times New Roman" pitchFamily="18" charset="0"/>
              <a:sym typeface="Wingdings" pitchFamily="2" charset="2"/>
            </a:endParaRPr>
          </a:p>
          <a:p>
            <a:pPr marL="0" indent="0">
              <a:lnSpc>
                <a:spcPct val="110000"/>
              </a:lnSpc>
              <a:buNone/>
            </a:pPr>
            <a:r>
              <a:rPr lang="ja-JP" altLang="en-US" sz="2800" dirty="0">
                <a:latin typeface="Times New Roman" pitchFamily="18" charset="0"/>
                <a:sym typeface="Wingdings" pitchFamily="2" charset="2"/>
              </a:rPr>
              <a:t>　　効用関数</a:t>
            </a:r>
            <a:r>
              <a:rPr lang="ja-JP" altLang="en-US" sz="2800" i="1" dirty="0">
                <a:latin typeface="Times New Roman" pitchFamily="18" charset="0"/>
                <a:sym typeface="Wingdings" pitchFamily="2" charset="2"/>
              </a:rPr>
              <a:t>	</a:t>
            </a:r>
            <a:r>
              <a:rPr lang="en-US" altLang="ja-JP" sz="2800" i="1" dirty="0">
                <a:latin typeface="Times New Roman" pitchFamily="18" charset="0"/>
                <a:sym typeface="Wingdings" pitchFamily="2" charset="2"/>
              </a:rPr>
              <a:t>		U</a:t>
            </a:r>
            <a:r>
              <a:rPr lang="en-US" altLang="ja-JP" sz="2800" dirty="0">
                <a:latin typeface="Times New Roman" pitchFamily="18" charset="0"/>
                <a:sym typeface="Wingdings" pitchFamily="2" charset="2"/>
              </a:rPr>
              <a:t>(</a:t>
            </a:r>
            <a:r>
              <a:rPr lang="en-US" altLang="ja-JP" sz="2800" i="1" dirty="0">
                <a:latin typeface="Times New Roman" pitchFamily="18" charset="0"/>
                <a:sym typeface="Wingdings" pitchFamily="2" charset="2"/>
              </a:rPr>
              <a:t>C</a:t>
            </a:r>
            <a:r>
              <a:rPr lang="en-US" altLang="ja-JP" sz="2800" dirty="0">
                <a:latin typeface="Times New Roman" pitchFamily="18" charset="0"/>
                <a:sym typeface="Wingdings" pitchFamily="2" charset="2"/>
              </a:rPr>
              <a:t>, </a:t>
            </a:r>
            <a:r>
              <a:rPr lang="en-US" altLang="ja-JP" sz="2800" i="1" dirty="0">
                <a:latin typeface="Times New Roman" pitchFamily="18" charset="0"/>
                <a:sym typeface="Wingdings" pitchFamily="2" charset="2"/>
              </a:rPr>
              <a:t>l </a:t>
            </a:r>
            <a:r>
              <a:rPr lang="en-US" altLang="ja-JP" sz="2800" dirty="0">
                <a:latin typeface="Times New Roman" pitchFamily="18" charset="0"/>
                <a:sym typeface="Wingdings" pitchFamily="2" charset="2"/>
              </a:rPr>
              <a:t>)		</a:t>
            </a:r>
            <a:endParaRPr lang="ja-JP" altLang="en-US" sz="2800" dirty="0">
              <a:latin typeface="Times New Roman" pitchFamily="18" charset="0"/>
              <a:sym typeface="Wingdings" pitchFamily="2" charset="2"/>
            </a:endParaRPr>
          </a:p>
          <a:p>
            <a:pPr>
              <a:lnSpc>
                <a:spcPct val="110000"/>
              </a:lnSpc>
              <a:buFont typeface="Wingdings" pitchFamily="2" charset="2"/>
              <a:buNone/>
            </a:pPr>
            <a:r>
              <a:rPr lang="ja-JP" altLang="en-US" sz="2800" dirty="0">
                <a:latin typeface="Times New Roman" pitchFamily="18" charset="0"/>
                <a:sym typeface="Wingdings" pitchFamily="2" charset="2"/>
              </a:rPr>
              <a:t>　（狭義の）予算制約</a:t>
            </a:r>
            <a:r>
              <a:rPr lang="ja-JP" altLang="en-US" sz="2800" i="1" dirty="0">
                <a:latin typeface="Times New Roman" pitchFamily="18" charset="0"/>
                <a:sym typeface="Wingdings" pitchFamily="2" charset="2"/>
              </a:rPr>
              <a:t>	</a:t>
            </a:r>
            <a:r>
              <a:rPr lang="en-US" altLang="ja-JP" sz="2800" i="1" dirty="0">
                <a:latin typeface="Times New Roman" pitchFamily="18" charset="0"/>
                <a:sym typeface="Wingdings" pitchFamily="2" charset="2"/>
              </a:rPr>
              <a:t>p C </a:t>
            </a:r>
            <a:r>
              <a:rPr lang="en-US" altLang="ja-JP" sz="2800" dirty="0">
                <a:latin typeface="Times New Roman" pitchFamily="18" charset="0"/>
                <a:sym typeface="Wingdings" pitchFamily="2" charset="2"/>
              </a:rPr>
              <a:t>= </a:t>
            </a:r>
            <a:r>
              <a:rPr lang="en-US" altLang="ja-JP" sz="2800" i="1" dirty="0">
                <a:latin typeface="Times New Roman" pitchFamily="18" charset="0"/>
                <a:sym typeface="Wingdings" pitchFamily="2" charset="2"/>
              </a:rPr>
              <a:t>w h		</a:t>
            </a:r>
            <a:endParaRPr lang="ja-JP" altLang="en-US" sz="2800" i="1" dirty="0">
              <a:latin typeface="Times New Roman" pitchFamily="18" charset="0"/>
              <a:sym typeface="Wingdings" pitchFamily="2" charset="2"/>
            </a:endParaRPr>
          </a:p>
          <a:p>
            <a:pPr>
              <a:lnSpc>
                <a:spcPct val="110000"/>
              </a:lnSpc>
              <a:buFont typeface="Wingdings" pitchFamily="2" charset="2"/>
              <a:buNone/>
            </a:pPr>
            <a:r>
              <a:rPr lang="ja-JP" altLang="en-US" sz="2800" i="1" dirty="0">
                <a:latin typeface="Times New Roman" pitchFamily="18" charset="0"/>
                <a:sym typeface="Wingdings" pitchFamily="2" charset="2"/>
              </a:rPr>
              <a:t>	　</a:t>
            </a:r>
            <a:r>
              <a:rPr lang="ja-JP" altLang="en-US" sz="2800" dirty="0">
                <a:latin typeface="Times New Roman" pitchFamily="18" charset="0"/>
                <a:sym typeface="Wingdings" pitchFamily="2" charset="2"/>
              </a:rPr>
              <a:t>時間の制約</a:t>
            </a:r>
            <a:r>
              <a:rPr lang="en-US" altLang="ja-JP" sz="2800" dirty="0">
                <a:latin typeface="Times New Roman" pitchFamily="18" charset="0"/>
                <a:sym typeface="Wingdings" pitchFamily="2" charset="2"/>
              </a:rPr>
              <a:t>			</a:t>
            </a:r>
            <a:r>
              <a:rPr lang="en-US" altLang="ja-JP" sz="2800" i="1" dirty="0">
                <a:latin typeface="Times New Roman" pitchFamily="18" charset="0"/>
                <a:sym typeface="Wingdings" pitchFamily="2" charset="2"/>
              </a:rPr>
              <a:t>h  </a:t>
            </a:r>
            <a:r>
              <a:rPr lang="en-US" altLang="ja-JP" sz="2800" dirty="0">
                <a:latin typeface="Times New Roman" pitchFamily="18" charset="0"/>
                <a:sym typeface="Wingdings" pitchFamily="2" charset="2"/>
              </a:rPr>
              <a:t>+ </a:t>
            </a:r>
            <a:r>
              <a:rPr lang="en-US" altLang="ja-JP" sz="2800" i="1" dirty="0">
                <a:latin typeface="Times New Roman" pitchFamily="18" charset="0"/>
                <a:sym typeface="Wingdings" pitchFamily="2" charset="2"/>
              </a:rPr>
              <a:t>l </a:t>
            </a:r>
            <a:r>
              <a:rPr lang="en-US" altLang="ja-JP" sz="2800" dirty="0">
                <a:latin typeface="Times New Roman" pitchFamily="18" charset="0"/>
                <a:sym typeface="Wingdings" pitchFamily="2" charset="2"/>
              </a:rPr>
              <a:t>= </a:t>
            </a:r>
            <a:r>
              <a:rPr lang="en-US" altLang="ja-JP" sz="2800" i="1" dirty="0">
                <a:latin typeface="Times New Roman" pitchFamily="18" charset="0"/>
                <a:sym typeface="Wingdings" pitchFamily="2" charset="2"/>
              </a:rPr>
              <a:t>T		</a:t>
            </a:r>
            <a:endParaRPr lang="ja-JP" altLang="en-US" sz="2800" dirty="0">
              <a:latin typeface="Times New Roman" pitchFamily="18" charset="0"/>
              <a:sym typeface="Wingdings" pitchFamily="2" charset="2"/>
            </a:endParaRPr>
          </a:p>
          <a:p>
            <a:pPr>
              <a:lnSpc>
                <a:spcPct val="80000"/>
              </a:lnSpc>
              <a:buFont typeface="Wingdings" pitchFamily="2" charset="2"/>
              <a:buNone/>
            </a:pPr>
            <a:endParaRPr lang="ja-JP" altLang="en-US" sz="2800" dirty="0">
              <a:latin typeface="Times New Roman" pitchFamily="18" charset="0"/>
              <a:sym typeface="Wingdings" pitchFamily="2" charset="2"/>
            </a:endParaRPr>
          </a:p>
          <a:p>
            <a:pPr>
              <a:lnSpc>
                <a:spcPct val="80000"/>
              </a:lnSpc>
              <a:buFont typeface="Wingdings" pitchFamily="2" charset="2"/>
              <a:buNone/>
            </a:pPr>
            <a:r>
              <a:rPr lang="en-US" altLang="ja-JP" sz="2400" i="1" dirty="0">
                <a:latin typeface="Times New Roman" pitchFamily="18" charset="0"/>
                <a:sym typeface="Wingdings" pitchFamily="2" charset="2"/>
              </a:rPr>
              <a:t>p </a:t>
            </a:r>
            <a:r>
              <a:rPr lang="en-US" altLang="ja-JP" sz="2400" dirty="0">
                <a:latin typeface="Times New Roman" pitchFamily="18" charset="0"/>
                <a:sym typeface="Wingdings" pitchFamily="2" charset="2"/>
              </a:rPr>
              <a:t>: </a:t>
            </a:r>
            <a:r>
              <a:rPr lang="ja-JP" altLang="en-US" sz="2400" dirty="0">
                <a:latin typeface="Times New Roman" pitchFamily="18" charset="0"/>
                <a:sym typeface="Wingdings" pitchFamily="2" charset="2"/>
              </a:rPr>
              <a:t>消費財の価格　</a:t>
            </a:r>
            <a:r>
              <a:rPr lang="en-US" altLang="ja-JP" sz="2400" i="1" dirty="0">
                <a:latin typeface="Times New Roman" pitchFamily="18" charset="0"/>
                <a:sym typeface="Wingdings" pitchFamily="2" charset="2"/>
              </a:rPr>
              <a:t>C</a:t>
            </a:r>
            <a:r>
              <a:rPr lang="ja-JP" altLang="en-US" sz="2400" dirty="0">
                <a:latin typeface="Times New Roman" pitchFamily="18" charset="0"/>
                <a:sym typeface="Wingdings" pitchFamily="2" charset="2"/>
              </a:rPr>
              <a:t>：消費財の購入量　</a:t>
            </a:r>
            <a:r>
              <a:rPr lang="en-US" altLang="ja-JP" sz="2400" i="1" dirty="0">
                <a:latin typeface="Times New Roman" pitchFamily="18" charset="0"/>
                <a:sym typeface="Wingdings" pitchFamily="2" charset="2"/>
              </a:rPr>
              <a:t>w </a:t>
            </a:r>
            <a:r>
              <a:rPr lang="en-US" altLang="ja-JP" sz="2400" dirty="0">
                <a:latin typeface="Times New Roman" pitchFamily="18" charset="0"/>
                <a:sym typeface="Wingdings" pitchFamily="2" charset="2"/>
              </a:rPr>
              <a:t>: </a:t>
            </a:r>
            <a:r>
              <a:rPr lang="ja-JP" altLang="en-US" sz="2400" dirty="0">
                <a:latin typeface="Times New Roman" pitchFamily="18" charset="0"/>
                <a:sym typeface="Wingdings" pitchFamily="2" charset="2"/>
              </a:rPr>
              <a:t>賃金率　</a:t>
            </a:r>
            <a:r>
              <a:rPr lang="en-US" altLang="ja-JP" sz="2400" i="1" dirty="0">
                <a:latin typeface="Times New Roman" pitchFamily="18" charset="0"/>
                <a:sym typeface="Wingdings" pitchFamily="2" charset="2"/>
              </a:rPr>
              <a:t>h</a:t>
            </a:r>
            <a:r>
              <a:rPr lang="ja-JP" altLang="en-US" sz="2400" dirty="0">
                <a:latin typeface="Times New Roman" pitchFamily="18" charset="0"/>
                <a:sym typeface="Wingdings" pitchFamily="2" charset="2"/>
              </a:rPr>
              <a:t>：労働時間</a:t>
            </a:r>
            <a:endParaRPr lang="ja-JP" altLang="en-US" sz="2400" i="1" dirty="0">
              <a:latin typeface="Times New Roman" pitchFamily="18" charset="0"/>
              <a:sym typeface="Wingdings" pitchFamily="2" charset="2"/>
            </a:endParaRPr>
          </a:p>
          <a:p>
            <a:pPr>
              <a:lnSpc>
                <a:spcPct val="80000"/>
              </a:lnSpc>
              <a:buFont typeface="Wingdings" pitchFamily="2" charset="2"/>
              <a:buNone/>
            </a:pPr>
            <a:r>
              <a:rPr lang="en-US" altLang="ja-JP" sz="2400" i="1" dirty="0">
                <a:latin typeface="Times New Roman" pitchFamily="18" charset="0"/>
              </a:rPr>
              <a:t>l</a:t>
            </a:r>
            <a:r>
              <a:rPr lang="ja-JP" altLang="en-US" sz="2400" dirty="0">
                <a:latin typeface="Times New Roman" pitchFamily="18" charset="0"/>
              </a:rPr>
              <a:t>：余暇時間　</a:t>
            </a:r>
            <a:r>
              <a:rPr lang="en-US" altLang="ja-JP" sz="2400" i="1" dirty="0">
                <a:latin typeface="Times New Roman" pitchFamily="18" charset="0"/>
              </a:rPr>
              <a:t>T </a:t>
            </a:r>
            <a:r>
              <a:rPr lang="en-US" altLang="ja-JP" sz="2400" dirty="0">
                <a:latin typeface="Times New Roman" pitchFamily="18" charset="0"/>
              </a:rPr>
              <a:t>: </a:t>
            </a:r>
            <a:r>
              <a:rPr lang="ja-JP" altLang="en-US" sz="2400" dirty="0">
                <a:latin typeface="Times New Roman" pitchFamily="18" charset="0"/>
              </a:rPr>
              <a:t>利用可能時間</a:t>
            </a:r>
            <a:endParaRPr lang="ja-JP" altLang="en-US" sz="2400" i="1" dirty="0">
              <a:latin typeface="Times New Roman" pitchFamily="18" charset="0"/>
            </a:endParaRPr>
          </a:p>
        </p:txBody>
      </p:sp>
    </p:spTree>
    <p:extLst>
      <p:ext uri="{BB962C8B-B14F-4D97-AF65-F5344CB8AC3E}">
        <p14:creationId xmlns:p14="http://schemas.microsoft.com/office/powerpoint/2010/main" val="3415868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ja-JP" altLang="en-US"/>
              <a:t>労働供給の決定</a:t>
            </a:r>
            <a:r>
              <a:rPr lang="en-US" altLang="ja-JP"/>
              <a:t>(2)</a:t>
            </a:r>
          </a:p>
        </p:txBody>
      </p:sp>
      <mc:AlternateContent xmlns:mc="http://schemas.openxmlformats.org/markup-compatibility/2006" xmlns:a14="http://schemas.microsoft.com/office/drawing/2010/main">
        <mc:Choice Requires="a14">
          <p:sp>
            <p:nvSpPr>
              <p:cNvPr id="41987" name="Rectangle 3"/>
              <p:cNvSpPr>
                <a:spLocks noGrp="1" noChangeArrowheads="1"/>
              </p:cNvSpPr>
              <p:nvPr>
                <p:ph idx="1"/>
              </p:nvPr>
            </p:nvSpPr>
            <p:spPr>
              <a:xfrm>
                <a:off x="827088" y="1557338"/>
                <a:ext cx="7570787" cy="5111750"/>
              </a:xfrm>
            </p:spPr>
            <p:txBody>
              <a:bodyPr>
                <a:normAutofit fontScale="92500" lnSpcReduction="10000"/>
              </a:bodyPr>
              <a:lstStyle/>
              <a:p>
                <a:pPr marL="0" indent="0">
                  <a:lnSpc>
                    <a:spcPct val="90000"/>
                  </a:lnSpc>
                  <a:buFont typeface="Wingdings" pitchFamily="2" charset="2"/>
                  <a:buNone/>
                </a:pPr>
                <a:r>
                  <a:rPr lang="en-US" altLang="ja-JP" sz="2400" i="1" dirty="0">
                    <a:latin typeface="Times New Roman" pitchFamily="18" charset="0"/>
                    <a:sym typeface="Wingdings" pitchFamily="2" charset="2"/>
                  </a:rPr>
                  <a:t>			</a:t>
                </a:r>
                <a14:m>
                  <m:oMath xmlns:m="http://schemas.openxmlformats.org/officeDocument/2006/math">
                    <m:r>
                      <a:rPr lang="en-US" altLang="ja-JP" sz="2400" b="0" i="1" smtClean="0">
                        <a:latin typeface="Cambria Math" panose="02040503050406030204" pitchFamily="18" charset="0"/>
                        <a:sym typeface="Wingdings" pitchFamily="2" charset="2"/>
                      </a:rPr>
                      <m:t>𝑝𝐶</m:t>
                    </m:r>
                    <m:r>
                      <a:rPr lang="en-US" altLang="ja-JP" sz="2400" b="0" i="1" smtClean="0">
                        <a:latin typeface="Cambria Math" panose="02040503050406030204" pitchFamily="18" charset="0"/>
                        <a:sym typeface="Wingdings" pitchFamily="2" charset="2"/>
                      </a:rPr>
                      <m:t>=</m:t>
                    </m:r>
                    <m:r>
                      <a:rPr lang="en-US" altLang="ja-JP" sz="2400" b="0" i="1" smtClean="0">
                        <a:latin typeface="Cambria Math" panose="02040503050406030204" pitchFamily="18" charset="0"/>
                        <a:sym typeface="Wingdings" pitchFamily="2" charset="2"/>
                      </a:rPr>
                      <m:t>𝑤h</m:t>
                    </m:r>
                  </m:oMath>
                </a14:m>
                <a:r>
                  <a:rPr lang="en-US" altLang="ja-JP" sz="2400" i="1" dirty="0">
                    <a:latin typeface="Times New Roman" pitchFamily="18" charset="0"/>
                    <a:sym typeface="Wingdings" pitchFamily="2" charset="2"/>
                  </a:rPr>
                  <a:t>				</a:t>
                </a:r>
                <a:r>
                  <a:rPr lang="en-US" altLang="ja-JP" sz="2400" dirty="0">
                    <a:latin typeface="Times New Roman" pitchFamily="18" charset="0"/>
                    <a:sym typeface="Wingdings" pitchFamily="2" charset="2"/>
                  </a:rPr>
                  <a:t>(1)</a:t>
                </a:r>
              </a:p>
              <a:p>
                <a:pPr marL="0" indent="0">
                  <a:lnSpc>
                    <a:spcPct val="90000"/>
                  </a:lnSpc>
                  <a:buFont typeface="Wingdings" pitchFamily="2" charset="2"/>
                  <a:buNone/>
                </a:pPr>
                <a:r>
                  <a:rPr lang="en-US" altLang="ja-JP" sz="2400" i="1" dirty="0">
                    <a:latin typeface="Times New Roman" pitchFamily="18" charset="0"/>
                    <a:sym typeface="Wingdings" pitchFamily="2" charset="2"/>
                  </a:rPr>
                  <a:t>			</a:t>
                </a:r>
                <a14:m>
                  <m:oMath xmlns:m="http://schemas.openxmlformats.org/officeDocument/2006/math">
                    <m:r>
                      <a:rPr lang="en-US" altLang="ja-JP" sz="2400" b="0" i="1" smtClean="0">
                        <a:latin typeface="Cambria Math" panose="02040503050406030204" pitchFamily="18" charset="0"/>
                        <a:sym typeface="Wingdings" pitchFamily="2" charset="2"/>
                      </a:rPr>
                      <m:t>h</m:t>
                    </m:r>
                    <m:r>
                      <a:rPr lang="en-US" altLang="ja-JP" sz="2400" b="0" i="1" smtClean="0">
                        <a:latin typeface="Cambria Math" panose="02040503050406030204" pitchFamily="18" charset="0"/>
                        <a:sym typeface="Wingdings" pitchFamily="2" charset="2"/>
                      </a:rPr>
                      <m:t>+</m:t>
                    </m:r>
                    <m:r>
                      <a:rPr lang="en-US" altLang="ja-JP" sz="2400" b="0" i="1" smtClean="0">
                        <a:latin typeface="Cambria Math" panose="02040503050406030204" pitchFamily="18" charset="0"/>
                        <a:sym typeface="Wingdings" pitchFamily="2" charset="2"/>
                      </a:rPr>
                      <m:t>𝑙</m:t>
                    </m:r>
                    <m:r>
                      <a:rPr lang="en-US" altLang="ja-JP" sz="2400" b="0" i="1" smtClean="0">
                        <a:latin typeface="Cambria Math" panose="02040503050406030204" pitchFamily="18" charset="0"/>
                        <a:sym typeface="Wingdings" pitchFamily="2" charset="2"/>
                      </a:rPr>
                      <m:t>=</m:t>
                    </m:r>
                    <m:r>
                      <a:rPr lang="en-US" altLang="ja-JP" sz="2400" b="0" i="1" smtClean="0">
                        <a:latin typeface="Cambria Math" panose="02040503050406030204" pitchFamily="18" charset="0"/>
                        <a:sym typeface="Wingdings" pitchFamily="2" charset="2"/>
                      </a:rPr>
                      <m:t>𝑇</m:t>
                    </m:r>
                  </m:oMath>
                </a14:m>
                <a:r>
                  <a:rPr lang="en-US" altLang="ja-JP" sz="2400" dirty="0">
                    <a:latin typeface="Times New Roman" pitchFamily="18" charset="0"/>
                    <a:sym typeface="Wingdings" pitchFamily="2" charset="2"/>
                  </a:rPr>
                  <a:t>				(2)</a:t>
                </a:r>
                <a:endParaRPr lang="en-US" altLang="ja-JP" sz="2400" i="1" dirty="0">
                  <a:latin typeface="Times New Roman" pitchFamily="18" charset="0"/>
                  <a:sym typeface="Wingdings" pitchFamily="2" charset="2"/>
                </a:endParaRPr>
              </a:p>
              <a:p>
                <a:pPr marL="0" indent="0">
                  <a:lnSpc>
                    <a:spcPct val="90000"/>
                  </a:lnSpc>
                  <a:buFont typeface="Wingdings" pitchFamily="2" charset="2"/>
                  <a:buNone/>
                </a:pPr>
                <a:r>
                  <a:rPr lang="en-US" altLang="ja-JP" sz="2400" dirty="0"/>
                  <a:t>(2)</a:t>
                </a:r>
                <a:r>
                  <a:rPr lang="ja-JP" altLang="en-US" sz="2400" dirty="0"/>
                  <a:t>より，</a:t>
                </a:r>
                <a:r>
                  <a:rPr lang="en-US" altLang="ja-JP" sz="2400" i="1" dirty="0">
                    <a:latin typeface="Times New Roman" pitchFamily="18" charset="0"/>
                    <a:cs typeface="Times New Roman" pitchFamily="18" charset="0"/>
                  </a:rPr>
                  <a:t>h</a:t>
                </a:r>
                <a:r>
                  <a:rPr lang="en-US" altLang="ja-JP" sz="2400" dirty="0">
                    <a:latin typeface="Times New Roman" pitchFamily="18" charset="0"/>
                    <a:cs typeface="Times New Roman" pitchFamily="18" charset="0"/>
                  </a:rPr>
                  <a:t>=</a:t>
                </a:r>
                <a:r>
                  <a:rPr lang="en-US" altLang="ja-JP" sz="2400" i="1" dirty="0">
                    <a:latin typeface="Times New Roman" pitchFamily="18" charset="0"/>
                    <a:cs typeface="Times New Roman" pitchFamily="18" charset="0"/>
                  </a:rPr>
                  <a:t>T</a:t>
                </a:r>
                <a:r>
                  <a:rPr lang="en-US" altLang="ja-JP" sz="2400" dirty="0">
                    <a:latin typeface="Times New Roman" pitchFamily="18" charset="0"/>
                    <a:cs typeface="Times New Roman" pitchFamily="18" charset="0"/>
                  </a:rPr>
                  <a:t>−</a:t>
                </a:r>
                <a:r>
                  <a:rPr lang="en-US" altLang="ja-JP" sz="2400" i="1" dirty="0">
                    <a:latin typeface="Times New Roman" pitchFamily="18" charset="0"/>
                    <a:cs typeface="Times New Roman" pitchFamily="18" charset="0"/>
                  </a:rPr>
                  <a:t>l</a:t>
                </a:r>
                <a:r>
                  <a:rPr lang="en-US" altLang="ja-JP" sz="2400" dirty="0"/>
                  <a:t>. </a:t>
                </a:r>
                <a:r>
                  <a:rPr lang="ja-JP" altLang="en-US" sz="2400" dirty="0"/>
                  <a:t>これを</a:t>
                </a:r>
                <a:r>
                  <a:rPr lang="en-US" altLang="ja-JP" sz="2400" dirty="0"/>
                  <a:t>(1)</a:t>
                </a:r>
                <a:r>
                  <a:rPr lang="ja-JP" altLang="en-US" sz="2400" dirty="0"/>
                  <a:t>に代入すると</a:t>
                </a:r>
              </a:p>
              <a:p>
                <a:pPr marL="0" indent="0">
                  <a:lnSpc>
                    <a:spcPct val="90000"/>
                  </a:lnSpc>
                  <a:buFont typeface="Wingdings" pitchFamily="2" charset="2"/>
                  <a:buNone/>
                </a:pPr>
                <a:r>
                  <a:rPr lang="ja-JP" altLang="en-US" sz="2400" dirty="0"/>
                  <a:t>			</a:t>
                </a:r>
                <a14:m>
                  <m:oMath xmlns:m="http://schemas.openxmlformats.org/officeDocument/2006/math">
                    <m:r>
                      <a:rPr lang="en-US" altLang="ja-JP" sz="2400" b="0" i="1" smtClean="0">
                        <a:latin typeface="Cambria Math" panose="02040503050406030204" pitchFamily="18" charset="0"/>
                      </a:rPr>
                      <m:t>𝑝𝐶</m:t>
                    </m:r>
                    <m:r>
                      <a:rPr lang="en-US" altLang="ja-JP" sz="2400" b="0" i="1" smtClean="0">
                        <a:latin typeface="Cambria Math" panose="02040503050406030204" pitchFamily="18" charset="0"/>
                      </a:rPr>
                      <m:t>=</m:t>
                    </m:r>
                    <m:r>
                      <a:rPr lang="en-US" altLang="ja-JP" sz="2400" b="0" i="1" smtClean="0">
                        <a:latin typeface="Cambria Math" panose="02040503050406030204" pitchFamily="18" charset="0"/>
                      </a:rPr>
                      <m:t>𝑤</m:t>
                    </m:r>
                    <m:d>
                      <m:dPr>
                        <m:ctrlPr>
                          <a:rPr lang="en-US" altLang="ja-JP" sz="2400" b="0" i="1" smtClean="0">
                            <a:latin typeface="Cambria Math" panose="02040503050406030204" pitchFamily="18" charset="0"/>
                          </a:rPr>
                        </m:ctrlPr>
                      </m:dPr>
                      <m:e>
                        <m:r>
                          <a:rPr lang="en-US" altLang="ja-JP" sz="2400" b="0" i="1" smtClean="0">
                            <a:latin typeface="Cambria Math" panose="02040503050406030204" pitchFamily="18" charset="0"/>
                          </a:rPr>
                          <m:t>𝑇</m:t>
                        </m:r>
                        <m:r>
                          <a:rPr lang="en-US" altLang="ja-JP" sz="2400" b="0" i="1" smtClean="0">
                            <a:latin typeface="Cambria Math" panose="02040503050406030204" pitchFamily="18" charset="0"/>
                          </a:rPr>
                          <m:t>−</m:t>
                        </m:r>
                        <m:r>
                          <a:rPr lang="en-US" altLang="ja-JP" sz="2400" b="0" i="1" smtClean="0">
                            <a:latin typeface="Cambria Math" panose="02040503050406030204" pitchFamily="18" charset="0"/>
                          </a:rPr>
                          <m:t>𝑙</m:t>
                        </m:r>
                      </m:e>
                    </m:d>
                  </m:oMath>
                </a14:m>
                <a:endParaRPr lang="en-US" altLang="ja-JP" sz="2400" dirty="0"/>
              </a:p>
              <a:p>
                <a:pPr marL="0" indent="0">
                  <a:lnSpc>
                    <a:spcPct val="90000"/>
                  </a:lnSpc>
                  <a:buFont typeface="Wingdings" pitchFamily="2" charset="2"/>
                  <a:buNone/>
                </a:pPr>
                <a:r>
                  <a:rPr lang="ja-JP" altLang="en-US" sz="2400" dirty="0"/>
                  <a:t>移項すると</a:t>
                </a:r>
              </a:p>
              <a:p>
                <a:pPr marL="0" indent="0">
                  <a:lnSpc>
                    <a:spcPct val="90000"/>
                  </a:lnSpc>
                  <a:buFont typeface="Wingdings" pitchFamily="2" charset="2"/>
                  <a:buNone/>
                </a:pPr>
                <a:r>
                  <a:rPr lang="ja-JP" altLang="en-US" sz="2400" i="1" dirty="0">
                    <a:latin typeface="Times New Roman" pitchFamily="18" charset="0"/>
                    <a:cs typeface="Times New Roman" pitchFamily="18" charset="0"/>
                  </a:rPr>
                  <a:t>			</a:t>
                </a:r>
                <a14:m>
                  <m:oMath xmlns:m="http://schemas.openxmlformats.org/officeDocument/2006/math">
                    <m:r>
                      <a:rPr lang="en-US" altLang="ja-JP" sz="2400" b="0" i="1" smtClean="0">
                        <a:latin typeface="Cambria Math" panose="02040503050406030204" pitchFamily="18" charset="0"/>
                        <a:cs typeface="Times New Roman" pitchFamily="18" charset="0"/>
                      </a:rPr>
                      <m:t>𝑝𝐶</m:t>
                    </m:r>
                    <m:r>
                      <a:rPr lang="en-US" altLang="ja-JP" sz="2400" b="0" i="1" smtClean="0">
                        <a:latin typeface="Cambria Math" panose="02040503050406030204" pitchFamily="18" charset="0"/>
                        <a:cs typeface="Times New Roman" pitchFamily="18" charset="0"/>
                      </a:rPr>
                      <m:t>+</m:t>
                    </m:r>
                    <m:r>
                      <a:rPr lang="en-US" altLang="ja-JP" sz="2400" b="0" i="1" smtClean="0">
                        <a:latin typeface="Cambria Math" panose="02040503050406030204" pitchFamily="18" charset="0"/>
                        <a:cs typeface="Times New Roman" pitchFamily="18" charset="0"/>
                      </a:rPr>
                      <m:t>𝑤𝑙</m:t>
                    </m:r>
                    <m:r>
                      <a:rPr lang="en-US" altLang="ja-JP" sz="2400" b="0" i="1" smtClean="0">
                        <a:latin typeface="Cambria Math" panose="02040503050406030204" pitchFamily="18" charset="0"/>
                        <a:cs typeface="Times New Roman" pitchFamily="18" charset="0"/>
                      </a:rPr>
                      <m:t>=</m:t>
                    </m:r>
                    <m:r>
                      <a:rPr lang="en-US" altLang="ja-JP" sz="2400" b="0" i="1" smtClean="0">
                        <a:latin typeface="Cambria Math" panose="02040503050406030204" pitchFamily="18" charset="0"/>
                        <a:cs typeface="Times New Roman" pitchFamily="18" charset="0"/>
                      </a:rPr>
                      <m:t>𝑤𝑇</m:t>
                    </m:r>
                  </m:oMath>
                </a14:m>
                <a:r>
                  <a:rPr lang="en-US" altLang="ja-JP" sz="2400" dirty="0"/>
                  <a:t>			</a:t>
                </a:r>
                <a:r>
                  <a:rPr lang="en-US" altLang="ja-JP" sz="2400" dirty="0">
                    <a:latin typeface="Times New Roman" pitchFamily="18" charset="0"/>
                    <a:cs typeface="Times New Roman" pitchFamily="18" charset="0"/>
                  </a:rPr>
                  <a:t>(3)</a:t>
                </a:r>
              </a:p>
              <a:p>
                <a:pPr marL="0" indent="0">
                  <a:lnSpc>
                    <a:spcPct val="90000"/>
                  </a:lnSpc>
                  <a:buFont typeface="Wingdings" pitchFamily="2" charset="2"/>
                  <a:buNone/>
                </a:pPr>
                <a:endParaRPr lang="en-US" altLang="ja-JP" sz="2400" dirty="0">
                  <a:latin typeface="Times New Roman" pitchFamily="18" charset="0"/>
                  <a:cs typeface="Times New Roman" pitchFamily="18" charset="0"/>
                </a:endParaRPr>
              </a:p>
              <a:p>
                <a:pPr marL="0" indent="0">
                  <a:lnSpc>
                    <a:spcPct val="90000"/>
                  </a:lnSpc>
                  <a:buFont typeface="Wingdings" pitchFamily="2" charset="2"/>
                  <a:buNone/>
                </a:pPr>
                <a:r>
                  <a:rPr lang="en-US" altLang="ja-JP" sz="2400" i="1" dirty="0">
                    <a:latin typeface="Times New Roman" pitchFamily="18" charset="0"/>
                    <a:cs typeface="Times New Roman" pitchFamily="18" charset="0"/>
                  </a:rPr>
                  <a:t>	</a:t>
                </a:r>
                <a:r>
                  <a:rPr lang="en-US" altLang="ja-JP" sz="2400" i="1" dirty="0" err="1">
                    <a:latin typeface="Times New Roman" pitchFamily="18" charset="0"/>
                    <a:cs typeface="Times New Roman" pitchFamily="18" charset="0"/>
                  </a:rPr>
                  <a:t>pC</a:t>
                </a:r>
                <a:r>
                  <a:rPr lang="en-US" altLang="ja-JP" sz="2400" i="1" dirty="0">
                    <a:latin typeface="Times New Roman" pitchFamily="18" charset="0"/>
                    <a:cs typeface="Times New Roman" pitchFamily="18" charset="0"/>
                  </a:rPr>
                  <a:t> </a:t>
                </a:r>
                <a:r>
                  <a:rPr lang="en-US" altLang="ja-JP" sz="2400" dirty="0">
                    <a:latin typeface="Times New Roman" pitchFamily="18" charset="0"/>
                    <a:cs typeface="Times New Roman" pitchFamily="18" charset="0"/>
                  </a:rPr>
                  <a:t>:</a:t>
                </a:r>
                <a:r>
                  <a:rPr lang="ja-JP" altLang="en-US" sz="2400" dirty="0">
                    <a:latin typeface="Times New Roman" pitchFamily="18" charset="0"/>
                    <a:cs typeface="Times New Roman" pitchFamily="18" charset="0"/>
                  </a:rPr>
                  <a:t> 消費財への支出，</a:t>
                </a:r>
                <a:r>
                  <a:rPr lang="en-US" altLang="ja-JP" sz="2400" i="1" dirty="0" err="1">
                    <a:latin typeface="Times New Roman" pitchFamily="18" charset="0"/>
                    <a:cs typeface="Times New Roman" pitchFamily="18" charset="0"/>
                  </a:rPr>
                  <a:t>wl</a:t>
                </a:r>
                <a:r>
                  <a:rPr lang="ja-JP" altLang="en-US" sz="2400" dirty="0">
                    <a:latin typeface="Times New Roman" pitchFamily="18" charset="0"/>
                    <a:cs typeface="Times New Roman" pitchFamily="18" charset="0"/>
                  </a:rPr>
                  <a:t>：レジャーへの支出</a:t>
                </a:r>
              </a:p>
              <a:p>
                <a:pPr marL="0" indent="0">
                  <a:lnSpc>
                    <a:spcPct val="90000"/>
                  </a:lnSpc>
                  <a:buFont typeface="Wingdings" pitchFamily="2" charset="2"/>
                  <a:buNone/>
                </a:pPr>
                <a:r>
                  <a:rPr lang="ja-JP" altLang="en-US" sz="2400" i="1" dirty="0">
                    <a:latin typeface="Times New Roman" pitchFamily="18" charset="0"/>
                    <a:cs typeface="Times New Roman" pitchFamily="18" charset="0"/>
                  </a:rPr>
                  <a:t>	</a:t>
                </a:r>
                <a:r>
                  <a:rPr lang="en-US" altLang="ja-JP" sz="2400" i="1" dirty="0" err="1">
                    <a:latin typeface="Times New Roman" pitchFamily="18" charset="0"/>
                    <a:cs typeface="Times New Roman" pitchFamily="18" charset="0"/>
                  </a:rPr>
                  <a:t>wT</a:t>
                </a:r>
                <a:r>
                  <a:rPr lang="ja-JP" altLang="en-US" sz="2400" dirty="0">
                    <a:latin typeface="Times New Roman" pitchFamily="18" charset="0"/>
                    <a:cs typeface="Times New Roman" pitchFamily="18" charset="0"/>
                  </a:rPr>
                  <a:t>：潜在的所得		</a:t>
                </a:r>
              </a:p>
              <a:p>
                <a:pPr marL="0" indent="0">
                  <a:lnSpc>
                    <a:spcPct val="90000"/>
                  </a:lnSpc>
                  <a:buFont typeface="Wingdings" pitchFamily="2" charset="2"/>
                  <a:buNone/>
                </a:pPr>
                <a:r>
                  <a:rPr lang="ja-JP" altLang="en-US" sz="2400" dirty="0">
                    <a:latin typeface="Times New Roman" pitchFamily="18" charset="0"/>
                    <a:cs typeface="Times New Roman" pitchFamily="18" charset="0"/>
                  </a:rPr>
                  <a:t>結局</a:t>
                </a:r>
              </a:p>
              <a:p>
                <a:pPr marL="0" indent="0">
                  <a:lnSpc>
                    <a:spcPct val="90000"/>
                  </a:lnSpc>
                  <a:buFont typeface="Wingdings" pitchFamily="2" charset="2"/>
                  <a:buNone/>
                </a:pPr>
                <a:r>
                  <a:rPr lang="ja-JP" altLang="en-US" sz="2400" dirty="0">
                    <a:latin typeface="Times New Roman" pitchFamily="18" charset="0"/>
                    <a:cs typeface="Times New Roman" pitchFamily="18" charset="0"/>
                  </a:rPr>
                  <a:t>		</a:t>
                </a:r>
                <a14:m>
                  <m:oMath xmlns:m="http://schemas.openxmlformats.org/officeDocument/2006/math">
                    <m:func>
                      <m:funcPr>
                        <m:ctrlPr>
                          <a:rPr lang="en-US" altLang="ja-JP" sz="2600" b="0" i="1" smtClean="0">
                            <a:latin typeface="Cambria Math" panose="02040503050406030204" pitchFamily="18" charset="0"/>
                            <a:cs typeface="Times New Roman" pitchFamily="18" charset="0"/>
                          </a:rPr>
                        </m:ctrlPr>
                      </m:funcPr>
                      <m:fName>
                        <m:r>
                          <m:rPr>
                            <m:sty m:val="p"/>
                          </m:rPr>
                          <a:rPr lang="en-US" altLang="ja-JP" sz="2600" b="0" i="0" smtClean="0">
                            <a:latin typeface="Cambria Math" panose="02040503050406030204" pitchFamily="18" charset="0"/>
                            <a:cs typeface="Times New Roman" pitchFamily="18" charset="0"/>
                          </a:rPr>
                          <m:t>max</m:t>
                        </m:r>
                      </m:fName>
                      <m:e>
                        <m:r>
                          <a:rPr lang="en-US" altLang="ja-JP" sz="2600" b="0" i="1" smtClean="0">
                            <a:latin typeface="Cambria Math" panose="02040503050406030204" pitchFamily="18" charset="0"/>
                            <a:cs typeface="Times New Roman" pitchFamily="18" charset="0"/>
                          </a:rPr>
                          <m:t>𝑈</m:t>
                        </m:r>
                        <m:d>
                          <m:dPr>
                            <m:ctrlPr>
                              <a:rPr lang="en-US" altLang="ja-JP" sz="2600" b="0" i="1" smtClean="0">
                                <a:latin typeface="Cambria Math" panose="02040503050406030204" pitchFamily="18" charset="0"/>
                                <a:cs typeface="Times New Roman" pitchFamily="18" charset="0"/>
                              </a:rPr>
                            </m:ctrlPr>
                          </m:dPr>
                          <m:e>
                            <m:r>
                              <a:rPr lang="en-US" altLang="ja-JP" sz="2600" b="0" i="1" smtClean="0">
                                <a:latin typeface="Cambria Math" panose="02040503050406030204" pitchFamily="18" charset="0"/>
                                <a:cs typeface="Times New Roman" pitchFamily="18" charset="0"/>
                              </a:rPr>
                              <m:t>𝐶</m:t>
                            </m:r>
                            <m:r>
                              <a:rPr lang="en-US" altLang="ja-JP" sz="2600" b="0" i="1" smtClean="0">
                                <a:latin typeface="Cambria Math" panose="02040503050406030204" pitchFamily="18" charset="0"/>
                                <a:cs typeface="Times New Roman" pitchFamily="18" charset="0"/>
                              </a:rPr>
                              <m:t>,</m:t>
                            </m:r>
                            <m:r>
                              <a:rPr lang="en-US" altLang="ja-JP" sz="2600" b="0" i="1" smtClean="0">
                                <a:latin typeface="Cambria Math" panose="02040503050406030204" pitchFamily="18" charset="0"/>
                                <a:cs typeface="Times New Roman" pitchFamily="18" charset="0"/>
                              </a:rPr>
                              <m:t>𝑙</m:t>
                            </m:r>
                          </m:e>
                        </m:d>
                        <m:r>
                          <a:rPr lang="en-US" altLang="ja-JP" sz="2600" b="0" i="1" smtClean="0">
                            <a:latin typeface="Cambria Math" panose="02040503050406030204" pitchFamily="18" charset="0"/>
                            <a:cs typeface="Times New Roman" pitchFamily="18" charset="0"/>
                          </a:rPr>
                          <m:t>       </m:t>
                        </m:r>
                        <m:r>
                          <m:rPr>
                            <m:sty m:val="p"/>
                          </m:rPr>
                          <a:rPr lang="en-US" altLang="ja-JP" sz="2600" b="0" i="0" smtClean="0">
                            <a:latin typeface="Cambria Math" panose="02040503050406030204" pitchFamily="18" charset="0"/>
                            <a:cs typeface="Times New Roman" pitchFamily="18" charset="0"/>
                          </a:rPr>
                          <m:t>s</m:t>
                        </m:r>
                        <m:r>
                          <a:rPr lang="en-US" altLang="ja-JP" sz="2600" b="0" i="0" smtClean="0">
                            <a:latin typeface="Cambria Math" panose="02040503050406030204" pitchFamily="18" charset="0"/>
                            <a:cs typeface="Times New Roman" pitchFamily="18" charset="0"/>
                          </a:rPr>
                          <m:t>.</m:t>
                        </m:r>
                        <m:r>
                          <m:rPr>
                            <m:sty m:val="p"/>
                          </m:rPr>
                          <a:rPr lang="en-US" altLang="ja-JP" sz="2600" b="0" i="0" smtClean="0">
                            <a:latin typeface="Cambria Math" panose="02040503050406030204" pitchFamily="18" charset="0"/>
                            <a:cs typeface="Times New Roman" pitchFamily="18" charset="0"/>
                          </a:rPr>
                          <m:t>t</m:t>
                        </m:r>
                        <m:r>
                          <a:rPr lang="en-US" altLang="ja-JP" sz="2600" b="0" i="0" smtClean="0">
                            <a:latin typeface="Cambria Math" panose="02040503050406030204" pitchFamily="18" charset="0"/>
                            <a:cs typeface="Times New Roman" pitchFamily="18" charset="0"/>
                          </a:rPr>
                          <m:t>.   </m:t>
                        </m:r>
                        <m:r>
                          <a:rPr lang="en-US" altLang="ja-JP" sz="2600" b="0" i="1" smtClean="0">
                            <a:latin typeface="Cambria Math" panose="02040503050406030204" pitchFamily="18" charset="0"/>
                            <a:cs typeface="Times New Roman" pitchFamily="18" charset="0"/>
                          </a:rPr>
                          <m:t>𝑝𝐶</m:t>
                        </m:r>
                        <m:r>
                          <a:rPr lang="en-US" altLang="ja-JP" sz="2600" b="0" i="1" smtClean="0">
                            <a:latin typeface="Cambria Math" panose="02040503050406030204" pitchFamily="18" charset="0"/>
                            <a:cs typeface="Times New Roman" pitchFamily="18" charset="0"/>
                          </a:rPr>
                          <m:t>+</m:t>
                        </m:r>
                        <m:r>
                          <a:rPr lang="en-US" altLang="ja-JP" sz="2600" b="0" i="1" smtClean="0">
                            <a:latin typeface="Cambria Math" panose="02040503050406030204" pitchFamily="18" charset="0"/>
                            <a:cs typeface="Times New Roman" pitchFamily="18" charset="0"/>
                          </a:rPr>
                          <m:t>𝑤𝑙</m:t>
                        </m:r>
                        <m:r>
                          <a:rPr lang="en-US" altLang="ja-JP" sz="2600" b="0" i="1" smtClean="0">
                            <a:latin typeface="Cambria Math" panose="02040503050406030204" pitchFamily="18" charset="0"/>
                            <a:cs typeface="Times New Roman" pitchFamily="18" charset="0"/>
                          </a:rPr>
                          <m:t>=</m:t>
                        </m:r>
                        <m:r>
                          <a:rPr lang="en-US" altLang="ja-JP" sz="2600" b="0" i="1" smtClean="0">
                            <a:latin typeface="Cambria Math" panose="02040503050406030204" pitchFamily="18" charset="0"/>
                            <a:cs typeface="Times New Roman" pitchFamily="18" charset="0"/>
                          </a:rPr>
                          <m:t>𝑤𝑇</m:t>
                        </m:r>
                      </m:e>
                    </m:func>
                  </m:oMath>
                </a14:m>
                <a:endParaRPr lang="en-US" altLang="ja-JP" sz="2400" i="1" dirty="0">
                  <a:latin typeface="Times New Roman" pitchFamily="18" charset="0"/>
                  <a:cs typeface="Times New Roman" pitchFamily="18" charset="0"/>
                </a:endParaRPr>
              </a:p>
              <a:p>
                <a:pPr marL="0" indent="0">
                  <a:lnSpc>
                    <a:spcPct val="90000"/>
                  </a:lnSpc>
                  <a:buFont typeface="Wingdings" pitchFamily="2" charset="2"/>
                  <a:buNone/>
                </a:pPr>
                <a:endParaRPr lang="en-US" altLang="ja-JP" sz="2400" dirty="0">
                  <a:latin typeface="Times New Roman" pitchFamily="18" charset="0"/>
                  <a:cs typeface="Times New Roman" pitchFamily="18" charset="0"/>
                </a:endParaRPr>
              </a:p>
              <a:p>
                <a:pPr marL="0" indent="0">
                  <a:lnSpc>
                    <a:spcPct val="90000"/>
                  </a:lnSpc>
                  <a:buFont typeface="Wingdings" pitchFamily="2" charset="2"/>
                  <a:buNone/>
                </a:pPr>
                <a:r>
                  <a:rPr lang="ja-JP" altLang="en-US" sz="2400" dirty="0">
                    <a:latin typeface="Times New Roman" pitchFamily="18" charset="0"/>
                    <a:cs typeface="Times New Roman" pitchFamily="18" charset="0"/>
                  </a:rPr>
                  <a:t>となり，</a:t>
                </a:r>
                <a:r>
                  <a:rPr lang="en-US" altLang="ja-JP" sz="2400" dirty="0">
                    <a:latin typeface="Times New Roman" pitchFamily="18" charset="0"/>
                    <a:cs typeface="Times New Roman" pitchFamily="18" charset="0"/>
                  </a:rPr>
                  <a:t>2</a:t>
                </a:r>
                <a:r>
                  <a:rPr lang="ja-JP" altLang="en-US" sz="2400" dirty="0">
                    <a:latin typeface="Times New Roman" pitchFamily="18" charset="0"/>
                    <a:cs typeface="Times New Roman" pitchFamily="18" charset="0"/>
                  </a:rPr>
                  <a:t>財の選択のモデルに帰着した。</a:t>
                </a:r>
              </a:p>
            </p:txBody>
          </p:sp>
        </mc:Choice>
        <mc:Fallback xmlns="">
          <p:sp>
            <p:nvSpPr>
              <p:cNvPr id="41987" name="Rectangle 3"/>
              <p:cNvSpPr>
                <a:spLocks noGrp="1" noRot="1" noChangeAspect="1" noMove="1" noResize="1" noEditPoints="1" noAdjustHandles="1" noChangeArrowheads="1" noChangeShapeType="1" noTextEdit="1"/>
              </p:cNvSpPr>
              <p:nvPr>
                <p:ph idx="1"/>
              </p:nvPr>
            </p:nvSpPr>
            <p:spPr>
              <a:xfrm>
                <a:off x="827088" y="1557338"/>
                <a:ext cx="7570787" cy="5111750"/>
              </a:xfrm>
              <a:blipFill>
                <a:blip r:embed="rId2"/>
                <a:stretch>
                  <a:fillRect l="-1047" t="-2026"/>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162521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28650" y="365126"/>
            <a:ext cx="4448172" cy="821145"/>
          </a:xfrm>
        </p:spPr>
        <p:txBody>
          <a:bodyPr/>
          <a:lstStyle/>
          <a:p>
            <a:r>
              <a:rPr lang="ja-JP" altLang="en-US" dirty="0"/>
              <a:t>労働供給の決定</a:t>
            </a:r>
          </a:p>
        </p:txBody>
      </p:sp>
      <p:sp>
        <p:nvSpPr>
          <p:cNvPr id="31747" name="Line 3"/>
          <p:cNvSpPr>
            <a:spLocks noChangeShapeType="1"/>
          </p:cNvSpPr>
          <p:nvPr/>
        </p:nvSpPr>
        <p:spPr bwMode="auto">
          <a:xfrm flipV="1">
            <a:off x="2124075" y="1412875"/>
            <a:ext cx="0" cy="4103688"/>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48" name="Line 4"/>
          <p:cNvSpPr>
            <a:spLocks noChangeShapeType="1"/>
          </p:cNvSpPr>
          <p:nvPr/>
        </p:nvSpPr>
        <p:spPr bwMode="auto">
          <a:xfrm>
            <a:off x="2124075" y="5516563"/>
            <a:ext cx="4392613" cy="0"/>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49" name="Line 5"/>
          <p:cNvSpPr>
            <a:spLocks noChangeShapeType="1"/>
          </p:cNvSpPr>
          <p:nvPr/>
        </p:nvSpPr>
        <p:spPr bwMode="auto">
          <a:xfrm>
            <a:off x="2124075" y="2492375"/>
            <a:ext cx="3240088" cy="30241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50" name="Text Box 6"/>
          <p:cNvSpPr txBox="1">
            <a:spLocks noChangeArrowheads="1"/>
          </p:cNvSpPr>
          <p:nvPr/>
        </p:nvSpPr>
        <p:spPr bwMode="auto">
          <a:xfrm>
            <a:off x="6480175" y="5415370"/>
            <a:ext cx="504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dirty="0">
                <a:latin typeface="Times New Roman" pitchFamily="18" charset="0"/>
              </a:rPr>
              <a:t>l</a:t>
            </a:r>
          </a:p>
        </p:txBody>
      </p:sp>
      <p:sp>
        <p:nvSpPr>
          <p:cNvPr id="31751" name="Text Box 7"/>
          <p:cNvSpPr txBox="1">
            <a:spLocks noChangeArrowheads="1"/>
          </p:cNvSpPr>
          <p:nvPr/>
        </p:nvSpPr>
        <p:spPr bwMode="auto">
          <a:xfrm>
            <a:off x="1692276" y="1135471"/>
            <a:ext cx="5032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dirty="0">
                <a:latin typeface="Times New Roman" pitchFamily="18" charset="0"/>
              </a:rPr>
              <a:t>C</a:t>
            </a:r>
            <a:endParaRPr lang="en-US" altLang="ja-JP" sz="2400" baseline="-25000" dirty="0">
              <a:latin typeface="Times New Roman" pitchFamily="18" charset="0"/>
            </a:endParaRPr>
          </a:p>
        </p:txBody>
      </p:sp>
      <p:sp>
        <p:nvSpPr>
          <p:cNvPr id="31752" name="Line 8"/>
          <p:cNvSpPr>
            <a:spLocks noChangeShapeType="1"/>
          </p:cNvSpPr>
          <p:nvPr/>
        </p:nvSpPr>
        <p:spPr bwMode="auto">
          <a:xfrm flipH="1">
            <a:off x="2700338" y="2276475"/>
            <a:ext cx="863600"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53" name="Text Box 9"/>
          <p:cNvSpPr txBox="1">
            <a:spLocks noChangeArrowheads="1"/>
          </p:cNvSpPr>
          <p:nvPr/>
        </p:nvSpPr>
        <p:spPr bwMode="auto">
          <a:xfrm>
            <a:off x="3635375" y="1916113"/>
            <a:ext cx="17287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dirty="0" err="1">
                <a:latin typeface="Times New Roman" pitchFamily="18" charset="0"/>
              </a:rPr>
              <a:t>pC</a:t>
            </a:r>
            <a:r>
              <a:rPr lang="en-US" altLang="ja-JP" sz="2400" dirty="0" err="1">
                <a:latin typeface="Times New Roman" pitchFamily="18" charset="0"/>
              </a:rPr>
              <a:t>+</a:t>
            </a:r>
            <a:r>
              <a:rPr lang="en-US" altLang="ja-JP" sz="2400" i="1" dirty="0" err="1">
                <a:latin typeface="Times New Roman" pitchFamily="18" charset="0"/>
              </a:rPr>
              <a:t>wl</a:t>
            </a:r>
            <a:r>
              <a:rPr lang="en-US" altLang="ja-JP" sz="2400" dirty="0">
                <a:latin typeface="Times New Roman" pitchFamily="18" charset="0"/>
              </a:rPr>
              <a:t>=</a:t>
            </a:r>
            <a:r>
              <a:rPr lang="en-US" altLang="ja-JP" sz="2400" i="1" dirty="0" err="1">
                <a:latin typeface="Times New Roman" pitchFamily="18" charset="0"/>
              </a:rPr>
              <a:t>wT</a:t>
            </a:r>
            <a:endParaRPr lang="en-US" altLang="ja-JP" sz="2400" i="1" dirty="0"/>
          </a:p>
        </p:txBody>
      </p:sp>
      <p:sp>
        <p:nvSpPr>
          <p:cNvPr id="31754" name="Arc 10"/>
          <p:cNvSpPr>
            <a:spLocks/>
          </p:cNvSpPr>
          <p:nvPr/>
        </p:nvSpPr>
        <p:spPr bwMode="auto">
          <a:xfrm flipH="1">
            <a:off x="4716463" y="5157788"/>
            <a:ext cx="288925" cy="35877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55" name="Text Box 11"/>
          <p:cNvSpPr txBox="1">
            <a:spLocks noChangeArrowheads="1"/>
          </p:cNvSpPr>
          <p:nvPr/>
        </p:nvSpPr>
        <p:spPr bwMode="auto">
          <a:xfrm>
            <a:off x="4211638" y="4941888"/>
            <a:ext cx="5762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i="1">
                <a:latin typeface="Times New Roman" pitchFamily="18" charset="0"/>
              </a:rPr>
              <a:t>w</a:t>
            </a:r>
            <a:r>
              <a:rPr lang="en-US" altLang="ja-JP" sz="2000">
                <a:latin typeface="Times New Roman" pitchFamily="18" charset="0"/>
              </a:rPr>
              <a:t>/</a:t>
            </a:r>
            <a:r>
              <a:rPr lang="en-US" altLang="ja-JP" sz="2000" i="1">
                <a:latin typeface="Times New Roman" pitchFamily="18" charset="0"/>
              </a:rPr>
              <a:t>p</a:t>
            </a:r>
            <a:r>
              <a:rPr lang="en-US" altLang="ja-JP" sz="2400">
                <a:latin typeface="Times New Roman" pitchFamily="18" charset="0"/>
              </a:rPr>
              <a:t> </a:t>
            </a:r>
            <a:endParaRPr lang="en-US" altLang="ja-JP" sz="2400" i="1">
              <a:latin typeface="Times New Roman" pitchFamily="18" charset="0"/>
            </a:endParaRPr>
          </a:p>
        </p:txBody>
      </p:sp>
      <p:sp>
        <p:nvSpPr>
          <p:cNvPr id="31756" name="Arc 12"/>
          <p:cNvSpPr>
            <a:spLocks/>
          </p:cNvSpPr>
          <p:nvPr/>
        </p:nvSpPr>
        <p:spPr bwMode="auto">
          <a:xfrm rot="-10800000">
            <a:off x="2771775" y="1557338"/>
            <a:ext cx="3455988" cy="345598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57" name="Text Box 13"/>
          <p:cNvSpPr txBox="1">
            <a:spLocks noChangeArrowheads="1"/>
          </p:cNvSpPr>
          <p:nvPr/>
        </p:nvSpPr>
        <p:spPr bwMode="auto">
          <a:xfrm>
            <a:off x="3851275" y="3644900"/>
            <a:ext cx="2889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dirty="0">
                <a:latin typeface="Times New Roman" pitchFamily="18" charset="0"/>
                <a:cs typeface="Times New Roman" pitchFamily="18" charset="0"/>
              </a:rPr>
              <a:t>E</a:t>
            </a:r>
          </a:p>
        </p:txBody>
      </p:sp>
      <p:sp>
        <p:nvSpPr>
          <p:cNvPr id="31758" name="Line 14"/>
          <p:cNvSpPr>
            <a:spLocks noChangeShapeType="1"/>
          </p:cNvSpPr>
          <p:nvPr/>
        </p:nvSpPr>
        <p:spPr bwMode="auto">
          <a:xfrm flipH="1">
            <a:off x="2124075" y="4076700"/>
            <a:ext cx="17272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62" name="Line 18"/>
          <p:cNvSpPr>
            <a:spLocks noChangeShapeType="1"/>
          </p:cNvSpPr>
          <p:nvPr/>
        </p:nvSpPr>
        <p:spPr bwMode="auto">
          <a:xfrm>
            <a:off x="3851275" y="4076700"/>
            <a:ext cx="0" cy="1439863"/>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63" name="Oval 19"/>
          <p:cNvSpPr>
            <a:spLocks noChangeArrowheads="1"/>
          </p:cNvSpPr>
          <p:nvPr/>
        </p:nvSpPr>
        <p:spPr bwMode="auto">
          <a:xfrm>
            <a:off x="3779838" y="4005263"/>
            <a:ext cx="142875" cy="142875"/>
          </a:xfrm>
          <a:prstGeom prst="ellipse">
            <a:avLst/>
          </a:prstGeom>
          <a:solidFill>
            <a:srgbClr val="FF0000"/>
          </a:solidFill>
          <a:ln w="9525">
            <a:solidFill>
              <a:srgbClr val="FF0000"/>
            </a:solidFill>
            <a:round/>
            <a:headEnd/>
            <a:tailEnd/>
          </a:ln>
          <a:effectLst/>
        </p:spPr>
        <p:txBody>
          <a:bodyPr wrap="none" anchor="ctr"/>
          <a:lstStyle/>
          <a:p>
            <a:endParaRPr lang="ja-JP" altLang="en-US"/>
          </a:p>
        </p:txBody>
      </p:sp>
      <p:sp>
        <p:nvSpPr>
          <p:cNvPr id="31764" name="Text Box 20"/>
          <p:cNvSpPr txBox="1">
            <a:spLocks noChangeArrowheads="1"/>
          </p:cNvSpPr>
          <p:nvPr/>
        </p:nvSpPr>
        <p:spPr bwMode="auto">
          <a:xfrm>
            <a:off x="3635375" y="5516563"/>
            <a:ext cx="504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l</a:t>
            </a:r>
            <a:r>
              <a:rPr lang="en-US" altLang="ja-JP" sz="2400" baseline="30000">
                <a:latin typeface="Times New Roman" pitchFamily="18" charset="0"/>
              </a:rPr>
              <a:t>*</a:t>
            </a:r>
          </a:p>
        </p:txBody>
      </p:sp>
      <p:sp>
        <p:nvSpPr>
          <p:cNvPr id="31765" name="Text Box 21"/>
          <p:cNvSpPr txBox="1">
            <a:spLocks noChangeArrowheads="1"/>
          </p:cNvSpPr>
          <p:nvPr/>
        </p:nvSpPr>
        <p:spPr bwMode="auto">
          <a:xfrm>
            <a:off x="1611133" y="3784232"/>
            <a:ext cx="647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dirty="0">
                <a:latin typeface="Times New Roman" pitchFamily="18" charset="0"/>
              </a:rPr>
              <a:t>C</a:t>
            </a:r>
            <a:r>
              <a:rPr lang="en-US" altLang="ja-JP" sz="2400" baseline="30000" dirty="0">
                <a:latin typeface="Times New Roman" pitchFamily="18" charset="0"/>
              </a:rPr>
              <a:t>*</a:t>
            </a:r>
          </a:p>
        </p:txBody>
      </p:sp>
      <p:sp>
        <p:nvSpPr>
          <p:cNvPr id="31769" name="Text Box 25"/>
          <p:cNvSpPr txBox="1">
            <a:spLocks noChangeArrowheads="1"/>
          </p:cNvSpPr>
          <p:nvPr/>
        </p:nvSpPr>
        <p:spPr bwMode="auto">
          <a:xfrm>
            <a:off x="5076825" y="5661025"/>
            <a:ext cx="358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T</a:t>
            </a:r>
            <a:endParaRPr lang="en-US" altLang="ja-JP" sz="2400" baseline="30000">
              <a:latin typeface="Times New Roman" pitchFamily="18" charset="0"/>
            </a:endParaRPr>
          </a:p>
        </p:txBody>
      </p:sp>
      <p:sp>
        <p:nvSpPr>
          <p:cNvPr id="31770" name="Line 26"/>
          <p:cNvSpPr>
            <a:spLocks noChangeShapeType="1"/>
          </p:cNvSpPr>
          <p:nvPr/>
        </p:nvSpPr>
        <p:spPr bwMode="auto">
          <a:xfrm>
            <a:off x="3924300" y="5661025"/>
            <a:ext cx="1514475" cy="0"/>
          </a:xfrm>
          <a:prstGeom prst="line">
            <a:avLst/>
          </a:prstGeom>
          <a:noFill/>
          <a:ln w="5715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72" name="Text Box 28"/>
          <p:cNvSpPr txBox="1">
            <a:spLocks noChangeArrowheads="1"/>
          </p:cNvSpPr>
          <p:nvPr/>
        </p:nvSpPr>
        <p:spPr bwMode="auto">
          <a:xfrm>
            <a:off x="4427538" y="5734050"/>
            <a:ext cx="288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i="1">
                <a:latin typeface="Times New Roman" pitchFamily="18" charset="0"/>
                <a:cs typeface="Times New Roman" pitchFamily="18" charset="0"/>
              </a:rPr>
              <a:t>h</a:t>
            </a:r>
          </a:p>
        </p:txBody>
      </p:sp>
      <p:sp>
        <p:nvSpPr>
          <p:cNvPr id="31773" name="Text Box 29"/>
          <p:cNvSpPr txBox="1">
            <a:spLocks noChangeArrowheads="1"/>
          </p:cNvSpPr>
          <p:nvPr/>
        </p:nvSpPr>
        <p:spPr bwMode="auto">
          <a:xfrm>
            <a:off x="6351588" y="4673600"/>
            <a:ext cx="14863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i="1" dirty="0">
                <a:latin typeface="Times New Roman" pitchFamily="18" charset="0"/>
              </a:rPr>
              <a:t>U</a:t>
            </a:r>
            <a:r>
              <a:rPr lang="en-US" altLang="ja-JP" sz="2400" dirty="0">
                <a:latin typeface="Times New Roman" pitchFamily="18" charset="0"/>
              </a:rPr>
              <a:t>(</a:t>
            </a:r>
            <a:r>
              <a:rPr lang="en-US" altLang="ja-JP" sz="2400" i="1" dirty="0">
                <a:latin typeface="Times New Roman" pitchFamily="18" charset="0"/>
              </a:rPr>
              <a:t>C</a:t>
            </a:r>
            <a:r>
              <a:rPr lang="en-US" altLang="ja-JP" sz="2400" dirty="0">
                <a:latin typeface="Times New Roman" pitchFamily="18" charset="0"/>
              </a:rPr>
              <a:t>, </a:t>
            </a:r>
            <a:r>
              <a:rPr lang="en-US" altLang="ja-JP" sz="2400" i="1" dirty="0">
                <a:latin typeface="Times New Roman" pitchFamily="18" charset="0"/>
              </a:rPr>
              <a:t>l</a:t>
            </a:r>
            <a:r>
              <a:rPr lang="en-US" altLang="ja-JP" sz="2400" dirty="0">
                <a:latin typeface="Times New Roman" pitchFamily="18" charset="0"/>
              </a:rPr>
              <a:t>)=</a:t>
            </a:r>
            <a:r>
              <a:rPr lang="en-US" altLang="ja-JP" sz="2400" i="1" dirty="0">
                <a:latin typeface="Times New Roman" pitchFamily="18" charset="0"/>
              </a:rPr>
              <a:t>u</a:t>
            </a:r>
            <a:r>
              <a:rPr lang="en-US" altLang="ja-JP" sz="2400" baseline="-25000" dirty="0">
                <a:latin typeface="Times New Roman" pitchFamily="18" charset="0"/>
              </a:rPr>
              <a:t>0</a:t>
            </a:r>
          </a:p>
        </p:txBody>
      </p:sp>
      <p:sp>
        <p:nvSpPr>
          <p:cNvPr id="2" name="テキスト ボックス 1">
            <a:extLst>
              <a:ext uri="{FF2B5EF4-FFF2-40B4-BE49-F238E27FC236}">
                <a16:creationId xmlns:a16="http://schemas.microsoft.com/office/drawing/2014/main" id="{CCB282E7-1F8F-447F-A202-1307FFE98997}"/>
              </a:ext>
            </a:extLst>
          </p:cNvPr>
          <p:cNvSpPr txBox="1"/>
          <p:nvPr/>
        </p:nvSpPr>
        <p:spPr>
          <a:xfrm>
            <a:off x="4781004" y="2589213"/>
            <a:ext cx="3915118" cy="1015663"/>
          </a:xfrm>
          <a:prstGeom prst="rect">
            <a:avLst/>
          </a:prstGeom>
          <a:noFill/>
        </p:spPr>
        <p:txBody>
          <a:bodyPr wrap="square" rtlCol="0">
            <a:spAutoFit/>
          </a:bodyPr>
          <a:lstStyle/>
          <a:p>
            <a:r>
              <a:rPr lang="ja-JP" altLang="en-US" sz="2000" dirty="0">
                <a:latin typeface="Times New Roman" panose="02020603050405020304" pitchFamily="18" charset="0"/>
                <a:cs typeface="Times New Roman" panose="02020603050405020304" pitchFamily="18" charset="0"/>
              </a:rPr>
              <a:t>予算制約のもとで効用を最大にするように</a:t>
            </a:r>
            <a:r>
              <a:rPr lang="en-US" altLang="ja-JP" sz="2000" i="1" dirty="0">
                <a:latin typeface="Times New Roman" panose="02020603050405020304" pitchFamily="18" charset="0"/>
                <a:cs typeface="Times New Roman" panose="02020603050405020304" pitchFamily="18" charset="0"/>
              </a:rPr>
              <a:t>C</a:t>
            </a:r>
            <a:r>
              <a:rPr lang="ja-JP" altLang="en-US" sz="2000" dirty="0">
                <a:latin typeface="Times New Roman" panose="02020603050405020304" pitchFamily="18" charset="0"/>
                <a:cs typeface="Times New Roman" panose="02020603050405020304" pitchFamily="18" charset="0"/>
              </a:rPr>
              <a:t>と</a:t>
            </a:r>
            <a:r>
              <a:rPr lang="en-US" altLang="ja-JP" sz="2000" i="1" dirty="0">
                <a:latin typeface="Times New Roman" panose="02020603050405020304" pitchFamily="18" charset="0"/>
                <a:cs typeface="Times New Roman" panose="02020603050405020304" pitchFamily="18" charset="0"/>
              </a:rPr>
              <a:t>l</a:t>
            </a:r>
            <a:r>
              <a:rPr lang="ja-JP" altLang="en-US" sz="2000" dirty="0">
                <a:latin typeface="Times New Roman" panose="02020603050405020304" pitchFamily="18" charset="0"/>
                <a:cs typeface="Times New Roman" panose="02020603050405020304" pitchFamily="18" charset="0"/>
              </a:rPr>
              <a:t>が決まる</a:t>
            </a:r>
            <a:r>
              <a:rPr lang="en-US" altLang="ja-JP" sz="2000" dirty="0">
                <a:latin typeface="Times New Roman" panose="02020603050405020304" pitchFamily="18" charset="0"/>
                <a:cs typeface="Times New Roman" panose="02020603050405020304" pitchFamily="18" charset="0"/>
                <a:sym typeface="Wingdings" panose="05000000000000000000" pitchFamily="2" charset="2"/>
              </a:rPr>
              <a:t> </a:t>
            </a:r>
            <a:r>
              <a:rPr lang="ja-JP" altLang="en-US" sz="2000" dirty="0">
                <a:latin typeface="Times New Roman" panose="02020603050405020304" pitchFamily="18" charset="0"/>
                <a:cs typeface="Times New Roman" panose="02020603050405020304" pitchFamily="18" charset="0"/>
                <a:sym typeface="Wingdings" panose="05000000000000000000" pitchFamily="2" charset="2"/>
              </a:rPr>
              <a:t>最適な労働時間は </a:t>
            </a:r>
            <a:r>
              <a:rPr lang="en-US" altLang="ja-JP" sz="2000" i="1" dirty="0">
                <a:latin typeface="Times New Roman" panose="02020603050405020304" pitchFamily="18" charset="0"/>
                <a:cs typeface="Times New Roman" panose="02020603050405020304" pitchFamily="18" charset="0"/>
                <a:sym typeface="Wingdings" panose="05000000000000000000" pitchFamily="2" charset="2"/>
              </a:rPr>
              <a:t>h</a:t>
            </a:r>
            <a:r>
              <a:rPr lang="en-US" altLang="ja-JP" sz="2000" dirty="0">
                <a:latin typeface="Times New Roman" panose="02020603050405020304" pitchFamily="18" charset="0"/>
                <a:cs typeface="Times New Roman" panose="02020603050405020304" pitchFamily="18" charset="0"/>
                <a:sym typeface="Wingdings" panose="05000000000000000000" pitchFamily="2" charset="2"/>
              </a:rPr>
              <a:t>=</a:t>
            </a:r>
            <a:r>
              <a:rPr lang="en-US" altLang="ja-JP" sz="2000" i="1" dirty="0">
                <a:latin typeface="Times New Roman" panose="02020603050405020304" pitchFamily="18" charset="0"/>
                <a:cs typeface="Times New Roman" panose="02020603050405020304" pitchFamily="18" charset="0"/>
                <a:sym typeface="Wingdings" panose="05000000000000000000" pitchFamily="2" charset="2"/>
              </a:rPr>
              <a:t>T</a:t>
            </a:r>
            <a:r>
              <a:rPr lang="en-US" altLang="ja-JP" sz="2000" dirty="0">
                <a:latin typeface="Times New Roman" panose="02020603050405020304" pitchFamily="18" charset="0"/>
                <a:cs typeface="Times New Roman" panose="02020603050405020304" pitchFamily="18" charset="0"/>
                <a:sym typeface="Wingdings" panose="05000000000000000000" pitchFamily="2" charset="2"/>
              </a:rPr>
              <a:t>−</a:t>
            </a:r>
            <a:r>
              <a:rPr lang="en-US" altLang="ja-JP" sz="2000" i="1" dirty="0">
                <a:latin typeface="Times New Roman" panose="02020603050405020304" pitchFamily="18" charset="0"/>
                <a:cs typeface="Times New Roman" panose="02020603050405020304" pitchFamily="18" charset="0"/>
                <a:sym typeface="Wingdings" panose="05000000000000000000" pitchFamily="2" charset="2"/>
              </a:rPr>
              <a:t>l</a:t>
            </a:r>
            <a:r>
              <a:rPr lang="ja-JP" altLang="en-US" sz="2000" dirty="0">
                <a:latin typeface="Times New Roman" panose="02020603050405020304" pitchFamily="18" charset="0"/>
                <a:cs typeface="Times New Roman" panose="02020603050405020304" pitchFamily="18" charset="0"/>
                <a:sym typeface="Wingdings" panose="05000000000000000000" pitchFamily="2" charset="2"/>
              </a:rPr>
              <a:t>から求まる</a:t>
            </a:r>
            <a:endParaRPr kumimoji="1" lang="ja-JP" altLang="en-US" sz="2000" dirty="0">
              <a:latin typeface="Times New Roman" panose="02020603050405020304" pitchFamily="18" charset="0"/>
              <a:cs typeface="Times New Roman" panose="02020603050405020304" pitchFamily="18" charset="0"/>
            </a:endParaRPr>
          </a:p>
        </p:txBody>
      </p:sp>
      <p:sp>
        <p:nvSpPr>
          <p:cNvPr id="3" name="テキスト ボックス 2">
            <a:extLst>
              <a:ext uri="{FF2B5EF4-FFF2-40B4-BE49-F238E27FC236}">
                <a16:creationId xmlns:a16="http://schemas.microsoft.com/office/drawing/2014/main" id="{CAFE77BD-AD53-4B4C-9A4F-B5E3FA75C245}"/>
              </a:ext>
            </a:extLst>
          </p:cNvPr>
          <p:cNvSpPr txBox="1"/>
          <p:nvPr/>
        </p:nvSpPr>
        <p:spPr>
          <a:xfrm>
            <a:off x="4396613" y="6057491"/>
            <a:ext cx="4464942" cy="646331"/>
          </a:xfrm>
          <a:prstGeom prst="rect">
            <a:avLst/>
          </a:prstGeom>
          <a:noFill/>
        </p:spPr>
        <p:txBody>
          <a:bodyPr wrap="square" rtlCol="0">
            <a:spAutoFit/>
          </a:bodyPr>
          <a:lstStyle/>
          <a:p>
            <a:r>
              <a:rPr kumimoji="1" lang="ja-JP" altLang="en-US" dirty="0">
                <a:latin typeface="Times New Roman" panose="02020603050405020304" pitchFamily="18" charset="0"/>
                <a:cs typeface="Times New Roman" panose="02020603050405020304" pitchFamily="18" charset="0"/>
              </a:rPr>
              <a:t>予算線の</a:t>
            </a:r>
            <a:r>
              <a:rPr kumimoji="1" lang="en-US" altLang="ja-JP" i="1" dirty="0">
                <a:latin typeface="Times New Roman" panose="02020603050405020304" pitchFamily="18" charset="0"/>
                <a:cs typeface="Times New Roman" panose="02020603050405020304" pitchFamily="18" charset="0"/>
              </a:rPr>
              <a:t>l</a:t>
            </a:r>
            <a:r>
              <a:rPr kumimoji="1" lang="ja-JP" altLang="en-US" dirty="0">
                <a:latin typeface="Times New Roman" panose="02020603050405020304" pitchFamily="18" charset="0"/>
                <a:cs typeface="Times New Roman" panose="02020603050405020304" pitchFamily="18" charset="0"/>
              </a:rPr>
              <a:t>切片は</a:t>
            </a:r>
            <a:r>
              <a:rPr kumimoji="1" lang="en-US" altLang="ja-JP" i="1" dirty="0">
                <a:latin typeface="Times New Roman" panose="02020603050405020304" pitchFamily="18" charset="0"/>
                <a:cs typeface="Times New Roman" panose="02020603050405020304" pitchFamily="18" charset="0"/>
              </a:rPr>
              <a:t>l</a:t>
            </a:r>
            <a:r>
              <a:rPr kumimoji="1" lang="en-US" altLang="ja-JP" dirty="0">
                <a:latin typeface="Times New Roman" panose="02020603050405020304" pitchFamily="18" charset="0"/>
                <a:cs typeface="Times New Roman" panose="02020603050405020304" pitchFamily="18" charset="0"/>
              </a:rPr>
              <a:t>=</a:t>
            </a:r>
            <a:r>
              <a:rPr kumimoji="1" lang="en-US" altLang="ja-JP" i="1" dirty="0">
                <a:latin typeface="Times New Roman" panose="02020603050405020304" pitchFamily="18" charset="0"/>
                <a:cs typeface="Times New Roman" panose="02020603050405020304" pitchFamily="18" charset="0"/>
              </a:rPr>
              <a:t>T</a:t>
            </a:r>
            <a:r>
              <a:rPr kumimoji="1" lang="en-US" altLang="ja-JP" dirty="0">
                <a:latin typeface="Times New Roman" panose="02020603050405020304" pitchFamily="18" charset="0"/>
                <a:cs typeface="Times New Roman" panose="02020603050405020304" pitchFamily="18" charset="0"/>
              </a:rPr>
              <a:t>(</a:t>
            </a:r>
            <a:r>
              <a:rPr kumimoji="1" lang="en-US" altLang="ja-JP" i="1" dirty="0">
                <a:latin typeface="Times New Roman" panose="02020603050405020304" pitchFamily="18" charset="0"/>
                <a:cs typeface="Times New Roman" panose="02020603050405020304" pitchFamily="18" charset="0"/>
              </a:rPr>
              <a:t>h</a:t>
            </a:r>
            <a:r>
              <a:rPr kumimoji="1" lang="en-US" altLang="ja-JP" dirty="0">
                <a:latin typeface="Times New Roman" panose="02020603050405020304" pitchFamily="18" charset="0"/>
                <a:cs typeface="Times New Roman" panose="02020603050405020304" pitchFamily="18" charset="0"/>
              </a:rPr>
              <a:t>=0)</a:t>
            </a:r>
            <a:r>
              <a:rPr kumimoji="1" lang="ja-JP" altLang="en-US" dirty="0">
                <a:latin typeface="Times New Roman" panose="02020603050405020304" pitchFamily="18" charset="0"/>
                <a:cs typeface="Times New Roman" panose="02020603050405020304" pitchFamily="18" charset="0"/>
              </a:rPr>
              <a:t>，労働時間</a:t>
            </a:r>
            <a:r>
              <a:rPr kumimoji="1" lang="en-US" altLang="ja-JP" i="1" dirty="0">
                <a:latin typeface="Times New Roman" panose="02020603050405020304" pitchFamily="18" charset="0"/>
                <a:cs typeface="Times New Roman" panose="02020603050405020304" pitchFamily="18" charset="0"/>
              </a:rPr>
              <a:t>h</a:t>
            </a:r>
            <a:r>
              <a:rPr kumimoji="1" lang="ja-JP" altLang="en-US" dirty="0">
                <a:latin typeface="Times New Roman" panose="02020603050405020304" pitchFamily="18" charset="0"/>
                <a:cs typeface="Times New Roman" panose="02020603050405020304" pitchFamily="18" charset="0"/>
              </a:rPr>
              <a:t>は</a:t>
            </a:r>
            <a:r>
              <a:rPr kumimoji="1" lang="en-US" altLang="ja-JP" i="1" dirty="0">
                <a:latin typeface="Times New Roman" panose="02020603050405020304" pitchFamily="18" charset="0"/>
                <a:cs typeface="Times New Roman" panose="02020603050405020304" pitchFamily="18" charset="0"/>
              </a:rPr>
              <a:t>l</a:t>
            </a:r>
            <a:r>
              <a:rPr kumimoji="1" lang="en-US" altLang="ja-JP" dirty="0">
                <a:latin typeface="Times New Roman" panose="02020603050405020304" pitchFamily="18" charset="0"/>
                <a:cs typeface="Times New Roman" panose="02020603050405020304" pitchFamily="18" charset="0"/>
              </a:rPr>
              <a:t>=</a:t>
            </a:r>
            <a:r>
              <a:rPr kumimoji="1" lang="en-US" altLang="ja-JP" i="1" dirty="0">
                <a:latin typeface="Times New Roman" panose="02020603050405020304" pitchFamily="18" charset="0"/>
                <a:cs typeface="Times New Roman" panose="02020603050405020304" pitchFamily="18" charset="0"/>
              </a:rPr>
              <a:t>T</a:t>
            </a:r>
            <a:r>
              <a:rPr kumimoji="1" lang="ja-JP" altLang="en-US" dirty="0">
                <a:latin typeface="Times New Roman" panose="02020603050405020304" pitchFamily="18" charset="0"/>
                <a:cs typeface="Times New Roman" panose="02020603050405020304" pitchFamily="18" charset="0"/>
              </a:rPr>
              <a:t>の点から左方向に測られる</a:t>
            </a:r>
          </a:p>
        </p:txBody>
      </p:sp>
      <p:cxnSp>
        <p:nvCxnSpPr>
          <p:cNvPr id="5" name="直線矢印コネクタ 4">
            <a:extLst>
              <a:ext uri="{FF2B5EF4-FFF2-40B4-BE49-F238E27FC236}">
                <a16:creationId xmlns:a16="http://schemas.microsoft.com/office/drawing/2014/main" id="{E30FFBB1-E345-4312-8E07-B68C0DE40C5F}"/>
              </a:ext>
            </a:extLst>
          </p:cNvPr>
          <p:cNvCxnSpPr>
            <a:endCxn id="31757" idx="2"/>
          </p:cNvCxnSpPr>
          <p:nvPr/>
        </p:nvCxnSpPr>
        <p:spPr>
          <a:xfrm flipH="1">
            <a:off x="3995738" y="3429000"/>
            <a:ext cx="865188" cy="6775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62B330FE-4DAA-403C-9548-C4E2A008DF3A}"/>
              </a:ext>
            </a:extLst>
          </p:cNvPr>
          <p:cNvSpPr txBox="1"/>
          <p:nvPr/>
        </p:nvSpPr>
        <p:spPr>
          <a:xfrm>
            <a:off x="5146676" y="3775650"/>
            <a:ext cx="3549444" cy="707886"/>
          </a:xfrm>
          <a:prstGeom prst="rect">
            <a:avLst/>
          </a:prstGeom>
          <a:noFill/>
        </p:spPr>
        <p:txBody>
          <a:bodyPr wrap="square" rtlCol="0">
            <a:spAutoFit/>
          </a:bodyPr>
          <a:lstStyle/>
          <a:p>
            <a:r>
              <a:rPr kumimoji="1" lang="ja-JP" altLang="en-US" sz="2000" dirty="0"/>
              <a:t>予算線の傾きは</a:t>
            </a:r>
            <a:r>
              <a:rPr kumimoji="1" lang="en-US" altLang="ja-JP" sz="2000" i="1" dirty="0">
                <a:latin typeface="Times New Roman" panose="02020603050405020304" pitchFamily="18" charset="0"/>
                <a:cs typeface="Times New Roman" panose="02020603050405020304" pitchFamily="18" charset="0"/>
              </a:rPr>
              <a:t>w</a:t>
            </a:r>
            <a:r>
              <a:rPr kumimoji="1" lang="en-US" altLang="ja-JP" sz="2000" dirty="0">
                <a:latin typeface="Times New Roman" panose="02020603050405020304" pitchFamily="18" charset="0"/>
                <a:cs typeface="Times New Roman" panose="02020603050405020304" pitchFamily="18" charset="0"/>
              </a:rPr>
              <a:t>/</a:t>
            </a:r>
            <a:r>
              <a:rPr kumimoji="1" lang="en-US" altLang="ja-JP" sz="2000" i="1" dirty="0">
                <a:latin typeface="Times New Roman" panose="02020603050405020304" pitchFamily="18" charset="0"/>
                <a:cs typeface="Times New Roman" panose="02020603050405020304" pitchFamily="18" charset="0"/>
              </a:rPr>
              <a:t>p</a:t>
            </a:r>
            <a:r>
              <a:rPr kumimoji="1" lang="en-US" altLang="ja-JP" sz="2000" dirty="0">
                <a:latin typeface="Times New Roman" panose="02020603050405020304" pitchFamily="18" charset="0"/>
                <a:cs typeface="Times New Roman" panose="02020603050405020304" pitchFamily="18" charset="0"/>
              </a:rPr>
              <a:t> </a:t>
            </a:r>
            <a:r>
              <a:rPr kumimoji="1" lang="ja-JP" altLang="en-US" sz="2000" dirty="0">
                <a:latin typeface="Times New Roman" panose="02020603050405020304" pitchFamily="18" charset="0"/>
                <a:cs typeface="Times New Roman" panose="02020603050405020304" pitchFamily="18" charset="0"/>
              </a:rPr>
              <a:t>実質賃金率</a:t>
            </a:r>
            <a:r>
              <a:rPr lang="ja-JP" altLang="en-US" sz="2000" dirty="0">
                <a:latin typeface="Times New Roman" panose="02020603050405020304" pitchFamily="18" charset="0"/>
                <a:cs typeface="Times New Roman" panose="02020603050405020304" pitchFamily="18" charset="0"/>
              </a:rPr>
              <a:t> </a:t>
            </a:r>
            <a:r>
              <a:rPr kumimoji="1" lang="en-US" altLang="ja-JP" sz="2000" i="1" dirty="0">
                <a:latin typeface="Times New Roman" panose="02020603050405020304" pitchFamily="18" charset="0"/>
                <a:cs typeface="Times New Roman" panose="02020603050405020304" pitchFamily="18" charset="0"/>
              </a:rPr>
              <a:t>l</a:t>
            </a:r>
            <a:r>
              <a:rPr kumimoji="1" lang="en-US" altLang="ja-JP" sz="2000" dirty="0">
                <a:latin typeface="Times New Roman" panose="02020603050405020304" pitchFamily="18" charset="0"/>
                <a:cs typeface="Times New Roman" panose="02020603050405020304" pitchFamily="18" charset="0"/>
              </a:rPr>
              <a:t> </a:t>
            </a:r>
            <a:r>
              <a:rPr kumimoji="1" lang="ja-JP" altLang="en-US" sz="2000" dirty="0">
                <a:latin typeface="Times New Roman" panose="02020603050405020304" pitchFamily="18" charset="0"/>
                <a:cs typeface="Times New Roman" panose="02020603050405020304" pitchFamily="18" charset="0"/>
              </a:rPr>
              <a:t>の</a:t>
            </a:r>
            <a:r>
              <a:rPr kumimoji="1" lang="en-US" altLang="ja-JP" sz="2000" i="1" dirty="0">
                <a:latin typeface="Times New Roman" panose="02020603050405020304" pitchFamily="18" charset="0"/>
                <a:cs typeface="Times New Roman" panose="02020603050405020304" pitchFamily="18" charset="0"/>
              </a:rPr>
              <a:t>C</a:t>
            </a:r>
            <a:r>
              <a:rPr kumimoji="1" lang="ja-JP" altLang="en-US" sz="2000" dirty="0">
                <a:latin typeface="Times New Roman" panose="02020603050405020304" pitchFamily="18" charset="0"/>
                <a:cs typeface="Times New Roman" panose="02020603050405020304" pitchFamily="18" charset="0"/>
              </a:rPr>
              <a:t>に対する</a:t>
            </a:r>
            <a:r>
              <a:rPr kumimoji="1" lang="ja-JP" altLang="en-US" sz="2000" dirty="0"/>
              <a:t>相対価格</a:t>
            </a:r>
          </a:p>
        </p:txBody>
      </p:sp>
      <p:cxnSp>
        <p:nvCxnSpPr>
          <p:cNvPr id="8" name="直線矢印コネクタ 7">
            <a:extLst>
              <a:ext uri="{FF2B5EF4-FFF2-40B4-BE49-F238E27FC236}">
                <a16:creationId xmlns:a16="http://schemas.microsoft.com/office/drawing/2014/main" id="{A0555DC5-2557-4F58-909C-D7FF11C47DF0}"/>
              </a:ext>
            </a:extLst>
          </p:cNvPr>
          <p:cNvCxnSpPr>
            <a:cxnSpLocks/>
          </p:cNvCxnSpPr>
          <p:nvPr/>
        </p:nvCxnSpPr>
        <p:spPr>
          <a:xfrm flipH="1">
            <a:off x="4947445" y="4483536"/>
            <a:ext cx="631029" cy="8734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0299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r>
              <a:rPr lang="ja-JP" altLang="en-US" dirty="0"/>
              <a:t>賃金率変化の効果</a:t>
            </a:r>
            <a:endParaRPr lang="ja-JP" altLang="en-US" dirty="0">
              <a:latin typeface="Times New Roman" pitchFamily="18" charset="0"/>
              <a:cs typeface="Times New Roman" pitchFamily="18" charset="0"/>
            </a:endParaRPr>
          </a:p>
        </p:txBody>
      </p:sp>
      <p:sp>
        <p:nvSpPr>
          <p:cNvPr id="2" name="テキスト ボックス 1"/>
          <p:cNvSpPr txBox="1"/>
          <p:nvPr/>
        </p:nvSpPr>
        <p:spPr>
          <a:xfrm>
            <a:off x="744203" y="5856738"/>
            <a:ext cx="1800547" cy="369332"/>
          </a:xfrm>
          <a:prstGeom prst="rect">
            <a:avLst/>
          </a:prstGeom>
          <a:noFill/>
        </p:spPr>
        <p:txBody>
          <a:bodyPr wrap="square" rtlCol="0">
            <a:spAutoFit/>
          </a:bodyPr>
          <a:lstStyle/>
          <a:p>
            <a:r>
              <a:rPr kumimoji="1" lang="ja-JP" altLang="en-US" dirty="0"/>
              <a:t>当初の予算線</a:t>
            </a:r>
          </a:p>
        </p:txBody>
      </p:sp>
      <p:sp>
        <p:nvSpPr>
          <p:cNvPr id="4" name="テキスト ボックス 3"/>
          <p:cNvSpPr txBox="1"/>
          <p:nvPr/>
        </p:nvSpPr>
        <p:spPr>
          <a:xfrm>
            <a:off x="2797371" y="2172970"/>
            <a:ext cx="2384409" cy="369332"/>
          </a:xfrm>
          <a:prstGeom prst="rect">
            <a:avLst/>
          </a:prstGeom>
          <a:noFill/>
        </p:spPr>
        <p:txBody>
          <a:bodyPr wrap="square" rtlCol="0">
            <a:spAutoFit/>
          </a:bodyPr>
          <a:lstStyle/>
          <a:p>
            <a:r>
              <a:rPr kumimoji="1" lang="ja-JP" altLang="en-US" dirty="0"/>
              <a:t>所得補償後の予算線</a:t>
            </a:r>
          </a:p>
        </p:txBody>
      </p:sp>
      <p:sp>
        <p:nvSpPr>
          <p:cNvPr id="24579" name="Line 3"/>
          <p:cNvSpPr>
            <a:spLocks noChangeShapeType="1"/>
          </p:cNvSpPr>
          <p:nvPr/>
        </p:nvSpPr>
        <p:spPr bwMode="auto">
          <a:xfrm flipV="1">
            <a:off x="1177327" y="1452406"/>
            <a:ext cx="0" cy="4103688"/>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0" name="Line 4"/>
          <p:cNvSpPr>
            <a:spLocks noChangeShapeType="1"/>
          </p:cNvSpPr>
          <p:nvPr/>
        </p:nvSpPr>
        <p:spPr bwMode="auto">
          <a:xfrm>
            <a:off x="1177327" y="5556094"/>
            <a:ext cx="4392613" cy="0"/>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1" name="Line 5"/>
          <p:cNvSpPr>
            <a:spLocks noChangeShapeType="1"/>
          </p:cNvSpPr>
          <p:nvPr/>
        </p:nvSpPr>
        <p:spPr bwMode="auto">
          <a:xfrm>
            <a:off x="1177327" y="3738406"/>
            <a:ext cx="3240088" cy="18176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4" name="Line 8"/>
          <p:cNvSpPr>
            <a:spLocks noChangeShapeType="1"/>
          </p:cNvSpPr>
          <p:nvPr/>
        </p:nvSpPr>
        <p:spPr bwMode="auto">
          <a:xfrm flipH="1">
            <a:off x="1933770" y="1892047"/>
            <a:ext cx="972343" cy="4227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5" name="Text Box 9"/>
          <p:cNvSpPr txBox="1">
            <a:spLocks noChangeArrowheads="1"/>
          </p:cNvSpPr>
          <p:nvPr/>
        </p:nvSpPr>
        <p:spPr bwMode="auto">
          <a:xfrm>
            <a:off x="2865058" y="1413910"/>
            <a:ext cx="198336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dirty="0">
                <a:latin typeface="Times New Roman" pitchFamily="18" charset="0"/>
              </a:rPr>
              <a:t>賃金率上昇後の予算線</a:t>
            </a:r>
            <a:endParaRPr lang="en-US" altLang="ja-JP" dirty="0"/>
          </a:p>
        </p:txBody>
      </p:sp>
      <p:sp>
        <p:nvSpPr>
          <p:cNvPr id="24591" name="Arc 15"/>
          <p:cNvSpPr>
            <a:spLocks/>
          </p:cNvSpPr>
          <p:nvPr/>
        </p:nvSpPr>
        <p:spPr bwMode="auto">
          <a:xfrm rot="10800000">
            <a:off x="1392432" y="1812769"/>
            <a:ext cx="3455988" cy="345598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595" name="Text Box 19"/>
          <p:cNvSpPr txBox="1">
            <a:spLocks noChangeArrowheads="1"/>
          </p:cNvSpPr>
          <p:nvPr/>
        </p:nvSpPr>
        <p:spPr bwMode="auto">
          <a:xfrm>
            <a:off x="2941192" y="4283150"/>
            <a:ext cx="288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i="1" dirty="0">
                <a:latin typeface="Times New Roman" pitchFamily="18" charset="0"/>
                <a:cs typeface="Times New Roman" pitchFamily="18" charset="0"/>
              </a:rPr>
              <a:t>E</a:t>
            </a:r>
          </a:p>
        </p:txBody>
      </p:sp>
      <p:sp>
        <p:nvSpPr>
          <p:cNvPr id="24593" name="Oval 17"/>
          <p:cNvSpPr>
            <a:spLocks noChangeArrowheads="1"/>
          </p:cNvSpPr>
          <p:nvPr/>
        </p:nvSpPr>
        <p:spPr bwMode="auto">
          <a:xfrm>
            <a:off x="2906114" y="4689512"/>
            <a:ext cx="142875" cy="142875"/>
          </a:xfrm>
          <a:prstGeom prst="ellipse">
            <a:avLst/>
          </a:prstGeom>
          <a:solidFill>
            <a:srgbClr val="FF0000"/>
          </a:solidFill>
          <a:ln w="9525">
            <a:solidFill>
              <a:schemeClr val="tx1"/>
            </a:solidFill>
            <a:round/>
            <a:headEnd/>
            <a:tailEnd/>
          </a:ln>
          <a:effectLst/>
        </p:spPr>
        <p:txBody>
          <a:bodyPr wrap="none" anchor="ctr"/>
          <a:lstStyle/>
          <a:p>
            <a:endParaRPr lang="ja-JP" altLang="en-US"/>
          </a:p>
        </p:txBody>
      </p:sp>
      <p:sp>
        <p:nvSpPr>
          <p:cNvPr id="24606" name="Line 30"/>
          <p:cNvSpPr>
            <a:spLocks noChangeShapeType="1"/>
          </p:cNvSpPr>
          <p:nvPr/>
        </p:nvSpPr>
        <p:spPr bwMode="auto">
          <a:xfrm flipH="1" flipV="1">
            <a:off x="1465057" y="3974124"/>
            <a:ext cx="179418" cy="18826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11" name="Line 35"/>
          <p:cNvSpPr>
            <a:spLocks noChangeShapeType="1"/>
          </p:cNvSpPr>
          <p:nvPr/>
        </p:nvSpPr>
        <p:spPr bwMode="auto">
          <a:xfrm flipH="1">
            <a:off x="1392432" y="2348879"/>
            <a:ext cx="1404939" cy="68760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 name="Line 5"/>
          <p:cNvSpPr>
            <a:spLocks noChangeShapeType="1"/>
          </p:cNvSpPr>
          <p:nvPr/>
        </p:nvSpPr>
        <p:spPr bwMode="auto">
          <a:xfrm>
            <a:off x="1321789" y="1565179"/>
            <a:ext cx="3095626" cy="3990915"/>
          </a:xfrm>
          <a:prstGeom prst="line">
            <a:avLst/>
          </a:prstGeom>
          <a:noFill/>
          <a:ln w="38100">
            <a:solidFill>
              <a:schemeClr val="tx1"/>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 name="Line 5"/>
          <p:cNvSpPr>
            <a:spLocks noChangeShapeType="1"/>
          </p:cNvSpPr>
          <p:nvPr/>
        </p:nvSpPr>
        <p:spPr bwMode="auto">
          <a:xfrm>
            <a:off x="1190272" y="2727138"/>
            <a:ext cx="2196306" cy="2828956"/>
          </a:xfrm>
          <a:prstGeom prst="line">
            <a:avLst/>
          </a:prstGeom>
          <a:noFill/>
          <a:ln w="317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 name="Arc 15"/>
          <p:cNvSpPr>
            <a:spLocks/>
          </p:cNvSpPr>
          <p:nvPr/>
        </p:nvSpPr>
        <p:spPr bwMode="auto">
          <a:xfrm rot="10800000">
            <a:off x="2256827" y="1565179"/>
            <a:ext cx="3455988" cy="345598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tx2"/>
            </a:solidFill>
            <a:prstDash val="sys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 name="Oval 17"/>
          <p:cNvSpPr>
            <a:spLocks noChangeArrowheads="1"/>
          </p:cNvSpPr>
          <p:nvPr/>
        </p:nvSpPr>
        <p:spPr bwMode="auto">
          <a:xfrm>
            <a:off x="2977551" y="3666968"/>
            <a:ext cx="142875" cy="142875"/>
          </a:xfrm>
          <a:prstGeom prst="ellipse">
            <a:avLst/>
          </a:prstGeom>
          <a:solidFill>
            <a:srgbClr val="FF0000"/>
          </a:solidFill>
          <a:ln w="9525">
            <a:solidFill>
              <a:schemeClr val="tx1"/>
            </a:solidFill>
            <a:round/>
            <a:headEnd/>
            <a:tailEnd/>
          </a:ln>
          <a:effectLst/>
        </p:spPr>
        <p:txBody>
          <a:bodyPr wrap="none" anchor="ctr"/>
          <a:lstStyle/>
          <a:p>
            <a:endParaRPr lang="ja-JP" altLang="en-US"/>
          </a:p>
        </p:txBody>
      </p:sp>
      <p:sp>
        <p:nvSpPr>
          <p:cNvPr id="34" name="Oval 17"/>
          <p:cNvSpPr>
            <a:spLocks noChangeArrowheads="1"/>
          </p:cNvSpPr>
          <p:nvPr/>
        </p:nvSpPr>
        <p:spPr bwMode="auto">
          <a:xfrm>
            <a:off x="2185389" y="4046765"/>
            <a:ext cx="142875" cy="142875"/>
          </a:xfrm>
          <a:prstGeom prst="ellipse">
            <a:avLst/>
          </a:prstGeom>
          <a:solidFill>
            <a:srgbClr val="FF0000"/>
          </a:solidFill>
          <a:ln w="9525">
            <a:solidFill>
              <a:schemeClr val="tx1"/>
            </a:solidFill>
            <a:round/>
            <a:headEnd/>
            <a:tailEnd/>
          </a:ln>
          <a:effectLst/>
        </p:spPr>
        <p:txBody>
          <a:bodyPr wrap="none" anchor="ctr"/>
          <a:lstStyle/>
          <a:p>
            <a:endParaRPr lang="ja-JP" altLang="en-US"/>
          </a:p>
        </p:txBody>
      </p:sp>
      <p:sp>
        <p:nvSpPr>
          <p:cNvPr id="35" name="Text Box 19"/>
          <p:cNvSpPr txBox="1">
            <a:spLocks noChangeArrowheads="1"/>
          </p:cNvSpPr>
          <p:nvPr/>
        </p:nvSpPr>
        <p:spPr bwMode="auto">
          <a:xfrm>
            <a:off x="3061955" y="3293172"/>
            <a:ext cx="288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i="1" dirty="0">
                <a:latin typeface="Times New Roman" pitchFamily="18" charset="0"/>
                <a:cs typeface="Times New Roman" pitchFamily="18" charset="0"/>
              </a:rPr>
              <a:t>F</a:t>
            </a:r>
          </a:p>
        </p:txBody>
      </p:sp>
      <p:sp>
        <p:nvSpPr>
          <p:cNvPr id="36" name="Text Box 19"/>
          <p:cNvSpPr txBox="1">
            <a:spLocks noChangeArrowheads="1"/>
          </p:cNvSpPr>
          <p:nvPr/>
        </p:nvSpPr>
        <p:spPr bwMode="auto">
          <a:xfrm>
            <a:off x="2288425" y="3562761"/>
            <a:ext cx="288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i="1" dirty="0">
                <a:latin typeface="Times New Roman" pitchFamily="18" charset="0"/>
                <a:cs typeface="Times New Roman" pitchFamily="18" charset="0"/>
              </a:rPr>
              <a:t>G</a:t>
            </a:r>
          </a:p>
        </p:txBody>
      </p:sp>
      <p:sp>
        <p:nvSpPr>
          <p:cNvPr id="3" name="テキスト ボックス 2"/>
          <p:cNvSpPr txBox="1"/>
          <p:nvPr/>
        </p:nvSpPr>
        <p:spPr>
          <a:xfrm>
            <a:off x="4848421" y="5100890"/>
            <a:ext cx="433015" cy="369332"/>
          </a:xfrm>
          <a:prstGeom prst="rect">
            <a:avLst/>
          </a:prstGeom>
          <a:noFill/>
        </p:spPr>
        <p:txBody>
          <a:bodyPr wrap="square" rtlCol="0">
            <a:spAutoFit/>
          </a:bodyPr>
          <a:lstStyle/>
          <a:p>
            <a:r>
              <a:rPr kumimoji="1" lang="en-US" altLang="ja-JP" i="1" dirty="0">
                <a:latin typeface="Times New Roman" pitchFamily="18" charset="0"/>
                <a:cs typeface="Times New Roman" pitchFamily="18" charset="0"/>
              </a:rPr>
              <a:t>u</a:t>
            </a:r>
            <a:r>
              <a:rPr kumimoji="1" lang="en-US" altLang="ja-JP" baseline="-25000" dirty="0">
                <a:latin typeface="Times New Roman" pitchFamily="18" charset="0"/>
                <a:cs typeface="Times New Roman" pitchFamily="18" charset="0"/>
              </a:rPr>
              <a:t>0</a:t>
            </a:r>
            <a:endParaRPr kumimoji="1" lang="ja-JP" altLang="en-US" baseline="-25000" dirty="0">
              <a:latin typeface="Times New Roman" pitchFamily="18" charset="0"/>
              <a:cs typeface="Times New Roman" pitchFamily="18" charset="0"/>
            </a:endParaRPr>
          </a:p>
        </p:txBody>
      </p:sp>
      <p:sp>
        <p:nvSpPr>
          <p:cNvPr id="39" name="テキスト ボックス 38"/>
          <p:cNvSpPr txBox="1"/>
          <p:nvPr/>
        </p:nvSpPr>
        <p:spPr>
          <a:xfrm>
            <a:off x="5658930" y="4895692"/>
            <a:ext cx="433015" cy="369332"/>
          </a:xfrm>
          <a:prstGeom prst="rect">
            <a:avLst/>
          </a:prstGeom>
          <a:noFill/>
        </p:spPr>
        <p:txBody>
          <a:bodyPr wrap="square" rtlCol="0">
            <a:spAutoFit/>
          </a:bodyPr>
          <a:lstStyle/>
          <a:p>
            <a:r>
              <a:rPr kumimoji="1" lang="en-US" altLang="ja-JP" i="1" dirty="0">
                <a:latin typeface="Times New Roman" pitchFamily="18" charset="0"/>
                <a:cs typeface="Times New Roman" pitchFamily="18" charset="0"/>
              </a:rPr>
              <a:t>u</a:t>
            </a:r>
            <a:r>
              <a:rPr kumimoji="1" lang="en-US" altLang="ja-JP" baseline="-25000" dirty="0">
                <a:latin typeface="Times New Roman" pitchFamily="18" charset="0"/>
                <a:cs typeface="Times New Roman" pitchFamily="18" charset="0"/>
              </a:rPr>
              <a:t>1</a:t>
            </a:r>
            <a:endParaRPr kumimoji="1" lang="ja-JP" altLang="en-US" baseline="-25000" dirty="0">
              <a:latin typeface="Times New Roman" pitchFamily="18" charset="0"/>
              <a:cs typeface="Times New Roman" pitchFamily="18" charset="0"/>
            </a:endParaRPr>
          </a:p>
        </p:txBody>
      </p:sp>
      <p:cxnSp>
        <p:nvCxnSpPr>
          <p:cNvPr id="6" name="直線矢印コネクタ 5"/>
          <p:cNvCxnSpPr/>
          <p:nvPr/>
        </p:nvCxnSpPr>
        <p:spPr>
          <a:xfrm flipH="1" flipV="1">
            <a:off x="2432887" y="4189640"/>
            <a:ext cx="436715" cy="291947"/>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flipV="1">
            <a:off x="2469399" y="3845552"/>
            <a:ext cx="436715" cy="231359"/>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5147488" y="730463"/>
            <a:ext cx="3567467" cy="4370427"/>
          </a:xfrm>
          <a:prstGeom prst="rect">
            <a:avLst/>
          </a:prstGeom>
          <a:noFill/>
        </p:spPr>
        <p:txBody>
          <a:bodyPr wrap="square" rtlCol="0">
            <a:spAutoFit/>
          </a:bodyPr>
          <a:lstStyle/>
          <a:p>
            <a:r>
              <a:rPr kumimoji="1" lang="en-US" altLang="ja-JP" sz="2000" dirty="0">
                <a:latin typeface="Times New Roman" pitchFamily="18" charset="0"/>
                <a:cs typeface="Times New Roman" pitchFamily="18" charset="0"/>
              </a:rPr>
              <a:t>E</a:t>
            </a:r>
            <a:r>
              <a:rPr kumimoji="1" lang="en-US" altLang="ja-JP" sz="2000" dirty="0">
                <a:latin typeface="Times New Roman" pitchFamily="18" charset="0"/>
                <a:cs typeface="Times New Roman" pitchFamily="18" charset="0"/>
                <a:sym typeface="Wingdings" pitchFamily="2" charset="2"/>
              </a:rPr>
              <a:t>G  </a:t>
            </a:r>
            <a:r>
              <a:rPr kumimoji="1" lang="ja-JP" altLang="en-US" sz="2000" dirty="0">
                <a:latin typeface="Times New Roman" pitchFamily="18" charset="0"/>
                <a:cs typeface="Times New Roman" pitchFamily="18" charset="0"/>
                <a:sym typeface="Wingdings" pitchFamily="2" charset="2"/>
              </a:rPr>
              <a:t>代替効果</a:t>
            </a:r>
            <a:endParaRPr kumimoji="1" lang="en-US" altLang="ja-JP" sz="2000" dirty="0">
              <a:latin typeface="Times New Roman" pitchFamily="18" charset="0"/>
              <a:cs typeface="Times New Roman" pitchFamily="18" charset="0"/>
              <a:sym typeface="Wingdings" pitchFamily="2" charset="2"/>
            </a:endParaRPr>
          </a:p>
          <a:p>
            <a:r>
              <a:rPr lang="ja-JP" altLang="en-US" sz="2000" dirty="0">
                <a:latin typeface="Times New Roman" pitchFamily="18" charset="0"/>
                <a:cs typeface="Times New Roman" pitchFamily="18" charset="0"/>
                <a:sym typeface="Wingdings" pitchFamily="2" charset="2"/>
              </a:rPr>
              <a:t>　実質賃金率の上昇は消費財に比べレジャーを高価にする</a:t>
            </a:r>
            <a:endParaRPr lang="en-US" altLang="ja-JP" sz="2000" dirty="0">
              <a:latin typeface="Times New Roman" pitchFamily="18" charset="0"/>
              <a:cs typeface="Times New Roman" pitchFamily="18" charset="0"/>
              <a:sym typeface="Wingdings" pitchFamily="2" charset="2"/>
            </a:endParaRPr>
          </a:p>
          <a:p>
            <a:r>
              <a:rPr lang="en-US" altLang="ja-JP" sz="2000" i="1" dirty="0">
                <a:latin typeface="Times New Roman" pitchFamily="18" charset="0"/>
                <a:cs typeface="Times New Roman" pitchFamily="18" charset="0"/>
                <a:sym typeface="Wingdings" pitchFamily="2" charset="2"/>
              </a:rPr>
              <a:t>  l</a:t>
            </a:r>
            <a:r>
              <a:rPr lang="ja-JP" altLang="en-US" sz="2000" dirty="0">
                <a:latin typeface="Times New Roman" pitchFamily="18" charset="0"/>
                <a:cs typeface="Times New Roman" pitchFamily="18" charset="0"/>
                <a:sym typeface="Wingdings" pitchFamily="2" charset="2"/>
              </a:rPr>
              <a:t>から</a:t>
            </a:r>
            <a:r>
              <a:rPr lang="en-US" altLang="ja-JP" sz="2000" i="1" dirty="0">
                <a:latin typeface="Times New Roman" pitchFamily="18" charset="0"/>
                <a:cs typeface="Times New Roman" pitchFamily="18" charset="0"/>
                <a:sym typeface="Wingdings" pitchFamily="2" charset="2"/>
              </a:rPr>
              <a:t>C</a:t>
            </a:r>
            <a:r>
              <a:rPr lang="ja-JP" altLang="en-US" sz="2000" dirty="0">
                <a:latin typeface="Times New Roman" pitchFamily="18" charset="0"/>
                <a:cs typeface="Times New Roman" pitchFamily="18" charset="0"/>
                <a:sym typeface="Wingdings" pitchFamily="2" charset="2"/>
              </a:rPr>
              <a:t>への代替（労働供給は増加）</a:t>
            </a:r>
            <a:endParaRPr lang="en-US" altLang="ja-JP" sz="2000" dirty="0">
              <a:latin typeface="Times New Roman" pitchFamily="18" charset="0"/>
              <a:cs typeface="Times New Roman" pitchFamily="18" charset="0"/>
              <a:sym typeface="Wingdings" pitchFamily="2" charset="2"/>
            </a:endParaRPr>
          </a:p>
          <a:p>
            <a:endParaRPr kumimoji="1" lang="en-US" altLang="ja-JP" sz="2000" dirty="0">
              <a:latin typeface="Times New Roman" pitchFamily="18" charset="0"/>
              <a:cs typeface="Times New Roman" pitchFamily="18" charset="0"/>
              <a:sym typeface="Wingdings" pitchFamily="2" charset="2"/>
            </a:endParaRPr>
          </a:p>
          <a:p>
            <a:r>
              <a:rPr kumimoji="1" lang="en-US" altLang="ja-JP" sz="2000" dirty="0">
                <a:latin typeface="Times New Roman" pitchFamily="18" charset="0"/>
                <a:cs typeface="Times New Roman" pitchFamily="18" charset="0"/>
              </a:rPr>
              <a:t>G</a:t>
            </a:r>
            <a:r>
              <a:rPr kumimoji="1" lang="en-US" altLang="ja-JP" sz="2000" dirty="0">
                <a:latin typeface="Times New Roman" pitchFamily="18" charset="0"/>
                <a:cs typeface="Times New Roman" pitchFamily="18" charset="0"/>
                <a:sym typeface="Wingdings" pitchFamily="2" charset="2"/>
              </a:rPr>
              <a:t>F  </a:t>
            </a:r>
            <a:r>
              <a:rPr kumimoji="1" lang="ja-JP" altLang="en-US" sz="2000" dirty="0">
                <a:latin typeface="Times New Roman" pitchFamily="18" charset="0"/>
                <a:cs typeface="Times New Roman" pitchFamily="18" charset="0"/>
                <a:sym typeface="Wingdings" pitchFamily="2" charset="2"/>
              </a:rPr>
              <a:t>所得効果</a:t>
            </a:r>
            <a:endParaRPr kumimoji="1" lang="en-US" altLang="ja-JP" sz="2000" dirty="0">
              <a:latin typeface="Times New Roman" pitchFamily="18" charset="0"/>
              <a:cs typeface="Times New Roman" pitchFamily="18" charset="0"/>
              <a:sym typeface="Wingdings" pitchFamily="2" charset="2"/>
            </a:endParaRPr>
          </a:p>
          <a:p>
            <a:r>
              <a:rPr kumimoji="1" lang="ja-JP" altLang="en-US" sz="2000" dirty="0">
                <a:latin typeface="Times New Roman" pitchFamily="18" charset="0"/>
                <a:cs typeface="Times New Roman" pitchFamily="18" charset="0"/>
                <a:sym typeface="Wingdings" pitchFamily="2" charset="2"/>
              </a:rPr>
              <a:t>　豊かになったため，</a:t>
            </a:r>
            <a:r>
              <a:rPr lang="en-US" altLang="ja-JP" sz="2000" i="1" dirty="0">
                <a:latin typeface="Times New Roman" pitchFamily="18" charset="0"/>
                <a:cs typeface="Times New Roman" pitchFamily="18" charset="0"/>
                <a:sym typeface="Wingdings" pitchFamily="2" charset="2"/>
              </a:rPr>
              <a:t>l</a:t>
            </a:r>
            <a:r>
              <a:rPr lang="ja-JP" altLang="en-US" sz="2000" dirty="0">
                <a:latin typeface="Times New Roman" pitchFamily="18" charset="0"/>
                <a:cs typeface="Times New Roman" pitchFamily="18" charset="0"/>
                <a:sym typeface="Wingdings" pitchFamily="2" charset="2"/>
              </a:rPr>
              <a:t>と</a:t>
            </a:r>
            <a:r>
              <a:rPr lang="en-US" altLang="ja-JP" sz="2000" i="1" dirty="0">
                <a:latin typeface="Times New Roman" pitchFamily="18" charset="0"/>
                <a:cs typeface="Times New Roman" pitchFamily="18" charset="0"/>
                <a:sym typeface="Wingdings" pitchFamily="2" charset="2"/>
              </a:rPr>
              <a:t>C</a:t>
            </a:r>
            <a:r>
              <a:rPr lang="ja-JP" altLang="en-US" sz="2000" dirty="0">
                <a:latin typeface="Times New Roman" pitchFamily="18" charset="0"/>
                <a:cs typeface="Times New Roman" pitchFamily="18" charset="0"/>
                <a:sym typeface="Wingdings" pitchFamily="2" charset="2"/>
              </a:rPr>
              <a:t>は増加（労働供給は減少）</a:t>
            </a:r>
            <a:endParaRPr lang="en-US" altLang="ja-JP" sz="2000" dirty="0">
              <a:latin typeface="Times New Roman" pitchFamily="18" charset="0"/>
              <a:cs typeface="Times New Roman" pitchFamily="18" charset="0"/>
              <a:sym typeface="Wingdings" pitchFamily="2" charset="2"/>
            </a:endParaRPr>
          </a:p>
          <a:p>
            <a:endParaRPr lang="en-US" altLang="ja-JP" sz="2000" dirty="0">
              <a:latin typeface="Times New Roman" pitchFamily="18" charset="0"/>
              <a:cs typeface="Times New Roman" pitchFamily="18" charset="0"/>
              <a:sym typeface="Wingdings" pitchFamily="2" charset="2"/>
            </a:endParaRPr>
          </a:p>
          <a:p>
            <a:r>
              <a:rPr lang="en-US" altLang="ja-JP" sz="2000" dirty="0">
                <a:latin typeface="Times New Roman" pitchFamily="18" charset="0"/>
                <a:cs typeface="Times New Roman" pitchFamily="18" charset="0"/>
                <a:sym typeface="Wingdings" pitchFamily="2" charset="2"/>
              </a:rPr>
              <a:t>EF  </a:t>
            </a:r>
            <a:r>
              <a:rPr lang="ja-JP" altLang="en-US" sz="2000" dirty="0">
                <a:latin typeface="Times New Roman" pitchFamily="18" charset="0"/>
                <a:cs typeface="Times New Roman" pitchFamily="18" charset="0"/>
                <a:sym typeface="Wingdings" pitchFamily="2" charset="2"/>
              </a:rPr>
              <a:t>総合的効果</a:t>
            </a:r>
            <a:endParaRPr lang="en-US" altLang="ja-JP" sz="2000" dirty="0">
              <a:latin typeface="Times New Roman" pitchFamily="18" charset="0"/>
              <a:cs typeface="Times New Roman" pitchFamily="18" charset="0"/>
              <a:sym typeface="Wingdings" pitchFamily="2" charset="2"/>
            </a:endParaRPr>
          </a:p>
          <a:p>
            <a:r>
              <a:rPr lang="ja-JP" altLang="en-US" sz="2000" dirty="0">
                <a:latin typeface="Times New Roman" pitchFamily="18" charset="0"/>
                <a:cs typeface="Times New Roman" pitchFamily="18" charset="0"/>
                <a:sym typeface="Wingdings" pitchFamily="2" charset="2"/>
              </a:rPr>
              <a:t>労働供給に与える効果は確定しない　</a:t>
            </a:r>
            <a:endParaRPr lang="en-US" altLang="ja-JP" sz="2000" dirty="0">
              <a:latin typeface="Times New Roman" pitchFamily="18" charset="0"/>
              <a:cs typeface="Times New Roman" pitchFamily="18" charset="0"/>
              <a:sym typeface="Wingdings" pitchFamily="2" charset="2"/>
            </a:endParaRPr>
          </a:p>
          <a:p>
            <a:endParaRPr kumimoji="1" lang="ja-JP" altLang="en-US" dirty="0"/>
          </a:p>
        </p:txBody>
      </p:sp>
      <p:sp>
        <p:nvSpPr>
          <p:cNvPr id="5" name="テキスト ボックス 4"/>
          <p:cNvSpPr txBox="1"/>
          <p:nvPr/>
        </p:nvSpPr>
        <p:spPr>
          <a:xfrm>
            <a:off x="5565451" y="5475727"/>
            <a:ext cx="543131" cy="380156"/>
          </a:xfrm>
          <a:prstGeom prst="rect">
            <a:avLst/>
          </a:prstGeom>
          <a:noFill/>
        </p:spPr>
        <p:txBody>
          <a:bodyPr wrap="square" rtlCol="0">
            <a:spAutoFit/>
          </a:bodyPr>
          <a:lstStyle/>
          <a:p>
            <a:r>
              <a:rPr lang="en-US" altLang="ja-JP" i="1" dirty="0">
                <a:latin typeface="Times New Roman" pitchFamily="18" charset="0"/>
                <a:cs typeface="Times New Roman" pitchFamily="18" charset="0"/>
              </a:rPr>
              <a:t>l</a:t>
            </a:r>
            <a:endParaRPr kumimoji="1" lang="ja-JP" altLang="en-US" i="1" dirty="0">
              <a:latin typeface="Times New Roman" pitchFamily="18" charset="0"/>
              <a:cs typeface="Times New Roman" pitchFamily="18" charset="0"/>
            </a:endParaRPr>
          </a:p>
        </p:txBody>
      </p:sp>
      <p:sp>
        <p:nvSpPr>
          <p:cNvPr id="7" name="テキスト ボックス 6"/>
          <p:cNvSpPr txBox="1"/>
          <p:nvPr/>
        </p:nvSpPr>
        <p:spPr>
          <a:xfrm>
            <a:off x="788848" y="1305181"/>
            <a:ext cx="371413" cy="369332"/>
          </a:xfrm>
          <a:prstGeom prst="rect">
            <a:avLst/>
          </a:prstGeom>
          <a:noFill/>
        </p:spPr>
        <p:txBody>
          <a:bodyPr wrap="square" rtlCol="0">
            <a:spAutoFit/>
          </a:bodyPr>
          <a:lstStyle/>
          <a:p>
            <a:r>
              <a:rPr kumimoji="1" lang="en-US" altLang="ja-JP" i="1" dirty="0">
                <a:latin typeface="Times New Roman" pitchFamily="18" charset="0"/>
                <a:cs typeface="Times New Roman" pitchFamily="18" charset="0"/>
              </a:rPr>
              <a:t>C</a:t>
            </a:r>
            <a:endParaRPr kumimoji="1" lang="ja-JP" altLang="en-US" i="1" dirty="0">
              <a:latin typeface="Times New Roman" pitchFamily="18" charset="0"/>
              <a:cs typeface="Times New Roman" pitchFamily="18" charset="0"/>
            </a:endParaRPr>
          </a:p>
        </p:txBody>
      </p:sp>
    </p:spTree>
    <p:extLst>
      <p:ext uri="{BB962C8B-B14F-4D97-AF65-F5344CB8AC3E}">
        <p14:creationId xmlns:p14="http://schemas.microsoft.com/office/powerpoint/2010/main" val="3857414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28650" y="365126"/>
            <a:ext cx="6823669" cy="1325563"/>
          </a:xfrm>
        </p:spPr>
        <p:txBody>
          <a:bodyPr>
            <a:normAutofit/>
          </a:bodyPr>
          <a:lstStyle/>
          <a:p>
            <a:r>
              <a:rPr lang="ja-JP" altLang="en-US" dirty="0"/>
              <a:t>賃金率変化の効果</a:t>
            </a:r>
            <a:r>
              <a:rPr lang="en-US" altLang="ja-JP" dirty="0"/>
              <a:t>(2)</a:t>
            </a:r>
            <a:br>
              <a:rPr lang="en-US" altLang="ja-JP" dirty="0"/>
            </a:br>
            <a:r>
              <a:rPr lang="ja-JP" altLang="en-US" sz="2800" dirty="0"/>
              <a:t>後方屈曲的労働供給曲線</a:t>
            </a:r>
            <a:endParaRPr lang="ja-JP" altLang="en-US" dirty="0">
              <a:latin typeface="Times New Roman" pitchFamily="18" charset="0"/>
              <a:cs typeface="Times New Roman" pitchFamily="18" charset="0"/>
            </a:endParaRPr>
          </a:p>
        </p:txBody>
      </p:sp>
      <p:sp>
        <p:nvSpPr>
          <p:cNvPr id="24579" name="Line 3"/>
          <p:cNvSpPr>
            <a:spLocks noChangeShapeType="1"/>
          </p:cNvSpPr>
          <p:nvPr/>
        </p:nvSpPr>
        <p:spPr bwMode="auto">
          <a:xfrm flipV="1">
            <a:off x="1177327" y="1452406"/>
            <a:ext cx="0" cy="4103688"/>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0" name="Line 4"/>
          <p:cNvSpPr>
            <a:spLocks noChangeShapeType="1"/>
          </p:cNvSpPr>
          <p:nvPr/>
        </p:nvSpPr>
        <p:spPr bwMode="auto">
          <a:xfrm>
            <a:off x="1177327" y="5556094"/>
            <a:ext cx="4392613" cy="0"/>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1" name="Line 5"/>
          <p:cNvSpPr>
            <a:spLocks noChangeShapeType="1"/>
          </p:cNvSpPr>
          <p:nvPr/>
        </p:nvSpPr>
        <p:spPr bwMode="auto">
          <a:xfrm>
            <a:off x="1156483" y="4437112"/>
            <a:ext cx="3260932" cy="111898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91" name="Arc 15"/>
          <p:cNvSpPr>
            <a:spLocks/>
          </p:cNvSpPr>
          <p:nvPr/>
        </p:nvSpPr>
        <p:spPr bwMode="auto">
          <a:xfrm rot="10800000">
            <a:off x="1357660" y="2010411"/>
            <a:ext cx="3455988" cy="345598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9" name="Line 5"/>
          <p:cNvSpPr>
            <a:spLocks noChangeShapeType="1"/>
          </p:cNvSpPr>
          <p:nvPr/>
        </p:nvSpPr>
        <p:spPr bwMode="auto">
          <a:xfrm>
            <a:off x="1156484" y="3036482"/>
            <a:ext cx="3260932" cy="2519612"/>
          </a:xfrm>
          <a:prstGeom prst="line">
            <a:avLst/>
          </a:prstGeom>
          <a:noFill/>
          <a:ln w="38100">
            <a:solidFill>
              <a:schemeClr val="tx1"/>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 name="Line 5"/>
          <p:cNvSpPr>
            <a:spLocks noChangeShapeType="1"/>
          </p:cNvSpPr>
          <p:nvPr/>
        </p:nvSpPr>
        <p:spPr bwMode="auto">
          <a:xfrm>
            <a:off x="1644475" y="1487038"/>
            <a:ext cx="2689985" cy="4069055"/>
          </a:xfrm>
          <a:prstGeom prst="line">
            <a:avLst/>
          </a:prstGeom>
          <a:noFill/>
          <a:ln w="317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 name="Arc 15"/>
          <p:cNvSpPr>
            <a:spLocks/>
          </p:cNvSpPr>
          <p:nvPr/>
        </p:nvSpPr>
        <p:spPr bwMode="auto">
          <a:xfrm rot="10800000">
            <a:off x="1614847" y="1722060"/>
            <a:ext cx="3198801" cy="330351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tx2"/>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 name="テキスト ボックス 14"/>
          <p:cNvSpPr txBox="1"/>
          <p:nvPr/>
        </p:nvSpPr>
        <p:spPr>
          <a:xfrm>
            <a:off x="1006899" y="5573073"/>
            <a:ext cx="4863612" cy="923330"/>
          </a:xfrm>
          <a:prstGeom prst="rect">
            <a:avLst/>
          </a:prstGeom>
          <a:noFill/>
        </p:spPr>
        <p:txBody>
          <a:bodyPr wrap="square" rtlCol="0">
            <a:spAutoFit/>
          </a:bodyPr>
          <a:lstStyle/>
          <a:p>
            <a:r>
              <a:rPr lang="ja-JP" altLang="en-US" dirty="0">
                <a:latin typeface="Times New Roman" pitchFamily="18" charset="0"/>
                <a:cs typeface="Times New Roman" pitchFamily="18" charset="0"/>
                <a:sym typeface="Wingdings" pitchFamily="2" charset="2"/>
              </a:rPr>
              <a:t>賃金率上昇の効果</a:t>
            </a:r>
            <a:endParaRPr lang="en-US" altLang="ja-JP" dirty="0">
              <a:latin typeface="Times New Roman" pitchFamily="18" charset="0"/>
              <a:cs typeface="Times New Roman" pitchFamily="18" charset="0"/>
              <a:sym typeface="Wingdings" pitchFamily="2" charset="2"/>
            </a:endParaRPr>
          </a:p>
          <a:p>
            <a:r>
              <a:rPr lang="ja-JP" altLang="en-US" dirty="0">
                <a:latin typeface="Times New Roman" pitchFamily="18" charset="0"/>
                <a:cs typeface="Times New Roman" pitchFamily="18" charset="0"/>
                <a:sym typeface="Wingdings" pitchFamily="2" charset="2"/>
              </a:rPr>
              <a:t>　賃金の低いときには代替効果が優勢</a:t>
            </a:r>
            <a:endParaRPr lang="en-US" altLang="ja-JP" dirty="0">
              <a:latin typeface="Times New Roman" pitchFamily="18" charset="0"/>
              <a:cs typeface="Times New Roman" pitchFamily="18" charset="0"/>
              <a:sym typeface="Wingdings" pitchFamily="2" charset="2"/>
            </a:endParaRPr>
          </a:p>
          <a:p>
            <a:r>
              <a:rPr lang="ja-JP" altLang="en-US" dirty="0">
                <a:latin typeface="Times New Roman" pitchFamily="18" charset="0"/>
                <a:cs typeface="Times New Roman" pitchFamily="18" charset="0"/>
                <a:sym typeface="Wingdings" pitchFamily="2" charset="2"/>
              </a:rPr>
              <a:t>　賃金が十分高くなると所得効果が優勢</a:t>
            </a:r>
            <a:endParaRPr kumimoji="1" lang="ja-JP" altLang="en-US" dirty="0"/>
          </a:p>
        </p:txBody>
      </p:sp>
      <p:sp>
        <p:nvSpPr>
          <p:cNvPr id="5" name="テキスト ボックス 4"/>
          <p:cNvSpPr txBox="1"/>
          <p:nvPr/>
        </p:nvSpPr>
        <p:spPr>
          <a:xfrm>
            <a:off x="5560953" y="5466399"/>
            <a:ext cx="543131" cy="380156"/>
          </a:xfrm>
          <a:prstGeom prst="rect">
            <a:avLst/>
          </a:prstGeom>
          <a:noFill/>
        </p:spPr>
        <p:txBody>
          <a:bodyPr wrap="square" rtlCol="0">
            <a:spAutoFit/>
          </a:bodyPr>
          <a:lstStyle/>
          <a:p>
            <a:r>
              <a:rPr lang="en-US" altLang="ja-JP" i="1" dirty="0">
                <a:latin typeface="Times New Roman" pitchFamily="18" charset="0"/>
                <a:cs typeface="Times New Roman" pitchFamily="18" charset="0"/>
              </a:rPr>
              <a:t>l</a:t>
            </a:r>
            <a:endParaRPr kumimoji="1" lang="ja-JP" altLang="en-US" i="1" dirty="0">
              <a:latin typeface="Times New Roman" pitchFamily="18" charset="0"/>
              <a:cs typeface="Times New Roman" pitchFamily="18" charset="0"/>
            </a:endParaRPr>
          </a:p>
        </p:txBody>
      </p:sp>
      <p:sp>
        <p:nvSpPr>
          <p:cNvPr id="7" name="テキスト ボックス 6"/>
          <p:cNvSpPr txBox="1"/>
          <p:nvPr/>
        </p:nvSpPr>
        <p:spPr>
          <a:xfrm>
            <a:off x="791099" y="1437251"/>
            <a:ext cx="371413" cy="369332"/>
          </a:xfrm>
          <a:prstGeom prst="rect">
            <a:avLst/>
          </a:prstGeom>
          <a:noFill/>
        </p:spPr>
        <p:txBody>
          <a:bodyPr wrap="square" rtlCol="0">
            <a:spAutoFit/>
          </a:bodyPr>
          <a:lstStyle/>
          <a:p>
            <a:r>
              <a:rPr kumimoji="1" lang="en-US" altLang="ja-JP" i="1" dirty="0">
                <a:latin typeface="Times New Roman" pitchFamily="18" charset="0"/>
                <a:cs typeface="Times New Roman" pitchFamily="18" charset="0"/>
              </a:rPr>
              <a:t>C</a:t>
            </a:r>
            <a:endParaRPr kumimoji="1" lang="ja-JP" altLang="en-US" i="1" dirty="0">
              <a:latin typeface="Times New Roman" pitchFamily="18" charset="0"/>
              <a:cs typeface="Times New Roman" pitchFamily="18" charset="0"/>
            </a:endParaRPr>
          </a:p>
        </p:txBody>
      </p:sp>
      <p:sp>
        <p:nvSpPr>
          <p:cNvPr id="33" name="Arc 15"/>
          <p:cNvSpPr>
            <a:spLocks/>
          </p:cNvSpPr>
          <p:nvPr/>
        </p:nvSpPr>
        <p:spPr bwMode="auto">
          <a:xfrm rot="10800000">
            <a:off x="2233567" y="1517170"/>
            <a:ext cx="3024336" cy="303862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tx2"/>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3" name="フリーフォーム 12"/>
          <p:cNvSpPr/>
          <p:nvPr/>
        </p:nvSpPr>
        <p:spPr>
          <a:xfrm>
            <a:off x="2774048" y="2666082"/>
            <a:ext cx="971687" cy="2787267"/>
          </a:xfrm>
          <a:custGeom>
            <a:avLst/>
            <a:gdLst>
              <a:gd name="connsiteX0" fmla="*/ 971687 w 971687"/>
              <a:gd name="connsiteY0" fmla="*/ 2787267 h 2787267"/>
              <a:gd name="connsiteX1" fmla="*/ 13219 w 971687"/>
              <a:gd name="connsiteY1" fmla="*/ 1850834 h 2787267"/>
              <a:gd name="connsiteX2" fmla="*/ 387793 w 971687"/>
              <a:gd name="connsiteY2" fmla="*/ 0 h 2787267"/>
              <a:gd name="connsiteX3" fmla="*/ 387793 w 971687"/>
              <a:gd name="connsiteY3" fmla="*/ 0 h 2787267"/>
            </a:gdLst>
            <a:ahLst/>
            <a:cxnLst>
              <a:cxn ang="0">
                <a:pos x="connsiteX0" y="connsiteY0"/>
              </a:cxn>
              <a:cxn ang="0">
                <a:pos x="connsiteX1" y="connsiteY1"/>
              </a:cxn>
              <a:cxn ang="0">
                <a:pos x="connsiteX2" y="connsiteY2"/>
              </a:cxn>
              <a:cxn ang="0">
                <a:pos x="connsiteX3" y="connsiteY3"/>
              </a:cxn>
            </a:cxnLst>
            <a:rect l="l" t="t" r="r" b="b"/>
            <a:pathLst>
              <a:path w="971687" h="2787267">
                <a:moveTo>
                  <a:pt x="971687" y="2787267"/>
                </a:moveTo>
                <a:cubicBezTo>
                  <a:pt x="541111" y="2551322"/>
                  <a:pt x="110535" y="2315378"/>
                  <a:pt x="13219" y="1850834"/>
                </a:cubicBezTo>
                <a:cubicBezTo>
                  <a:pt x="-84097" y="1386290"/>
                  <a:pt x="387793" y="0"/>
                  <a:pt x="387793" y="0"/>
                </a:cubicBezTo>
                <a:lnTo>
                  <a:pt x="387793" y="0"/>
                </a:lnTo>
              </a:path>
            </a:pathLst>
          </a:custGeom>
          <a:noFill/>
          <a:ln w="44450">
            <a:solidFill>
              <a:srgbClr val="FF0000"/>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2617563" y="2178919"/>
            <a:ext cx="2310049" cy="369332"/>
          </a:xfrm>
          <a:prstGeom prst="rect">
            <a:avLst/>
          </a:prstGeom>
          <a:noFill/>
        </p:spPr>
        <p:txBody>
          <a:bodyPr wrap="square" rtlCol="0">
            <a:spAutoFit/>
          </a:bodyPr>
          <a:lstStyle/>
          <a:p>
            <a:r>
              <a:rPr kumimoji="1" lang="ja-JP" altLang="en-US" dirty="0"/>
              <a:t>効用最大化点の軌跡</a:t>
            </a:r>
          </a:p>
        </p:txBody>
      </p:sp>
      <p:cxnSp>
        <p:nvCxnSpPr>
          <p:cNvPr id="17" name="直線矢印コネクタ 16"/>
          <p:cNvCxnSpPr/>
          <p:nvPr/>
        </p:nvCxnSpPr>
        <p:spPr>
          <a:xfrm>
            <a:off x="6444208" y="4296288"/>
            <a:ext cx="2160240"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p:nvPr/>
        </p:nvCxnSpPr>
        <p:spPr>
          <a:xfrm flipV="1">
            <a:off x="6444208" y="1916832"/>
            <a:ext cx="0" cy="2379456"/>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フリーフォーム 19"/>
          <p:cNvSpPr/>
          <p:nvPr/>
        </p:nvSpPr>
        <p:spPr>
          <a:xfrm>
            <a:off x="6998907" y="2115239"/>
            <a:ext cx="982801" cy="1784725"/>
          </a:xfrm>
          <a:custGeom>
            <a:avLst/>
            <a:gdLst>
              <a:gd name="connsiteX0" fmla="*/ 0 w 908879"/>
              <a:gd name="connsiteY0" fmla="*/ 1784732 h 1784732"/>
              <a:gd name="connsiteX1" fmla="*/ 738130 w 908879"/>
              <a:gd name="connsiteY1" fmla="*/ 1255922 h 1784732"/>
              <a:gd name="connsiteX2" fmla="*/ 870332 w 908879"/>
              <a:gd name="connsiteY2" fmla="*/ 517792 h 1784732"/>
              <a:gd name="connsiteX3" fmla="*/ 198304 w 908879"/>
              <a:gd name="connsiteY3" fmla="*/ 0 h 1784732"/>
            </a:gdLst>
            <a:ahLst/>
            <a:cxnLst>
              <a:cxn ang="0">
                <a:pos x="connsiteX0" y="connsiteY0"/>
              </a:cxn>
              <a:cxn ang="0">
                <a:pos x="connsiteX1" y="connsiteY1"/>
              </a:cxn>
              <a:cxn ang="0">
                <a:pos x="connsiteX2" y="connsiteY2"/>
              </a:cxn>
              <a:cxn ang="0">
                <a:pos x="connsiteX3" y="connsiteY3"/>
              </a:cxn>
            </a:cxnLst>
            <a:rect l="l" t="t" r="r" b="b"/>
            <a:pathLst>
              <a:path w="908879" h="1784732">
                <a:moveTo>
                  <a:pt x="0" y="1784732"/>
                </a:moveTo>
                <a:cubicBezTo>
                  <a:pt x="296537" y="1625905"/>
                  <a:pt x="593075" y="1467079"/>
                  <a:pt x="738130" y="1255922"/>
                </a:cubicBezTo>
                <a:cubicBezTo>
                  <a:pt x="883185" y="1044765"/>
                  <a:pt x="960303" y="727112"/>
                  <a:pt x="870332" y="517792"/>
                </a:cubicBezTo>
                <a:cubicBezTo>
                  <a:pt x="780361" y="308472"/>
                  <a:pt x="489332" y="154236"/>
                  <a:pt x="198304" y="0"/>
                </a:cubicBezTo>
              </a:path>
            </a:pathLst>
          </a:custGeom>
          <a:noFill/>
          <a:ln w="349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8449749" y="4290709"/>
            <a:ext cx="432048" cy="369332"/>
          </a:xfrm>
          <a:prstGeom prst="rect">
            <a:avLst/>
          </a:prstGeom>
          <a:noFill/>
        </p:spPr>
        <p:txBody>
          <a:bodyPr wrap="square" rtlCol="0">
            <a:spAutoFit/>
          </a:bodyPr>
          <a:lstStyle/>
          <a:p>
            <a:r>
              <a:rPr kumimoji="1" lang="en-US" altLang="ja-JP" i="1" dirty="0">
                <a:latin typeface="Times New Roman" pitchFamily="18" charset="0"/>
                <a:cs typeface="Times New Roman" pitchFamily="18" charset="0"/>
              </a:rPr>
              <a:t>h</a:t>
            </a:r>
            <a:endParaRPr kumimoji="1" lang="ja-JP" altLang="en-US" i="1" dirty="0">
              <a:latin typeface="Times New Roman" pitchFamily="18" charset="0"/>
              <a:cs typeface="Times New Roman" pitchFamily="18" charset="0"/>
            </a:endParaRPr>
          </a:p>
        </p:txBody>
      </p:sp>
      <p:sp>
        <p:nvSpPr>
          <p:cNvPr id="22" name="テキスト ボックス 21"/>
          <p:cNvSpPr txBox="1"/>
          <p:nvPr/>
        </p:nvSpPr>
        <p:spPr>
          <a:xfrm>
            <a:off x="5923587" y="1861238"/>
            <a:ext cx="631606" cy="369332"/>
          </a:xfrm>
          <a:prstGeom prst="rect">
            <a:avLst/>
          </a:prstGeom>
          <a:noFill/>
        </p:spPr>
        <p:txBody>
          <a:bodyPr wrap="square" rtlCol="0">
            <a:spAutoFit/>
          </a:bodyPr>
          <a:lstStyle/>
          <a:p>
            <a:r>
              <a:rPr kumimoji="1" lang="en-US" altLang="ja-JP" i="1" dirty="0">
                <a:latin typeface="Times New Roman" pitchFamily="18" charset="0"/>
                <a:cs typeface="Times New Roman" pitchFamily="18" charset="0"/>
              </a:rPr>
              <a:t>w</a:t>
            </a:r>
            <a:r>
              <a:rPr kumimoji="1" lang="en-US" altLang="ja-JP" dirty="0">
                <a:latin typeface="Times New Roman" pitchFamily="18" charset="0"/>
                <a:cs typeface="Times New Roman" pitchFamily="18" charset="0"/>
              </a:rPr>
              <a:t>/</a:t>
            </a:r>
            <a:r>
              <a:rPr kumimoji="1" lang="en-US" altLang="ja-JP" i="1" dirty="0">
                <a:latin typeface="Times New Roman" pitchFamily="18" charset="0"/>
                <a:cs typeface="Times New Roman" pitchFamily="18" charset="0"/>
              </a:rPr>
              <a:t>p</a:t>
            </a:r>
            <a:endParaRPr kumimoji="1" lang="ja-JP" altLang="en-US" i="1" dirty="0">
              <a:latin typeface="Times New Roman" pitchFamily="18" charset="0"/>
              <a:cs typeface="Times New Roman" pitchFamily="18" charset="0"/>
            </a:endParaRPr>
          </a:p>
        </p:txBody>
      </p:sp>
      <p:sp>
        <p:nvSpPr>
          <p:cNvPr id="23" name="テキスト ボックス 22"/>
          <p:cNvSpPr txBox="1"/>
          <p:nvPr/>
        </p:nvSpPr>
        <p:spPr>
          <a:xfrm>
            <a:off x="6239390" y="4812096"/>
            <a:ext cx="2520269" cy="646331"/>
          </a:xfrm>
          <a:prstGeom prst="rect">
            <a:avLst/>
          </a:prstGeom>
          <a:noFill/>
        </p:spPr>
        <p:txBody>
          <a:bodyPr wrap="square" rtlCol="0">
            <a:spAutoFit/>
          </a:bodyPr>
          <a:lstStyle/>
          <a:p>
            <a:r>
              <a:rPr lang="ja-JP" altLang="en-US" dirty="0"/>
              <a:t>典型的な労働供給曲線は後方屈曲的になる</a:t>
            </a:r>
            <a:endParaRPr kumimoji="1" lang="ja-JP" altLang="en-US" dirty="0"/>
          </a:p>
        </p:txBody>
      </p:sp>
      <p:sp>
        <p:nvSpPr>
          <p:cNvPr id="2" name="矢印: 右 1">
            <a:extLst>
              <a:ext uri="{FF2B5EF4-FFF2-40B4-BE49-F238E27FC236}">
                <a16:creationId xmlns:a16="http://schemas.microsoft.com/office/drawing/2014/main" id="{46A98741-907B-465C-8DF0-56BFC94A1D54}"/>
              </a:ext>
            </a:extLst>
          </p:cNvPr>
          <p:cNvSpPr/>
          <p:nvPr/>
        </p:nvSpPr>
        <p:spPr>
          <a:xfrm>
            <a:off x="4966066" y="3387638"/>
            <a:ext cx="1262115" cy="3640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96370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ja-JP" altLang="en-US" dirty="0"/>
              <a:t>労働供給の決定：応用</a:t>
            </a:r>
          </a:p>
        </p:txBody>
      </p:sp>
      <p:sp>
        <p:nvSpPr>
          <p:cNvPr id="22531" name="Rectangle 3"/>
          <p:cNvSpPr>
            <a:spLocks noGrp="1" noChangeArrowheads="1"/>
          </p:cNvSpPr>
          <p:nvPr>
            <p:ph idx="1"/>
          </p:nvPr>
        </p:nvSpPr>
        <p:spPr/>
        <p:txBody>
          <a:bodyPr>
            <a:normAutofit/>
          </a:bodyPr>
          <a:lstStyle/>
          <a:p>
            <a:pPr>
              <a:lnSpc>
                <a:spcPct val="90000"/>
              </a:lnSpc>
            </a:pPr>
            <a:r>
              <a:rPr lang="ja-JP" altLang="en-US" sz="3200" dirty="0"/>
              <a:t>非労働所得の存在</a:t>
            </a:r>
            <a:endParaRPr lang="en-US" altLang="ja-JP" sz="3200" dirty="0"/>
          </a:p>
          <a:p>
            <a:pPr>
              <a:lnSpc>
                <a:spcPct val="90000"/>
              </a:lnSpc>
            </a:pPr>
            <a:r>
              <a:rPr lang="ja-JP" altLang="en-US" sz="3200" dirty="0"/>
              <a:t>コーナー解</a:t>
            </a:r>
            <a:endParaRPr lang="en-US" altLang="ja-JP" sz="3200" dirty="0"/>
          </a:p>
          <a:p>
            <a:pPr>
              <a:lnSpc>
                <a:spcPct val="90000"/>
              </a:lnSpc>
            </a:pPr>
            <a:r>
              <a:rPr lang="ja-JP" altLang="en-US" sz="3200" dirty="0"/>
              <a:t>再分配政策</a:t>
            </a:r>
            <a:endParaRPr lang="en-US" altLang="ja-JP" sz="3200" dirty="0"/>
          </a:p>
          <a:p>
            <a:pPr lvl="1"/>
            <a:r>
              <a:rPr lang="ja-JP" altLang="en-US" sz="2800" dirty="0"/>
              <a:t>生活保護制度</a:t>
            </a:r>
            <a:endParaRPr lang="en-US" altLang="ja-JP" sz="2800" dirty="0"/>
          </a:p>
          <a:p>
            <a:pPr lvl="1"/>
            <a:r>
              <a:rPr lang="ja-JP" altLang="en-US" sz="2800" dirty="0"/>
              <a:t>負の所得税</a:t>
            </a:r>
            <a:endParaRPr lang="ja-JP" altLang="en-US" sz="2400" dirty="0"/>
          </a:p>
        </p:txBody>
      </p:sp>
    </p:spTree>
    <p:extLst>
      <p:ext uri="{BB962C8B-B14F-4D97-AF65-F5344CB8AC3E}">
        <p14:creationId xmlns:p14="http://schemas.microsoft.com/office/powerpoint/2010/main" val="2211908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28650" y="365126"/>
            <a:ext cx="6769100" cy="668949"/>
          </a:xfrm>
        </p:spPr>
        <p:txBody>
          <a:bodyPr>
            <a:normAutofit/>
          </a:bodyPr>
          <a:lstStyle/>
          <a:p>
            <a:r>
              <a:rPr lang="ja-JP" altLang="en-US" dirty="0"/>
              <a:t>非労働所得の存在</a:t>
            </a:r>
          </a:p>
        </p:txBody>
      </p:sp>
      <p:sp>
        <p:nvSpPr>
          <p:cNvPr id="31747" name="Line 3"/>
          <p:cNvSpPr>
            <a:spLocks noChangeShapeType="1"/>
          </p:cNvSpPr>
          <p:nvPr/>
        </p:nvSpPr>
        <p:spPr bwMode="auto">
          <a:xfrm flipV="1">
            <a:off x="2124075" y="1412875"/>
            <a:ext cx="0" cy="4103688"/>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48" name="Line 4"/>
          <p:cNvSpPr>
            <a:spLocks noChangeShapeType="1"/>
          </p:cNvSpPr>
          <p:nvPr/>
        </p:nvSpPr>
        <p:spPr bwMode="auto">
          <a:xfrm>
            <a:off x="2124075" y="5516563"/>
            <a:ext cx="4392613" cy="0"/>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49" name="Line 5"/>
          <p:cNvSpPr>
            <a:spLocks noChangeShapeType="1"/>
          </p:cNvSpPr>
          <p:nvPr/>
        </p:nvSpPr>
        <p:spPr bwMode="auto">
          <a:xfrm>
            <a:off x="2124075" y="2492375"/>
            <a:ext cx="3240088" cy="17541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50" name="Text Box 6"/>
          <p:cNvSpPr txBox="1">
            <a:spLocks noChangeArrowheads="1"/>
          </p:cNvSpPr>
          <p:nvPr/>
        </p:nvSpPr>
        <p:spPr bwMode="auto">
          <a:xfrm>
            <a:off x="6659563" y="5229225"/>
            <a:ext cx="504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l</a:t>
            </a:r>
          </a:p>
        </p:txBody>
      </p:sp>
      <p:sp>
        <p:nvSpPr>
          <p:cNvPr id="31751" name="Text Box 7"/>
          <p:cNvSpPr txBox="1">
            <a:spLocks noChangeArrowheads="1"/>
          </p:cNvSpPr>
          <p:nvPr/>
        </p:nvSpPr>
        <p:spPr bwMode="auto">
          <a:xfrm>
            <a:off x="1547813" y="1125538"/>
            <a:ext cx="5032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C</a:t>
            </a:r>
            <a:endParaRPr lang="en-US" altLang="ja-JP" sz="2400" baseline="-25000">
              <a:latin typeface="Times New Roman" pitchFamily="18" charset="0"/>
            </a:endParaRPr>
          </a:p>
        </p:txBody>
      </p:sp>
      <p:sp>
        <p:nvSpPr>
          <p:cNvPr id="31752" name="Line 8"/>
          <p:cNvSpPr>
            <a:spLocks noChangeShapeType="1"/>
          </p:cNvSpPr>
          <p:nvPr/>
        </p:nvSpPr>
        <p:spPr bwMode="auto">
          <a:xfrm flipH="1">
            <a:off x="2717896" y="2168525"/>
            <a:ext cx="863600"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53" name="Text Box 9"/>
          <p:cNvSpPr txBox="1">
            <a:spLocks noChangeArrowheads="1"/>
          </p:cNvSpPr>
          <p:nvPr/>
        </p:nvSpPr>
        <p:spPr bwMode="auto">
          <a:xfrm>
            <a:off x="3634438" y="1772816"/>
            <a:ext cx="230477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2400" i="1" dirty="0" err="1">
                <a:latin typeface="Times New Roman" pitchFamily="18" charset="0"/>
              </a:rPr>
              <a:t>pC</a:t>
            </a:r>
            <a:r>
              <a:rPr lang="en-US" altLang="ja-JP" sz="2400" dirty="0" err="1">
                <a:latin typeface="Times New Roman" pitchFamily="18" charset="0"/>
              </a:rPr>
              <a:t>+</a:t>
            </a:r>
            <a:r>
              <a:rPr lang="en-US" altLang="ja-JP" sz="2400" i="1" dirty="0" err="1">
                <a:latin typeface="Times New Roman" pitchFamily="18" charset="0"/>
              </a:rPr>
              <a:t>wl</a:t>
            </a:r>
            <a:r>
              <a:rPr lang="en-US" altLang="ja-JP" sz="2400" dirty="0">
                <a:latin typeface="Times New Roman" pitchFamily="18" charset="0"/>
              </a:rPr>
              <a:t>=</a:t>
            </a:r>
            <a:r>
              <a:rPr lang="en-US" altLang="ja-JP" sz="2400" i="1" dirty="0" err="1">
                <a:latin typeface="Times New Roman" pitchFamily="18" charset="0"/>
              </a:rPr>
              <a:t>wT</a:t>
            </a:r>
            <a:r>
              <a:rPr lang="en-US" altLang="ja-JP" sz="2400" dirty="0" err="1">
                <a:latin typeface="Times New Roman" pitchFamily="18" charset="0"/>
              </a:rPr>
              <a:t>+</a:t>
            </a:r>
            <a:r>
              <a:rPr lang="en-US" altLang="ja-JP" sz="2400" i="1" dirty="0" err="1">
                <a:latin typeface="Times New Roman" pitchFamily="18" charset="0"/>
              </a:rPr>
              <a:t>I</a:t>
            </a:r>
            <a:endParaRPr lang="en-US" altLang="ja-JP" sz="2400" i="1" dirty="0"/>
          </a:p>
        </p:txBody>
      </p:sp>
      <p:sp>
        <p:nvSpPr>
          <p:cNvPr id="31754" name="Arc 10"/>
          <p:cNvSpPr>
            <a:spLocks/>
          </p:cNvSpPr>
          <p:nvPr/>
        </p:nvSpPr>
        <p:spPr bwMode="auto">
          <a:xfrm flipH="1">
            <a:off x="4642356" y="3919538"/>
            <a:ext cx="145544" cy="32702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55" name="Text Box 11"/>
          <p:cNvSpPr txBox="1">
            <a:spLocks noChangeArrowheads="1"/>
          </p:cNvSpPr>
          <p:nvPr/>
        </p:nvSpPr>
        <p:spPr bwMode="auto">
          <a:xfrm>
            <a:off x="4158227" y="3789363"/>
            <a:ext cx="5762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i="1" dirty="0">
                <a:latin typeface="Times New Roman" pitchFamily="18" charset="0"/>
              </a:rPr>
              <a:t>w</a:t>
            </a:r>
            <a:r>
              <a:rPr lang="en-US" altLang="ja-JP" sz="2000" dirty="0">
                <a:latin typeface="Times New Roman" pitchFamily="18" charset="0"/>
              </a:rPr>
              <a:t>/</a:t>
            </a:r>
            <a:r>
              <a:rPr lang="en-US" altLang="ja-JP" sz="2000" i="1" dirty="0">
                <a:latin typeface="Times New Roman" pitchFamily="18" charset="0"/>
              </a:rPr>
              <a:t>p</a:t>
            </a:r>
            <a:r>
              <a:rPr lang="en-US" altLang="ja-JP" sz="2400" dirty="0">
                <a:latin typeface="Times New Roman" pitchFamily="18" charset="0"/>
              </a:rPr>
              <a:t> </a:t>
            </a:r>
            <a:endParaRPr lang="en-US" altLang="ja-JP" sz="2400" i="1" dirty="0">
              <a:latin typeface="Times New Roman" pitchFamily="18" charset="0"/>
            </a:endParaRPr>
          </a:p>
        </p:txBody>
      </p:sp>
      <p:sp>
        <p:nvSpPr>
          <p:cNvPr id="31756" name="Arc 12"/>
          <p:cNvSpPr>
            <a:spLocks/>
          </p:cNvSpPr>
          <p:nvPr/>
        </p:nvSpPr>
        <p:spPr bwMode="auto">
          <a:xfrm rot="-10800000">
            <a:off x="2671355" y="1357926"/>
            <a:ext cx="3656828" cy="272256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57" name="Text Box 13"/>
          <p:cNvSpPr txBox="1">
            <a:spLocks noChangeArrowheads="1"/>
          </p:cNvSpPr>
          <p:nvPr/>
        </p:nvSpPr>
        <p:spPr bwMode="auto">
          <a:xfrm flipH="1">
            <a:off x="4171558" y="2958630"/>
            <a:ext cx="35956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2000" i="1" dirty="0">
                <a:latin typeface="Times New Roman" pitchFamily="18" charset="0"/>
                <a:cs typeface="Times New Roman" pitchFamily="18" charset="0"/>
              </a:rPr>
              <a:t>E</a:t>
            </a:r>
          </a:p>
        </p:txBody>
      </p:sp>
      <p:sp>
        <p:nvSpPr>
          <p:cNvPr id="31758" name="Line 14"/>
          <p:cNvSpPr>
            <a:spLocks noChangeShapeType="1"/>
          </p:cNvSpPr>
          <p:nvPr/>
        </p:nvSpPr>
        <p:spPr bwMode="auto">
          <a:xfrm flipH="1">
            <a:off x="2160587" y="4246563"/>
            <a:ext cx="3203576"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62" name="Line 18"/>
          <p:cNvSpPr>
            <a:spLocks noChangeShapeType="1"/>
          </p:cNvSpPr>
          <p:nvPr/>
        </p:nvSpPr>
        <p:spPr bwMode="auto">
          <a:xfrm flipH="1">
            <a:off x="4144896" y="3607595"/>
            <a:ext cx="26662" cy="1908968"/>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63" name="Oval 19"/>
          <p:cNvSpPr>
            <a:spLocks noChangeArrowheads="1"/>
          </p:cNvSpPr>
          <p:nvPr/>
        </p:nvSpPr>
        <p:spPr bwMode="auto">
          <a:xfrm>
            <a:off x="4068763" y="3464719"/>
            <a:ext cx="142875" cy="142875"/>
          </a:xfrm>
          <a:prstGeom prst="ellipse">
            <a:avLst/>
          </a:prstGeom>
          <a:solidFill>
            <a:srgbClr val="FF0000"/>
          </a:solidFill>
          <a:ln w="9525">
            <a:solidFill>
              <a:srgbClr val="FF0000"/>
            </a:solidFill>
            <a:round/>
            <a:headEnd/>
            <a:tailEnd/>
          </a:ln>
          <a:effectLst/>
        </p:spPr>
        <p:txBody>
          <a:bodyPr wrap="none" anchor="ctr"/>
          <a:lstStyle/>
          <a:p>
            <a:endParaRPr lang="ja-JP" altLang="en-US"/>
          </a:p>
        </p:txBody>
      </p:sp>
      <p:sp>
        <p:nvSpPr>
          <p:cNvPr id="31765" name="Text Box 21"/>
          <p:cNvSpPr txBox="1">
            <a:spLocks noChangeArrowheads="1"/>
          </p:cNvSpPr>
          <p:nvPr/>
        </p:nvSpPr>
        <p:spPr bwMode="auto">
          <a:xfrm>
            <a:off x="1547813" y="4108748"/>
            <a:ext cx="7569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2400" i="1" dirty="0">
                <a:latin typeface="Times New Roman" pitchFamily="18" charset="0"/>
              </a:rPr>
              <a:t>I</a:t>
            </a:r>
            <a:r>
              <a:rPr lang="en-US" altLang="ja-JP" sz="2400" dirty="0">
                <a:latin typeface="Times New Roman" pitchFamily="18" charset="0"/>
              </a:rPr>
              <a:t>/</a:t>
            </a:r>
            <a:r>
              <a:rPr lang="en-US" altLang="ja-JP" sz="2400" i="1" dirty="0">
                <a:latin typeface="Times New Roman" pitchFamily="18" charset="0"/>
              </a:rPr>
              <a:t>p</a:t>
            </a:r>
          </a:p>
        </p:txBody>
      </p:sp>
      <p:sp>
        <p:nvSpPr>
          <p:cNvPr id="31769" name="Text Box 25"/>
          <p:cNvSpPr txBox="1">
            <a:spLocks noChangeArrowheads="1"/>
          </p:cNvSpPr>
          <p:nvPr/>
        </p:nvSpPr>
        <p:spPr bwMode="auto">
          <a:xfrm>
            <a:off x="5076825" y="5661025"/>
            <a:ext cx="358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dirty="0">
                <a:latin typeface="Times New Roman" pitchFamily="18" charset="0"/>
              </a:rPr>
              <a:t>T</a:t>
            </a:r>
            <a:endParaRPr lang="en-US" altLang="ja-JP" sz="2400" baseline="30000" dirty="0">
              <a:latin typeface="Times New Roman" pitchFamily="18" charset="0"/>
            </a:endParaRPr>
          </a:p>
        </p:txBody>
      </p:sp>
      <p:sp>
        <p:nvSpPr>
          <p:cNvPr id="31770" name="Line 26"/>
          <p:cNvSpPr>
            <a:spLocks noChangeShapeType="1"/>
          </p:cNvSpPr>
          <p:nvPr/>
        </p:nvSpPr>
        <p:spPr bwMode="auto">
          <a:xfrm flipV="1">
            <a:off x="4138186" y="5635452"/>
            <a:ext cx="1192605" cy="15952"/>
          </a:xfrm>
          <a:prstGeom prst="line">
            <a:avLst/>
          </a:prstGeom>
          <a:noFill/>
          <a:ln w="57150">
            <a:solidFill>
              <a:srgbClr val="FF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72" name="Text Box 28"/>
          <p:cNvSpPr txBox="1">
            <a:spLocks noChangeArrowheads="1"/>
          </p:cNvSpPr>
          <p:nvPr/>
        </p:nvSpPr>
        <p:spPr bwMode="auto">
          <a:xfrm>
            <a:off x="4427538" y="5734050"/>
            <a:ext cx="288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i="1" dirty="0">
                <a:latin typeface="Times New Roman" pitchFamily="18" charset="0"/>
                <a:cs typeface="Times New Roman" pitchFamily="18" charset="0"/>
              </a:rPr>
              <a:t>h</a:t>
            </a:r>
          </a:p>
        </p:txBody>
      </p:sp>
      <p:sp>
        <p:nvSpPr>
          <p:cNvPr id="31773" name="Text Box 29"/>
          <p:cNvSpPr txBox="1">
            <a:spLocks noChangeArrowheads="1"/>
          </p:cNvSpPr>
          <p:nvPr/>
        </p:nvSpPr>
        <p:spPr bwMode="auto">
          <a:xfrm>
            <a:off x="6426200" y="3690938"/>
            <a:ext cx="10567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i="1" dirty="0">
                <a:latin typeface="Times New Roman" pitchFamily="18" charset="0"/>
              </a:rPr>
              <a:t>U</a:t>
            </a:r>
            <a:r>
              <a:rPr lang="en-US" altLang="ja-JP" sz="2400" dirty="0">
                <a:latin typeface="Times New Roman" pitchFamily="18" charset="0"/>
              </a:rPr>
              <a:t>(</a:t>
            </a:r>
            <a:r>
              <a:rPr lang="en-US" altLang="ja-JP" sz="2400" i="1" dirty="0">
                <a:latin typeface="Times New Roman" pitchFamily="18" charset="0"/>
              </a:rPr>
              <a:t>C</a:t>
            </a:r>
            <a:r>
              <a:rPr lang="en-US" altLang="ja-JP" sz="2400" dirty="0">
                <a:latin typeface="Times New Roman" pitchFamily="18" charset="0"/>
              </a:rPr>
              <a:t>, </a:t>
            </a:r>
            <a:r>
              <a:rPr lang="en-US" altLang="ja-JP" sz="2400" i="1" dirty="0">
                <a:latin typeface="Times New Roman" pitchFamily="18" charset="0"/>
              </a:rPr>
              <a:t>l</a:t>
            </a:r>
            <a:r>
              <a:rPr lang="en-US" altLang="ja-JP" sz="2400" dirty="0">
                <a:latin typeface="Times New Roman" pitchFamily="18" charset="0"/>
              </a:rPr>
              <a:t>)</a:t>
            </a:r>
          </a:p>
        </p:txBody>
      </p:sp>
      <p:cxnSp>
        <p:nvCxnSpPr>
          <p:cNvPr id="3" name="直線コネクタ 2"/>
          <p:cNvCxnSpPr/>
          <p:nvPr/>
        </p:nvCxnSpPr>
        <p:spPr>
          <a:xfrm flipV="1">
            <a:off x="5364163" y="4246563"/>
            <a:ext cx="0" cy="12906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5047048" y="2413337"/>
            <a:ext cx="3656828" cy="1015663"/>
          </a:xfrm>
          <a:prstGeom prst="rect">
            <a:avLst/>
          </a:prstGeom>
          <a:noFill/>
        </p:spPr>
        <p:txBody>
          <a:bodyPr wrap="square" rtlCol="0">
            <a:spAutoFit/>
          </a:bodyPr>
          <a:lstStyle/>
          <a:p>
            <a:r>
              <a:rPr kumimoji="1" lang="ja-JP" altLang="en-US" sz="2000" dirty="0"/>
              <a:t>非労働所得</a:t>
            </a:r>
            <a:r>
              <a:rPr kumimoji="1" lang="en-US" altLang="ja-JP" sz="2000" i="1" dirty="0">
                <a:latin typeface="Times New Roman" panose="02020603050405020304" pitchFamily="18" charset="0"/>
                <a:cs typeface="Times New Roman" panose="02020603050405020304" pitchFamily="18" charset="0"/>
              </a:rPr>
              <a:t>I</a:t>
            </a:r>
            <a:r>
              <a:rPr kumimoji="1" lang="ja-JP" altLang="en-US" sz="2000" dirty="0"/>
              <a:t>が大きい場合には，賃金率上昇の効果は代替効果が重要になる</a:t>
            </a:r>
          </a:p>
        </p:txBody>
      </p:sp>
      <p:sp>
        <p:nvSpPr>
          <p:cNvPr id="2" name="テキスト ボックス 1">
            <a:extLst>
              <a:ext uri="{FF2B5EF4-FFF2-40B4-BE49-F238E27FC236}">
                <a16:creationId xmlns:a16="http://schemas.microsoft.com/office/drawing/2014/main" id="{AD9C41F9-4EC5-4B26-90C7-458A0930383E}"/>
              </a:ext>
            </a:extLst>
          </p:cNvPr>
          <p:cNvSpPr txBox="1"/>
          <p:nvPr/>
        </p:nvSpPr>
        <p:spPr>
          <a:xfrm>
            <a:off x="5002469" y="724586"/>
            <a:ext cx="3701407" cy="707886"/>
          </a:xfrm>
          <a:prstGeom prst="rect">
            <a:avLst/>
          </a:prstGeom>
          <a:noFill/>
        </p:spPr>
        <p:txBody>
          <a:bodyPr wrap="square" rtlCol="0">
            <a:spAutoFit/>
          </a:bodyPr>
          <a:lstStyle/>
          <a:p>
            <a:r>
              <a:rPr lang="ja-JP" altLang="en-US" sz="2000" dirty="0"/>
              <a:t>非労働所得の存在</a:t>
            </a:r>
            <a:r>
              <a:rPr lang="en-US" altLang="ja-JP" sz="2000" dirty="0">
                <a:sym typeface="Wingdings" panose="05000000000000000000" pitchFamily="2" charset="2"/>
              </a:rPr>
              <a:t></a:t>
            </a:r>
          </a:p>
          <a:p>
            <a:r>
              <a:rPr lang="ja-JP" altLang="en-US" sz="2000" dirty="0">
                <a:sym typeface="Wingdings" panose="05000000000000000000" pitchFamily="2" charset="2"/>
              </a:rPr>
              <a:t>予算線はこの図のようになる</a:t>
            </a:r>
            <a:endParaRPr kumimoji="1" lang="ja-JP" altLang="en-US" sz="2000" dirty="0"/>
          </a:p>
        </p:txBody>
      </p:sp>
    </p:spTree>
    <p:extLst>
      <p:ext uri="{BB962C8B-B14F-4D97-AF65-F5344CB8AC3E}">
        <p14:creationId xmlns:p14="http://schemas.microsoft.com/office/powerpoint/2010/main" val="22275098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コーナー解</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581138"/>
            <a:ext cx="4941094" cy="4619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テキスト ボックス 3"/>
          <p:cNvSpPr txBox="1"/>
          <p:nvPr/>
        </p:nvSpPr>
        <p:spPr>
          <a:xfrm>
            <a:off x="5220072" y="581078"/>
            <a:ext cx="3672408" cy="6247864"/>
          </a:xfrm>
          <a:prstGeom prst="rect">
            <a:avLst/>
          </a:prstGeom>
          <a:noFill/>
        </p:spPr>
        <p:txBody>
          <a:bodyPr wrap="square" rtlCol="0">
            <a:spAutoFit/>
          </a:bodyPr>
          <a:lstStyle/>
          <a:p>
            <a:r>
              <a:rPr kumimoji="1" lang="ja-JP" altLang="en-US" sz="2000" dirty="0"/>
              <a:t>十分高い非労働所得</a:t>
            </a:r>
            <a:r>
              <a:rPr lang="en-US" altLang="ja-JP" sz="2000" i="1" dirty="0">
                <a:latin typeface="Times New Roman" panose="02020603050405020304" pitchFamily="18" charset="0"/>
                <a:cs typeface="Times New Roman" panose="02020603050405020304" pitchFamily="18" charset="0"/>
                <a:sym typeface="Wingdings" pitchFamily="2" charset="2"/>
              </a:rPr>
              <a:t>I</a:t>
            </a:r>
            <a:r>
              <a:rPr kumimoji="1" lang="ja-JP" altLang="en-US" sz="2000" dirty="0"/>
              <a:t>と低い賃金</a:t>
            </a:r>
            <a:r>
              <a:rPr kumimoji="1" lang="en-US" altLang="ja-JP" sz="2000" dirty="0">
                <a:sym typeface="Wingdings" pitchFamily="2" charset="2"/>
              </a:rPr>
              <a:t> </a:t>
            </a:r>
            <a:r>
              <a:rPr kumimoji="1" lang="ja-JP" altLang="en-US" sz="2000" dirty="0">
                <a:sym typeface="Wingdings" pitchFamily="2" charset="2"/>
              </a:rPr>
              <a:t>働かないことが最適になる（</a:t>
            </a:r>
            <a:r>
              <a:rPr kumimoji="1" lang="en-US" altLang="ja-JP" sz="2000" dirty="0">
                <a:sym typeface="Wingdings" pitchFamily="2" charset="2"/>
              </a:rPr>
              <a:t>B</a:t>
            </a:r>
            <a:r>
              <a:rPr kumimoji="1" lang="ja-JP" altLang="en-US" sz="2000" dirty="0">
                <a:sym typeface="Wingdings" pitchFamily="2" charset="2"/>
              </a:rPr>
              <a:t>点）</a:t>
            </a:r>
            <a:endParaRPr kumimoji="1" lang="en-US" altLang="ja-JP" sz="2400" dirty="0">
              <a:sym typeface="Wingdings" pitchFamily="2" charset="2"/>
            </a:endParaRPr>
          </a:p>
          <a:p>
            <a:endParaRPr lang="en-US" altLang="ja-JP" sz="2000" dirty="0">
              <a:sym typeface="Wingdings" pitchFamily="2" charset="2"/>
            </a:endParaRPr>
          </a:p>
          <a:p>
            <a:r>
              <a:rPr lang="ja-JP" altLang="en-US" sz="2000" dirty="0">
                <a:sym typeface="Wingdings" pitchFamily="2" charset="2"/>
              </a:rPr>
              <a:t>夫婦の労働時間の決定：非労働所得</a:t>
            </a:r>
            <a:r>
              <a:rPr lang="en-US" altLang="ja-JP" sz="2000" i="1" dirty="0">
                <a:latin typeface="Times New Roman" panose="02020603050405020304" pitchFamily="18" charset="0"/>
                <a:cs typeface="Times New Roman" panose="02020603050405020304" pitchFamily="18" charset="0"/>
                <a:sym typeface="Wingdings" pitchFamily="2" charset="2"/>
              </a:rPr>
              <a:t>I</a:t>
            </a:r>
            <a:r>
              <a:rPr lang="ja-JP" altLang="en-US" sz="2000" dirty="0">
                <a:sym typeface="Wingdings" pitchFamily="2" charset="2"/>
              </a:rPr>
              <a:t>は</a:t>
            </a:r>
            <a:r>
              <a:rPr lang="en-US" altLang="ja-JP" sz="2000" dirty="0">
                <a:sym typeface="Wingdings" pitchFamily="2" charset="2"/>
              </a:rPr>
              <a:t>primary worker</a:t>
            </a:r>
            <a:r>
              <a:rPr lang="ja-JP" altLang="en-US" sz="2000" dirty="0">
                <a:sym typeface="Wingdings" pitchFamily="2" charset="2"/>
              </a:rPr>
              <a:t>の所得だとして（所与として），</a:t>
            </a:r>
            <a:r>
              <a:rPr lang="en-US" altLang="ja-JP" sz="2000" dirty="0">
                <a:sym typeface="Wingdings" pitchFamily="2" charset="2"/>
              </a:rPr>
              <a:t>secondary worker</a:t>
            </a:r>
            <a:r>
              <a:rPr lang="ja-JP" altLang="en-US" sz="2000" dirty="0">
                <a:sym typeface="Wingdings" pitchFamily="2" charset="2"/>
              </a:rPr>
              <a:t>の労働供給決定の問題をこの図のよう</a:t>
            </a:r>
            <a:r>
              <a:rPr lang="ja-JP" altLang="en-US" sz="2000">
                <a:sym typeface="Wingdings" pitchFamily="2" charset="2"/>
              </a:rPr>
              <a:t>に捉えることができる</a:t>
            </a:r>
            <a:endParaRPr lang="en-US" altLang="ja-JP" sz="2000" dirty="0">
              <a:sym typeface="Wingdings" pitchFamily="2" charset="2"/>
            </a:endParaRPr>
          </a:p>
          <a:p>
            <a:endParaRPr lang="en-US" altLang="ja-JP" sz="2000" dirty="0">
              <a:sym typeface="Wingdings" pitchFamily="2" charset="2"/>
            </a:endParaRPr>
          </a:p>
          <a:p>
            <a:r>
              <a:rPr lang="en-US" altLang="ja-JP" sz="2000" dirty="0">
                <a:sym typeface="Wingdings" pitchFamily="2" charset="2"/>
              </a:rPr>
              <a:t>secondary worker</a:t>
            </a:r>
            <a:r>
              <a:rPr lang="ja-JP" altLang="en-US" sz="2000" dirty="0">
                <a:sym typeface="Wingdings" pitchFamily="2" charset="2"/>
              </a:rPr>
              <a:t>は賃金率が留保賃金を超えた場合に働くことを選択する</a:t>
            </a:r>
            <a:endParaRPr lang="en-US" altLang="ja-JP" sz="2000" dirty="0">
              <a:sym typeface="Wingdings" pitchFamily="2" charset="2"/>
            </a:endParaRPr>
          </a:p>
          <a:p>
            <a:endParaRPr lang="en-US" altLang="ja-JP" sz="2000" dirty="0">
              <a:sym typeface="Wingdings" pitchFamily="2" charset="2"/>
            </a:endParaRPr>
          </a:p>
          <a:p>
            <a:r>
              <a:rPr lang="ja-JP" altLang="en-US" sz="2000" dirty="0">
                <a:sym typeface="Wingdings" pitchFamily="2" charset="2"/>
              </a:rPr>
              <a:t>留保賃金</a:t>
            </a:r>
            <a:r>
              <a:rPr lang="en-US" altLang="ja-JP" sz="2000" dirty="0">
                <a:sym typeface="Wingdings" pitchFamily="2" charset="2"/>
              </a:rPr>
              <a:t>(reservation wage)</a:t>
            </a:r>
            <a:r>
              <a:rPr lang="ja-JP" altLang="en-US" sz="2000" dirty="0">
                <a:sym typeface="Wingdings" pitchFamily="2" charset="2"/>
              </a:rPr>
              <a:t>：</a:t>
            </a:r>
            <a:endParaRPr lang="en-US" altLang="ja-JP" sz="2000" dirty="0">
              <a:sym typeface="Wingdings" pitchFamily="2" charset="2"/>
            </a:endParaRPr>
          </a:p>
          <a:p>
            <a:r>
              <a:rPr lang="ja-JP" altLang="en-US" sz="2000" dirty="0">
                <a:sym typeface="Wingdings" pitchFamily="2" charset="2"/>
              </a:rPr>
              <a:t>　賃金がある水準以上の場合に人々は働くことを選択するが，留保賃金はその閾値。</a:t>
            </a:r>
            <a:endParaRPr lang="en-US" altLang="ja-JP" sz="2000" dirty="0">
              <a:sym typeface="Wingdings" pitchFamily="2" charset="2"/>
            </a:endParaRPr>
          </a:p>
          <a:p>
            <a:endParaRPr kumimoji="1" lang="ja-JP" altLang="en-US" sz="2000" dirty="0"/>
          </a:p>
        </p:txBody>
      </p:sp>
    </p:spTree>
    <p:extLst>
      <p:ext uri="{BB962C8B-B14F-4D97-AF65-F5344CB8AC3E}">
        <p14:creationId xmlns:p14="http://schemas.microsoft.com/office/powerpoint/2010/main" val="2956277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28650" y="365127"/>
            <a:ext cx="5959574" cy="729796"/>
          </a:xfrm>
        </p:spPr>
        <p:txBody>
          <a:bodyPr>
            <a:normAutofit/>
          </a:bodyPr>
          <a:lstStyle/>
          <a:p>
            <a:r>
              <a:rPr lang="ja-JP" altLang="en-US" dirty="0"/>
              <a:t>再分配政策　</a:t>
            </a:r>
            <a:r>
              <a:rPr lang="ja-JP" altLang="en-US" sz="3600" dirty="0"/>
              <a:t>生活保護制度</a:t>
            </a:r>
            <a:endParaRPr lang="ja-JP" altLang="en-US" dirty="0"/>
          </a:p>
        </p:txBody>
      </p:sp>
      <p:sp>
        <p:nvSpPr>
          <p:cNvPr id="31747" name="Line 3"/>
          <p:cNvSpPr>
            <a:spLocks noChangeShapeType="1"/>
          </p:cNvSpPr>
          <p:nvPr/>
        </p:nvSpPr>
        <p:spPr bwMode="auto">
          <a:xfrm flipV="1">
            <a:off x="2124075" y="1412875"/>
            <a:ext cx="0" cy="4103688"/>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48" name="Line 4"/>
          <p:cNvSpPr>
            <a:spLocks noChangeShapeType="1"/>
          </p:cNvSpPr>
          <p:nvPr/>
        </p:nvSpPr>
        <p:spPr bwMode="auto">
          <a:xfrm>
            <a:off x="2124075" y="5516563"/>
            <a:ext cx="4392613" cy="0"/>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49" name="Line 5"/>
          <p:cNvSpPr>
            <a:spLocks noChangeShapeType="1"/>
          </p:cNvSpPr>
          <p:nvPr/>
        </p:nvSpPr>
        <p:spPr bwMode="auto">
          <a:xfrm>
            <a:off x="2160587" y="3039055"/>
            <a:ext cx="3203576" cy="247750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50" name="Text Box 6"/>
          <p:cNvSpPr txBox="1">
            <a:spLocks noChangeArrowheads="1"/>
          </p:cNvSpPr>
          <p:nvPr/>
        </p:nvSpPr>
        <p:spPr bwMode="auto">
          <a:xfrm>
            <a:off x="6516688" y="5337145"/>
            <a:ext cx="50482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i="1" dirty="0">
                <a:latin typeface="Times New Roman" pitchFamily="18" charset="0"/>
              </a:rPr>
              <a:t>l</a:t>
            </a:r>
          </a:p>
        </p:txBody>
      </p:sp>
      <p:sp>
        <p:nvSpPr>
          <p:cNvPr id="31751" name="Text Box 7"/>
          <p:cNvSpPr txBox="1">
            <a:spLocks noChangeArrowheads="1"/>
          </p:cNvSpPr>
          <p:nvPr/>
        </p:nvSpPr>
        <p:spPr bwMode="auto">
          <a:xfrm>
            <a:off x="1657350" y="1315613"/>
            <a:ext cx="5032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i="1" dirty="0">
                <a:latin typeface="Times New Roman" pitchFamily="18" charset="0"/>
              </a:rPr>
              <a:t>C</a:t>
            </a:r>
            <a:endParaRPr lang="en-US" altLang="ja-JP" sz="2000" baseline="-25000" dirty="0">
              <a:latin typeface="Times New Roman" pitchFamily="18" charset="0"/>
            </a:endParaRPr>
          </a:p>
        </p:txBody>
      </p:sp>
      <p:sp>
        <p:nvSpPr>
          <p:cNvPr id="31752" name="Line 8"/>
          <p:cNvSpPr>
            <a:spLocks noChangeShapeType="1"/>
          </p:cNvSpPr>
          <p:nvPr/>
        </p:nvSpPr>
        <p:spPr bwMode="auto">
          <a:xfrm flipH="1">
            <a:off x="2359316" y="2060848"/>
            <a:ext cx="1275122" cy="10978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53" name="Text Box 9"/>
          <p:cNvSpPr txBox="1">
            <a:spLocks noChangeArrowheads="1"/>
          </p:cNvSpPr>
          <p:nvPr/>
        </p:nvSpPr>
        <p:spPr bwMode="auto">
          <a:xfrm>
            <a:off x="3634438" y="1772816"/>
            <a:ext cx="230477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2000" dirty="0"/>
              <a:t>当初の予算線</a:t>
            </a:r>
            <a:endParaRPr lang="en-US" altLang="ja-JP" sz="2400" dirty="0"/>
          </a:p>
        </p:txBody>
      </p:sp>
      <p:sp>
        <p:nvSpPr>
          <p:cNvPr id="31756" name="Arc 12"/>
          <p:cNvSpPr>
            <a:spLocks/>
          </p:cNvSpPr>
          <p:nvPr/>
        </p:nvSpPr>
        <p:spPr bwMode="auto">
          <a:xfrm rot="-10800000">
            <a:off x="3059832" y="1772814"/>
            <a:ext cx="3024336" cy="253248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1757" name="Text Box 13"/>
          <p:cNvSpPr txBox="1">
            <a:spLocks noChangeArrowheads="1"/>
          </p:cNvSpPr>
          <p:nvPr/>
        </p:nvSpPr>
        <p:spPr bwMode="auto">
          <a:xfrm flipH="1">
            <a:off x="3549342" y="3591671"/>
            <a:ext cx="35956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2000" i="1" dirty="0">
                <a:latin typeface="Times New Roman" pitchFamily="18" charset="0"/>
                <a:cs typeface="Times New Roman" pitchFamily="18" charset="0"/>
              </a:rPr>
              <a:t>E</a:t>
            </a:r>
          </a:p>
        </p:txBody>
      </p:sp>
      <p:sp>
        <p:nvSpPr>
          <p:cNvPr id="31758" name="Line 14"/>
          <p:cNvSpPr>
            <a:spLocks noChangeShapeType="1"/>
          </p:cNvSpPr>
          <p:nvPr/>
        </p:nvSpPr>
        <p:spPr bwMode="auto">
          <a:xfrm flipH="1">
            <a:off x="2160587" y="4246563"/>
            <a:ext cx="3203576"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769" name="Text Box 25"/>
          <p:cNvSpPr txBox="1">
            <a:spLocks noChangeArrowheads="1"/>
          </p:cNvSpPr>
          <p:nvPr/>
        </p:nvSpPr>
        <p:spPr bwMode="auto">
          <a:xfrm>
            <a:off x="5345316" y="5537200"/>
            <a:ext cx="35877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i="1" dirty="0">
                <a:latin typeface="Times New Roman" pitchFamily="18" charset="0"/>
              </a:rPr>
              <a:t>A</a:t>
            </a:r>
            <a:endParaRPr lang="en-US" altLang="ja-JP" sz="2400" i="1" dirty="0">
              <a:latin typeface="Times New Roman" pitchFamily="18" charset="0"/>
            </a:endParaRPr>
          </a:p>
        </p:txBody>
      </p:sp>
      <p:sp>
        <p:nvSpPr>
          <p:cNvPr id="31773" name="Text Box 29"/>
          <p:cNvSpPr txBox="1">
            <a:spLocks noChangeArrowheads="1"/>
          </p:cNvSpPr>
          <p:nvPr/>
        </p:nvSpPr>
        <p:spPr bwMode="auto">
          <a:xfrm>
            <a:off x="5498069" y="4568708"/>
            <a:ext cx="39786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i="1" dirty="0">
                <a:latin typeface="Times New Roman" pitchFamily="18" charset="0"/>
              </a:rPr>
              <a:t>u</a:t>
            </a:r>
            <a:r>
              <a:rPr lang="en-US" altLang="ja-JP" sz="2000" baseline="-25000" dirty="0">
                <a:latin typeface="Times New Roman" pitchFamily="18" charset="0"/>
              </a:rPr>
              <a:t>0</a:t>
            </a:r>
          </a:p>
        </p:txBody>
      </p:sp>
      <p:cxnSp>
        <p:nvCxnSpPr>
          <p:cNvPr id="3" name="直線コネクタ 2"/>
          <p:cNvCxnSpPr/>
          <p:nvPr/>
        </p:nvCxnSpPr>
        <p:spPr>
          <a:xfrm flipV="1">
            <a:off x="5364163" y="4246563"/>
            <a:ext cx="0" cy="1290637"/>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6624735" y="844619"/>
            <a:ext cx="2255100" cy="5355312"/>
          </a:xfrm>
          <a:prstGeom prst="rect">
            <a:avLst/>
          </a:prstGeom>
          <a:noFill/>
        </p:spPr>
        <p:txBody>
          <a:bodyPr wrap="square" rtlCol="0">
            <a:spAutoFit/>
          </a:bodyPr>
          <a:lstStyle/>
          <a:p>
            <a:r>
              <a:rPr kumimoji="1" lang="ja-JP" altLang="en-US" dirty="0"/>
              <a:t>最低保障水準と実際の所得の差額を支給する制度の効果</a:t>
            </a:r>
            <a:endParaRPr kumimoji="1" lang="en-US" altLang="ja-JP" dirty="0"/>
          </a:p>
          <a:p>
            <a:endParaRPr lang="en-US" altLang="ja-JP" dirty="0"/>
          </a:p>
          <a:p>
            <a:r>
              <a:rPr kumimoji="1" lang="en-US" altLang="ja-JP" dirty="0"/>
              <a:t>AF: </a:t>
            </a:r>
            <a:r>
              <a:rPr lang="ja-JP" altLang="en-US" dirty="0"/>
              <a:t>最低</a:t>
            </a:r>
            <a:r>
              <a:rPr kumimoji="1" lang="ja-JP" altLang="en-US" dirty="0"/>
              <a:t>保障水準</a:t>
            </a:r>
            <a:endParaRPr kumimoji="1" lang="en-US" altLang="ja-JP" dirty="0"/>
          </a:p>
          <a:p>
            <a:endParaRPr lang="en-US" altLang="ja-JP" dirty="0"/>
          </a:p>
          <a:p>
            <a:r>
              <a:rPr lang="ja-JP" altLang="en-US" dirty="0"/>
              <a:t>労働者が働いている場合，</a:t>
            </a:r>
            <a:r>
              <a:rPr lang="en-US" altLang="ja-JP" dirty="0"/>
              <a:t>AF</a:t>
            </a:r>
            <a:r>
              <a:rPr lang="ja-JP" altLang="en-US" dirty="0"/>
              <a:t>と実際の労働所得のギャップ分の生活保護給付が支払われる</a:t>
            </a:r>
            <a:r>
              <a:rPr lang="en-US" altLang="ja-JP" dirty="0">
                <a:sym typeface="Wingdings" panose="05000000000000000000" pitchFamily="2" charset="2"/>
              </a:rPr>
              <a:t> </a:t>
            </a:r>
            <a:r>
              <a:rPr lang="ja-JP" altLang="en-US" dirty="0"/>
              <a:t>予算線は，</a:t>
            </a:r>
            <a:r>
              <a:rPr lang="en-US" altLang="ja-JP" dirty="0"/>
              <a:t>FD</a:t>
            </a:r>
            <a:r>
              <a:rPr lang="ja-JP" altLang="en-US" dirty="0"/>
              <a:t>の区間で水平に</a:t>
            </a:r>
            <a:endParaRPr lang="en-US" altLang="ja-JP" dirty="0"/>
          </a:p>
          <a:p>
            <a:r>
              <a:rPr lang="ja-JP" altLang="en-US" dirty="0"/>
              <a:t>（労働所得が</a:t>
            </a:r>
            <a:r>
              <a:rPr lang="en-US" altLang="ja-JP" dirty="0"/>
              <a:t>1</a:t>
            </a:r>
            <a:r>
              <a:rPr lang="ja-JP" altLang="en-US" dirty="0"/>
              <a:t>円増加すると給付は</a:t>
            </a:r>
            <a:r>
              <a:rPr lang="en-US" altLang="ja-JP" dirty="0"/>
              <a:t>1</a:t>
            </a:r>
            <a:r>
              <a:rPr lang="ja-JP" altLang="en-US" dirty="0"/>
              <a:t>円減少から）</a:t>
            </a:r>
            <a:endParaRPr lang="en-US" altLang="ja-JP" dirty="0"/>
          </a:p>
          <a:p>
            <a:endParaRPr lang="en-US" altLang="ja-JP" dirty="0"/>
          </a:p>
          <a:p>
            <a:r>
              <a:rPr lang="ja-JP" altLang="en-US" dirty="0"/>
              <a:t>強い労働供給抑制効果</a:t>
            </a:r>
            <a:r>
              <a:rPr lang="en-US" altLang="ja-JP" dirty="0">
                <a:sym typeface="Wingdings" pitchFamily="2" charset="2"/>
              </a:rPr>
              <a:t></a:t>
            </a:r>
            <a:r>
              <a:rPr lang="ja-JP" altLang="en-US" dirty="0">
                <a:sym typeface="Wingdings" pitchFamily="2" charset="2"/>
              </a:rPr>
              <a:t>貧困の罠</a:t>
            </a:r>
            <a:endParaRPr kumimoji="1" lang="ja-JP" altLang="en-US" dirty="0"/>
          </a:p>
        </p:txBody>
      </p:sp>
      <p:cxnSp>
        <p:nvCxnSpPr>
          <p:cNvPr id="4" name="直線コネクタ 3"/>
          <p:cNvCxnSpPr>
            <a:stCxn id="31758" idx="0"/>
          </p:cNvCxnSpPr>
          <p:nvPr/>
        </p:nvCxnSpPr>
        <p:spPr>
          <a:xfrm flipH="1">
            <a:off x="3762375" y="4246563"/>
            <a:ext cx="1601788" cy="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6" name="Arc 12"/>
          <p:cNvSpPr>
            <a:spLocks/>
          </p:cNvSpPr>
          <p:nvPr/>
        </p:nvSpPr>
        <p:spPr bwMode="auto">
          <a:xfrm rot="-10800000">
            <a:off x="2459260" y="1955049"/>
            <a:ext cx="3004847" cy="2807381"/>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8" name="Text Box 25"/>
          <p:cNvSpPr txBox="1">
            <a:spLocks noChangeArrowheads="1"/>
          </p:cNvSpPr>
          <p:nvPr/>
        </p:nvSpPr>
        <p:spPr bwMode="auto">
          <a:xfrm>
            <a:off x="1682081" y="2839000"/>
            <a:ext cx="35877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i="1" dirty="0">
                <a:latin typeface="Times New Roman" pitchFamily="18" charset="0"/>
              </a:rPr>
              <a:t>B</a:t>
            </a:r>
          </a:p>
        </p:txBody>
      </p:sp>
      <p:sp>
        <p:nvSpPr>
          <p:cNvPr id="7" name="円/楕円 6"/>
          <p:cNvSpPr/>
          <p:nvPr/>
        </p:nvSpPr>
        <p:spPr>
          <a:xfrm>
            <a:off x="5304205" y="4185381"/>
            <a:ext cx="119916" cy="11991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円/楕円 29"/>
          <p:cNvSpPr/>
          <p:nvPr/>
        </p:nvSpPr>
        <p:spPr>
          <a:xfrm>
            <a:off x="3514522" y="4046693"/>
            <a:ext cx="119916" cy="11991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Text Box 13"/>
          <p:cNvSpPr txBox="1">
            <a:spLocks noChangeArrowheads="1"/>
          </p:cNvSpPr>
          <p:nvPr/>
        </p:nvSpPr>
        <p:spPr bwMode="auto">
          <a:xfrm flipH="1">
            <a:off x="5304205" y="3706541"/>
            <a:ext cx="35956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2000" i="1" dirty="0">
                <a:latin typeface="Times New Roman" pitchFamily="18" charset="0"/>
                <a:cs typeface="Times New Roman" pitchFamily="18" charset="0"/>
              </a:rPr>
              <a:t>F</a:t>
            </a:r>
          </a:p>
        </p:txBody>
      </p:sp>
      <p:sp>
        <p:nvSpPr>
          <p:cNvPr id="32" name="Text Box 13"/>
          <p:cNvSpPr txBox="1">
            <a:spLocks noChangeArrowheads="1"/>
          </p:cNvSpPr>
          <p:nvPr/>
        </p:nvSpPr>
        <p:spPr bwMode="auto">
          <a:xfrm flipH="1">
            <a:off x="3274869" y="4691826"/>
            <a:ext cx="35956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2000" i="1" dirty="0">
                <a:latin typeface="Times New Roman" pitchFamily="18" charset="0"/>
                <a:cs typeface="Times New Roman" pitchFamily="18" charset="0"/>
              </a:rPr>
              <a:t>D</a:t>
            </a:r>
          </a:p>
        </p:txBody>
      </p:sp>
      <p:cxnSp>
        <p:nvCxnSpPr>
          <p:cNvPr id="9" name="直線矢印コネクタ 8"/>
          <p:cNvCxnSpPr>
            <a:stCxn id="32" idx="0"/>
          </p:cNvCxnSpPr>
          <p:nvPr/>
        </p:nvCxnSpPr>
        <p:spPr>
          <a:xfrm flipV="1">
            <a:off x="3454653" y="4337483"/>
            <a:ext cx="274473" cy="3543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 Box 29"/>
          <p:cNvSpPr txBox="1">
            <a:spLocks noChangeArrowheads="1"/>
          </p:cNvSpPr>
          <p:nvPr/>
        </p:nvSpPr>
        <p:spPr bwMode="auto">
          <a:xfrm>
            <a:off x="6091024" y="4105242"/>
            <a:ext cx="39786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000" i="1" dirty="0">
                <a:latin typeface="Times New Roman" pitchFamily="18" charset="0"/>
              </a:rPr>
              <a:t>u</a:t>
            </a:r>
            <a:r>
              <a:rPr lang="en-US" altLang="ja-JP" sz="2000" baseline="-25000" dirty="0">
                <a:latin typeface="Times New Roman" pitchFamily="18" charset="0"/>
              </a:rPr>
              <a:t>1</a:t>
            </a:r>
          </a:p>
        </p:txBody>
      </p:sp>
    </p:spTree>
    <p:extLst>
      <p:ext uri="{BB962C8B-B14F-4D97-AF65-F5344CB8AC3E}">
        <p14:creationId xmlns:p14="http://schemas.microsoft.com/office/powerpoint/2010/main" val="460129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ja-JP" altLang="en-US"/>
              <a:t>貯蓄の決定</a:t>
            </a:r>
          </a:p>
        </p:txBody>
      </p:sp>
      <mc:AlternateContent xmlns:mc="http://schemas.openxmlformats.org/markup-compatibility/2006">
        <mc:Choice xmlns:a14="http://schemas.microsoft.com/office/drawing/2010/main" Requires="a14">
          <p:sp>
            <p:nvSpPr>
              <p:cNvPr id="20483" name="Rectangle 3"/>
              <p:cNvSpPr>
                <a:spLocks noGrp="1" noChangeArrowheads="1"/>
              </p:cNvSpPr>
              <p:nvPr>
                <p:ph idx="1"/>
              </p:nvPr>
            </p:nvSpPr>
            <p:spPr>
              <a:xfrm>
                <a:off x="628650" y="1556792"/>
                <a:ext cx="7886700" cy="4936082"/>
              </a:xfrm>
            </p:spPr>
            <p:txBody>
              <a:bodyPr>
                <a:normAutofit fontScale="85000" lnSpcReduction="20000"/>
              </a:bodyPr>
              <a:lstStyle/>
              <a:p>
                <a:pPr marL="0" indent="0">
                  <a:buNone/>
                </a:pPr>
                <a:r>
                  <a:rPr lang="en-US" altLang="ja-JP" sz="2800" dirty="0"/>
                  <a:t>2</a:t>
                </a:r>
                <a:r>
                  <a:rPr lang="ja-JP" altLang="en-US" sz="2800" dirty="0"/>
                  <a:t>期間モデルで考える</a:t>
                </a:r>
              </a:p>
              <a:p>
                <a:pPr marL="342900" lvl="1" indent="0">
                  <a:buNone/>
                </a:pPr>
                <a:r>
                  <a:rPr lang="ja-JP" altLang="en-US" sz="2500" dirty="0"/>
                  <a:t>第</a:t>
                </a:r>
                <a:r>
                  <a:rPr lang="en-US" altLang="ja-JP" sz="2500" dirty="0"/>
                  <a:t>1</a:t>
                </a:r>
                <a:r>
                  <a:rPr lang="ja-JP" altLang="en-US" sz="2500" dirty="0"/>
                  <a:t>期：労働期間</a:t>
                </a:r>
                <a:endParaRPr lang="en-US" altLang="ja-JP" sz="2500" dirty="0"/>
              </a:p>
              <a:p>
                <a:pPr marL="342900" lvl="1" indent="0">
                  <a:buNone/>
                </a:pPr>
                <a:r>
                  <a:rPr lang="ja-JP" altLang="en-US" sz="2500" dirty="0"/>
                  <a:t>第</a:t>
                </a:r>
                <a:r>
                  <a:rPr lang="en-US" altLang="ja-JP" sz="2500" dirty="0"/>
                  <a:t>2</a:t>
                </a:r>
                <a:r>
                  <a:rPr lang="ja-JP" altLang="en-US" sz="2500" dirty="0"/>
                  <a:t>期：引退後の期間</a:t>
                </a:r>
              </a:p>
              <a:p>
                <a:pPr marL="0" indent="0">
                  <a:buNone/>
                </a:pPr>
                <a:r>
                  <a:rPr lang="ja-JP" altLang="en-US" sz="2800" dirty="0"/>
                  <a:t>貯蓄</a:t>
                </a:r>
                <a:r>
                  <a:rPr lang="ja-JP" altLang="en-US" sz="2800" dirty="0">
                    <a:sym typeface="Wingdings" pitchFamily="2" charset="2"/>
                  </a:rPr>
                  <a:t>将来の消費のため</a:t>
                </a:r>
              </a:p>
              <a:p>
                <a:pPr marL="342900" lvl="1" indent="0">
                  <a:buNone/>
                </a:pPr>
                <a:r>
                  <a:rPr lang="ja-JP" altLang="en-US" sz="2500" dirty="0">
                    <a:sym typeface="Wingdings" pitchFamily="2" charset="2"/>
                  </a:rPr>
                  <a:t>貯蓄自体が効用をもたらすわけではない</a:t>
                </a:r>
              </a:p>
              <a:p>
                <a:pPr marL="0" indent="0">
                  <a:buNone/>
                </a:pPr>
                <a:endParaRPr lang="en-US" altLang="ja-JP" sz="2800" dirty="0"/>
              </a:p>
              <a:p>
                <a:pPr marL="0" indent="0">
                  <a:buNone/>
                </a:pPr>
                <a:r>
                  <a:rPr lang="ja-JP" altLang="en-US" sz="2800" dirty="0"/>
                  <a:t>効用関数　</a:t>
                </a:r>
                <a14:m>
                  <m:oMath xmlns:m="http://schemas.openxmlformats.org/officeDocument/2006/math">
                    <m:r>
                      <a:rPr lang="en-US" altLang="ja-JP" sz="2800" b="0" i="1" smtClean="0">
                        <a:latin typeface="Cambria Math" panose="02040503050406030204" pitchFamily="18" charset="0"/>
                      </a:rPr>
                      <m:t>𝑈</m:t>
                    </m:r>
                    <m:d>
                      <m:dPr>
                        <m:ctrlPr>
                          <a:rPr lang="en-US" altLang="ja-JP" sz="2800" b="0" i="1" smtClean="0">
                            <a:latin typeface="Cambria Math" panose="02040503050406030204" pitchFamily="18" charset="0"/>
                          </a:rPr>
                        </m:ctrlPr>
                      </m:dPr>
                      <m:e>
                        <m:sSub>
                          <m:sSubPr>
                            <m:ctrlPr>
                              <a:rPr lang="en-US" altLang="ja-JP" sz="2800" b="0" i="1" smtClean="0">
                                <a:latin typeface="Cambria Math" panose="02040503050406030204" pitchFamily="18" charset="0"/>
                              </a:rPr>
                            </m:ctrlPr>
                          </m:sSubPr>
                          <m:e>
                            <m:r>
                              <a:rPr lang="en-US" altLang="ja-JP" sz="2800" b="0" i="1" smtClean="0">
                                <a:latin typeface="Cambria Math" panose="02040503050406030204" pitchFamily="18" charset="0"/>
                              </a:rPr>
                              <m:t>𝐶</m:t>
                            </m:r>
                          </m:e>
                          <m:sub>
                            <m:r>
                              <a:rPr lang="en-US" altLang="ja-JP" sz="2800" b="0" i="1" smtClean="0">
                                <a:latin typeface="Cambria Math" panose="02040503050406030204" pitchFamily="18" charset="0"/>
                              </a:rPr>
                              <m:t>1</m:t>
                            </m:r>
                          </m:sub>
                        </m:sSub>
                        <m:r>
                          <a:rPr lang="en-US" altLang="ja-JP" sz="2800" b="0" i="1" smtClean="0">
                            <a:latin typeface="Cambria Math" panose="02040503050406030204" pitchFamily="18" charset="0"/>
                          </a:rPr>
                          <m:t>,</m:t>
                        </m:r>
                        <m:sSub>
                          <m:sSubPr>
                            <m:ctrlPr>
                              <a:rPr lang="en-US" altLang="ja-JP" sz="2800" b="0" i="1" smtClean="0">
                                <a:latin typeface="Cambria Math" panose="02040503050406030204" pitchFamily="18" charset="0"/>
                              </a:rPr>
                            </m:ctrlPr>
                          </m:sSubPr>
                          <m:e>
                            <m:r>
                              <a:rPr lang="en-US" altLang="ja-JP" sz="2800" b="0" i="1" smtClean="0">
                                <a:latin typeface="Cambria Math" panose="02040503050406030204" pitchFamily="18" charset="0"/>
                              </a:rPr>
                              <m:t>𝐶</m:t>
                            </m:r>
                          </m:e>
                          <m:sub>
                            <m:r>
                              <a:rPr lang="en-US" altLang="ja-JP" sz="2800" b="0" i="1" smtClean="0">
                                <a:latin typeface="Cambria Math" panose="02040503050406030204" pitchFamily="18" charset="0"/>
                              </a:rPr>
                              <m:t>2</m:t>
                            </m:r>
                          </m:sub>
                        </m:sSub>
                      </m:e>
                    </m:d>
                  </m:oMath>
                </a14:m>
                <a:endParaRPr lang="en-US" altLang="ja-JP" sz="2800" dirty="0">
                  <a:latin typeface="Times New Roman" pitchFamily="18" charset="0"/>
                </a:endParaRPr>
              </a:p>
              <a:p>
                <a:pPr marL="0" indent="0">
                  <a:buNone/>
                </a:pPr>
                <a:r>
                  <a:rPr lang="ja-JP" altLang="en-US" sz="2800" dirty="0">
                    <a:latin typeface="Times New Roman" pitchFamily="18" charset="0"/>
                  </a:rPr>
                  <a:t>予算制約</a:t>
                </a:r>
                <a:endParaRPr lang="en-US" altLang="ja-JP" sz="2800" dirty="0">
                  <a:latin typeface="Times New Roman"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US" altLang="ja-JP" sz="2800" i="1" smtClean="0">
                              <a:latin typeface="Cambria Math" panose="02040503050406030204" pitchFamily="18" charset="0"/>
                              <a:cs typeface="Times New Roman" pitchFamily="18" charset="0"/>
                            </a:rPr>
                          </m:ctrlPr>
                        </m:sSubPr>
                        <m:e>
                          <m:r>
                            <a:rPr lang="en-US" altLang="ja-JP" sz="2800" i="1">
                              <a:latin typeface="Cambria Math" panose="02040503050406030204" pitchFamily="18" charset="0"/>
                              <a:cs typeface="Times New Roman" pitchFamily="18" charset="0"/>
                            </a:rPr>
                            <m:t>𝐶</m:t>
                          </m:r>
                        </m:e>
                        <m:sub>
                          <m:r>
                            <a:rPr lang="en-US" altLang="ja-JP" sz="2800" b="0" i="1" smtClean="0">
                              <a:latin typeface="Cambria Math" panose="02040503050406030204" pitchFamily="18" charset="0"/>
                              <a:cs typeface="Times New Roman" pitchFamily="18" charset="0"/>
                            </a:rPr>
                            <m:t>1</m:t>
                          </m:r>
                        </m:sub>
                      </m:sSub>
                      <m:r>
                        <a:rPr lang="en-US" altLang="ja-JP" sz="2800" b="0" i="1" smtClean="0">
                          <a:latin typeface="Cambria Math" panose="02040503050406030204" pitchFamily="18" charset="0"/>
                          <a:cs typeface="Times New Roman" pitchFamily="18" charset="0"/>
                        </a:rPr>
                        <m:t>+</m:t>
                      </m:r>
                      <m:r>
                        <a:rPr lang="en-US" altLang="ja-JP" sz="2800" b="0" i="1" smtClean="0">
                          <a:latin typeface="Cambria Math" panose="02040503050406030204" pitchFamily="18" charset="0"/>
                          <a:cs typeface="Times New Roman" pitchFamily="18" charset="0"/>
                        </a:rPr>
                        <m:t>𝑆</m:t>
                      </m:r>
                      <m:r>
                        <a:rPr lang="en-US" altLang="ja-JP" sz="2800" b="0" i="1" smtClean="0">
                          <a:latin typeface="Cambria Math" panose="02040503050406030204" pitchFamily="18" charset="0"/>
                          <a:cs typeface="Times New Roman" pitchFamily="18" charset="0"/>
                        </a:rPr>
                        <m:t>=</m:t>
                      </m:r>
                      <m:sSub>
                        <m:sSubPr>
                          <m:ctrlPr>
                            <a:rPr lang="en-US" altLang="ja-JP" sz="2800" b="0" i="1" smtClean="0">
                              <a:latin typeface="Cambria Math" panose="02040503050406030204" pitchFamily="18" charset="0"/>
                              <a:cs typeface="Times New Roman" pitchFamily="18" charset="0"/>
                            </a:rPr>
                          </m:ctrlPr>
                        </m:sSubPr>
                        <m:e>
                          <m:r>
                            <a:rPr lang="en-US" altLang="ja-JP" sz="2800" b="0" i="1" smtClean="0">
                              <a:latin typeface="Cambria Math" panose="02040503050406030204" pitchFamily="18" charset="0"/>
                              <a:cs typeface="Times New Roman" pitchFamily="18" charset="0"/>
                            </a:rPr>
                            <m:t>𝑊</m:t>
                          </m:r>
                        </m:e>
                        <m:sub>
                          <m:r>
                            <a:rPr lang="en-US" altLang="ja-JP" sz="2800" b="0" i="1" smtClean="0">
                              <a:latin typeface="Cambria Math" panose="02040503050406030204" pitchFamily="18" charset="0"/>
                              <a:cs typeface="Times New Roman" pitchFamily="18" charset="0"/>
                            </a:rPr>
                            <m:t>1</m:t>
                          </m:r>
                        </m:sub>
                      </m:sSub>
                    </m:oMath>
                  </m:oMathPara>
                </a14:m>
                <a:endParaRPr lang="en-US" altLang="ja-JP" sz="2800" dirty="0">
                  <a:latin typeface="Times New Roman" pitchFamily="18" charset="0"/>
                  <a:cs typeface="Times New Roman"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US" altLang="ja-JP" sz="2800" i="1" smtClean="0">
                              <a:latin typeface="Cambria Math" panose="02040503050406030204" pitchFamily="18" charset="0"/>
                              <a:cs typeface="Times New Roman" pitchFamily="18" charset="0"/>
                            </a:rPr>
                          </m:ctrlPr>
                        </m:sSubPr>
                        <m:e>
                          <m:r>
                            <a:rPr lang="en-US" altLang="ja-JP" sz="2800" b="0" i="1" smtClean="0">
                              <a:latin typeface="Cambria Math" panose="02040503050406030204" pitchFamily="18" charset="0"/>
                              <a:cs typeface="Times New Roman" pitchFamily="18" charset="0"/>
                            </a:rPr>
                            <m:t>𝐶</m:t>
                          </m:r>
                        </m:e>
                        <m:sub>
                          <m:r>
                            <a:rPr lang="en-US" altLang="ja-JP" sz="2800" b="0" i="1" smtClean="0">
                              <a:latin typeface="Cambria Math" panose="02040503050406030204" pitchFamily="18" charset="0"/>
                              <a:cs typeface="Times New Roman" pitchFamily="18" charset="0"/>
                            </a:rPr>
                            <m:t>2</m:t>
                          </m:r>
                        </m:sub>
                      </m:sSub>
                      <m:r>
                        <a:rPr lang="en-US" altLang="ja-JP" sz="2800" b="0" i="1" smtClean="0">
                          <a:latin typeface="Cambria Math" panose="02040503050406030204" pitchFamily="18" charset="0"/>
                          <a:cs typeface="Times New Roman" pitchFamily="18" charset="0"/>
                        </a:rPr>
                        <m:t>=</m:t>
                      </m:r>
                      <m:sSub>
                        <m:sSubPr>
                          <m:ctrlPr>
                            <a:rPr lang="en-US" altLang="ja-JP" sz="2800" b="0" i="1" smtClean="0">
                              <a:latin typeface="Cambria Math" panose="02040503050406030204" pitchFamily="18" charset="0"/>
                              <a:cs typeface="Times New Roman" pitchFamily="18" charset="0"/>
                            </a:rPr>
                          </m:ctrlPr>
                        </m:sSubPr>
                        <m:e>
                          <m:r>
                            <a:rPr lang="en-US" altLang="ja-JP" sz="2800" b="0" i="1" smtClean="0">
                              <a:latin typeface="Cambria Math" panose="02040503050406030204" pitchFamily="18" charset="0"/>
                              <a:cs typeface="Times New Roman" pitchFamily="18" charset="0"/>
                            </a:rPr>
                            <m:t>𝑊</m:t>
                          </m:r>
                        </m:e>
                        <m:sub>
                          <m:r>
                            <a:rPr lang="en-US" altLang="ja-JP" sz="2800" b="0" i="1" smtClean="0">
                              <a:latin typeface="Cambria Math" panose="02040503050406030204" pitchFamily="18" charset="0"/>
                              <a:cs typeface="Times New Roman" pitchFamily="18" charset="0"/>
                            </a:rPr>
                            <m:t>2</m:t>
                          </m:r>
                        </m:sub>
                      </m:sSub>
                      <m:r>
                        <a:rPr lang="en-US" altLang="ja-JP" sz="2800" b="0" i="1" smtClean="0">
                          <a:latin typeface="Cambria Math" panose="02040503050406030204" pitchFamily="18" charset="0"/>
                          <a:cs typeface="Times New Roman" pitchFamily="18" charset="0"/>
                        </a:rPr>
                        <m:t>+</m:t>
                      </m:r>
                      <m:d>
                        <m:dPr>
                          <m:ctrlPr>
                            <a:rPr lang="en-US" altLang="ja-JP" sz="2800" b="0" i="1" smtClean="0">
                              <a:latin typeface="Cambria Math" panose="02040503050406030204" pitchFamily="18" charset="0"/>
                              <a:cs typeface="Times New Roman" pitchFamily="18" charset="0"/>
                            </a:rPr>
                          </m:ctrlPr>
                        </m:dPr>
                        <m:e>
                          <m:r>
                            <a:rPr lang="en-US" altLang="ja-JP" sz="2800" b="0" i="1" smtClean="0">
                              <a:latin typeface="Cambria Math" panose="02040503050406030204" pitchFamily="18" charset="0"/>
                              <a:cs typeface="Times New Roman" pitchFamily="18" charset="0"/>
                            </a:rPr>
                            <m:t>1+</m:t>
                          </m:r>
                          <m:r>
                            <a:rPr lang="en-US" altLang="ja-JP" sz="2800" b="0" i="1" smtClean="0">
                              <a:latin typeface="Cambria Math" panose="02040503050406030204" pitchFamily="18" charset="0"/>
                              <a:cs typeface="Times New Roman" pitchFamily="18" charset="0"/>
                            </a:rPr>
                            <m:t>𝑟</m:t>
                          </m:r>
                        </m:e>
                      </m:d>
                      <m:r>
                        <a:rPr lang="en-US" altLang="ja-JP" sz="2800" b="0" i="1" smtClean="0">
                          <a:latin typeface="Cambria Math" panose="02040503050406030204" pitchFamily="18" charset="0"/>
                          <a:cs typeface="Times New Roman" pitchFamily="18" charset="0"/>
                        </a:rPr>
                        <m:t>𝑆</m:t>
                      </m:r>
                    </m:oMath>
                  </m:oMathPara>
                </a14:m>
                <a:endParaRPr lang="en-US" altLang="ja-JP" sz="2800" dirty="0">
                  <a:latin typeface="Times New Roman" pitchFamily="18" charset="0"/>
                </a:endParaRPr>
              </a:p>
              <a:p>
                <a:pPr marL="342900" lvl="1" indent="0">
                  <a:buNone/>
                </a:pPr>
                <a:endParaRPr lang="en-US" altLang="ja-JP" sz="2100" dirty="0">
                  <a:latin typeface="Times New Roman" pitchFamily="18" charset="0"/>
                </a:endParaRPr>
              </a:p>
              <a:p>
                <a:pPr marL="342900" lvl="1" indent="0">
                  <a:lnSpc>
                    <a:spcPct val="110000"/>
                  </a:lnSpc>
                  <a:buNone/>
                </a:pPr>
                <a:r>
                  <a:rPr lang="en-US" altLang="ja-JP" sz="2200" i="1" dirty="0">
                    <a:latin typeface="Times New Roman" pitchFamily="18" charset="0"/>
                  </a:rPr>
                  <a:t>C</a:t>
                </a:r>
                <a:r>
                  <a:rPr lang="en-US" altLang="ja-JP" sz="2200" baseline="-25000" dirty="0">
                    <a:latin typeface="Times New Roman" pitchFamily="18" charset="0"/>
                  </a:rPr>
                  <a:t>1</a:t>
                </a:r>
                <a:r>
                  <a:rPr lang="en-US" altLang="ja-JP" sz="2200" dirty="0">
                    <a:latin typeface="Times New Roman" pitchFamily="18" charset="0"/>
                  </a:rPr>
                  <a:t>,</a:t>
                </a:r>
                <a:r>
                  <a:rPr lang="en-US" altLang="ja-JP" sz="2200" i="1" dirty="0">
                    <a:latin typeface="Times New Roman" pitchFamily="18" charset="0"/>
                  </a:rPr>
                  <a:t>C</a:t>
                </a:r>
                <a:r>
                  <a:rPr lang="en-US" altLang="ja-JP" sz="2200" baseline="-25000" dirty="0">
                    <a:latin typeface="Times New Roman" pitchFamily="18" charset="0"/>
                  </a:rPr>
                  <a:t>2</a:t>
                </a:r>
                <a:r>
                  <a:rPr lang="ja-JP" altLang="en-US" sz="2200" dirty="0">
                    <a:latin typeface="Times New Roman" pitchFamily="18" charset="0"/>
                  </a:rPr>
                  <a:t> ：第</a:t>
                </a:r>
                <a:r>
                  <a:rPr lang="en-US" altLang="ja-JP" sz="2200" dirty="0">
                    <a:latin typeface="Times New Roman" pitchFamily="18" charset="0"/>
                  </a:rPr>
                  <a:t>1</a:t>
                </a:r>
                <a:r>
                  <a:rPr lang="ja-JP" altLang="en-US" sz="2200" dirty="0">
                    <a:latin typeface="Times New Roman" pitchFamily="18" charset="0"/>
                  </a:rPr>
                  <a:t>期および第</a:t>
                </a:r>
                <a:r>
                  <a:rPr lang="en-US" altLang="ja-JP" sz="2200" dirty="0">
                    <a:latin typeface="Times New Roman" pitchFamily="18" charset="0"/>
                  </a:rPr>
                  <a:t>2</a:t>
                </a:r>
                <a:r>
                  <a:rPr lang="ja-JP" altLang="en-US" sz="2200" dirty="0">
                    <a:latin typeface="Times New Roman" pitchFamily="18" charset="0"/>
                  </a:rPr>
                  <a:t>期の消費</a:t>
                </a:r>
                <a:endParaRPr lang="en-US" altLang="ja-JP" sz="2200" dirty="0">
                  <a:latin typeface="Times New Roman" pitchFamily="18" charset="0"/>
                </a:endParaRPr>
              </a:p>
              <a:p>
                <a:pPr marL="342900" lvl="1" indent="0">
                  <a:lnSpc>
                    <a:spcPct val="110000"/>
                  </a:lnSpc>
                  <a:buNone/>
                </a:pPr>
                <a:r>
                  <a:rPr lang="en-US" altLang="ja-JP" sz="2200" i="1" dirty="0">
                    <a:latin typeface="Times New Roman" pitchFamily="18" charset="0"/>
                  </a:rPr>
                  <a:t>W</a:t>
                </a:r>
                <a:r>
                  <a:rPr lang="en-US" altLang="ja-JP" sz="2200" baseline="-25000" dirty="0">
                    <a:latin typeface="Times New Roman" pitchFamily="18" charset="0"/>
                  </a:rPr>
                  <a:t>1</a:t>
                </a:r>
                <a:r>
                  <a:rPr lang="en-US" altLang="ja-JP" sz="2200" dirty="0">
                    <a:latin typeface="Times New Roman" pitchFamily="18" charset="0"/>
                  </a:rPr>
                  <a:t>,</a:t>
                </a:r>
                <a:r>
                  <a:rPr lang="en-US" altLang="ja-JP" sz="2200" i="1" dirty="0">
                    <a:latin typeface="Times New Roman" pitchFamily="18" charset="0"/>
                  </a:rPr>
                  <a:t>W</a:t>
                </a:r>
                <a:r>
                  <a:rPr lang="en-US" altLang="ja-JP" sz="2200" baseline="-25000" dirty="0">
                    <a:latin typeface="Times New Roman" pitchFamily="18" charset="0"/>
                  </a:rPr>
                  <a:t>2</a:t>
                </a:r>
                <a:r>
                  <a:rPr lang="ja-JP" altLang="en-US" sz="2200" dirty="0">
                    <a:latin typeface="Times New Roman" pitchFamily="18" charset="0"/>
                  </a:rPr>
                  <a:t>：第</a:t>
                </a:r>
                <a:r>
                  <a:rPr lang="en-US" altLang="ja-JP" sz="2200" dirty="0">
                    <a:latin typeface="Times New Roman" pitchFamily="18" charset="0"/>
                  </a:rPr>
                  <a:t>1</a:t>
                </a:r>
                <a:r>
                  <a:rPr lang="ja-JP" altLang="en-US" sz="2200" dirty="0">
                    <a:latin typeface="Times New Roman" pitchFamily="18" charset="0"/>
                  </a:rPr>
                  <a:t>期および第</a:t>
                </a:r>
                <a:r>
                  <a:rPr lang="en-US" altLang="ja-JP" sz="2200" dirty="0">
                    <a:latin typeface="Times New Roman" pitchFamily="18" charset="0"/>
                  </a:rPr>
                  <a:t>2</a:t>
                </a:r>
                <a:r>
                  <a:rPr lang="ja-JP" altLang="en-US" sz="2200" dirty="0">
                    <a:latin typeface="Times New Roman" pitchFamily="18" charset="0"/>
                  </a:rPr>
                  <a:t>期の労働所得</a:t>
                </a:r>
                <a:endParaRPr lang="en-US" altLang="ja-JP" sz="2200" dirty="0">
                  <a:latin typeface="Times New Roman" pitchFamily="18" charset="0"/>
                </a:endParaRPr>
              </a:p>
              <a:p>
                <a:pPr marL="342900" lvl="1" indent="0">
                  <a:lnSpc>
                    <a:spcPct val="110000"/>
                  </a:lnSpc>
                  <a:buNone/>
                </a:pPr>
                <a:r>
                  <a:rPr lang="en-US" altLang="ja-JP" sz="2200" i="1" dirty="0">
                    <a:latin typeface="Times New Roman" pitchFamily="18" charset="0"/>
                  </a:rPr>
                  <a:t>S</a:t>
                </a:r>
                <a:r>
                  <a:rPr lang="ja-JP" altLang="en-US" sz="2200" dirty="0">
                    <a:latin typeface="Times New Roman" pitchFamily="18" charset="0"/>
                  </a:rPr>
                  <a:t>：貯蓄，</a:t>
                </a:r>
                <a:r>
                  <a:rPr lang="en-US" altLang="ja-JP" sz="2200" i="1" dirty="0">
                    <a:latin typeface="Times New Roman" pitchFamily="18" charset="0"/>
                  </a:rPr>
                  <a:t>r</a:t>
                </a:r>
                <a:r>
                  <a:rPr lang="ja-JP" altLang="en-US" sz="2200" dirty="0">
                    <a:latin typeface="Times New Roman" pitchFamily="18" charset="0"/>
                  </a:rPr>
                  <a:t>：利子率</a:t>
                </a:r>
              </a:p>
              <a:p>
                <a:pPr lvl="1">
                  <a:buFont typeface="Wingdings" pitchFamily="2" charset="2"/>
                  <a:buNone/>
                </a:pPr>
                <a:r>
                  <a:rPr lang="ja-JP" altLang="en-US" sz="2400" dirty="0">
                    <a:latin typeface="Times New Roman" pitchFamily="18" charset="0"/>
                  </a:rPr>
                  <a:t>	</a:t>
                </a:r>
                <a:endParaRPr lang="en-US" altLang="ja-JP" sz="2400" dirty="0">
                  <a:latin typeface="Times New Roman" pitchFamily="18" charset="0"/>
                </a:endParaRPr>
              </a:p>
              <a:p>
                <a:endParaRPr lang="en-US" altLang="ja-JP" dirty="0"/>
              </a:p>
            </p:txBody>
          </p:sp>
        </mc:Choice>
        <mc:Fallback>
          <p:sp>
            <p:nvSpPr>
              <p:cNvPr id="20483" name="Rectangle 3"/>
              <p:cNvSpPr>
                <a:spLocks noGrp="1" noRot="1" noChangeAspect="1" noMove="1" noResize="1" noEditPoints="1" noAdjustHandles="1" noChangeArrowheads="1" noChangeShapeType="1" noTextEdit="1"/>
              </p:cNvSpPr>
              <p:nvPr>
                <p:ph idx="1"/>
              </p:nvPr>
            </p:nvSpPr>
            <p:spPr>
              <a:xfrm>
                <a:off x="628650" y="1556792"/>
                <a:ext cx="7886700" cy="4936082"/>
              </a:xfrm>
              <a:blipFill>
                <a:blip r:embed="rId2"/>
                <a:stretch>
                  <a:fillRect l="-1159" t="-2716"/>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0167840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負の所得税</a:t>
            </a: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79512" y="1340768"/>
            <a:ext cx="5544616" cy="4888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4355976" y="1340768"/>
            <a:ext cx="4320480" cy="4401205"/>
          </a:xfrm>
          <a:prstGeom prst="rect">
            <a:avLst/>
          </a:prstGeom>
          <a:noFill/>
        </p:spPr>
        <p:txBody>
          <a:bodyPr wrap="square" rtlCol="0">
            <a:spAutoFit/>
          </a:bodyPr>
          <a:lstStyle/>
          <a:p>
            <a:r>
              <a:rPr lang="ja-JP" altLang="en-US" sz="2000" dirty="0"/>
              <a:t>再分配前の予算線</a:t>
            </a:r>
            <a:r>
              <a:rPr lang="en-US" altLang="ja-JP" sz="2000" dirty="0"/>
              <a:t>: </a:t>
            </a:r>
            <a:r>
              <a:rPr lang="ja-JP" altLang="en-US" sz="2000" dirty="0"/>
              <a:t>点線</a:t>
            </a:r>
            <a:r>
              <a:rPr lang="en-US" altLang="ja-JP" sz="2000" dirty="0"/>
              <a:t>AC</a:t>
            </a:r>
          </a:p>
          <a:p>
            <a:r>
              <a:rPr lang="ja-JP" altLang="en-US" sz="2000" dirty="0"/>
              <a:t>負の所得税導入後：折れ線</a:t>
            </a:r>
            <a:r>
              <a:rPr lang="en-US" altLang="ja-JP" sz="2000" dirty="0"/>
              <a:t>ABD</a:t>
            </a:r>
          </a:p>
          <a:p>
            <a:r>
              <a:rPr lang="ja-JP" altLang="en-US" sz="2000" dirty="0"/>
              <a:t>線分</a:t>
            </a:r>
            <a:r>
              <a:rPr lang="en-US" altLang="ja-JP" sz="2000" dirty="0"/>
              <a:t>AB</a:t>
            </a:r>
            <a:r>
              <a:rPr lang="ja-JP" altLang="en-US" sz="2000" dirty="0"/>
              <a:t>が最低保障水準</a:t>
            </a:r>
            <a:endParaRPr lang="en-US" altLang="ja-JP" sz="2000" dirty="0"/>
          </a:p>
          <a:p>
            <a:r>
              <a:rPr kumimoji="1" lang="ja-JP" altLang="en-US" sz="2000" dirty="0"/>
              <a:t>点</a:t>
            </a:r>
            <a:r>
              <a:rPr kumimoji="1" lang="en-US" altLang="ja-JP" sz="2000" dirty="0"/>
              <a:t>G</a:t>
            </a:r>
            <a:r>
              <a:rPr kumimoji="1" lang="ja-JP" altLang="en-US" sz="2000" dirty="0"/>
              <a:t>まで労働すると給付が打ち切られ通常の所得税に移行する</a:t>
            </a:r>
            <a:endParaRPr kumimoji="1" lang="en-US" altLang="ja-JP" sz="2000" dirty="0"/>
          </a:p>
          <a:p>
            <a:endParaRPr lang="en-US" altLang="ja-JP" sz="2000" dirty="0"/>
          </a:p>
          <a:p>
            <a:r>
              <a:rPr kumimoji="1" lang="ja-JP" altLang="en-US" sz="2000" dirty="0"/>
              <a:t>点</a:t>
            </a:r>
            <a:r>
              <a:rPr kumimoji="1" lang="en-US" altLang="ja-JP" sz="2000" dirty="0"/>
              <a:t>G</a:t>
            </a:r>
            <a:r>
              <a:rPr kumimoji="1" lang="ja-JP" altLang="en-US" sz="2000" dirty="0"/>
              <a:t>までの区間</a:t>
            </a:r>
            <a:endParaRPr kumimoji="1" lang="en-US" altLang="ja-JP" sz="2000" dirty="0"/>
          </a:p>
          <a:p>
            <a:r>
              <a:rPr lang="ja-JP" altLang="en-US" sz="2000" dirty="0"/>
              <a:t>　</a:t>
            </a:r>
            <a:r>
              <a:rPr lang="en-US" altLang="ja-JP" sz="2000" dirty="0"/>
              <a:t>1</a:t>
            </a:r>
            <a:r>
              <a:rPr lang="ja-JP" altLang="en-US" sz="2000" dirty="0"/>
              <a:t>円労働所得が増加した倍，給付の削減額を</a:t>
            </a:r>
            <a:r>
              <a:rPr lang="en-US" altLang="ja-JP" sz="2000" dirty="0"/>
              <a:t>t</a:t>
            </a:r>
            <a:r>
              <a:rPr lang="ja-JP" altLang="en-US" sz="2000" dirty="0"/>
              <a:t>円</a:t>
            </a:r>
            <a:r>
              <a:rPr lang="en-US" altLang="ja-JP" sz="2000" dirty="0"/>
              <a:t>(0&lt;t&lt;1)</a:t>
            </a:r>
            <a:r>
              <a:rPr lang="ja-JP" altLang="en-US" sz="2000" dirty="0"/>
              <a:t>とすれば，労働所得＋給付は増えていく（線分</a:t>
            </a:r>
            <a:r>
              <a:rPr lang="en-US" altLang="ja-JP" sz="2000" dirty="0"/>
              <a:t>BG</a:t>
            </a:r>
            <a:r>
              <a:rPr lang="ja-JP" altLang="en-US" sz="2000" dirty="0"/>
              <a:t>の傾きで）</a:t>
            </a:r>
            <a:endParaRPr kumimoji="1" lang="en-US" altLang="ja-JP" sz="2000" dirty="0"/>
          </a:p>
          <a:p>
            <a:endParaRPr lang="en-US" altLang="ja-JP" sz="2000" dirty="0"/>
          </a:p>
          <a:p>
            <a:r>
              <a:rPr kumimoji="1" lang="ja-JP" altLang="en-US" sz="2000" dirty="0"/>
              <a:t>労働供給のインセンティブをなるべく失わせないような再分配政策</a:t>
            </a:r>
          </a:p>
        </p:txBody>
      </p:sp>
    </p:spTree>
    <p:extLst>
      <p:ext uri="{BB962C8B-B14F-4D97-AF65-F5344CB8AC3E}">
        <p14:creationId xmlns:p14="http://schemas.microsoft.com/office/powerpoint/2010/main" val="3248378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6632" name="Rectangle 8"/>
              <p:cNvSpPr>
                <a:spLocks noGrp="1" noChangeArrowheads="1"/>
              </p:cNvSpPr>
              <p:nvPr>
                <p:ph type="body" sz="half" idx="1"/>
              </p:nvPr>
            </p:nvSpPr>
            <p:spPr>
              <a:xfrm>
                <a:off x="468313" y="404813"/>
                <a:ext cx="8208962" cy="6048523"/>
              </a:xfrm>
            </p:spPr>
            <p:txBody>
              <a:bodyPr>
                <a:normAutofit/>
              </a:bodyPr>
              <a:lstStyle/>
              <a:p>
                <a:pPr>
                  <a:lnSpc>
                    <a:spcPct val="100000"/>
                  </a:lnSpc>
                  <a:buFont typeface="Wingdings" pitchFamily="2" charset="2"/>
                  <a:buNone/>
                </a:pPr>
                <a:r>
                  <a:rPr lang="ja-JP" altLang="en-US" sz="2800" dirty="0"/>
                  <a:t>予算制約式を</a:t>
                </a:r>
                <a:r>
                  <a:rPr lang="en-US" altLang="ja-JP" sz="2800" dirty="0"/>
                  <a:t>1</a:t>
                </a:r>
                <a:r>
                  <a:rPr lang="ja-JP" altLang="en-US" sz="2800" dirty="0"/>
                  <a:t>本にする</a:t>
                </a:r>
              </a:p>
              <a:p>
                <a:pPr algn="ctr">
                  <a:lnSpc>
                    <a:spcPct val="100000"/>
                  </a:lnSpc>
                  <a:buFont typeface="Wingdings" pitchFamily="2" charset="2"/>
                  <a:buNone/>
                </a:pPr>
                <a14:m>
                  <m:oMath xmlns:m="http://schemas.openxmlformats.org/officeDocument/2006/math">
                    <m:sSub>
                      <m:sSubPr>
                        <m:ctrlPr>
                          <a:rPr lang="en-US" altLang="ja-JP" sz="2800" i="1" smtClean="0">
                            <a:latin typeface="Cambria Math" panose="02040503050406030204" pitchFamily="18" charset="0"/>
                            <a:cs typeface="Times New Roman" pitchFamily="18" charset="0"/>
                          </a:rPr>
                        </m:ctrlPr>
                      </m:sSubPr>
                      <m:e>
                        <m:r>
                          <a:rPr lang="en-US" altLang="ja-JP" sz="2800" i="1">
                            <a:latin typeface="Cambria Math" panose="02040503050406030204" pitchFamily="18" charset="0"/>
                            <a:cs typeface="Times New Roman" pitchFamily="18" charset="0"/>
                          </a:rPr>
                          <m:t>𝐶</m:t>
                        </m:r>
                      </m:e>
                      <m:sub>
                        <m:r>
                          <a:rPr lang="en-US" altLang="ja-JP" sz="2800" b="0" i="1" smtClean="0">
                            <a:latin typeface="Cambria Math" panose="02040503050406030204" pitchFamily="18" charset="0"/>
                            <a:cs typeface="Times New Roman" pitchFamily="18" charset="0"/>
                          </a:rPr>
                          <m:t>1</m:t>
                        </m:r>
                      </m:sub>
                    </m:sSub>
                    <m:r>
                      <a:rPr lang="en-US" altLang="ja-JP" sz="2800" b="0" i="1" smtClean="0">
                        <a:latin typeface="Cambria Math" panose="02040503050406030204" pitchFamily="18" charset="0"/>
                        <a:cs typeface="Times New Roman" pitchFamily="18" charset="0"/>
                      </a:rPr>
                      <m:t>+</m:t>
                    </m:r>
                    <m:r>
                      <a:rPr lang="en-US" altLang="ja-JP" sz="2800" b="0" i="1" smtClean="0">
                        <a:latin typeface="Cambria Math" panose="02040503050406030204" pitchFamily="18" charset="0"/>
                        <a:cs typeface="Times New Roman" pitchFamily="18" charset="0"/>
                      </a:rPr>
                      <m:t>𝑆</m:t>
                    </m:r>
                    <m:r>
                      <a:rPr lang="en-US" altLang="ja-JP" sz="2800" b="0" i="1" smtClean="0">
                        <a:latin typeface="Cambria Math" panose="02040503050406030204" pitchFamily="18" charset="0"/>
                        <a:cs typeface="Times New Roman" pitchFamily="18" charset="0"/>
                      </a:rPr>
                      <m:t>=</m:t>
                    </m:r>
                    <m:sSub>
                      <m:sSubPr>
                        <m:ctrlPr>
                          <a:rPr lang="en-US" altLang="ja-JP" sz="2800" b="0" i="1" smtClean="0">
                            <a:latin typeface="Cambria Math" panose="02040503050406030204" pitchFamily="18" charset="0"/>
                            <a:cs typeface="Times New Roman" pitchFamily="18" charset="0"/>
                          </a:rPr>
                        </m:ctrlPr>
                      </m:sSubPr>
                      <m:e>
                        <m:r>
                          <a:rPr lang="en-US" altLang="ja-JP" sz="2800" b="0" i="1" smtClean="0">
                            <a:latin typeface="Cambria Math" panose="02040503050406030204" pitchFamily="18" charset="0"/>
                            <a:cs typeface="Times New Roman" pitchFamily="18" charset="0"/>
                          </a:rPr>
                          <m:t>𝑊</m:t>
                        </m:r>
                      </m:e>
                      <m:sub>
                        <m:r>
                          <a:rPr lang="en-US" altLang="ja-JP" sz="2800" b="0" i="1" smtClean="0">
                            <a:latin typeface="Cambria Math" panose="02040503050406030204" pitchFamily="18" charset="0"/>
                            <a:cs typeface="Times New Roman" pitchFamily="18" charset="0"/>
                          </a:rPr>
                          <m:t>1</m:t>
                        </m:r>
                      </m:sub>
                    </m:sSub>
                  </m:oMath>
                </a14:m>
                <a:r>
                  <a:rPr lang="en-US" altLang="ja-JP" sz="2800" dirty="0">
                    <a:latin typeface="Times New Roman" pitchFamily="18" charset="0"/>
                    <a:cs typeface="Times New Roman" pitchFamily="18" charset="0"/>
                  </a:rPr>
                  <a:t>			(1)</a:t>
                </a:r>
              </a:p>
              <a:p>
                <a:pPr algn="ctr">
                  <a:lnSpc>
                    <a:spcPct val="100000"/>
                  </a:lnSpc>
                  <a:buFont typeface="Wingdings" pitchFamily="2" charset="2"/>
                  <a:buNone/>
                </a:pPr>
                <a14:m>
                  <m:oMath xmlns:m="http://schemas.openxmlformats.org/officeDocument/2006/math">
                    <m:sSub>
                      <m:sSubPr>
                        <m:ctrlPr>
                          <a:rPr lang="en-US" altLang="ja-JP" sz="2800" i="1" smtClean="0">
                            <a:latin typeface="Cambria Math" panose="02040503050406030204" pitchFamily="18" charset="0"/>
                            <a:cs typeface="Times New Roman" pitchFamily="18" charset="0"/>
                          </a:rPr>
                        </m:ctrlPr>
                      </m:sSubPr>
                      <m:e>
                        <m:r>
                          <a:rPr lang="en-US" altLang="ja-JP" sz="2800" b="0" i="1" smtClean="0">
                            <a:latin typeface="Cambria Math" panose="02040503050406030204" pitchFamily="18" charset="0"/>
                            <a:cs typeface="Times New Roman" pitchFamily="18" charset="0"/>
                          </a:rPr>
                          <m:t>𝐶</m:t>
                        </m:r>
                      </m:e>
                      <m:sub>
                        <m:r>
                          <a:rPr lang="en-US" altLang="ja-JP" sz="2800" b="0" i="1" smtClean="0">
                            <a:latin typeface="Cambria Math" panose="02040503050406030204" pitchFamily="18" charset="0"/>
                            <a:cs typeface="Times New Roman" pitchFamily="18" charset="0"/>
                          </a:rPr>
                          <m:t>2</m:t>
                        </m:r>
                      </m:sub>
                    </m:sSub>
                    <m:r>
                      <a:rPr lang="en-US" altLang="ja-JP" sz="2800" b="0" i="1" smtClean="0">
                        <a:latin typeface="Cambria Math" panose="02040503050406030204" pitchFamily="18" charset="0"/>
                        <a:cs typeface="Times New Roman" pitchFamily="18" charset="0"/>
                      </a:rPr>
                      <m:t>=</m:t>
                    </m:r>
                    <m:sSub>
                      <m:sSubPr>
                        <m:ctrlPr>
                          <a:rPr lang="en-US" altLang="ja-JP" sz="2800" b="0" i="1" smtClean="0">
                            <a:latin typeface="Cambria Math" panose="02040503050406030204" pitchFamily="18" charset="0"/>
                            <a:cs typeface="Times New Roman" pitchFamily="18" charset="0"/>
                          </a:rPr>
                        </m:ctrlPr>
                      </m:sSubPr>
                      <m:e>
                        <m:r>
                          <a:rPr lang="en-US" altLang="ja-JP" sz="2800" b="0" i="1" smtClean="0">
                            <a:latin typeface="Cambria Math" panose="02040503050406030204" pitchFamily="18" charset="0"/>
                            <a:cs typeface="Times New Roman" pitchFamily="18" charset="0"/>
                          </a:rPr>
                          <m:t>𝑊</m:t>
                        </m:r>
                      </m:e>
                      <m:sub>
                        <m:r>
                          <a:rPr lang="en-US" altLang="ja-JP" sz="2800" b="0" i="1" smtClean="0">
                            <a:latin typeface="Cambria Math" panose="02040503050406030204" pitchFamily="18" charset="0"/>
                            <a:cs typeface="Times New Roman" pitchFamily="18" charset="0"/>
                          </a:rPr>
                          <m:t>2</m:t>
                        </m:r>
                      </m:sub>
                    </m:sSub>
                    <m:r>
                      <a:rPr lang="en-US" altLang="ja-JP" sz="2800" b="0" i="1" smtClean="0">
                        <a:latin typeface="Cambria Math" panose="02040503050406030204" pitchFamily="18" charset="0"/>
                        <a:cs typeface="Times New Roman" pitchFamily="18" charset="0"/>
                      </a:rPr>
                      <m:t>+</m:t>
                    </m:r>
                    <m:d>
                      <m:dPr>
                        <m:ctrlPr>
                          <a:rPr lang="en-US" altLang="ja-JP" sz="2800" b="0" i="1" smtClean="0">
                            <a:latin typeface="Cambria Math" panose="02040503050406030204" pitchFamily="18" charset="0"/>
                            <a:cs typeface="Times New Roman" pitchFamily="18" charset="0"/>
                          </a:rPr>
                        </m:ctrlPr>
                      </m:dPr>
                      <m:e>
                        <m:r>
                          <a:rPr lang="en-US" altLang="ja-JP" sz="2800" b="0" i="1" smtClean="0">
                            <a:latin typeface="Cambria Math" panose="02040503050406030204" pitchFamily="18" charset="0"/>
                            <a:cs typeface="Times New Roman" pitchFamily="18" charset="0"/>
                          </a:rPr>
                          <m:t>1+</m:t>
                        </m:r>
                        <m:r>
                          <a:rPr lang="en-US" altLang="ja-JP" sz="2800" b="0" i="1" smtClean="0">
                            <a:latin typeface="Cambria Math" panose="02040503050406030204" pitchFamily="18" charset="0"/>
                            <a:cs typeface="Times New Roman" pitchFamily="18" charset="0"/>
                          </a:rPr>
                          <m:t>𝑟</m:t>
                        </m:r>
                      </m:e>
                    </m:d>
                    <m:r>
                      <a:rPr lang="en-US" altLang="ja-JP" sz="2800" b="0" i="1" smtClean="0">
                        <a:latin typeface="Cambria Math" panose="02040503050406030204" pitchFamily="18" charset="0"/>
                        <a:cs typeface="Times New Roman" pitchFamily="18" charset="0"/>
                      </a:rPr>
                      <m:t>𝑆</m:t>
                    </m:r>
                  </m:oMath>
                </a14:m>
                <a:r>
                  <a:rPr lang="en-US" altLang="ja-JP" sz="2800" dirty="0">
                    <a:latin typeface="Times New Roman" pitchFamily="18" charset="0"/>
                    <a:cs typeface="Times New Roman" pitchFamily="18" charset="0"/>
                  </a:rPr>
                  <a:t>	(2)</a:t>
                </a:r>
              </a:p>
              <a:p>
                <a:pPr>
                  <a:lnSpc>
                    <a:spcPct val="100000"/>
                  </a:lnSpc>
                  <a:buFont typeface="Wingdings" pitchFamily="2" charset="2"/>
                  <a:buNone/>
                </a:pPr>
                <a:r>
                  <a:rPr lang="en-US" altLang="ja-JP" sz="2800" dirty="0">
                    <a:latin typeface="Times New Roman" pitchFamily="18" charset="0"/>
                    <a:cs typeface="Times New Roman" pitchFamily="18" charset="0"/>
                  </a:rPr>
                  <a:t>(1)+(2)/(1+r)</a:t>
                </a:r>
                <a:r>
                  <a:rPr lang="ja-JP" altLang="en-US" sz="2800" dirty="0">
                    <a:latin typeface="Times New Roman" pitchFamily="18" charset="0"/>
                    <a:cs typeface="Times New Roman" pitchFamily="18" charset="0"/>
                  </a:rPr>
                  <a:t>より</a:t>
                </a:r>
                <a:endParaRPr lang="en-US" altLang="ja-JP" sz="2800" dirty="0">
                  <a:latin typeface="Times New Roman" pitchFamily="18" charset="0"/>
                  <a:cs typeface="Times New Roman" pitchFamily="18" charset="0"/>
                </a:endParaRPr>
              </a:p>
              <a:p>
                <a:pPr algn="ctr">
                  <a:lnSpc>
                    <a:spcPct val="100000"/>
                  </a:lnSpc>
                  <a:buFont typeface="Wingdings" pitchFamily="2" charset="2"/>
                  <a:buNone/>
                </a:pPr>
                <a14:m>
                  <m:oMath xmlns:m="http://schemas.openxmlformats.org/officeDocument/2006/math">
                    <m:sSub>
                      <m:sSubPr>
                        <m:ctrlPr>
                          <a:rPr lang="en-US" altLang="ja-JP" sz="2800" i="1" smtClean="0">
                            <a:latin typeface="Cambria Math" panose="02040503050406030204" pitchFamily="18" charset="0"/>
                            <a:cs typeface="Times New Roman" pitchFamily="18" charset="0"/>
                          </a:rPr>
                        </m:ctrlPr>
                      </m:sSubPr>
                      <m:e>
                        <m:r>
                          <a:rPr lang="en-US" altLang="ja-JP" sz="2800" b="0" i="1" smtClean="0">
                            <a:latin typeface="Cambria Math" panose="02040503050406030204" pitchFamily="18" charset="0"/>
                            <a:cs typeface="Times New Roman" pitchFamily="18" charset="0"/>
                          </a:rPr>
                          <m:t>𝐶</m:t>
                        </m:r>
                      </m:e>
                      <m:sub>
                        <m:r>
                          <a:rPr lang="en-US" altLang="ja-JP" sz="2800" b="0" i="1" smtClean="0">
                            <a:latin typeface="Cambria Math" panose="02040503050406030204" pitchFamily="18" charset="0"/>
                            <a:cs typeface="Times New Roman" pitchFamily="18" charset="0"/>
                          </a:rPr>
                          <m:t>1</m:t>
                        </m:r>
                      </m:sub>
                    </m:sSub>
                    <m:r>
                      <a:rPr lang="en-US" altLang="ja-JP" sz="2800" b="0" i="1" smtClean="0">
                        <a:latin typeface="Cambria Math" panose="02040503050406030204" pitchFamily="18" charset="0"/>
                        <a:cs typeface="Times New Roman" pitchFamily="18" charset="0"/>
                      </a:rPr>
                      <m:t>+</m:t>
                    </m:r>
                    <m:f>
                      <m:fPr>
                        <m:ctrlPr>
                          <a:rPr lang="en-US" altLang="ja-JP" sz="2800" b="0" i="1" smtClean="0">
                            <a:latin typeface="Cambria Math" panose="02040503050406030204" pitchFamily="18" charset="0"/>
                            <a:cs typeface="Times New Roman" pitchFamily="18" charset="0"/>
                          </a:rPr>
                        </m:ctrlPr>
                      </m:fPr>
                      <m:num>
                        <m:sSub>
                          <m:sSubPr>
                            <m:ctrlPr>
                              <a:rPr lang="en-US" altLang="ja-JP" sz="2800" b="0" i="1" smtClean="0">
                                <a:latin typeface="Cambria Math" panose="02040503050406030204" pitchFamily="18" charset="0"/>
                                <a:cs typeface="Times New Roman" pitchFamily="18" charset="0"/>
                              </a:rPr>
                            </m:ctrlPr>
                          </m:sSubPr>
                          <m:e>
                            <m:r>
                              <a:rPr lang="en-US" altLang="ja-JP" sz="2800" b="0" i="1" smtClean="0">
                                <a:latin typeface="Cambria Math" panose="02040503050406030204" pitchFamily="18" charset="0"/>
                                <a:cs typeface="Times New Roman" pitchFamily="18" charset="0"/>
                              </a:rPr>
                              <m:t>𝐶</m:t>
                            </m:r>
                          </m:e>
                          <m:sub>
                            <m:r>
                              <a:rPr lang="en-US" altLang="ja-JP" sz="2800" b="0" i="1" smtClean="0">
                                <a:latin typeface="Cambria Math" panose="02040503050406030204" pitchFamily="18" charset="0"/>
                                <a:cs typeface="Times New Roman" pitchFamily="18" charset="0"/>
                              </a:rPr>
                              <m:t>2</m:t>
                            </m:r>
                          </m:sub>
                        </m:sSub>
                      </m:num>
                      <m:den>
                        <m:r>
                          <a:rPr lang="en-US" altLang="ja-JP" sz="2800" b="0" i="1" smtClean="0">
                            <a:latin typeface="Cambria Math" panose="02040503050406030204" pitchFamily="18" charset="0"/>
                            <a:cs typeface="Times New Roman" pitchFamily="18" charset="0"/>
                          </a:rPr>
                          <m:t>1+</m:t>
                        </m:r>
                        <m:r>
                          <a:rPr lang="en-US" altLang="ja-JP" sz="2800" b="0" i="1" smtClean="0">
                            <a:latin typeface="Cambria Math" panose="02040503050406030204" pitchFamily="18" charset="0"/>
                            <a:cs typeface="Times New Roman" pitchFamily="18" charset="0"/>
                          </a:rPr>
                          <m:t>𝑟</m:t>
                        </m:r>
                      </m:den>
                    </m:f>
                    <m:r>
                      <a:rPr lang="en-US" altLang="ja-JP" sz="2800" b="0" i="1" smtClean="0">
                        <a:latin typeface="Cambria Math" panose="02040503050406030204" pitchFamily="18" charset="0"/>
                        <a:cs typeface="Times New Roman" pitchFamily="18" charset="0"/>
                      </a:rPr>
                      <m:t>=</m:t>
                    </m:r>
                    <m:sSub>
                      <m:sSubPr>
                        <m:ctrlPr>
                          <a:rPr lang="en-US" altLang="ja-JP" sz="2800" b="0" i="1" smtClean="0">
                            <a:latin typeface="Cambria Math" panose="02040503050406030204" pitchFamily="18" charset="0"/>
                            <a:cs typeface="Times New Roman" pitchFamily="18" charset="0"/>
                          </a:rPr>
                        </m:ctrlPr>
                      </m:sSubPr>
                      <m:e>
                        <m:r>
                          <a:rPr lang="en-US" altLang="ja-JP" sz="2800" b="0" i="1" smtClean="0">
                            <a:latin typeface="Cambria Math" panose="02040503050406030204" pitchFamily="18" charset="0"/>
                            <a:cs typeface="Times New Roman" pitchFamily="18" charset="0"/>
                          </a:rPr>
                          <m:t>𝑊</m:t>
                        </m:r>
                      </m:e>
                      <m:sub>
                        <m:r>
                          <a:rPr lang="en-US" altLang="ja-JP" sz="2800" b="0" i="1" smtClean="0">
                            <a:latin typeface="Cambria Math" panose="02040503050406030204" pitchFamily="18" charset="0"/>
                            <a:cs typeface="Times New Roman" pitchFamily="18" charset="0"/>
                          </a:rPr>
                          <m:t>1</m:t>
                        </m:r>
                      </m:sub>
                    </m:sSub>
                    <m:r>
                      <a:rPr lang="en-US" altLang="ja-JP" sz="2800" b="0" i="1" smtClean="0">
                        <a:latin typeface="Cambria Math" panose="02040503050406030204" pitchFamily="18" charset="0"/>
                        <a:cs typeface="Times New Roman" pitchFamily="18" charset="0"/>
                      </a:rPr>
                      <m:t>+</m:t>
                    </m:r>
                    <m:f>
                      <m:fPr>
                        <m:ctrlPr>
                          <a:rPr lang="en-US" altLang="ja-JP" sz="2800" b="0" i="1" smtClean="0">
                            <a:latin typeface="Cambria Math" panose="02040503050406030204" pitchFamily="18" charset="0"/>
                            <a:cs typeface="Times New Roman" pitchFamily="18" charset="0"/>
                          </a:rPr>
                        </m:ctrlPr>
                      </m:fPr>
                      <m:num>
                        <m:sSub>
                          <m:sSubPr>
                            <m:ctrlPr>
                              <a:rPr lang="en-US" altLang="ja-JP" sz="2800" b="0" i="1" smtClean="0">
                                <a:latin typeface="Cambria Math" panose="02040503050406030204" pitchFamily="18" charset="0"/>
                                <a:cs typeface="Times New Roman" pitchFamily="18" charset="0"/>
                              </a:rPr>
                            </m:ctrlPr>
                          </m:sSubPr>
                          <m:e>
                            <m:r>
                              <a:rPr lang="en-US" altLang="ja-JP" sz="2800" b="0" i="1" smtClean="0">
                                <a:latin typeface="Cambria Math" panose="02040503050406030204" pitchFamily="18" charset="0"/>
                                <a:cs typeface="Times New Roman" pitchFamily="18" charset="0"/>
                              </a:rPr>
                              <m:t>𝑊</m:t>
                            </m:r>
                          </m:e>
                          <m:sub>
                            <m:r>
                              <a:rPr lang="en-US" altLang="ja-JP" sz="2800" b="0" i="1" smtClean="0">
                                <a:latin typeface="Cambria Math" panose="02040503050406030204" pitchFamily="18" charset="0"/>
                                <a:cs typeface="Times New Roman" pitchFamily="18" charset="0"/>
                              </a:rPr>
                              <m:t>2</m:t>
                            </m:r>
                          </m:sub>
                        </m:sSub>
                      </m:num>
                      <m:den>
                        <m:r>
                          <a:rPr lang="en-US" altLang="ja-JP" sz="2800" b="0" i="1" smtClean="0">
                            <a:latin typeface="Cambria Math" panose="02040503050406030204" pitchFamily="18" charset="0"/>
                            <a:cs typeface="Times New Roman" pitchFamily="18" charset="0"/>
                          </a:rPr>
                          <m:t>1+</m:t>
                        </m:r>
                        <m:r>
                          <a:rPr lang="en-US" altLang="ja-JP" sz="2800" b="0" i="1" smtClean="0">
                            <a:latin typeface="Cambria Math" panose="02040503050406030204" pitchFamily="18" charset="0"/>
                            <a:cs typeface="Times New Roman" pitchFamily="18" charset="0"/>
                          </a:rPr>
                          <m:t>𝑟</m:t>
                        </m:r>
                      </m:den>
                    </m:f>
                  </m:oMath>
                </a14:m>
                <a:r>
                  <a:rPr lang="en-US" altLang="ja-JP" sz="2800" dirty="0">
                    <a:latin typeface="Times New Roman" pitchFamily="18" charset="0"/>
                    <a:cs typeface="Times New Roman" pitchFamily="18" charset="0"/>
                  </a:rPr>
                  <a:t>	(3)</a:t>
                </a:r>
                <a:endParaRPr lang="ja-JP" altLang="en-US" sz="2800" dirty="0">
                  <a:latin typeface="Times New Roman" pitchFamily="18" charset="0"/>
                  <a:cs typeface="Times New Roman" pitchFamily="18" charset="0"/>
                </a:endParaRPr>
              </a:p>
              <a:p>
                <a:pPr>
                  <a:lnSpc>
                    <a:spcPct val="100000"/>
                  </a:lnSpc>
                  <a:buFont typeface="Wingdings" pitchFamily="2" charset="2"/>
                  <a:buNone/>
                </a:pPr>
                <a:r>
                  <a:rPr lang="en-US" altLang="ja-JP" sz="2800" dirty="0">
                    <a:latin typeface="Times New Roman" pitchFamily="18" charset="0"/>
                  </a:rPr>
                  <a:t>(3)</a:t>
                </a:r>
                <a:r>
                  <a:rPr lang="ja-JP" altLang="en-US" sz="2800" dirty="0">
                    <a:latin typeface="Times New Roman" pitchFamily="18" charset="0"/>
                  </a:rPr>
                  <a:t>は生涯の予算制約式とよばれる</a:t>
                </a:r>
              </a:p>
              <a:p>
                <a:pPr marL="0" indent="0">
                  <a:lnSpc>
                    <a:spcPct val="100000"/>
                  </a:lnSpc>
                  <a:buNone/>
                </a:pPr>
                <a:endParaRPr lang="en-US" altLang="ja-JP" sz="2800" dirty="0"/>
              </a:p>
              <a:p>
                <a:pPr marL="0" indent="0">
                  <a:lnSpc>
                    <a:spcPct val="100000"/>
                  </a:lnSpc>
                  <a:buNone/>
                </a:pPr>
                <a:r>
                  <a:rPr lang="en-US" altLang="ja-JP" sz="2800" dirty="0"/>
                  <a:t>(3)</a:t>
                </a:r>
                <a:r>
                  <a:rPr lang="ja-JP" altLang="en-US" sz="2800" dirty="0"/>
                  <a:t>式の</a:t>
                </a:r>
                <a14:m>
                  <m:oMath xmlns:m="http://schemas.openxmlformats.org/officeDocument/2006/math">
                    <m:f>
                      <m:fPr>
                        <m:ctrlPr>
                          <a:rPr lang="en-US" altLang="ja-JP" sz="2800" b="0" i="1" smtClean="0">
                            <a:latin typeface="Cambria Math" panose="02040503050406030204" pitchFamily="18" charset="0"/>
                            <a:cs typeface="Times New Roman" pitchFamily="18" charset="0"/>
                          </a:rPr>
                        </m:ctrlPr>
                      </m:fPr>
                      <m:num>
                        <m:sSub>
                          <m:sSubPr>
                            <m:ctrlPr>
                              <a:rPr lang="en-US" altLang="ja-JP" sz="2800" b="0" i="1" smtClean="0">
                                <a:latin typeface="Cambria Math" panose="02040503050406030204" pitchFamily="18" charset="0"/>
                                <a:cs typeface="Times New Roman" pitchFamily="18" charset="0"/>
                              </a:rPr>
                            </m:ctrlPr>
                          </m:sSubPr>
                          <m:e>
                            <m:r>
                              <a:rPr lang="en-US" altLang="ja-JP" sz="2800" b="0" i="1" smtClean="0">
                                <a:latin typeface="Cambria Math" panose="02040503050406030204" pitchFamily="18" charset="0"/>
                                <a:cs typeface="Times New Roman" pitchFamily="18" charset="0"/>
                              </a:rPr>
                              <m:t>𝐶</m:t>
                            </m:r>
                          </m:e>
                          <m:sub>
                            <m:r>
                              <a:rPr lang="en-US" altLang="ja-JP" sz="2800" b="0" i="1" smtClean="0">
                                <a:latin typeface="Cambria Math" panose="02040503050406030204" pitchFamily="18" charset="0"/>
                                <a:cs typeface="Times New Roman" pitchFamily="18" charset="0"/>
                              </a:rPr>
                              <m:t>2</m:t>
                            </m:r>
                          </m:sub>
                        </m:sSub>
                      </m:num>
                      <m:den>
                        <m:r>
                          <a:rPr lang="en-US" altLang="ja-JP" sz="2800" b="0" i="1" smtClean="0">
                            <a:latin typeface="Cambria Math" panose="02040503050406030204" pitchFamily="18" charset="0"/>
                            <a:cs typeface="Times New Roman" pitchFamily="18" charset="0"/>
                          </a:rPr>
                          <m:t>1+</m:t>
                        </m:r>
                        <m:r>
                          <a:rPr lang="en-US" altLang="ja-JP" sz="2800" b="0" i="1" smtClean="0">
                            <a:latin typeface="Cambria Math" panose="02040503050406030204" pitchFamily="18" charset="0"/>
                            <a:cs typeface="Times New Roman" pitchFamily="18" charset="0"/>
                          </a:rPr>
                          <m:t>𝑟</m:t>
                        </m:r>
                      </m:den>
                    </m:f>
                  </m:oMath>
                </a14:m>
                <a:r>
                  <a:rPr lang="en-US" altLang="ja-JP" sz="2800" dirty="0"/>
                  <a:t>, </a:t>
                </a:r>
                <a14:m>
                  <m:oMath xmlns:m="http://schemas.openxmlformats.org/officeDocument/2006/math">
                    <m:f>
                      <m:fPr>
                        <m:ctrlPr>
                          <a:rPr lang="en-US" altLang="ja-JP" sz="2800" b="0" i="1" smtClean="0">
                            <a:latin typeface="Cambria Math" panose="02040503050406030204" pitchFamily="18" charset="0"/>
                            <a:cs typeface="Times New Roman" pitchFamily="18" charset="0"/>
                          </a:rPr>
                        </m:ctrlPr>
                      </m:fPr>
                      <m:num>
                        <m:sSub>
                          <m:sSubPr>
                            <m:ctrlPr>
                              <a:rPr lang="en-US" altLang="ja-JP" sz="2800" b="0" i="1" smtClean="0">
                                <a:latin typeface="Cambria Math" panose="02040503050406030204" pitchFamily="18" charset="0"/>
                                <a:cs typeface="Times New Roman" pitchFamily="18" charset="0"/>
                              </a:rPr>
                            </m:ctrlPr>
                          </m:sSubPr>
                          <m:e>
                            <m:r>
                              <a:rPr lang="en-US" altLang="ja-JP" sz="2800" b="0" i="1" smtClean="0">
                                <a:latin typeface="Cambria Math" panose="02040503050406030204" pitchFamily="18" charset="0"/>
                                <a:cs typeface="Times New Roman" pitchFamily="18" charset="0"/>
                              </a:rPr>
                              <m:t>𝑊</m:t>
                            </m:r>
                          </m:e>
                          <m:sub>
                            <m:r>
                              <a:rPr lang="en-US" altLang="ja-JP" sz="2800" b="0" i="1" smtClean="0">
                                <a:latin typeface="Cambria Math" panose="02040503050406030204" pitchFamily="18" charset="0"/>
                                <a:cs typeface="Times New Roman" pitchFamily="18" charset="0"/>
                              </a:rPr>
                              <m:t>2</m:t>
                            </m:r>
                          </m:sub>
                        </m:sSub>
                      </m:num>
                      <m:den>
                        <m:r>
                          <a:rPr lang="en-US" altLang="ja-JP" sz="2800" b="0" i="1" smtClean="0">
                            <a:latin typeface="Cambria Math" panose="02040503050406030204" pitchFamily="18" charset="0"/>
                            <a:cs typeface="Times New Roman" pitchFamily="18" charset="0"/>
                          </a:rPr>
                          <m:t>1+</m:t>
                        </m:r>
                        <m:r>
                          <a:rPr lang="en-US" altLang="ja-JP" sz="2800" b="0" i="1" smtClean="0">
                            <a:latin typeface="Cambria Math" panose="02040503050406030204" pitchFamily="18" charset="0"/>
                            <a:cs typeface="Times New Roman" pitchFamily="18" charset="0"/>
                          </a:rPr>
                          <m:t>𝑟</m:t>
                        </m:r>
                      </m:den>
                    </m:f>
                  </m:oMath>
                </a14:m>
                <a:r>
                  <a:rPr lang="en-US" altLang="ja-JP" sz="2800" dirty="0"/>
                  <a:t> </a:t>
                </a:r>
                <a:r>
                  <a:rPr lang="ja-JP" altLang="en-US" sz="2800" dirty="0"/>
                  <a:t>の意味</a:t>
                </a:r>
                <a:r>
                  <a:rPr lang="en-US" altLang="ja-JP" sz="2000" dirty="0">
                    <a:sym typeface="Wingdings" panose="05000000000000000000" pitchFamily="2" charset="2"/>
                  </a:rPr>
                  <a:t> </a:t>
                </a:r>
                <a:r>
                  <a:rPr lang="ja-JP" altLang="en-US" sz="2800" dirty="0"/>
                  <a:t>割引現在価値 </a:t>
                </a:r>
                <a:r>
                  <a:rPr lang="en-US" altLang="ja-JP" sz="2800" dirty="0"/>
                  <a:t>or </a:t>
                </a:r>
                <a:r>
                  <a:rPr lang="ja-JP" altLang="en-US" sz="2800" dirty="0"/>
                  <a:t>割引価値</a:t>
                </a:r>
                <a:endParaRPr lang="en-US" altLang="ja-JP" sz="2400" dirty="0"/>
              </a:p>
              <a:p>
                <a:pPr marL="342900" lvl="1" indent="0">
                  <a:lnSpc>
                    <a:spcPct val="100000"/>
                  </a:lnSpc>
                  <a:buNone/>
                </a:pPr>
                <a:r>
                  <a:rPr lang="ja-JP" altLang="en-US" sz="2400" dirty="0"/>
                  <a:t>第</a:t>
                </a:r>
                <a:r>
                  <a:rPr lang="en-US" altLang="ja-JP" sz="2400" dirty="0"/>
                  <a:t>2</a:t>
                </a:r>
                <a:r>
                  <a:rPr lang="ja-JP" altLang="en-US" sz="2400" dirty="0"/>
                  <a:t>期に発生する</a:t>
                </a:r>
                <a:r>
                  <a:rPr lang="en-US" altLang="ja-JP" sz="2400" dirty="0"/>
                  <a:t>1</a:t>
                </a:r>
                <a:r>
                  <a:rPr lang="ja-JP" altLang="en-US" sz="2400" dirty="0"/>
                  <a:t>円の所得と現在の何円が同等かを表す</a:t>
                </a:r>
              </a:p>
              <a:p>
                <a:pPr marL="342900" lvl="1" indent="0">
                  <a:lnSpc>
                    <a:spcPct val="100000"/>
                  </a:lnSpc>
                  <a:buNone/>
                </a:pPr>
                <a:r>
                  <a:rPr lang="ja-JP" altLang="en-US" sz="2400" dirty="0"/>
                  <a:t>第</a:t>
                </a:r>
                <a:r>
                  <a:rPr lang="en-US" altLang="ja-JP" sz="2400" dirty="0"/>
                  <a:t>2</a:t>
                </a:r>
                <a:r>
                  <a:rPr lang="ja-JP" altLang="en-US" sz="2400" dirty="0"/>
                  <a:t>期の</a:t>
                </a:r>
                <a:r>
                  <a:rPr lang="en-US" altLang="ja-JP" sz="2400" dirty="0"/>
                  <a:t>1</a:t>
                </a:r>
                <a:r>
                  <a:rPr lang="ja-JP" altLang="en-US" sz="2400" dirty="0"/>
                  <a:t>円の割引現在価値は　</a:t>
                </a:r>
                <a:r>
                  <a:rPr lang="en-US" altLang="ja-JP" sz="2400" dirty="0">
                    <a:latin typeface="Times New Roman" panose="02020603050405020304" pitchFamily="18" charset="0"/>
                    <a:cs typeface="Times New Roman" panose="02020603050405020304" pitchFamily="18" charset="0"/>
                  </a:rPr>
                  <a:t>1/(1+</a:t>
                </a:r>
                <a:r>
                  <a:rPr lang="en-US" altLang="ja-JP" sz="2400" i="1" dirty="0">
                    <a:latin typeface="Times New Roman" panose="02020603050405020304" pitchFamily="18" charset="0"/>
                    <a:cs typeface="Times New Roman" panose="02020603050405020304" pitchFamily="18" charset="0"/>
                  </a:rPr>
                  <a:t>r</a:t>
                </a:r>
                <a:r>
                  <a:rPr lang="en-US" altLang="ja-JP" sz="2400" dirty="0">
                    <a:latin typeface="Times New Roman" panose="02020603050405020304" pitchFamily="18" charset="0"/>
                    <a:cs typeface="Times New Roman" panose="02020603050405020304" pitchFamily="18" charset="0"/>
                  </a:rPr>
                  <a:t>)</a:t>
                </a:r>
                <a:r>
                  <a:rPr lang="ja-JP" altLang="en-US" sz="2400" dirty="0"/>
                  <a:t>円</a:t>
                </a:r>
                <a:endParaRPr lang="en-US" altLang="ja-JP" sz="2400" dirty="0"/>
              </a:p>
              <a:p>
                <a:pPr marL="342900" lvl="1" indent="0">
                  <a:lnSpc>
                    <a:spcPct val="100000"/>
                  </a:lnSpc>
                  <a:buNone/>
                </a:pPr>
                <a:r>
                  <a:rPr lang="en-US" altLang="ja-JP" sz="2400" dirty="0"/>
                  <a:t>(3)</a:t>
                </a:r>
                <a:r>
                  <a:rPr lang="ja-JP" altLang="en-US" sz="2400" dirty="0"/>
                  <a:t>式の右辺 </a:t>
                </a:r>
                <a:r>
                  <a:rPr lang="en-US" altLang="ja-JP" sz="2400" dirty="0">
                    <a:sym typeface="Wingdings" panose="05000000000000000000" pitchFamily="2" charset="2"/>
                  </a:rPr>
                  <a:t> </a:t>
                </a:r>
                <a:r>
                  <a:rPr lang="ja-JP" altLang="en-US" sz="2400" dirty="0">
                    <a:sym typeface="Wingdings" panose="05000000000000000000" pitchFamily="2" charset="2"/>
                  </a:rPr>
                  <a:t>生涯所得を表す</a:t>
                </a:r>
                <a:endParaRPr lang="ja-JP" altLang="en-US" sz="2400" dirty="0"/>
              </a:p>
            </p:txBody>
          </p:sp>
        </mc:Choice>
        <mc:Fallback>
          <p:sp>
            <p:nvSpPr>
              <p:cNvPr id="26632" name="Rectangle 8"/>
              <p:cNvSpPr>
                <a:spLocks noGrp="1" noRot="1" noChangeAspect="1" noMove="1" noResize="1" noEditPoints="1" noAdjustHandles="1" noChangeArrowheads="1" noChangeShapeType="1" noTextEdit="1"/>
              </p:cNvSpPr>
              <p:nvPr>
                <p:ph type="body" sz="half" idx="1"/>
              </p:nvPr>
            </p:nvSpPr>
            <p:spPr>
              <a:xfrm>
                <a:off x="468313" y="404813"/>
                <a:ext cx="8208962" cy="6048523"/>
              </a:xfrm>
              <a:blipFill>
                <a:blip r:embed="rId2"/>
                <a:stretch>
                  <a:fillRect l="-1560" t="-906" r="-81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787413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57200"/>
            <a:ext cx="8147248" cy="587135"/>
          </a:xfrm>
        </p:spPr>
        <p:txBody>
          <a:bodyPr/>
          <a:lstStyle/>
          <a:p>
            <a:r>
              <a:rPr kumimoji="1" lang="ja-JP" altLang="en-US" dirty="0"/>
              <a:t>割引価値　</a:t>
            </a:r>
            <a:r>
              <a:rPr kumimoji="1" lang="en-US" altLang="ja-JP" dirty="0"/>
              <a:t>discounte</a:t>
            </a:r>
            <a:r>
              <a:rPr lang="en-US" altLang="ja-JP" dirty="0"/>
              <a:t>d value</a:t>
            </a:r>
            <a:endParaRPr kumimoji="1" lang="ja-JP" altLang="en-US" dirty="0"/>
          </a:p>
        </p:txBody>
      </p:sp>
      <p:sp>
        <p:nvSpPr>
          <p:cNvPr id="26" name="テキスト ボックス 25"/>
          <p:cNvSpPr txBox="1"/>
          <p:nvPr/>
        </p:nvSpPr>
        <p:spPr>
          <a:xfrm>
            <a:off x="611560" y="4224422"/>
            <a:ext cx="7920880" cy="2000548"/>
          </a:xfrm>
          <a:prstGeom prst="rect">
            <a:avLst/>
          </a:prstGeom>
          <a:noFill/>
        </p:spPr>
        <p:txBody>
          <a:bodyPr wrap="square" rtlCol="0">
            <a:spAutoFit/>
          </a:bodyPr>
          <a:lstStyle/>
          <a:p>
            <a:r>
              <a:rPr lang="en-US" altLang="ja-JP" sz="2400" dirty="0">
                <a:latin typeface="Times New Roman" pitchFamily="18" charset="0"/>
                <a:cs typeface="Times New Roman" pitchFamily="18" charset="0"/>
              </a:rPr>
              <a:t>     </a:t>
            </a:r>
            <a:r>
              <a:rPr kumimoji="1" lang="en-US" altLang="ja-JP" sz="2000" dirty="0">
                <a:latin typeface="Times New Roman" pitchFamily="18" charset="0"/>
                <a:cs typeface="Times New Roman" pitchFamily="18" charset="0"/>
              </a:rPr>
              <a:t>1</a:t>
            </a:r>
            <a:r>
              <a:rPr kumimoji="1" lang="ja-JP" altLang="en-US" sz="2000" dirty="0">
                <a:latin typeface="Times New Roman" pitchFamily="18" charset="0"/>
                <a:cs typeface="Times New Roman" pitchFamily="18" charset="0"/>
              </a:rPr>
              <a:t>年後に</a:t>
            </a:r>
            <a:r>
              <a:rPr kumimoji="1" lang="en-US" altLang="ja-JP" sz="2000" i="1" dirty="0">
                <a:latin typeface="Times New Roman" pitchFamily="18" charset="0"/>
                <a:cs typeface="Times New Roman" pitchFamily="18" charset="0"/>
              </a:rPr>
              <a:t>x</a:t>
            </a:r>
            <a:r>
              <a:rPr kumimoji="1" lang="ja-JP" altLang="en-US" sz="2000" dirty="0">
                <a:latin typeface="Times New Roman" pitchFamily="18" charset="0"/>
                <a:cs typeface="Times New Roman" pitchFamily="18" charset="0"/>
              </a:rPr>
              <a:t>円返すという約束で現在，</a:t>
            </a:r>
            <a:r>
              <a:rPr lang="en-US" altLang="ja-JP" sz="2000" i="1" dirty="0">
                <a:latin typeface="Times New Roman" pitchFamily="18" charset="0"/>
                <a:cs typeface="Times New Roman" pitchFamily="18" charset="0"/>
              </a:rPr>
              <a:t>x</a:t>
            </a:r>
            <a:r>
              <a:rPr lang="en-US" altLang="ja-JP" sz="2000" dirty="0">
                <a:latin typeface="Times New Roman" pitchFamily="18" charset="0"/>
                <a:cs typeface="Times New Roman" pitchFamily="18" charset="0"/>
              </a:rPr>
              <a:t>/(1+</a:t>
            </a:r>
            <a:r>
              <a:rPr lang="en-US" altLang="ja-JP" sz="2000" i="1" dirty="0">
                <a:latin typeface="Times New Roman" pitchFamily="18" charset="0"/>
                <a:cs typeface="Times New Roman" pitchFamily="18" charset="0"/>
              </a:rPr>
              <a:t>r</a:t>
            </a:r>
            <a:r>
              <a:rPr lang="en-US" altLang="ja-JP" sz="2000" dirty="0">
                <a:latin typeface="Times New Roman" pitchFamily="18" charset="0"/>
                <a:cs typeface="Times New Roman" pitchFamily="18" charset="0"/>
              </a:rPr>
              <a:t>)</a:t>
            </a:r>
            <a:r>
              <a:rPr lang="ja-JP" altLang="en-US" sz="2000" dirty="0">
                <a:latin typeface="Times New Roman" pitchFamily="18" charset="0"/>
                <a:cs typeface="Times New Roman" pitchFamily="18" charset="0"/>
              </a:rPr>
              <a:t>円借りられる。</a:t>
            </a:r>
            <a:r>
              <a:rPr lang="en-US" altLang="ja-JP" sz="2000" dirty="0">
                <a:latin typeface="Times New Roman" pitchFamily="18" charset="0"/>
                <a:cs typeface="Times New Roman" pitchFamily="18" charset="0"/>
              </a:rPr>
              <a:t>1</a:t>
            </a:r>
            <a:r>
              <a:rPr lang="ja-JP" altLang="en-US" sz="2000" dirty="0">
                <a:latin typeface="Times New Roman" pitchFamily="18" charset="0"/>
                <a:cs typeface="Times New Roman" pitchFamily="18" charset="0"/>
              </a:rPr>
              <a:t>年後の</a:t>
            </a:r>
            <a:r>
              <a:rPr lang="en-US" altLang="ja-JP" sz="2000" i="1" dirty="0">
                <a:latin typeface="Times New Roman" pitchFamily="18" charset="0"/>
                <a:cs typeface="Times New Roman" pitchFamily="18" charset="0"/>
              </a:rPr>
              <a:t>x</a:t>
            </a:r>
            <a:r>
              <a:rPr lang="ja-JP" altLang="en-US" sz="2000" dirty="0">
                <a:latin typeface="Times New Roman" pitchFamily="18" charset="0"/>
                <a:cs typeface="Times New Roman" pitchFamily="18" charset="0"/>
              </a:rPr>
              <a:t>円は，現在</a:t>
            </a:r>
            <a:r>
              <a:rPr lang="en-US" altLang="ja-JP" sz="2000" i="1" dirty="0">
                <a:latin typeface="Times New Roman" pitchFamily="18" charset="0"/>
                <a:cs typeface="Times New Roman" pitchFamily="18" charset="0"/>
              </a:rPr>
              <a:t>x</a:t>
            </a:r>
            <a:r>
              <a:rPr lang="en-US" altLang="ja-JP" sz="2000" dirty="0">
                <a:latin typeface="Times New Roman" pitchFamily="18" charset="0"/>
                <a:cs typeface="Times New Roman" pitchFamily="18" charset="0"/>
              </a:rPr>
              <a:t>/(1+</a:t>
            </a:r>
            <a:r>
              <a:rPr lang="en-US" altLang="ja-JP" sz="2000" i="1" dirty="0">
                <a:latin typeface="Times New Roman" pitchFamily="18" charset="0"/>
                <a:cs typeface="Times New Roman" pitchFamily="18" charset="0"/>
              </a:rPr>
              <a:t>r</a:t>
            </a:r>
            <a:r>
              <a:rPr lang="en-US" altLang="ja-JP" sz="2000" dirty="0">
                <a:latin typeface="Times New Roman" pitchFamily="18" charset="0"/>
                <a:cs typeface="Times New Roman" pitchFamily="18" charset="0"/>
              </a:rPr>
              <a:t>)</a:t>
            </a:r>
            <a:r>
              <a:rPr lang="ja-JP" altLang="en-US" sz="2000" dirty="0">
                <a:latin typeface="Times New Roman" pitchFamily="18" charset="0"/>
                <a:cs typeface="Times New Roman" pitchFamily="18" charset="0"/>
              </a:rPr>
              <a:t>円の資産を保有しているのと同等</a:t>
            </a:r>
            <a:endParaRPr lang="en-US" altLang="ja-JP" sz="2000" dirty="0">
              <a:latin typeface="Times New Roman" pitchFamily="18" charset="0"/>
              <a:cs typeface="Times New Roman" pitchFamily="18" charset="0"/>
            </a:endParaRPr>
          </a:p>
          <a:p>
            <a:endParaRPr lang="en-US" altLang="ja-JP" sz="2000" dirty="0">
              <a:latin typeface="Times New Roman" pitchFamily="18" charset="0"/>
              <a:cs typeface="Times New Roman" pitchFamily="18" charset="0"/>
            </a:endParaRPr>
          </a:p>
          <a:p>
            <a:pPr marL="342900" indent="-342900">
              <a:buFont typeface="Arial" panose="020B0604020202020204" pitchFamily="34" charset="0"/>
              <a:buChar char="•"/>
            </a:pPr>
            <a:r>
              <a:rPr kumimoji="1" lang="ja-JP" altLang="en-US" sz="2000" dirty="0">
                <a:latin typeface="Times New Roman" pitchFamily="18" charset="0"/>
                <a:cs typeface="Times New Roman" pitchFamily="18" charset="0"/>
              </a:rPr>
              <a:t>多期間での割引価値</a:t>
            </a:r>
            <a:endParaRPr kumimoji="1" lang="en-US" altLang="ja-JP" sz="2000" dirty="0">
              <a:latin typeface="Times New Roman" pitchFamily="18" charset="0"/>
              <a:cs typeface="Times New Roman" pitchFamily="18" charset="0"/>
            </a:endParaRPr>
          </a:p>
          <a:p>
            <a:r>
              <a:rPr kumimoji="1" lang="ja-JP" altLang="en-US" sz="2000" dirty="0">
                <a:latin typeface="Times New Roman" pitchFamily="18" charset="0"/>
                <a:cs typeface="Times New Roman" pitchFamily="18" charset="0"/>
              </a:rPr>
              <a:t>    現在の</a:t>
            </a:r>
            <a:r>
              <a:rPr kumimoji="1" lang="en-US" altLang="ja-JP" sz="2000" dirty="0">
                <a:latin typeface="Times New Roman" pitchFamily="18" charset="0"/>
                <a:cs typeface="Times New Roman" pitchFamily="18" charset="0"/>
              </a:rPr>
              <a:t>1</a:t>
            </a:r>
            <a:r>
              <a:rPr kumimoji="1" lang="ja-JP" altLang="en-US" sz="2000" dirty="0">
                <a:latin typeface="Times New Roman" pitchFamily="18" charset="0"/>
                <a:cs typeface="Times New Roman" pitchFamily="18" charset="0"/>
              </a:rPr>
              <a:t>円は </a:t>
            </a:r>
            <a:r>
              <a:rPr kumimoji="1" lang="en-US" altLang="ja-JP" sz="2000" i="1" dirty="0">
                <a:latin typeface="Times New Roman" pitchFamily="18" charset="0"/>
                <a:cs typeface="Times New Roman" pitchFamily="18" charset="0"/>
              </a:rPr>
              <a:t>t </a:t>
            </a:r>
            <a:r>
              <a:rPr kumimoji="1" lang="ja-JP" altLang="en-US" sz="2000" dirty="0">
                <a:latin typeface="Times New Roman" pitchFamily="18" charset="0"/>
                <a:cs typeface="Times New Roman" pitchFamily="18" charset="0"/>
              </a:rPr>
              <a:t>年後に</a:t>
            </a:r>
            <a:r>
              <a:rPr kumimoji="1" lang="en-US" altLang="ja-JP" sz="2000" dirty="0">
                <a:latin typeface="Times New Roman" pitchFamily="18" charset="0"/>
                <a:cs typeface="Times New Roman" pitchFamily="18" charset="0"/>
              </a:rPr>
              <a:t>(1+</a:t>
            </a:r>
            <a:r>
              <a:rPr kumimoji="1" lang="en-US" altLang="ja-JP" sz="2000" i="1" dirty="0">
                <a:latin typeface="Times New Roman" pitchFamily="18" charset="0"/>
                <a:cs typeface="Times New Roman" pitchFamily="18" charset="0"/>
              </a:rPr>
              <a:t>r</a:t>
            </a:r>
            <a:r>
              <a:rPr kumimoji="1" lang="en-US" altLang="ja-JP" sz="2000" dirty="0">
                <a:latin typeface="Times New Roman" pitchFamily="18" charset="0"/>
                <a:cs typeface="Times New Roman" pitchFamily="18" charset="0"/>
              </a:rPr>
              <a:t>)</a:t>
            </a:r>
            <a:r>
              <a:rPr kumimoji="1" lang="en-US" altLang="ja-JP" sz="2000" i="1" baseline="30000" dirty="0">
                <a:latin typeface="Times New Roman" pitchFamily="18" charset="0"/>
                <a:cs typeface="Times New Roman" pitchFamily="18" charset="0"/>
              </a:rPr>
              <a:t>t</a:t>
            </a:r>
            <a:r>
              <a:rPr kumimoji="1" lang="en-US" altLang="ja-JP" sz="2000" i="1" dirty="0">
                <a:latin typeface="Times New Roman" pitchFamily="18" charset="0"/>
                <a:cs typeface="Times New Roman" pitchFamily="18" charset="0"/>
              </a:rPr>
              <a:t> </a:t>
            </a:r>
            <a:r>
              <a:rPr kumimoji="1" lang="ja-JP" altLang="en-US" sz="2000" dirty="0">
                <a:latin typeface="Times New Roman" pitchFamily="18" charset="0"/>
                <a:cs typeface="Times New Roman" pitchFamily="18" charset="0"/>
              </a:rPr>
              <a:t>円</a:t>
            </a:r>
            <a:endParaRPr kumimoji="1" lang="en-US" altLang="ja-JP" sz="2000" dirty="0">
              <a:latin typeface="Times New Roman" pitchFamily="18" charset="0"/>
              <a:cs typeface="Times New Roman" pitchFamily="18" charset="0"/>
            </a:endParaRPr>
          </a:p>
          <a:p>
            <a:r>
              <a:rPr lang="en-US" altLang="ja-JP" sz="2000" i="1" dirty="0">
                <a:latin typeface="Times New Roman" pitchFamily="18" charset="0"/>
                <a:cs typeface="Times New Roman" pitchFamily="18" charset="0"/>
              </a:rPr>
              <a:t>     t </a:t>
            </a:r>
            <a:r>
              <a:rPr lang="ja-JP" altLang="en-US" sz="2000" dirty="0">
                <a:latin typeface="Times New Roman" pitchFamily="18" charset="0"/>
                <a:cs typeface="Times New Roman" pitchFamily="18" charset="0"/>
              </a:rPr>
              <a:t>年後の</a:t>
            </a:r>
            <a:r>
              <a:rPr lang="en-US" altLang="ja-JP" sz="2000" i="1" dirty="0">
                <a:latin typeface="Times New Roman" pitchFamily="18" charset="0"/>
                <a:cs typeface="Times New Roman" pitchFamily="18" charset="0"/>
              </a:rPr>
              <a:t>x</a:t>
            </a:r>
            <a:r>
              <a:rPr lang="ja-JP" altLang="en-US" sz="2000" dirty="0">
                <a:latin typeface="Times New Roman" pitchFamily="18" charset="0"/>
                <a:cs typeface="Times New Roman" pitchFamily="18" charset="0"/>
              </a:rPr>
              <a:t>円　</a:t>
            </a:r>
            <a:r>
              <a:rPr lang="en-US" altLang="ja-JP" sz="2000" dirty="0">
                <a:latin typeface="Times New Roman" pitchFamily="18" charset="0"/>
                <a:cs typeface="Times New Roman" pitchFamily="18" charset="0"/>
                <a:sym typeface="Wingdings" pitchFamily="2" charset="2"/>
              </a:rPr>
              <a:t></a:t>
            </a:r>
            <a:r>
              <a:rPr lang="ja-JP" altLang="en-US" sz="2000" dirty="0">
                <a:latin typeface="Times New Roman" pitchFamily="18" charset="0"/>
                <a:cs typeface="Times New Roman" pitchFamily="18" charset="0"/>
                <a:sym typeface="Wingdings" pitchFamily="2" charset="2"/>
              </a:rPr>
              <a:t>　</a:t>
            </a:r>
            <a:r>
              <a:rPr lang="ja-JP" altLang="en-US" sz="2000" dirty="0">
                <a:latin typeface="Times New Roman" pitchFamily="18" charset="0"/>
                <a:cs typeface="Times New Roman" pitchFamily="18" charset="0"/>
              </a:rPr>
              <a:t>現在，</a:t>
            </a:r>
            <a:r>
              <a:rPr lang="en-US" altLang="ja-JP" sz="2000" i="1" dirty="0">
                <a:latin typeface="Times New Roman" pitchFamily="18" charset="0"/>
                <a:cs typeface="Times New Roman" pitchFamily="18" charset="0"/>
              </a:rPr>
              <a:t>x</a:t>
            </a:r>
            <a:r>
              <a:rPr lang="en-US" altLang="ja-JP" sz="2000" dirty="0">
                <a:latin typeface="Times New Roman" pitchFamily="18" charset="0"/>
                <a:cs typeface="Times New Roman" pitchFamily="18" charset="0"/>
              </a:rPr>
              <a:t>/(1+</a:t>
            </a:r>
            <a:r>
              <a:rPr lang="en-US" altLang="ja-JP" sz="2000" i="1" dirty="0">
                <a:latin typeface="Times New Roman" pitchFamily="18" charset="0"/>
                <a:cs typeface="Times New Roman" pitchFamily="18" charset="0"/>
              </a:rPr>
              <a:t>r</a:t>
            </a:r>
            <a:r>
              <a:rPr lang="en-US" altLang="ja-JP" sz="2000" dirty="0">
                <a:latin typeface="Times New Roman" pitchFamily="18" charset="0"/>
                <a:cs typeface="Times New Roman" pitchFamily="18" charset="0"/>
              </a:rPr>
              <a:t>)</a:t>
            </a:r>
            <a:r>
              <a:rPr lang="en-US" altLang="ja-JP" sz="2000" i="1" baseline="30000" dirty="0">
                <a:latin typeface="Times New Roman" pitchFamily="18" charset="0"/>
                <a:cs typeface="Times New Roman" pitchFamily="18" charset="0"/>
              </a:rPr>
              <a:t>t</a:t>
            </a:r>
            <a:r>
              <a:rPr lang="en-US" altLang="ja-JP" sz="2000" dirty="0">
                <a:latin typeface="Times New Roman" pitchFamily="18" charset="0"/>
                <a:cs typeface="Times New Roman" pitchFamily="18" charset="0"/>
              </a:rPr>
              <a:t> </a:t>
            </a:r>
            <a:r>
              <a:rPr lang="ja-JP" altLang="en-US" sz="2000" dirty="0">
                <a:latin typeface="Times New Roman" pitchFamily="18" charset="0"/>
                <a:cs typeface="Times New Roman" pitchFamily="18" charset="0"/>
              </a:rPr>
              <a:t>円を保有しているのと同等</a:t>
            </a:r>
            <a:endParaRPr kumimoji="1" lang="ja-JP" altLang="en-US" sz="2400" dirty="0">
              <a:latin typeface="Times New Roman" pitchFamily="18" charset="0"/>
              <a:cs typeface="Times New Roman" pitchFamily="18" charset="0"/>
            </a:endParaRPr>
          </a:p>
        </p:txBody>
      </p:sp>
      <p:sp>
        <p:nvSpPr>
          <p:cNvPr id="3" name="テキスト ボックス 2"/>
          <p:cNvSpPr txBox="1"/>
          <p:nvPr/>
        </p:nvSpPr>
        <p:spPr>
          <a:xfrm>
            <a:off x="306572" y="2665801"/>
            <a:ext cx="6209644" cy="369332"/>
          </a:xfrm>
          <a:prstGeom prst="rect">
            <a:avLst/>
          </a:prstGeom>
          <a:noFill/>
        </p:spPr>
        <p:txBody>
          <a:bodyPr wrap="square" rtlCol="0">
            <a:spAutoFit/>
          </a:bodyPr>
          <a:lstStyle/>
          <a:p>
            <a:r>
              <a:rPr kumimoji="1" lang="en-US" altLang="ja-JP" dirty="0"/>
              <a:t>1</a:t>
            </a:r>
            <a:r>
              <a:rPr kumimoji="1" lang="ja-JP" altLang="en-US" dirty="0"/>
              <a:t>年後に</a:t>
            </a:r>
            <a:r>
              <a:rPr kumimoji="1" lang="en-US" altLang="ja-JP" dirty="0"/>
              <a:t>1</a:t>
            </a:r>
            <a:r>
              <a:rPr kumimoji="1" lang="ja-JP" altLang="en-US" dirty="0"/>
              <a:t>円を返却するという約束で</a:t>
            </a:r>
            <a:r>
              <a:rPr kumimoji="1" lang="en-US" altLang="ja-JP" dirty="0"/>
              <a:t>1/(1+r)</a:t>
            </a:r>
            <a:r>
              <a:rPr kumimoji="1" lang="ja-JP" altLang="en-US" dirty="0"/>
              <a:t>円借りられる</a:t>
            </a:r>
          </a:p>
        </p:txBody>
      </p:sp>
      <p:sp>
        <p:nvSpPr>
          <p:cNvPr id="4" name="テキスト ボックス 3"/>
          <p:cNvSpPr txBox="1"/>
          <p:nvPr/>
        </p:nvSpPr>
        <p:spPr>
          <a:xfrm>
            <a:off x="3726376" y="1166769"/>
            <a:ext cx="5134409" cy="369332"/>
          </a:xfrm>
          <a:prstGeom prst="rect">
            <a:avLst/>
          </a:prstGeom>
          <a:noFill/>
        </p:spPr>
        <p:txBody>
          <a:bodyPr wrap="square" rtlCol="0">
            <a:spAutoFit/>
          </a:bodyPr>
          <a:lstStyle/>
          <a:p>
            <a:r>
              <a:rPr lang="ja-JP" altLang="en-US" dirty="0"/>
              <a:t>預金しておくと</a:t>
            </a:r>
            <a:r>
              <a:rPr lang="en-US" altLang="ja-JP" dirty="0"/>
              <a:t>1</a:t>
            </a:r>
            <a:r>
              <a:rPr lang="ja-JP" altLang="en-US" dirty="0"/>
              <a:t>年後には元利合計で</a:t>
            </a:r>
            <a:r>
              <a:rPr lang="en-US" altLang="ja-JP" dirty="0">
                <a:latin typeface="Times New Roman" panose="02020603050405020304" pitchFamily="18" charset="0"/>
                <a:cs typeface="Times New Roman" panose="02020603050405020304" pitchFamily="18" charset="0"/>
              </a:rPr>
              <a:t>(1+</a:t>
            </a:r>
            <a:r>
              <a:rPr lang="en-US" altLang="ja-JP" i="1" dirty="0">
                <a:latin typeface="Times New Roman" panose="02020603050405020304" pitchFamily="18" charset="0"/>
                <a:cs typeface="Times New Roman" panose="02020603050405020304" pitchFamily="18" charset="0"/>
              </a:rPr>
              <a:t>r</a:t>
            </a:r>
            <a:r>
              <a:rPr lang="en-US" altLang="ja-JP" dirty="0">
                <a:latin typeface="Times New Roman" panose="02020603050405020304" pitchFamily="18" charset="0"/>
                <a:cs typeface="Times New Roman" panose="02020603050405020304" pitchFamily="18" charset="0"/>
              </a:rPr>
              <a:t>)</a:t>
            </a:r>
            <a:r>
              <a:rPr lang="ja-JP" altLang="en-US" dirty="0"/>
              <a:t>円に</a:t>
            </a:r>
            <a:endParaRPr kumimoji="1" lang="ja-JP" altLang="en-US" dirty="0"/>
          </a:p>
        </p:txBody>
      </p:sp>
      <p:grpSp>
        <p:nvGrpSpPr>
          <p:cNvPr id="16" name="グループ化 15">
            <a:extLst>
              <a:ext uri="{FF2B5EF4-FFF2-40B4-BE49-F238E27FC236}">
                <a16:creationId xmlns:a16="http://schemas.microsoft.com/office/drawing/2014/main" id="{516B9DFF-0E8C-43EA-B875-2BEC49C014B9}"/>
              </a:ext>
            </a:extLst>
          </p:cNvPr>
          <p:cNvGrpSpPr/>
          <p:nvPr/>
        </p:nvGrpSpPr>
        <p:grpSpPr>
          <a:xfrm>
            <a:off x="2087724" y="1658535"/>
            <a:ext cx="4534687" cy="873385"/>
            <a:chOff x="2087724" y="1658535"/>
            <a:chExt cx="4534687" cy="873385"/>
          </a:xfrm>
        </p:grpSpPr>
        <p:sp>
          <p:nvSpPr>
            <p:cNvPr id="6" name="正方形/長方形 5"/>
            <p:cNvSpPr/>
            <p:nvPr/>
          </p:nvSpPr>
          <p:spPr>
            <a:xfrm>
              <a:off x="2087724" y="1658535"/>
              <a:ext cx="1638652" cy="8733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矢印コネクタ 8"/>
            <p:cNvCxnSpPr>
              <a:cxnSpLocks/>
              <a:endCxn id="25" idx="1"/>
            </p:cNvCxnSpPr>
            <p:nvPr/>
          </p:nvCxnSpPr>
          <p:spPr>
            <a:xfrm>
              <a:off x="3726376" y="2060848"/>
              <a:ext cx="1257383" cy="34380"/>
            </a:xfrm>
            <a:prstGeom prst="straightConnector1">
              <a:avLst/>
            </a:prstGeom>
            <a:ln w="44450">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2514363" y="1826919"/>
              <a:ext cx="864096" cy="646331"/>
            </a:xfrm>
            <a:prstGeom prst="rect">
              <a:avLst/>
            </a:prstGeom>
            <a:noFill/>
          </p:spPr>
          <p:txBody>
            <a:bodyPr wrap="square" rtlCol="0">
              <a:spAutoFit/>
            </a:bodyPr>
            <a:lstStyle/>
            <a:p>
              <a:pPr algn="ctr"/>
              <a:r>
                <a:rPr lang="ja-JP" altLang="en-US" dirty="0"/>
                <a:t>現在</a:t>
              </a:r>
              <a:endParaRPr lang="en-US" altLang="ja-JP" dirty="0"/>
            </a:p>
            <a:p>
              <a:pPr algn="ctr"/>
              <a:r>
                <a:rPr kumimoji="1" lang="en-US" altLang="ja-JP" dirty="0"/>
                <a:t>1</a:t>
              </a:r>
              <a:r>
                <a:rPr kumimoji="1" lang="ja-JP" altLang="en-US" dirty="0"/>
                <a:t>円</a:t>
              </a:r>
            </a:p>
          </p:txBody>
        </p:sp>
        <p:sp>
          <p:nvSpPr>
            <p:cNvPr id="25" name="正方形/長方形 24">
              <a:extLst>
                <a:ext uri="{FF2B5EF4-FFF2-40B4-BE49-F238E27FC236}">
                  <a16:creationId xmlns:a16="http://schemas.microsoft.com/office/drawing/2014/main" id="{8D7E27ED-5905-4413-8534-B63B0D235B20}"/>
                </a:ext>
              </a:extLst>
            </p:cNvPr>
            <p:cNvSpPr/>
            <p:nvPr/>
          </p:nvSpPr>
          <p:spPr>
            <a:xfrm>
              <a:off x="4983759" y="1658535"/>
              <a:ext cx="1638652" cy="8733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7AB56C1A-77F2-41CF-80B7-4D5A24A64FF5}"/>
                </a:ext>
              </a:extLst>
            </p:cNvPr>
            <p:cNvSpPr txBox="1"/>
            <p:nvPr/>
          </p:nvSpPr>
          <p:spPr>
            <a:xfrm>
              <a:off x="5400092" y="1851086"/>
              <a:ext cx="972108" cy="646331"/>
            </a:xfrm>
            <a:prstGeom prst="rect">
              <a:avLst/>
            </a:prstGeom>
            <a:noFill/>
          </p:spPr>
          <p:txBody>
            <a:bodyPr wrap="square" rtlCol="0">
              <a:spAutoFit/>
            </a:bodyPr>
            <a:lstStyle/>
            <a:p>
              <a:pPr algn="ctr"/>
              <a:r>
                <a:rPr kumimoji="1" lang="en-US" altLang="ja-JP" dirty="0"/>
                <a:t>1</a:t>
              </a:r>
              <a:r>
                <a:rPr kumimoji="1" lang="ja-JP" altLang="en-US" dirty="0"/>
                <a:t>年後　</a:t>
              </a:r>
              <a:r>
                <a:rPr kumimoji="1" lang="en-US" altLang="ja-JP" dirty="0"/>
                <a:t>1+r</a:t>
              </a:r>
              <a:r>
                <a:rPr kumimoji="1" lang="ja-JP" altLang="en-US" dirty="0"/>
                <a:t>円</a:t>
              </a:r>
            </a:p>
          </p:txBody>
        </p:sp>
      </p:grpSp>
      <p:sp>
        <p:nvSpPr>
          <p:cNvPr id="29" name="正方形/長方形 28">
            <a:extLst>
              <a:ext uri="{FF2B5EF4-FFF2-40B4-BE49-F238E27FC236}">
                <a16:creationId xmlns:a16="http://schemas.microsoft.com/office/drawing/2014/main" id="{8E9DC66C-F7C9-4855-B594-DA1FF33743C1}"/>
              </a:ext>
            </a:extLst>
          </p:cNvPr>
          <p:cNvSpPr/>
          <p:nvPr/>
        </p:nvSpPr>
        <p:spPr>
          <a:xfrm>
            <a:off x="2087724" y="2992307"/>
            <a:ext cx="1638652" cy="8733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 name="直線矢印コネクタ 29">
            <a:extLst>
              <a:ext uri="{FF2B5EF4-FFF2-40B4-BE49-F238E27FC236}">
                <a16:creationId xmlns:a16="http://schemas.microsoft.com/office/drawing/2014/main" id="{ABF8C7B3-B3BC-40FE-A06D-14F29F5A995C}"/>
              </a:ext>
            </a:extLst>
          </p:cNvPr>
          <p:cNvCxnSpPr>
            <a:cxnSpLocks/>
          </p:cNvCxnSpPr>
          <p:nvPr/>
        </p:nvCxnSpPr>
        <p:spPr>
          <a:xfrm flipH="1">
            <a:off x="3726376" y="3393863"/>
            <a:ext cx="1257383" cy="0"/>
          </a:xfrm>
          <a:prstGeom prst="straightConnector1">
            <a:avLst/>
          </a:prstGeom>
          <a:ln w="44450">
            <a:tailEnd type="arrow"/>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A42C5ABD-7231-4B58-8F7F-719F36BAB249}"/>
              </a:ext>
            </a:extLst>
          </p:cNvPr>
          <p:cNvSpPr txBox="1"/>
          <p:nvPr/>
        </p:nvSpPr>
        <p:spPr>
          <a:xfrm>
            <a:off x="2195736" y="3160691"/>
            <a:ext cx="1477981" cy="646331"/>
          </a:xfrm>
          <a:prstGeom prst="rect">
            <a:avLst/>
          </a:prstGeom>
          <a:noFill/>
        </p:spPr>
        <p:txBody>
          <a:bodyPr wrap="square" rtlCol="0">
            <a:spAutoFit/>
          </a:bodyPr>
          <a:lstStyle/>
          <a:p>
            <a:pPr algn="ctr"/>
            <a:r>
              <a:rPr lang="ja-JP" altLang="en-US" dirty="0"/>
              <a:t>現在</a:t>
            </a:r>
            <a:endParaRPr lang="en-US" altLang="ja-JP" dirty="0"/>
          </a:p>
          <a:p>
            <a:pPr algn="ctr"/>
            <a:r>
              <a:rPr kumimoji="1" lang="en-US" altLang="ja-JP" dirty="0"/>
              <a:t>1/(1+r)</a:t>
            </a:r>
            <a:r>
              <a:rPr kumimoji="1" lang="ja-JP" altLang="en-US" dirty="0"/>
              <a:t>円</a:t>
            </a:r>
          </a:p>
        </p:txBody>
      </p:sp>
      <p:sp>
        <p:nvSpPr>
          <p:cNvPr id="32" name="正方形/長方形 31">
            <a:extLst>
              <a:ext uri="{FF2B5EF4-FFF2-40B4-BE49-F238E27FC236}">
                <a16:creationId xmlns:a16="http://schemas.microsoft.com/office/drawing/2014/main" id="{2F503AEF-8F41-4878-BBE3-C9909C25C687}"/>
              </a:ext>
            </a:extLst>
          </p:cNvPr>
          <p:cNvSpPr/>
          <p:nvPr/>
        </p:nvSpPr>
        <p:spPr>
          <a:xfrm>
            <a:off x="4983759" y="2992307"/>
            <a:ext cx="1638652" cy="87338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3E63CD41-C46E-4ED7-91FC-A73B20F4975D}"/>
              </a:ext>
            </a:extLst>
          </p:cNvPr>
          <p:cNvSpPr txBox="1"/>
          <p:nvPr/>
        </p:nvSpPr>
        <p:spPr>
          <a:xfrm>
            <a:off x="5400092" y="3184858"/>
            <a:ext cx="972108" cy="646331"/>
          </a:xfrm>
          <a:prstGeom prst="rect">
            <a:avLst/>
          </a:prstGeom>
          <a:noFill/>
        </p:spPr>
        <p:txBody>
          <a:bodyPr wrap="square" rtlCol="0">
            <a:spAutoFit/>
          </a:bodyPr>
          <a:lstStyle/>
          <a:p>
            <a:pPr algn="ctr"/>
            <a:r>
              <a:rPr kumimoji="1" lang="en-US" altLang="ja-JP" dirty="0"/>
              <a:t>1</a:t>
            </a:r>
            <a:r>
              <a:rPr kumimoji="1" lang="ja-JP" altLang="en-US" dirty="0"/>
              <a:t>年後　</a:t>
            </a:r>
            <a:r>
              <a:rPr kumimoji="1" lang="en-US" altLang="ja-JP" dirty="0"/>
              <a:t>1</a:t>
            </a:r>
            <a:r>
              <a:rPr kumimoji="1" lang="ja-JP" altLang="en-US" dirty="0"/>
              <a:t>円</a:t>
            </a:r>
          </a:p>
        </p:txBody>
      </p:sp>
    </p:spTree>
    <p:extLst>
      <p:ext uri="{BB962C8B-B14F-4D97-AF65-F5344CB8AC3E}">
        <p14:creationId xmlns:p14="http://schemas.microsoft.com/office/powerpoint/2010/main" val="1595081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57200"/>
            <a:ext cx="8147248" cy="1099592"/>
          </a:xfrm>
        </p:spPr>
        <p:txBody>
          <a:bodyPr>
            <a:normAutofit/>
          </a:bodyPr>
          <a:lstStyle/>
          <a:p>
            <a:r>
              <a:rPr kumimoji="1" lang="ja-JP" altLang="en-US" dirty="0"/>
              <a:t>割引価値</a:t>
            </a:r>
            <a:r>
              <a:rPr kumimoji="1" lang="en-US" altLang="ja-JP" dirty="0"/>
              <a:t>(2)</a:t>
            </a:r>
            <a:br>
              <a:rPr kumimoji="1" lang="en-US" altLang="ja-JP" dirty="0"/>
            </a:br>
            <a:r>
              <a:rPr kumimoji="1" lang="en-US" altLang="ja-JP" dirty="0"/>
              <a:t> </a:t>
            </a:r>
            <a:r>
              <a:rPr lang="en-US" altLang="ja-JP" sz="2800" i="1" dirty="0">
                <a:latin typeface="Times New Roman" pitchFamily="18" charset="0"/>
                <a:cs typeface="Times New Roman" pitchFamily="18" charset="0"/>
              </a:rPr>
              <a:t>t </a:t>
            </a:r>
            <a:r>
              <a:rPr lang="ja-JP" altLang="en-US" sz="2800" dirty="0">
                <a:latin typeface="Times New Roman" pitchFamily="18" charset="0"/>
                <a:cs typeface="Times New Roman" pitchFamily="18" charset="0"/>
              </a:rPr>
              <a:t>年後の</a:t>
            </a:r>
            <a:r>
              <a:rPr lang="en-US" altLang="ja-JP" sz="2800" dirty="0">
                <a:latin typeface="Times New Roman" pitchFamily="18" charset="0"/>
                <a:cs typeface="Times New Roman" pitchFamily="18" charset="0"/>
              </a:rPr>
              <a:t>1</a:t>
            </a:r>
            <a:r>
              <a:rPr lang="ja-JP" altLang="en-US" sz="2800" dirty="0">
                <a:latin typeface="Times New Roman" pitchFamily="18" charset="0"/>
                <a:cs typeface="Times New Roman" pitchFamily="18" charset="0"/>
              </a:rPr>
              <a:t>円の割引価値</a:t>
            </a:r>
            <a:endParaRPr kumimoji="1" lang="ja-JP" altLang="en-US"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844824"/>
            <a:ext cx="6876884" cy="4133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テキスト ボックス 2">
            <a:extLst>
              <a:ext uri="{FF2B5EF4-FFF2-40B4-BE49-F238E27FC236}">
                <a16:creationId xmlns:a16="http://schemas.microsoft.com/office/drawing/2014/main" id="{B7E9471A-9D20-4CBA-81AB-5F4DDD91518A}"/>
              </a:ext>
            </a:extLst>
          </p:cNvPr>
          <p:cNvSpPr txBox="1"/>
          <p:nvPr/>
        </p:nvSpPr>
        <p:spPr>
          <a:xfrm>
            <a:off x="6588224" y="2965594"/>
            <a:ext cx="1224136" cy="369332"/>
          </a:xfrm>
          <a:prstGeom prst="rect">
            <a:avLst/>
          </a:prstGeom>
          <a:noFill/>
        </p:spPr>
        <p:txBody>
          <a:bodyPr wrap="square" rtlCol="0">
            <a:spAutoFit/>
          </a:bodyPr>
          <a:lstStyle/>
          <a:p>
            <a:r>
              <a:rPr lang="ja-JP" altLang="en-US" dirty="0"/>
              <a:t>利子率</a:t>
            </a:r>
            <a:endParaRPr kumimoji="1" lang="ja-JP" altLang="en-US" dirty="0"/>
          </a:p>
        </p:txBody>
      </p:sp>
    </p:spTree>
    <p:extLst>
      <p:ext uri="{BB962C8B-B14F-4D97-AF65-F5344CB8AC3E}">
        <p14:creationId xmlns:p14="http://schemas.microsoft.com/office/powerpoint/2010/main" val="3488880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Rectangle 5"/>
          <p:cNvSpPr>
            <a:spLocks noGrp="1" noChangeArrowheads="1"/>
          </p:cNvSpPr>
          <p:nvPr>
            <p:ph type="title"/>
          </p:nvPr>
        </p:nvSpPr>
        <p:spPr/>
        <p:txBody>
          <a:bodyPr/>
          <a:lstStyle/>
          <a:p>
            <a:r>
              <a:rPr lang="ja-JP" altLang="en-US"/>
              <a:t>消費・貯蓄の決定</a:t>
            </a: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DE2E5065-5483-4F98-A57B-20FA66709213}"/>
                  </a:ext>
                </a:extLst>
              </p:cNvPr>
              <p:cNvSpPr>
                <a:spLocks noGrp="1"/>
              </p:cNvSpPr>
              <p:nvPr>
                <p:ph idx="1"/>
              </p:nvPr>
            </p:nvSpPr>
            <p:spPr>
              <a:xfrm>
                <a:off x="755650" y="1531169"/>
                <a:ext cx="7886700" cy="4634135"/>
              </a:xfrm>
            </p:spPr>
            <p:txBody>
              <a:bodyPr>
                <a:normAutofit/>
              </a:bodyPr>
              <a:lstStyle/>
              <a:p>
                <a:pPr marL="0" indent="0" algn="ctr">
                  <a:lnSpc>
                    <a:spcPct val="150000"/>
                  </a:lnSpc>
                  <a:buNone/>
                </a:pPr>
                <a14:m>
                  <m:oMath xmlns:m="http://schemas.openxmlformats.org/officeDocument/2006/math">
                    <m:func>
                      <m:funcPr>
                        <m:ctrlPr>
                          <a:rPr lang="en-US" altLang="ja-JP" sz="2800" b="0" i="1" smtClean="0">
                            <a:latin typeface="Cambria Math" panose="02040503050406030204" pitchFamily="18" charset="0"/>
                          </a:rPr>
                        </m:ctrlPr>
                      </m:funcPr>
                      <m:fName>
                        <m:r>
                          <m:rPr>
                            <m:sty m:val="p"/>
                          </m:rPr>
                          <a:rPr lang="en-US" altLang="ja-JP" sz="2800" b="0" i="0" smtClean="0">
                            <a:latin typeface="Cambria Math" panose="02040503050406030204" pitchFamily="18" charset="0"/>
                          </a:rPr>
                          <m:t>max</m:t>
                        </m:r>
                      </m:fName>
                      <m:e>
                        <m:r>
                          <a:rPr lang="en-US" altLang="ja-JP" sz="2800" b="0" i="1" smtClean="0">
                            <a:latin typeface="Cambria Math" panose="02040503050406030204" pitchFamily="18" charset="0"/>
                          </a:rPr>
                          <m:t>𝑈</m:t>
                        </m:r>
                        <m:r>
                          <a:rPr lang="en-US" altLang="ja-JP" sz="2800" b="0" i="1" smtClean="0">
                            <a:latin typeface="Cambria Math" panose="02040503050406030204" pitchFamily="18" charset="0"/>
                          </a:rPr>
                          <m:t>(</m:t>
                        </m:r>
                        <m:sSub>
                          <m:sSubPr>
                            <m:ctrlPr>
                              <a:rPr lang="en-US" altLang="ja-JP" sz="2800" b="0" i="1" smtClean="0">
                                <a:latin typeface="Cambria Math" panose="02040503050406030204" pitchFamily="18" charset="0"/>
                              </a:rPr>
                            </m:ctrlPr>
                          </m:sSubPr>
                          <m:e>
                            <m:r>
                              <a:rPr lang="en-US" altLang="ja-JP" sz="2800" b="0" i="1" smtClean="0">
                                <a:latin typeface="Cambria Math" panose="02040503050406030204" pitchFamily="18" charset="0"/>
                              </a:rPr>
                              <m:t>𝐶</m:t>
                            </m:r>
                          </m:e>
                          <m:sub>
                            <m:r>
                              <a:rPr lang="en-US" altLang="ja-JP" sz="2800" b="0" i="1" smtClean="0">
                                <a:latin typeface="Cambria Math" panose="02040503050406030204" pitchFamily="18" charset="0"/>
                              </a:rPr>
                              <m:t>1</m:t>
                            </m:r>
                          </m:sub>
                        </m:sSub>
                        <m:r>
                          <a:rPr lang="en-US" altLang="ja-JP" sz="2800" b="0" i="1" smtClean="0">
                            <a:latin typeface="Cambria Math" panose="02040503050406030204" pitchFamily="18" charset="0"/>
                          </a:rPr>
                          <m:t>,</m:t>
                        </m:r>
                        <m:sSub>
                          <m:sSubPr>
                            <m:ctrlPr>
                              <a:rPr lang="en-US" altLang="ja-JP" sz="2800" b="0" i="1" smtClean="0">
                                <a:latin typeface="Cambria Math" panose="02040503050406030204" pitchFamily="18" charset="0"/>
                              </a:rPr>
                            </m:ctrlPr>
                          </m:sSubPr>
                          <m:e>
                            <m:r>
                              <a:rPr lang="en-US" altLang="ja-JP" sz="2800" b="0" i="1" smtClean="0">
                                <a:latin typeface="Cambria Math" panose="02040503050406030204" pitchFamily="18" charset="0"/>
                              </a:rPr>
                              <m:t>𝐶</m:t>
                            </m:r>
                          </m:e>
                          <m:sub>
                            <m:r>
                              <a:rPr lang="en-US" altLang="ja-JP" sz="2800" b="0" i="1" smtClean="0">
                                <a:latin typeface="Cambria Math" panose="02040503050406030204" pitchFamily="18" charset="0"/>
                              </a:rPr>
                              <m:t>2</m:t>
                            </m:r>
                          </m:sub>
                        </m:sSub>
                      </m:e>
                    </m:func>
                  </m:oMath>
                </a14:m>
                <a:r>
                  <a:rPr lang="en-US" altLang="ja-JP" sz="2800" dirty="0"/>
                  <a:t>)</a:t>
                </a:r>
              </a:p>
              <a:p>
                <a:pPr marL="0" indent="0">
                  <a:lnSpc>
                    <a:spcPct val="150000"/>
                  </a:lnSpc>
                  <a:buNone/>
                </a:pPr>
                <a14:m>
                  <m:oMathPara xmlns:m="http://schemas.openxmlformats.org/officeDocument/2006/math">
                    <m:oMathParaPr>
                      <m:jc m:val="centerGroup"/>
                    </m:oMathParaPr>
                    <m:oMath xmlns:m="http://schemas.openxmlformats.org/officeDocument/2006/math">
                      <m:r>
                        <m:rPr>
                          <m:nor/>
                        </m:rPr>
                        <a:rPr lang="en-US" altLang="ja-JP" sz="2800" b="0" i="0" smtClean="0">
                          <a:latin typeface="Cambria Math" panose="02040503050406030204" pitchFamily="18" charset="0"/>
                        </a:rPr>
                        <m:t>s</m:t>
                      </m:r>
                      <m:r>
                        <m:rPr>
                          <m:nor/>
                        </m:rPr>
                        <a:rPr lang="en-US" altLang="ja-JP" sz="2800" b="0" i="0" smtClean="0">
                          <a:latin typeface="Cambria Math" panose="02040503050406030204" pitchFamily="18" charset="0"/>
                        </a:rPr>
                        <m:t>.</m:t>
                      </m:r>
                      <m:r>
                        <m:rPr>
                          <m:nor/>
                        </m:rPr>
                        <a:rPr lang="en-US" altLang="ja-JP" sz="2800" b="0" i="0" smtClean="0">
                          <a:latin typeface="Cambria Math" panose="02040503050406030204" pitchFamily="18" charset="0"/>
                        </a:rPr>
                        <m:t>t</m:t>
                      </m:r>
                      <m:r>
                        <m:rPr>
                          <m:nor/>
                        </m:rPr>
                        <a:rPr lang="en-US" altLang="ja-JP" sz="2800" b="0" i="0" smtClean="0">
                          <a:latin typeface="Cambria Math" panose="02040503050406030204" pitchFamily="18" charset="0"/>
                        </a:rPr>
                        <m:t>.</m:t>
                      </m:r>
                      <m:r>
                        <a:rPr lang="en-US" altLang="ja-JP" sz="2800" b="0" i="1" smtClean="0">
                          <a:latin typeface="Cambria Math" panose="02040503050406030204" pitchFamily="18" charset="0"/>
                        </a:rPr>
                        <m:t> </m:t>
                      </m:r>
                      <m:sSub>
                        <m:sSubPr>
                          <m:ctrlPr>
                            <a:rPr lang="en-US" altLang="ja-JP" sz="2800" b="0" i="1" smtClean="0">
                              <a:latin typeface="Cambria Math" panose="02040503050406030204" pitchFamily="18" charset="0"/>
                            </a:rPr>
                          </m:ctrlPr>
                        </m:sSubPr>
                        <m:e>
                          <m:r>
                            <a:rPr lang="en-US" altLang="ja-JP" sz="2800" b="0" i="1" smtClean="0">
                              <a:latin typeface="Cambria Math" panose="02040503050406030204" pitchFamily="18" charset="0"/>
                            </a:rPr>
                            <m:t>  </m:t>
                          </m:r>
                          <m:r>
                            <a:rPr lang="en-US" altLang="ja-JP" sz="2800" b="0" i="1" smtClean="0">
                              <a:latin typeface="Cambria Math" panose="02040503050406030204" pitchFamily="18" charset="0"/>
                            </a:rPr>
                            <m:t>𝐶</m:t>
                          </m:r>
                        </m:e>
                        <m:sub>
                          <m:r>
                            <a:rPr lang="en-US" altLang="ja-JP" sz="2800" b="0" i="1" smtClean="0">
                              <a:latin typeface="Cambria Math" panose="02040503050406030204" pitchFamily="18" charset="0"/>
                            </a:rPr>
                            <m:t>1</m:t>
                          </m:r>
                        </m:sub>
                      </m:sSub>
                      <m:r>
                        <a:rPr lang="en-US" altLang="ja-JP" sz="2800" b="0" i="1" smtClean="0">
                          <a:latin typeface="Cambria Math" panose="02040503050406030204" pitchFamily="18" charset="0"/>
                        </a:rPr>
                        <m:t>+</m:t>
                      </m:r>
                      <m:f>
                        <m:fPr>
                          <m:ctrlPr>
                            <a:rPr lang="en-US" altLang="ja-JP" sz="2800" b="0" i="1" smtClean="0">
                              <a:latin typeface="Cambria Math" panose="02040503050406030204" pitchFamily="18" charset="0"/>
                            </a:rPr>
                          </m:ctrlPr>
                        </m:fPr>
                        <m:num>
                          <m:sSub>
                            <m:sSubPr>
                              <m:ctrlPr>
                                <a:rPr lang="en-US" altLang="ja-JP" sz="2800" b="0" i="1" smtClean="0">
                                  <a:latin typeface="Cambria Math" panose="02040503050406030204" pitchFamily="18" charset="0"/>
                                </a:rPr>
                              </m:ctrlPr>
                            </m:sSubPr>
                            <m:e>
                              <m:r>
                                <a:rPr lang="en-US" altLang="ja-JP" sz="2800" b="0" i="1" smtClean="0">
                                  <a:latin typeface="Cambria Math" panose="02040503050406030204" pitchFamily="18" charset="0"/>
                                </a:rPr>
                                <m:t>𝐶</m:t>
                              </m:r>
                            </m:e>
                            <m:sub>
                              <m:r>
                                <a:rPr lang="en-US" altLang="ja-JP" sz="2800" b="0" i="1" smtClean="0">
                                  <a:latin typeface="Cambria Math" panose="02040503050406030204" pitchFamily="18" charset="0"/>
                                </a:rPr>
                                <m:t>2</m:t>
                              </m:r>
                            </m:sub>
                          </m:sSub>
                        </m:num>
                        <m:den>
                          <m:r>
                            <a:rPr lang="en-US" altLang="ja-JP" sz="2800" b="0" i="1" smtClean="0">
                              <a:latin typeface="Cambria Math" panose="02040503050406030204" pitchFamily="18" charset="0"/>
                            </a:rPr>
                            <m:t>1+</m:t>
                          </m:r>
                          <m:r>
                            <a:rPr lang="en-US" altLang="ja-JP" sz="2800" b="0" i="1" smtClean="0">
                              <a:latin typeface="Cambria Math" panose="02040503050406030204" pitchFamily="18" charset="0"/>
                            </a:rPr>
                            <m:t>𝑟</m:t>
                          </m:r>
                        </m:den>
                      </m:f>
                      <m:r>
                        <a:rPr lang="en-US" altLang="ja-JP" sz="2800" b="0" i="1" smtClean="0">
                          <a:latin typeface="Cambria Math" panose="02040503050406030204" pitchFamily="18" charset="0"/>
                        </a:rPr>
                        <m:t>=</m:t>
                      </m:r>
                      <m:sSub>
                        <m:sSubPr>
                          <m:ctrlPr>
                            <a:rPr lang="en-US" altLang="ja-JP" sz="2800" b="0" i="1" smtClean="0">
                              <a:latin typeface="Cambria Math" panose="02040503050406030204" pitchFamily="18" charset="0"/>
                            </a:rPr>
                          </m:ctrlPr>
                        </m:sSubPr>
                        <m:e>
                          <m:r>
                            <a:rPr lang="en-US" altLang="ja-JP" sz="2800" b="0" i="1" smtClean="0">
                              <a:latin typeface="Cambria Math" panose="02040503050406030204" pitchFamily="18" charset="0"/>
                            </a:rPr>
                            <m:t>  </m:t>
                          </m:r>
                          <m:r>
                            <a:rPr lang="en-US" altLang="ja-JP" sz="2800" b="0" i="1" smtClean="0">
                              <a:latin typeface="Cambria Math" panose="02040503050406030204" pitchFamily="18" charset="0"/>
                            </a:rPr>
                            <m:t>𝑊</m:t>
                          </m:r>
                        </m:e>
                        <m:sub>
                          <m:r>
                            <a:rPr lang="en-US" altLang="ja-JP" sz="2800" b="0" i="1" smtClean="0">
                              <a:latin typeface="Cambria Math" panose="02040503050406030204" pitchFamily="18" charset="0"/>
                            </a:rPr>
                            <m:t>1</m:t>
                          </m:r>
                        </m:sub>
                      </m:sSub>
                      <m:r>
                        <a:rPr lang="en-US" altLang="ja-JP" sz="2800" b="0" i="1" smtClean="0">
                          <a:latin typeface="Cambria Math" panose="02040503050406030204" pitchFamily="18" charset="0"/>
                        </a:rPr>
                        <m:t>+</m:t>
                      </m:r>
                      <m:f>
                        <m:fPr>
                          <m:ctrlPr>
                            <a:rPr lang="en-US" altLang="ja-JP" sz="2800" b="0" i="1" smtClean="0">
                              <a:latin typeface="Cambria Math" panose="02040503050406030204" pitchFamily="18" charset="0"/>
                            </a:rPr>
                          </m:ctrlPr>
                        </m:fPr>
                        <m:num>
                          <m:sSub>
                            <m:sSubPr>
                              <m:ctrlPr>
                                <a:rPr lang="en-US" altLang="ja-JP" sz="2800" b="0" i="1" smtClean="0">
                                  <a:latin typeface="Cambria Math" panose="02040503050406030204" pitchFamily="18" charset="0"/>
                                </a:rPr>
                              </m:ctrlPr>
                            </m:sSubPr>
                            <m:e>
                              <m:r>
                                <a:rPr lang="en-US" altLang="ja-JP" sz="2800" b="0" i="1" smtClean="0">
                                  <a:latin typeface="Cambria Math" panose="02040503050406030204" pitchFamily="18" charset="0"/>
                                </a:rPr>
                                <m:t>𝑊</m:t>
                              </m:r>
                            </m:e>
                            <m:sub>
                              <m:r>
                                <a:rPr lang="en-US" altLang="ja-JP" sz="2800" b="0" i="1" smtClean="0">
                                  <a:latin typeface="Cambria Math" panose="02040503050406030204" pitchFamily="18" charset="0"/>
                                </a:rPr>
                                <m:t>2</m:t>
                              </m:r>
                            </m:sub>
                          </m:sSub>
                        </m:num>
                        <m:den>
                          <m:r>
                            <a:rPr lang="en-US" altLang="ja-JP" sz="2800" b="0" i="1" smtClean="0">
                              <a:latin typeface="Cambria Math" panose="02040503050406030204" pitchFamily="18" charset="0"/>
                            </a:rPr>
                            <m:t>1+</m:t>
                          </m:r>
                          <m:r>
                            <a:rPr lang="en-US" altLang="ja-JP" sz="2800" b="0" i="1" smtClean="0">
                              <a:latin typeface="Cambria Math" panose="02040503050406030204" pitchFamily="18" charset="0"/>
                            </a:rPr>
                            <m:t>𝑟</m:t>
                          </m:r>
                        </m:den>
                      </m:f>
                    </m:oMath>
                  </m:oMathPara>
                </a14:m>
                <a:endParaRPr lang="en-US" altLang="ja-JP" dirty="0"/>
              </a:p>
              <a:p>
                <a:pPr marL="0" indent="0">
                  <a:lnSpc>
                    <a:spcPct val="150000"/>
                  </a:lnSpc>
                  <a:buNone/>
                </a:pPr>
                <a:endParaRPr lang="en-US" altLang="ja-JP" dirty="0"/>
              </a:p>
              <a:p>
                <a:pPr marL="0" indent="0">
                  <a:spcBef>
                    <a:spcPct val="50000"/>
                  </a:spcBef>
                  <a:buNone/>
                </a:pPr>
                <a:r>
                  <a:rPr lang="en-US" altLang="ja-JP" sz="2400" dirty="0">
                    <a:latin typeface="Times New Roman" pitchFamily="18" charset="0"/>
                    <a:cs typeface="Times New Roman" pitchFamily="18" charset="0"/>
                  </a:rPr>
                  <a:t>max </a:t>
                </a:r>
                <a:r>
                  <a:rPr lang="en-US" altLang="ja-JP" sz="2400" i="1" dirty="0">
                    <a:latin typeface="Times New Roman" pitchFamily="18" charset="0"/>
                    <a:cs typeface="Times New Roman" pitchFamily="18" charset="0"/>
                  </a:rPr>
                  <a:t>U</a:t>
                </a:r>
                <a:r>
                  <a:rPr lang="en-US" altLang="ja-JP" sz="2400" dirty="0">
                    <a:latin typeface="Times New Roman" pitchFamily="18" charset="0"/>
                    <a:cs typeface="Times New Roman" pitchFamily="18" charset="0"/>
                  </a:rPr>
                  <a:t>(</a:t>
                </a:r>
                <a:r>
                  <a:rPr lang="en-US" altLang="ja-JP" sz="2400" i="1" dirty="0" err="1">
                    <a:latin typeface="Times New Roman" pitchFamily="18" charset="0"/>
                    <a:cs typeface="Times New Roman" pitchFamily="18" charset="0"/>
                  </a:rPr>
                  <a:t>x</a:t>
                </a:r>
                <a:r>
                  <a:rPr lang="en-US" altLang="ja-JP" sz="2400" dirty="0" err="1">
                    <a:latin typeface="Times New Roman" pitchFamily="18" charset="0"/>
                    <a:cs typeface="Times New Roman" pitchFamily="18" charset="0"/>
                  </a:rPr>
                  <a:t>,</a:t>
                </a:r>
                <a:r>
                  <a:rPr lang="en-US" altLang="ja-JP" sz="2400" i="1" dirty="0" err="1">
                    <a:latin typeface="Times New Roman" pitchFamily="18" charset="0"/>
                    <a:cs typeface="Times New Roman" pitchFamily="18" charset="0"/>
                  </a:rPr>
                  <a:t>y</a:t>
                </a:r>
                <a:r>
                  <a:rPr lang="en-US" altLang="ja-JP" sz="2400" dirty="0">
                    <a:latin typeface="Times New Roman" pitchFamily="18" charset="0"/>
                    <a:cs typeface="Times New Roman" pitchFamily="18" charset="0"/>
                  </a:rPr>
                  <a:t>)  </a:t>
                </a:r>
                <a:r>
                  <a:rPr lang="en-US" altLang="ja-JP" sz="2400" dirty="0" err="1">
                    <a:latin typeface="Times New Roman" pitchFamily="18" charset="0"/>
                    <a:cs typeface="Times New Roman" pitchFamily="18" charset="0"/>
                  </a:rPr>
                  <a:t>s.t.</a:t>
                </a:r>
                <a:r>
                  <a:rPr lang="en-US" altLang="ja-JP" sz="2400" dirty="0">
                    <a:latin typeface="Times New Roman" pitchFamily="18" charset="0"/>
                    <a:cs typeface="Times New Roman" pitchFamily="18" charset="0"/>
                  </a:rPr>
                  <a:t>  </a:t>
                </a:r>
                <a:r>
                  <a:rPr lang="en-US" altLang="ja-JP" sz="2400" i="1" dirty="0">
                    <a:latin typeface="Times New Roman" pitchFamily="18" charset="0"/>
                    <a:cs typeface="Times New Roman" pitchFamily="18" charset="0"/>
                  </a:rPr>
                  <a:t>px</a:t>
                </a:r>
                <a:r>
                  <a:rPr lang="en-US" altLang="ja-JP" sz="2400" dirty="0">
                    <a:latin typeface="Times New Roman" pitchFamily="18" charset="0"/>
                    <a:cs typeface="Times New Roman" pitchFamily="18" charset="0"/>
                  </a:rPr>
                  <a:t> + </a:t>
                </a:r>
                <a:r>
                  <a:rPr lang="en-US" altLang="ja-JP" sz="2400" i="1" dirty="0" err="1">
                    <a:latin typeface="Times New Roman" pitchFamily="18" charset="0"/>
                    <a:cs typeface="Times New Roman" pitchFamily="18" charset="0"/>
                  </a:rPr>
                  <a:t>qy</a:t>
                </a:r>
                <a:r>
                  <a:rPr lang="en-US" altLang="ja-JP" sz="2400" dirty="0">
                    <a:latin typeface="Times New Roman" pitchFamily="18" charset="0"/>
                    <a:cs typeface="Times New Roman" pitchFamily="18" charset="0"/>
                  </a:rPr>
                  <a:t> =</a:t>
                </a:r>
                <a:r>
                  <a:rPr lang="en-US" altLang="ja-JP" sz="2400" i="1" dirty="0">
                    <a:latin typeface="Times New Roman" pitchFamily="18" charset="0"/>
                    <a:cs typeface="Times New Roman" pitchFamily="18" charset="0"/>
                  </a:rPr>
                  <a:t>I</a:t>
                </a:r>
                <a:r>
                  <a:rPr lang="en-US" altLang="ja-JP" sz="2400" dirty="0"/>
                  <a:t> </a:t>
                </a:r>
                <a:r>
                  <a:rPr lang="ja-JP" altLang="en-US" sz="2400" dirty="0"/>
                  <a:t>と同じ問題に帰着。</a:t>
                </a:r>
              </a:p>
              <a:p>
                <a:pPr marL="0" indent="0">
                  <a:spcBef>
                    <a:spcPct val="50000"/>
                  </a:spcBef>
                  <a:buNone/>
                </a:pPr>
                <a:r>
                  <a:rPr lang="en-US" altLang="ja-JP" sz="2400" dirty="0">
                    <a:latin typeface="Times New Roman" pitchFamily="18" charset="0"/>
                    <a:cs typeface="Times New Roman" pitchFamily="18" charset="0"/>
                  </a:rPr>
                  <a:t>1/(1+</a:t>
                </a:r>
                <a:r>
                  <a:rPr lang="en-US" altLang="ja-JP" sz="2400" i="1" dirty="0">
                    <a:latin typeface="Times New Roman" pitchFamily="18" charset="0"/>
                    <a:cs typeface="Times New Roman" pitchFamily="18" charset="0"/>
                  </a:rPr>
                  <a:t>r</a:t>
                </a:r>
                <a:r>
                  <a:rPr lang="en-US" altLang="ja-JP" sz="2400" dirty="0">
                    <a:latin typeface="Times New Roman" pitchFamily="18" charset="0"/>
                    <a:cs typeface="Times New Roman" pitchFamily="18" charset="0"/>
                  </a:rPr>
                  <a:t>)</a:t>
                </a:r>
                <a:r>
                  <a:rPr lang="ja-JP" altLang="en-US" sz="2400" dirty="0"/>
                  <a:t>が</a:t>
                </a:r>
                <a:r>
                  <a:rPr lang="en-US" altLang="ja-JP" sz="2400" i="1" dirty="0">
                    <a:latin typeface="Times New Roman" pitchFamily="18" charset="0"/>
                    <a:cs typeface="Times New Roman" pitchFamily="18" charset="0"/>
                  </a:rPr>
                  <a:t>C</a:t>
                </a:r>
                <a:r>
                  <a:rPr lang="en-US" altLang="ja-JP" sz="2400" baseline="-25000" dirty="0">
                    <a:latin typeface="Times New Roman" pitchFamily="18" charset="0"/>
                    <a:cs typeface="Times New Roman" pitchFamily="18" charset="0"/>
                  </a:rPr>
                  <a:t>2</a:t>
                </a:r>
                <a:r>
                  <a:rPr lang="ja-JP" altLang="en-US" sz="2400" dirty="0"/>
                  <a:t>の価格（</a:t>
                </a:r>
                <a:r>
                  <a:rPr lang="en-US" altLang="ja-JP" sz="2400" i="1" dirty="0">
                    <a:latin typeface="Times New Roman" pitchFamily="18" charset="0"/>
                    <a:cs typeface="Times New Roman" pitchFamily="18" charset="0"/>
                  </a:rPr>
                  <a:t>C</a:t>
                </a:r>
                <a:r>
                  <a:rPr lang="en-US" altLang="ja-JP" sz="2400" baseline="-25000" dirty="0">
                    <a:latin typeface="Times New Roman" pitchFamily="18" charset="0"/>
                    <a:cs typeface="Times New Roman" pitchFamily="18" charset="0"/>
                  </a:rPr>
                  <a:t>1</a:t>
                </a:r>
                <a:r>
                  <a:rPr lang="ja-JP" altLang="en-US" sz="2400" dirty="0"/>
                  <a:t>の価格を</a:t>
                </a:r>
                <a:r>
                  <a:rPr lang="en-US" altLang="ja-JP" sz="2400" dirty="0">
                    <a:latin typeface="Times New Roman" pitchFamily="18" charset="0"/>
                    <a:cs typeface="Times New Roman" pitchFamily="18" charset="0"/>
                  </a:rPr>
                  <a:t>1</a:t>
                </a:r>
                <a:r>
                  <a:rPr lang="ja-JP" altLang="en-US" sz="2400" dirty="0"/>
                  <a:t>とした時）</a:t>
                </a:r>
              </a:p>
              <a:p>
                <a:pPr marL="0" indent="0">
                  <a:spcBef>
                    <a:spcPct val="50000"/>
                  </a:spcBef>
                  <a:buNone/>
                </a:pPr>
                <a:r>
                  <a:rPr lang="en-US" altLang="ja-JP" sz="2400" i="1" dirty="0">
                    <a:latin typeface="Times New Roman" pitchFamily="18" charset="0"/>
                    <a:cs typeface="Times New Roman" pitchFamily="18" charset="0"/>
                  </a:rPr>
                  <a:t>W</a:t>
                </a:r>
                <a:r>
                  <a:rPr lang="en-US" altLang="ja-JP" sz="2400" baseline="-25000" dirty="0">
                    <a:latin typeface="Times New Roman" pitchFamily="18" charset="0"/>
                    <a:cs typeface="Times New Roman" pitchFamily="18" charset="0"/>
                  </a:rPr>
                  <a:t>1</a:t>
                </a:r>
                <a:r>
                  <a:rPr lang="en-US" altLang="ja-JP" sz="2400" dirty="0">
                    <a:latin typeface="Times New Roman" pitchFamily="18" charset="0"/>
                    <a:cs typeface="Times New Roman" pitchFamily="18" charset="0"/>
                  </a:rPr>
                  <a:t>+</a:t>
                </a:r>
                <a:r>
                  <a:rPr lang="en-US" altLang="ja-JP" sz="2400" i="1" dirty="0">
                    <a:latin typeface="Times New Roman" pitchFamily="18" charset="0"/>
                    <a:cs typeface="Times New Roman" pitchFamily="18" charset="0"/>
                  </a:rPr>
                  <a:t>W</a:t>
                </a:r>
                <a:r>
                  <a:rPr lang="en-US" altLang="ja-JP" sz="2400" baseline="-25000" dirty="0">
                    <a:latin typeface="Times New Roman" pitchFamily="18" charset="0"/>
                    <a:cs typeface="Times New Roman" pitchFamily="18" charset="0"/>
                  </a:rPr>
                  <a:t>2</a:t>
                </a:r>
                <a:r>
                  <a:rPr lang="en-US" altLang="ja-JP" sz="2400" dirty="0">
                    <a:latin typeface="Times New Roman" pitchFamily="18" charset="0"/>
                    <a:cs typeface="Times New Roman" pitchFamily="18" charset="0"/>
                  </a:rPr>
                  <a:t>/(1+</a:t>
                </a:r>
                <a:r>
                  <a:rPr lang="en-US" altLang="ja-JP" sz="2400" i="1" dirty="0">
                    <a:latin typeface="Times New Roman" pitchFamily="18" charset="0"/>
                    <a:cs typeface="Times New Roman" pitchFamily="18" charset="0"/>
                  </a:rPr>
                  <a:t>r</a:t>
                </a:r>
                <a:r>
                  <a:rPr lang="en-US" altLang="ja-JP" sz="2400" dirty="0">
                    <a:latin typeface="Times New Roman" pitchFamily="18" charset="0"/>
                    <a:cs typeface="Times New Roman" pitchFamily="18" charset="0"/>
                  </a:rPr>
                  <a:t>)</a:t>
                </a:r>
                <a:r>
                  <a:rPr lang="ja-JP" altLang="en-US" sz="2400" dirty="0">
                    <a:latin typeface="Times New Roman" pitchFamily="18" charset="0"/>
                    <a:cs typeface="Times New Roman" pitchFamily="18" charset="0"/>
                  </a:rPr>
                  <a:t>が</a:t>
                </a:r>
                <a:r>
                  <a:rPr lang="en-US" altLang="ja-JP" sz="2400" i="1" dirty="0">
                    <a:latin typeface="Times New Roman" pitchFamily="18" charset="0"/>
                    <a:cs typeface="Times New Roman" pitchFamily="18" charset="0"/>
                  </a:rPr>
                  <a:t>I</a:t>
                </a:r>
                <a:r>
                  <a:rPr lang="ja-JP" altLang="en-US" sz="2400" dirty="0"/>
                  <a:t>に相当：	生涯所得</a:t>
                </a:r>
              </a:p>
              <a:p>
                <a:pPr marL="0" indent="0">
                  <a:lnSpc>
                    <a:spcPct val="150000"/>
                  </a:lnSpc>
                  <a:buNone/>
                </a:pPr>
                <a:endParaRPr lang="ja-JP" altLang="en-US" dirty="0"/>
              </a:p>
            </p:txBody>
          </p:sp>
        </mc:Choice>
        <mc:Fallback xmlns="">
          <p:sp>
            <p:nvSpPr>
              <p:cNvPr id="3" name="コンテンツ プレースホルダー 2">
                <a:extLst>
                  <a:ext uri="{FF2B5EF4-FFF2-40B4-BE49-F238E27FC236}">
                    <a16:creationId xmlns:a16="http://schemas.microsoft.com/office/drawing/2014/main" id="{DE2E5065-5483-4F98-A57B-20FA66709213}"/>
                  </a:ext>
                </a:extLst>
              </p:cNvPr>
              <p:cNvSpPr>
                <a:spLocks noGrp="1" noRot="1" noChangeAspect="1" noMove="1" noResize="1" noEditPoints="1" noAdjustHandles="1" noChangeArrowheads="1" noChangeShapeType="1" noTextEdit="1"/>
              </p:cNvSpPr>
              <p:nvPr>
                <p:ph idx="1"/>
              </p:nvPr>
            </p:nvSpPr>
            <p:spPr>
              <a:xfrm>
                <a:off x="755650" y="1531169"/>
                <a:ext cx="7886700" cy="4634135"/>
              </a:xfrm>
              <a:blipFill>
                <a:blip r:embed="rId2"/>
                <a:stretch>
                  <a:fillRect l="-1236"/>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537766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28651" y="365126"/>
            <a:ext cx="2935288" cy="708311"/>
          </a:xfrm>
        </p:spPr>
        <p:txBody>
          <a:bodyPr/>
          <a:lstStyle/>
          <a:p>
            <a:r>
              <a:rPr lang="ja-JP" altLang="en-US" dirty="0"/>
              <a:t>貯蓄の決定</a:t>
            </a:r>
          </a:p>
        </p:txBody>
      </p:sp>
      <p:sp>
        <p:nvSpPr>
          <p:cNvPr id="24579" name="Line 3"/>
          <p:cNvSpPr>
            <a:spLocks noChangeShapeType="1"/>
          </p:cNvSpPr>
          <p:nvPr/>
        </p:nvSpPr>
        <p:spPr bwMode="auto">
          <a:xfrm flipV="1">
            <a:off x="2124075" y="1412875"/>
            <a:ext cx="0" cy="4103688"/>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0" name="Line 4"/>
          <p:cNvSpPr>
            <a:spLocks noChangeShapeType="1"/>
          </p:cNvSpPr>
          <p:nvPr/>
        </p:nvSpPr>
        <p:spPr bwMode="auto">
          <a:xfrm>
            <a:off x="2124075" y="5516563"/>
            <a:ext cx="4392613" cy="0"/>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1" name="Line 5"/>
          <p:cNvSpPr>
            <a:spLocks noChangeShapeType="1"/>
          </p:cNvSpPr>
          <p:nvPr/>
        </p:nvSpPr>
        <p:spPr bwMode="auto">
          <a:xfrm>
            <a:off x="2124075" y="2492375"/>
            <a:ext cx="3240088" cy="30241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2" name="Text Box 6"/>
          <p:cNvSpPr txBox="1">
            <a:spLocks noChangeArrowheads="1"/>
          </p:cNvSpPr>
          <p:nvPr/>
        </p:nvSpPr>
        <p:spPr bwMode="auto">
          <a:xfrm>
            <a:off x="6424252" y="5475570"/>
            <a:ext cx="504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dirty="0">
                <a:latin typeface="Times New Roman" pitchFamily="18" charset="0"/>
              </a:rPr>
              <a:t>C</a:t>
            </a:r>
            <a:r>
              <a:rPr lang="en-US" altLang="ja-JP" sz="2400" baseline="-25000" dirty="0">
                <a:latin typeface="Times New Roman" pitchFamily="18" charset="0"/>
              </a:rPr>
              <a:t>1</a:t>
            </a:r>
          </a:p>
        </p:txBody>
      </p:sp>
      <p:sp>
        <p:nvSpPr>
          <p:cNvPr id="24583" name="Text Box 7"/>
          <p:cNvSpPr txBox="1">
            <a:spLocks noChangeArrowheads="1"/>
          </p:cNvSpPr>
          <p:nvPr/>
        </p:nvSpPr>
        <p:spPr bwMode="auto">
          <a:xfrm>
            <a:off x="1610519" y="1184275"/>
            <a:ext cx="5032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dirty="0">
                <a:latin typeface="Times New Roman" pitchFamily="18" charset="0"/>
              </a:rPr>
              <a:t>C</a:t>
            </a:r>
            <a:r>
              <a:rPr lang="en-US" altLang="ja-JP" sz="2400" baseline="-25000" dirty="0">
                <a:latin typeface="Times New Roman" pitchFamily="18" charset="0"/>
              </a:rPr>
              <a:t>2</a:t>
            </a:r>
          </a:p>
        </p:txBody>
      </p:sp>
      <p:sp>
        <p:nvSpPr>
          <p:cNvPr id="24584" name="Line 8"/>
          <p:cNvSpPr>
            <a:spLocks noChangeShapeType="1"/>
          </p:cNvSpPr>
          <p:nvPr/>
        </p:nvSpPr>
        <p:spPr bwMode="auto">
          <a:xfrm flipH="1">
            <a:off x="2700338" y="2343437"/>
            <a:ext cx="790572" cy="580738"/>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8" name="Arc 12"/>
          <p:cNvSpPr>
            <a:spLocks/>
          </p:cNvSpPr>
          <p:nvPr/>
        </p:nvSpPr>
        <p:spPr bwMode="auto">
          <a:xfrm flipH="1">
            <a:off x="4716463" y="5157788"/>
            <a:ext cx="288925" cy="35877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589" name="Text Box 13"/>
          <p:cNvSpPr txBox="1">
            <a:spLocks noChangeArrowheads="1"/>
          </p:cNvSpPr>
          <p:nvPr/>
        </p:nvSpPr>
        <p:spPr bwMode="auto">
          <a:xfrm>
            <a:off x="5529613" y="4091944"/>
            <a:ext cx="71913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2400" dirty="0">
                <a:latin typeface="Times New Roman" pitchFamily="18" charset="0"/>
              </a:rPr>
              <a:t>1+</a:t>
            </a:r>
            <a:r>
              <a:rPr lang="en-US" altLang="ja-JP" sz="2400" i="1" dirty="0">
                <a:latin typeface="Times New Roman" pitchFamily="18" charset="0"/>
              </a:rPr>
              <a:t>r</a:t>
            </a:r>
            <a:r>
              <a:rPr lang="en-US" altLang="ja-JP" sz="2800" dirty="0">
                <a:latin typeface="Times New Roman" pitchFamily="18" charset="0"/>
              </a:rPr>
              <a:t> </a:t>
            </a:r>
            <a:endParaRPr lang="en-US" altLang="ja-JP" sz="2800" i="1" dirty="0">
              <a:latin typeface="Times New Roman" pitchFamily="18" charset="0"/>
            </a:endParaRPr>
          </a:p>
        </p:txBody>
      </p:sp>
      <p:sp>
        <p:nvSpPr>
          <p:cNvPr id="24591" name="Arc 15"/>
          <p:cNvSpPr>
            <a:spLocks/>
          </p:cNvSpPr>
          <p:nvPr/>
        </p:nvSpPr>
        <p:spPr bwMode="auto">
          <a:xfrm rot="-10800000">
            <a:off x="2771775" y="1557338"/>
            <a:ext cx="3455988" cy="345598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595" name="Text Box 19"/>
          <p:cNvSpPr txBox="1">
            <a:spLocks noChangeArrowheads="1"/>
          </p:cNvSpPr>
          <p:nvPr/>
        </p:nvSpPr>
        <p:spPr bwMode="auto">
          <a:xfrm>
            <a:off x="3851275" y="3644900"/>
            <a:ext cx="28892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dirty="0">
                <a:latin typeface="Times New Roman" pitchFamily="18" charset="0"/>
                <a:cs typeface="Times New Roman" pitchFamily="18" charset="0"/>
              </a:rPr>
              <a:t>E</a:t>
            </a:r>
          </a:p>
        </p:txBody>
      </p:sp>
      <p:sp>
        <p:nvSpPr>
          <p:cNvPr id="24600" name="Line 24"/>
          <p:cNvSpPr>
            <a:spLocks noChangeShapeType="1"/>
          </p:cNvSpPr>
          <p:nvPr/>
        </p:nvSpPr>
        <p:spPr bwMode="auto">
          <a:xfrm flipH="1">
            <a:off x="2124075" y="4076700"/>
            <a:ext cx="1727200"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99" name="Oval 23"/>
          <p:cNvSpPr>
            <a:spLocks noChangeArrowheads="1"/>
          </p:cNvSpPr>
          <p:nvPr/>
        </p:nvSpPr>
        <p:spPr bwMode="auto">
          <a:xfrm>
            <a:off x="4427538" y="4652963"/>
            <a:ext cx="142875" cy="142875"/>
          </a:xfrm>
          <a:prstGeom prst="ellipse">
            <a:avLst/>
          </a:prstGeom>
          <a:solidFill>
            <a:srgbClr val="FF0000"/>
          </a:solidFill>
          <a:ln w="9525">
            <a:solidFill>
              <a:srgbClr val="FF0000"/>
            </a:solidFill>
            <a:round/>
            <a:headEnd/>
            <a:tailEnd/>
          </a:ln>
          <a:effectLst/>
        </p:spPr>
        <p:txBody>
          <a:bodyPr wrap="none" anchor="ctr"/>
          <a:lstStyle/>
          <a:p>
            <a:endParaRPr lang="ja-JP" altLang="en-US"/>
          </a:p>
        </p:txBody>
      </p:sp>
      <p:sp>
        <p:nvSpPr>
          <p:cNvPr id="24602" name="Line 26"/>
          <p:cNvSpPr>
            <a:spLocks noChangeShapeType="1"/>
          </p:cNvSpPr>
          <p:nvPr/>
        </p:nvSpPr>
        <p:spPr bwMode="auto">
          <a:xfrm>
            <a:off x="4500563" y="4797425"/>
            <a:ext cx="0" cy="719138"/>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03" name="Line 27"/>
          <p:cNvSpPr>
            <a:spLocks noChangeShapeType="1"/>
          </p:cNvSpPr>
          <p:nvPr/>
        </p:nvSpPr>
        <p:spPr bwMode="auto">
          <a:xfrm flipH="1">
            <a:off x="2124075" y="4724400"/>
            <a:ext cx="2303463" cy="0"/>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01" name="Line 25"/>
          <p:cNvSpPr>
            <a:spLocks noChangeShapeType="1"/>
          </p:cNvSpPr>
          <p:nvPr/>
        </p:nvSpPr>
        <p:spPr bwMode="auto">
          <a:xfrm>
            <a:off x="3851275" y="4076700"/>
            <a:ext cx="0" cy="1439863"/>
          </a:xfrm>
          <a:prstGeom prst="line">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93" name="Oval 17"/>
          <p:cNvSpPr>
            <a:spLocks noChangeArrowheads="1"/>
          </p:cNvSpPr>
          <p:nvPr/>
        </p:nvSpPr>
        <p:spPr bwMode="auto">
          <a:xfrm>
            <a:off x="3779838" y="4005263"/>
            <a:ext cx="142875" cy="142875"/>
          </a:xfrm>
          <a:prstGeom prst="ellipse">
            <a:avLst/>
          </a:prstGeom>
          <a:solidFill>
            <a:srgbClr val="FF0000"/>
          </a:solidFill>
          <a:ln w="9525">
            <a:solidFill>
              <a:srgbClr val="FF0000"/>
            </a:solidFill>
            <a:round/>
            <a:headEnd/>
            <a:tailEnd/>
          </a:ln>
          <a:effectLst/>
        </p:spPr>
        <p:txBody>
          <a:bodyPr wrap="none" anchor="ctr"/>
          <a:lstStyle/>
          <a:p>
            <a:endParaRPr lang="ja-JP" altLang="en-US"/>
          </a:p>
        </p:txBody>
      </p:sp>
      <p:sp>
        <p:nvSpPr>
          <p:cNvPr id="24604" name="Text Box 28"/>
          <p:cNvSpPr txBox="1">
            <a:spLocks noChangeArrowheads="1"/>
          </p:cNvSpPr>
          <p:nvPr/>
        </p:nvSpPr>
        <p:spPr bwMode="auto">
          <a:xfrm>
            <a:off x="3635375" y="5516563"/>
            <a:ext cx="720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C</a:t>
            </a:r>
            <a:r>
              <a:rPr lang="en-US" altLang="ja-JP" sz="2400" baseline="-25000">
                <a:latin typeface="Times New Roman" pitchFamily="18" charset="0"/>
              </a:rPr>
              <a:t>1</a:t>
            </a:r>
            <a:r>
              <a:rPr lang="en-US" altLang="ja-JP" sz="2400" baseline="30000">
                <a:latin typeface="Times New Roman" pitchFamily="18" charset="0"/>
              </a:rPr>
              <a:t>*</a:t>
            </a:r>
          </a:p>
        </p:txBody>
      </p:sp>
      <p:sp>
        <p:nvSpPr>
          <p:cNvPr id="24605" name="Text Box 29"/>
          <p:cNvSpPr txBox="1">
            <a:spLocks noChangeArrowheads="1"/>
          </p:cNvSpPr>
          <p:nvPr/>
        </p:nvSpPr>
        <p:spPr bwMode="auto">
          <a:xfrm>
            <a:off x="1547813" y="3789363"/>
            <a:ext cx="647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C</a:t>
            </a:r>
            <a:r>
              <a:rPr lang="en-US" altLang="ja-JP" sz="2400" baseline="-25000">
                <a:latin typeface="Times New Roman" pitchFamily="18" charset="0"/>
              </a:rPr>
              <a:t>2</a:t>
            </a:r>
            <a:r>
              <a:rPr lang="en-US" altLang="ja-JP" sz="2400" baseline="30000">
                <a:latin typeface="Times New Roman" pitchFamily="18" charset="0"/>
              </a:rPr>
              <a:t>*</a:t>
            </a:r>
          </a:p>
        </p:txBody>
      </p:sp>
      <p:sp>
        <p:nvSpPr>
          <p:cNvPr id="24606" name="Line 30"/>
          <p:cNvSpPr>
            <a:spLocks noChangeShapeType="1"/>
          </p:cNvSpPr>
          <p:nvPr/>
        </p:nvSpPr>
        <p:spPr bwMode="auto">
          <a:xfrm flipH="1">
            <a:off x="5003797" y="4553403"/>
            <a:ext cx="674145" cy="820286"/>
          </a:xfrm>
          <a:prstGeom prst="line">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07" name="Text Box 31"/>
          <p:cNvSpPr txBox="1">
            <a:spLocks noChangeArrowheads="1"/>
          </p:cNvSpPr>
          <p:nvPr/>
        </p:nvSpPr>
        <p:spPr bwMode="auto">
          <a:xfrm>
            <a:off x="4140200" y="4652963"/>
            <a:ext cx="28733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dirty="0">
                <a:latin typeface="Times New Roman" pitchFamily="18" charset="0"/>
                <a:cs typeface="Times New Roman" pitchFamily="18" charset="0"/>
              </a:rPr>
              <a:t>A</a:t>
            </a:r>
          </a:p>
        </p:txBody>
      </p:sp>
      <p:sp>
        <p:nvSpPr>
          <p:cNvPr id="24608" name="Text Box 32"/>
          <p:cNvSpPr txBox="1">
            <a:spLocks noChangeArrowheads="1"/>
          </p:cNvSpPr>
          <p:nvPr/>
        </p:nvSpPr>
        <p:spPr bwMode="auto">
          <a:xfrm>
            <a:off x="4356100" y="5516563"/>
            <a:ext cx="6477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W</a:t>
            </a:r>
            <a:r>
              <a:rPr lang="en-US" altLang="ja-JP" sz="2400" baseline="-25000">
                <a:latin typeface="Times New Roman" pitchFamily="18" charset="0"/>
              </a:rPr>
              <a:t>1</a:t>
            </a:r>
            <a:endParaRPr lang="en-US" altLang="ja-JP" sz="2400" baseline="30000">
              <a:latin typeface="Times New Roman" pitchFamily="18" charset="0"/>
            </a:endParaRPr>
          </a:p>
        </p:txBody>
      </p:sp>
      <p:sp>
        <p:nvSpPr>
          <p:cNvPr id="24609" name="Text Box 33"/>
          <p:cNvSpPr txBox="1">
            <a:spLocks noChangeArrowheads="1"/>
          </p:cNvSpPr>
          <p:nvPr/>
        </p:nvSpPr>
        <p:spPr bwMode="auto">
          <a:xfrm>
            <a:off x="1547813" y="4437063"/>
            <a:ext cx="574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W</a:t>
            </a:r>
            <a:r>
              <a:rPr lang="en-US" altLang="ja-JP" sz="2400" baseline="-25000">
                <a:latin typeface="Times New Roman" pitchFamily="18" charset="0"/>
              </a:rPr>
              <a:t>2</a:t>
            </a:r>
            <a:endParaRPr lang="en-US" altLang="ja-JP" sz="2400" baseline="30000">
              <a:latin typeface="Times New Roman" pitchFamily="18" charset="0"/>
            </a:endParaRPr>
          </a:p>
        </p:txBody>
      </p:sp>
      <p:sp>
        <p:nvSpPr>
          <p:cNvPr id="24610" name="Line 34"/>
          <p:cNvSpPr>
            <a:spLocks noChangeShapeType="1"/>
          </p:cNvSpPr>
          <p:nvPr/>
        </p:nvSpPr>
        <p:spPr bwMode="auto">
          <a:xfrm>
            <a:off x="3851275" y="5445125"/>
            <a:ext cx="649288" cy="0"/>
          </a:xfrm>
          <a:prstGeom prst="line">
            <a:avLst/>
          </a:prstGeom>
          <a:noFill/>
          <a:ln w="57150">
            <a:solidFill>
              <a:srgbClr val="FF0000"/>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11" name="Line 35"/>
          <p:cNvSpPr>
            <a:spLocks noChangeShapeType="1"/>
          </p:cNvSpPr>
          <p:nvPr/>
        </p:nvSpPr>
        <p:spPr bwMode="auto">
          <a:xfrm flipH="1">
            <a:off x="4140200" y="3933825"/>
            <a:ext cx="287338" cy="13668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12" name="Text Box 36"/>
          <p:cNvSpPr txBox="1">
            <a:spLocks noChangeArrowheads="1"/>
          </p:cNvSpPr>
          <p:nvPr/>
        </p:nvSpPr>
        <p:spPr bwMode="auto">
          <a:xfrm>
            <a:off x="4261357" y="3600599"/>
            <a:ext cx="43179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2400" i="1" dirty="0">
                <a:latin typeface="Times New Roman" pitchFamily="18" charset="0"/>
                <a:cs typeface="Times New Roman" pitchFamily="18" charset="0"/>
              </a:rPr>
              <a:t>S</a:t>
            </a:r>
          </a:p>
        </p:txBody>
      </p:sp>
      <p:sp>
        <p:nvSpPr>
          <p:cNvPr id="2" name="テキスト ボックス 1">
            <a:extLst>
              <a:ext uri="{FF2B5EF4-FFF2-40B4-BE49-F238E27FC236}">
                <a16:creationId xmlns:a16="http://schemas.microsoft.com/office/drawing/2014/main" id="{67A5024D-DCE6-4B20-BC27-6421F0070352}"/>
              </a:ext>
            </a:extLst>
          </p:cNvPr>
          <p:cNvSpPr txBox="1"/>
          <p:nvPr/>
        </p:nvSpPr>
        <p:spPr>
          <a:xfrm>
            <a:off x="6229999" y="4835031"/>
            <a:ext cx="576263" cy="461665"/>
          </a:xfrm>
          <a:prstGeom prst="rect">
            <a:avLst/>
          </a:prstGeom>
          <a:noFill/>
        </p:spPr>
        <p:txBody>
          <a:bodyPr wrap="square" rtlCol="0">
            <a:spAutoFit/>
          </a:bodyPr>
          <a:lstStyle/>
          <a:p>
            <a:r>
              <a:rPr kumimoji="1" lang="en-US" altLang="ja-JP" sz="2400" i="1" dirty="0" err="1">
                <a:latin typeface="Times New Roman" panose="02020603050405020304" pitchFamily="18" charset="0"/>
                <a:cs typeface="Times New Roman" panose="02020603050405020304" pitchFamily="18" charset="0"/>
              </a:rPr>
              <a:t>u</a:t>
            </a:r>
            <a:r>
              <a:rPr kumimoji="1" lang="en-US" altLang="ja-JP" sz="2400" baseline="-25000" dirty="0" err="1">
                <a:latin typeface="Times New Roman" panose="02020603050405020304" pitchFamily="18" charset="0"/>
                <a:cs typeface="Times New Roman" panose="02020603050405020304" pitchFamily="18" charset="0"/>
              </a:rPr>
              <a:t>o</a:t>
            </a:r>
            <a:endParaRPr kumimoji="1" lang="ja-JP" altLang="en-US" sz="2400" baseline="-25000" dirty="0">
              <a:latin typeface="Times New Roman" panose="02020603050405020304" pitchFamily="18" charset="0"/>
              <a:cs typeface="Times New Roman" panose="02020603050405020304" pitchFamily="18" charset="0"/>
            </a:endParaRPr>
          </a:p>
        </p:txBody>
      </p:sp>
      <p:sp>
        <p:nvSpPr>
          <p:cNvPr id="3" name="テキスト ボックス 2">
            <a:extLst>
              <a:ext uri="{FF2B5EF4-FFF2-40B4-BE49-F238E27FC236}">
                <a16:creationId xmlns:a16="http://schemas.microsoft.com/office/drawing/2014/main" id="{59CBA61C-7A77-44D1-9FF9-602C66460AA8}"/>
              </a:ext>
            </a:extLst>
          </p:cNvPr>
          <p:cNvSpPr txBox="1"/>
          <p:nvPr/>
        </p:nvSpPr>
        <p:spPr>
          <a:xfrm>
            <a:off x="3095624" y="659350"/>
            <a:ext cx="5688629" cy="707886"/>
          </a:xfrm>
          <a:prstGeom prst="rect">
            <a:avLst/>
          </a:prstGeom>
          <a:noFill/>
        </p:spPr>
        <p:txBody>
          <a:bodyPr wrap="square" rtlCol="0">
            <a:spAutoFit/>
          </a:bodyPr>
          <a:lstStyle/>
          <a:p>
            <a:r>
              <a:rPr lang="ja-JP" altLang="en-US" sz="2000" dirty="0"/>
              <a:t>予算制約のもとで効用を最大化するように</a:t>
            </a:r>
            <a:r>
              <a:rPr lang="en-US" altLang="ja-JP" sz="2000" dirty="0"/>
              <a:t>C1,C2</a:t>
            </a:r>
            <a:r>
              <a:rPr lang="ja-JP" altLang="en-US" sz="2000" dirty="0"/>
              <a:t>を選択する</a:t>
            </a:r>
            <a:r>
              <a:rPr lang="en-US" altLang="ja-JP" sz="2000" dirty="0">
                <a:sym typeface="Wingdings" panose="05000000000000000000" pitchFamily="2" charset="2"/>
              </a:rPr>
              <a:t> 2</a:t>
            </a:r>
            <a:r>
              <a:rPr lang="ja-JP" altLang="en-US" sz="2000" dirty="0">
                <a:sym typeface="Wingdings" panose="05000000000000000000" pitchFamily="2" charset="2"/>
              </a:rPr>
              <a:t>財の選択モデルと全く同様</a:t>
            </a:r>
            <a:endParaRPr kumimoji="1" lang="ja-JP" altLang="en-US" sz="2000" dirty="0"/>
          </a:p>
        </p:txBody>
      </p:sp>
      <p:sp>
        <p:nvSpPr>
          <p:cNvPr id="4" name="テキスト ボックス 3">
            <a:extLst>
              <a:ext uri="{FF2B5EF4-FFF2-40B4-BE49-F238E27FC236}">
                <a16:creationId xmlns:a16="http://schemas.microsoft.com/office/drawing/2014/main" id="{BFF9CF0C-AD6F-4D15-88F9-F5BE5ABEA62E}"/>
              </a:ext>
            </a:extLst>
          </p:cNvPr>
          <p:cNvSpPr txBox="1"/>
          <p:nvPr/>
        </p:nvSpPr>
        <p:spPr>
          <a:xfrm>
            <a:off x="5389817" y="3206510"/>
            <a:ext cx="2952328" cy="646331"/>
          </a:xfrm>
          <a:prstGeom prst="rect">
            <a:avLst/>
          </a:prstGeom>
          <a:noFill/>
        </p:spPr>
        <p:txBody>
          <a:bodyPr wrap="square" rtlCol="0">
            <a:spAutoFit/>
          </a:bodyPr>
          <a:lstStyle/>
          <a:p>
            <a:r>
              <a:rPr lang="ja-JP" altLang="en-US" dirty="0"/>
              <a:t>利子率が変化しても予算線は点</a:t>
            </a:r>
            <a:r>
              <a:rPr lang="en-US" altLang="ja-JP" i="1" dirty="0">
                <a:latin typeface="Times New Roman" panose="02020603050405020304" pitchFamily="18" charset="0"/>
                <a:cs typeface="Times New Roman" panose="02020603050405020304" pitchFamily="18" charset="0"/>
              </a:rPr>
              <a:t>A</a:t>
            </a:r>
            <a:r>
              <a:rPr lang="en-US" altLang="ja-JP" dirty="0">
                <a:latin typeface="Times New Roman" panose="02020603050405020304" pitchFamily="18" charset="0"/>
                <a:cs typeface="Times New Roman" panose="02020603050405020304" pitchFamily="18" charset="0"/>
              </a:rPr>
              <a:t>(</a:t>
            </a:r>
            <a:r>
              <a:rPr lang="en-US" altLang="ja-JP" i="1" dirty="0">
                <a:latin typeface="Times New Roman" panose="02020603050405020304" pitchFamily="18" charset="0"/>
                <a:cs typeface="Times New Roman" panose="02020603050405020304" pitchFamily="18" charset="0"/>
              </a:rPr>
              <a:t>W</a:t>
            </a:r>
            <a:r>
              <a:rPr lang="en-US" altLang="ja-JP" baseline="-25000" dirty="0">
                <a:latin typeface="Times New Roman" panose="02020603050405020304" pitchFamily="18" charset="0"/>
                <a:cs typeface="Times New Roman" panose="02020603050405020304" pitchFamily="18" charset="0"/>
              </a:rPr>
              <a:t>1</a:t>
            </a:r>
            <a:r>
              <a:rPr lang="en-US" altLang="ja-JP" dirty="0">
                <a:latin typeface="Times New Roman" panose="02020603050405020304" pitchFamily="18" charset="0"/>
                <a:cs typeface="Times New Roman" panose="02020603050405020304" pitchFamily="18" charset="0"/>
              </a:rPr>
              <a:t>,</a:t>
            </a:r>
            <a:r>
              <a:rPr lang="en-US" altLang="ja-JP" i="1" dirty="0">
                <a:latin typeface="Times New Roman" panose="02020603050405020304" pitchFamily="18" charset="0"/>
                <a:cs typeface="Times New Roman" panose="02020603050405020304" pitchFamily="18" charset="0"/>
              </a:rPr>
              <a:t>W</a:t>
            </a:r>
            <a:r>
              <a:rPr lang="en-US" altLang="ja-JP" baseline="-25000" dirty="0">
                <a:latin typeface="Times New Roman" panose="02020603050405020304" pitchFamily="18" charset="0"/>
                <a:cs typeface="Times New Roman" panose="02020603050405020304" pitchFamily="18" charset="0"/>
              </a:rPr>
              <a:t>2</a:t>
            </a:r>
            <a:r>
              <a:rPr lang="en-US" altLang="ja-JP" dirty="0">
                <a:latin typeface="Times New Roman" panose="02020603050405020304" pitchFamily="18" charset="0"/>
                <a:cs typeface="Times New Roman" panose="02020603050405020304" pitchFamily="18" charset="0"/>
              </a:rPr>
              <a:t>)</a:t>
            </a:r>
            <a:r>
              <a:rPr lang="ja-JP" altLang="en-US" dirty="0"/>
              <a:t>を必ず通る</a:t>
            </a:r>
            <a:endParaRPr kumimoji="1" lang="ja-JP" altLang="en-US" dirty="0"/>
          </a:p>
        </p:txBody>
      </p:sp>
      <p:cxnSp>
        <p:nvCxnSpPr>
          <p:cNvPr id="6" name="直線矢印コネクタ 5">
            <a:extLst>
              <a:ext uri="{FF2B5EF4-FFF2-40B4-BE49-F238E27FC236}">
                <a16:creationId xmlns:a16="http://schemas.microsoft.com/office/drawing/2014/main" id="{B69C1482-F760-4EE4-9A91-51DA13C0BBDE}"/>
              </a:ext>
            </a:extLst>
          </p:cNvPr>
          <p:cNvCxnSpPr>
            <a:cxnSpLocks/>
            <a:endCxn id="24599" idx="7"/>
          </p:cNvCxnSpPr>
          <p:nvPr/>
        </p:nvCxnSpPr>
        <p:spPr>
          <a:xfrm flipH="1">
            <a:off x="4549489" y="3727952"/>
            <a:ext cx="840328" cy="94593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07C53FBB-55F4-4978-98EC-DFB74D871433}"/>
              </a:ext>
            </a:extLst>
          </p:cNvPr>
          <p:cNvSpPr txBox="1"/>
          <p:nvPr/>
        </p:nvSpPr>
        <p:spPr>
          <a:xfrm>
            <a:off x="6150929" y="4106565"/>
            <a:ext cx="2746122" cy="646331"/>
          </a:xfrm>
          <a:prstGeom prst="rect">
            <a:avLst/>
          </a:prstGeom>
          <a:noFill/>
        </p:spPr>
        <p:txBody>
          <a:bodyPr wrap="square" rtlCol="0">
            <a:spAutoFit/>
          </a:bodyPr>
          <a:lstStyle/>
          <a:p>
            <a:r>
              <a:rPr lang="ja-JP" altLang="en-US" dirty="0"/>
              <a:t>予算線の傾き</a:t>
            </a:r>
            <a:r>
              <a:rPr lang="en-US" altLang="ja-JP" dirty="0"/>
              <a:t>: 2</a:t>
            </a:r>
            <a:r>
              <a:rPr lang="ja-JP" altLang="en-US" dirty="0"/>
              <a:t>財モデルの</a:t>
            </a:r>
            <a:r>
              <a:rPr lang="en-US" altLang="ja-JP" i="1" dirty="0">
                <a:latin typeface="Times New Roman" panose="02020603050405020304" pitchFamily="18" charset="0"/>
                <a:cs typeface="Times New Roman" panose="02020603050405020304" pitchFamily="18" charset="0"/>
              </a:rPr>
              <a:t>p</a:t>
            </a:r>
            <a:r>
              <a:rPr lang="en-US" altLang="ja-JP" dirty="0">
                <a:latin typeface="Times New Roman" panose="02020603050405020304" pitchFamily="18" charset="0"/>
                <a:cs typeface="Times New Roman" panose="02020603050405020304" pitchFamily="18" charset="0"/>
              </a:rPr>
              <a:t>/</a:t>
            </a:r>
            <a:r>
              <a:rPr lang="en-US" altLang="ja-JP" i="1" dirty="0">
                <a:latin typeface="Times New Roman" panose="02020603050405020304" pitchFamily="18" charset="0"/>
                <a:cs typeface="Times New Roman" panose="02020603050405020304" pitchFamily="18" charset="0"/>
              </a:rPr>
              <a:t>q</a:t>
            </a:r>
            <a:r>
              <a:rPr lang="ja-JP" altLang="en-US" dirty="0"/>
              <a:t>に対応する</a:t>
            </a:r>
            <a:endParaRPr kumimoji="1" lang="ja-JP" altLang="en-US" dirty="0"/>
          </a:p>
        </p:txBody>
      </p:sp>
      <mc:AlternateContent xmlns:mc="http://schemas.openxmlformats.org/markup-compatibility/2006" xmlns:a14="http://schemas.microsoft.com/office/drawing/2010/main">
        <mc:Choice Requires="a14">
          <p:sp>
            <p:nvSpPr>
              <p:cNvPr id="11" name="正方形/長方形 10">
                <a:extLst>
                  <a:ext uri="{FF2B5EF4-FFF2-40B4-BE49-F238E27FC236}">
                    <a16:creationId xmlns:a16="http://schemas.microsoft.com/office/drawing/2014/main" id="{DFA4D540-1A49-448F-AD3F-7BBD5AB38E69}"/>
                  </a:ext>
                </a:extLst>
              </p:cNvPr>
              <p:cNvSpPr/>
              <p:nvPr/>
            </p:nvSpPr>
            <p:spPr>
              <a:xfrm>
                <a:off x="3520481" y="1791814"/>
                <a:ext cx="3354760" cy="79239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𝐶</m:t>
                          </m:r>
                        </m:e>
                        <m:sub>
                          <m:r>
                            <a:rPr lang="en-US" altLang="ja-JP" sz="2400" i="1">
                              <a:latin typeface="Cambria Math" panose="02040503050406030204" pitchFamily="18" charset="0"/>
                            </a:rPr>
                            <m:t>1</m:t>
                          </m:r>
                        </m:sub>
                      </m:sSub>
                      <m:r>
                        <a:rPr lang="en-US" altLang="ja-JP" sz="2400" i="1">
                          <a:latin typeface="Cambria Math" panose="02040503050406030204" pitchFamily="18" charset="0"/>
                        </a:rPr>
                        <m:t>+</m:t>
                      </m:r>
                      <m:f>
                        <m:fPr>
                          <m:ctrlPr>
                            <a:rPr lang="en-US" altLang="ja-JP" sz="2400" i="1">
                              <a:latin typeface="Cambria Math" panose="02040503050406030204" pitchFamily="18" charset="0"/>
                            </a:rPr>
                          </m:ctrlPr>
                        </m:fPr>
                        <m:num>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𝐶</m:t>
                              </m:r>
                            </m:e>
                            <m:sub>
                              <m:r>
                                <a:rPr lang="en-US" altLang="ja-JP" sz="2400" i="1">
                                  <a:latin typeface="Cambria Math" panose="02040503050406030204" pitchFamily="18" charset="0"/>
                                </a:rPr>
                                <m:t>2</m:t>
                              </m:r>
                            </m:sub>
                          </m:sSub>
                        </m:num>
                        <m:den>
                          <m:r>
                            <a:rPr lang="en-US" altLang="ja-JP" sz="2400" i="1">
                              <a:latin typeface="Cambria Math" panose="02040503050406030204" pitchFamily="18" charset="0"/>
                            </a:rPr>
                            <m:t>1+</m:t>
                          </m:r>
                          <m:r>
                            <a:rPr lang="en-US" altLang="ja-JP" sz="2400" i="1">
                              <a:latin typeface="Cambria Math" panose="02040503050406030204" pitchFamily="18" charset="0"/>
                            </a:rPr>
                            <m:t>𝑟</m:t>
                          </m:r>
                        </m:den>
                      </m:f>
                      <m:r>
                        <a:rPr lang="en-US" altLang="ja-JP" sz="2400" i="1">
                          <a:latin typeface="Cambria Math" panose="02040503050406030204" pitchFamily="18" charset="0"/>
                        </a:rPr>
                        <m:t>=</m:t>
                      </m:r>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𝑊</m:t>
                          </m:r>
                        </m:e>
                        <m:sub>
                          <m:r>
                            <a:rPr lang="en-US" altLang="ja-JP" sz="2400" i="1">
                              <a:latin typeface="Cambria Math" panose="02040503050406030204" pitchFamily="18" charset="0"/>
                            </a:rPr>
                            <m:t>1</m:t>
                          </m:r>
                        </m:sub>
                      </m:sSub>
                      <m:r>
                        <a:rPr lang="en-US" altLang="ja-JP" sz="2400" i="1">
                          <a:latin typeface="Cambria Math" panose="02040503050406030204" pitchFamily="18" charset="0"/>
                        </a:rPr>
                        <m:t>+</m:t>
                      </m:r>
                      <m:f>
                        <m:fPr>
                          <m:ctrlPr>
                            <a:rPr lang="en-US" altLang="ja-JP" sz="2400" i="1">
                              <a:latin typeface="Cambria Math" panose="02040503050406030204" pitchFamily="18" charset="0"/>
                            </a:rPr>
                          </m:ctrlPr>
                        </m:fPr>
                        <m:num>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𝑊</m:t>
                              </m:r>
                            </m:e>
                            <m:sub>
                              <m:r>
                                <a:rPr lang="en-US" altLang="ja-JP" sz="2400" i="1">
                                  <a:latin typeface="Cambria Math" panose="02040503050406030204" pitchFamily="18" charset="0"/>
                                </a:rPr>
                                <m:t>2</m:t>
                              </m:r>
                            </m:sub>
                          </m:sSub>
                        </m:num>
                        <m:den>
                          <m:r>
                            <a:rPr lang="en-US" altLang="ja-JP" sz="2400" i="1">
                              <a:latin typeface="Cambria Math" panose="02040503050406030204" pitchFamily="18" charset="0"/>
                            </a:rPr>
                            <m:t>1+</m:t>
                          </m:r>
                          <m:r>
                            <a:rPr lang="en-US" altLang="ja-JP" sz="2400" i="1">
                              <a:latin typeface="Cambria Math" panose="02040503050406030204" pitchFamily="18" charset="0"/>
                            </a:rPr>
                            <m:t>𝑟</m:t>
                          </m:r>
                        </m:den>
                      </m:f>
                    </m:oMath>
                  </m:oMathPara>
                </a14:m>
                <a:endParaRPr lang="ja-JP" altLang="en-US" dirty="0"/>
              </a:p>
            </p:txBody>
          </p:sp>
        </mc:Choice>
        <mc:Fallback xmlns="">
          <p:sp>
            <p:nvSpPr>
              <p:cNvPr id="11" name="正方形/長方形 10">
                <a:extLst>
                  <a:ext uri="{FF2B5EF4-FFF2-40B4-BE49-F238E27FC236}">
                    <a16:creationId xmlns:a16="http://schemas.microsoft.com/office/drawing/2014/main" id="{DFA4D540-1A49-448F-AD3F-7BBD5AB38E69}"/>
                  </a:ext>
                </a:extLst>
              </p:cNvPr>
              <p:cNvSpPr>
                <a:spLocks noRot="1" noChangeAspect="1" noMove="1" noResize="1" noEditPoints="1" noAdjustHandles="1" noChangeArrowheads="1" noChangeShapeType="1" noTextEdit="1"/>
              </p:cNvSpPr>
              <p:nvPr/>
            </p:nvSpPr>
            <p:spPr>
              <a:xfrm>
                <a:off x="3520481" y="1791814"/>
                <a:ext cx="3354760" cy="792396"/>
              </a:xfrm>
              <a:prstGeom prst="rect">
                <a:avLst/>
              </a:prstGeom>
              <a:blipFill>
                <a:blip r:embed="rId2"/>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718583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5399466" y="2924944"/>
            <a:ext cx="997108" cy="2108220"/>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 name="直線コネクタ 3"/>
          <p:cNvCxnSpPr/>
          <p:nvPr/>
        </p:nvCxnSpPr>
        <p:spPr>
          <a:xfrm flipH="1" flipV="1">
            <a:off x="1666736" y="1628800"/>
            <a:ext cx="1609120" cy="3364590"/>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4578" name="Rectangle 2"/>
          <p:cNvSpPr>
            <a:spLocks noGrp="1" noChangeArrowheads="1"/>
          </p:cNvSpPr>
          <p:nvPr>
            <p:ph type="title"/>
          </p:nvPr>
        </p:nvSpPr>
        <p:spPr>
          <a:xfrm>
            <a:off x="628650" y="365127"/>
            <a:ext cx="4159371" cy="776228"/>
          </a:xfrm>
        </p:spPr>
        <p:txBody>
          <a:bodyPr>
            <a:normAutofit/>
          </a:bodyPr>
          <a:lstStyle/>
          <a:p>
            <a:r>
              <a:rPr lang="ja-JP" altLang="en-US" dirty="0"/>
              <a:t>利子率変化と予算線</a:t>
            </a:r>
          </a:p>
        </p:txBody>
      </p:sp>
      <p:sp>
        <p:nvSpPr>
          <p:cNvPr id="24579" name="Line 3"/>
          <p:cNvSpPr>
            <a:spLocks noChangeShapeType="1"/>
          </p:cNvSpPr>
          <p:nvPr/>
        </p:nvSpPr>
        <p:spPr bwMode="auto">
          <a:xfrm flipV="1">
            <a:off x="1651718" y="1268760"/>
            <a:ext cx="0" cy="3764404"/>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0" name="Line 4"/>
          <p:cNvSpPr>
            <a:spLocks noChangeShapeType="1"/>
          </p:cNvSpPr>
          <p:nvPr/>
        </p:nvSpPr>
        <p:spPr bwMode="auto">
          <a:xfrm>
            <a:off x="1651718" y="5033164"/>
            <a:ext cx="2672056" cy="0"/>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1" name="Line 5"/>
          <p:cNvSpPr>
            <a:spLocks noChangeShapeType="1"/>
          </p:cNvSpPr>
          <p:nvPr/>
        </p:nvSpPr>
        <p:spPr bwMode="auto">
          <a:xfrm>
            <a:off x="1651718" y="3661566"/>
            <a:ext cx="1970968" cy="137159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2" name="Text Box 6"/>
          <p:cNvSpPr txBox="1">
            <a:spLocks noChangeArrowheads="1"/>
          </p:cNvSpPr>
          <p:nvPr/>
        </p:nvSpPr>
        <p:spPr bwMode="auto">
          <a:xfrm>
            <a:off x="4246381" y="4974262"/>
            <a:ext cx="561862"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2000" i="1" dirty="0">
                <a:latin typeface="Times New Roman" pitchFamily="18" charset="0"/>
              </a:rPr>
              <a:t>C</a:t>
            </a:r>
            <a:r>
              <a:rPr lang="en-US" altLang="ja-JP" sz="2000" baseline="-25000" dirty="0">
                <a:latin typeface="Times New Roman" pitchFamily="18" charset="0"/>
              </a:rPr>
              <a:t>1</a:t>
            </a:r>
          </a:p>
        </p:txBody>
      </p:sp>
      <p:sp>
        <p:nvSpPr>
          <p:cNvPr id="24583" name="Text Box 7"/>
          <p:cNvSpPr txBox="1">
            <a:spLocks noChangeArrowheads="1"/>
          </p:cNvSpPr>
          <p:nvPr/>
        </p:nvSpPr>
        <p:spPr bwMode="auto">
          <a:xfrm>
            <a:off x="1200001" y="1220432"/>
            <a:ext cx="63569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2000" i="1" dirty="0">
                <a:latin typeface="Times New Roman" pitchFamily="18" charset="0"/>
              </a:rPr>
              <a:t>C</a:t>
            </a:r>
            <a:r>
              <a:rPr lang="en-US" altLang="ja-JP" sz="2000" baseline="-25000" dirty="0">
                <a:latin typeface="Times New Roman" pitchFamily="18" charset="0"/>
              </a:rPr>
              <a:t>2</a:t>
            </a:r>
          </a:p>
        </p:txBody>
      </p:sp>
      <p:sp>
        <p:nvSpPr>
          <p:cNvPr id="24607" name="Text Box 31"/>
          <p:cNvSpPr txBox="1">
            <a:spLocks noChangeArrowheads="1"/>
          </p:cNvSpPr>
          <p:nvPr/>
        </p:nvSpPr>
        <p:spPr bwMode="auto">
          <a:xfrm>
            <a:off x="3206958" y="4275050"/>
            <a:ext cx="41572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2000" i="1" dirty="0">
                <a:latin typeface="Times New Roman" pitchFamily="18" charset="0"/>
                <a:cs typeface="Times New Roman" pitchFamily="18" charset="0"/>
              </a:rPr>
              <a:t>A</a:t>
            </a:r>
          </a:p>
        </p:txBody>
      </p:sp>
      <p:sp>
        <p:nvSpPr>
          <p:cNvPr id="31" name="Line 3"/>
          <p:cNvSpPr>
            <a:spLocks noChangeShapeType="1"/>
          </p:cNvSpPr>
          <p:nvPr/>
        </p:nvSpPr>
        <p:spPr bwMode="auto">
          <a:xfrm flipV="1">
            <a:off x="5395345" y="2289970"/>
            <a:ext cx="0" cy="2743194"/>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2" name="Line 4"/>
          <p:cNvSpPr>
            <a:spLocks noChangeShapeType="1"/>
          </p:cNvSpPr>
          <p:nvPr/>
        </p:nvSpPr>
        <p:spPr bwMode="auto">
          <a:xfrm flipV="1">
            <a:off x="5358308" y="5014855"/>
            <a:ext cx="2566889" cy="28124"/>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3" name="Line 5"/>
          <p:cNvSpPr>
            <a:spLocks noChangeShapeType="1"/>
          </p:cNvSpPr>
          <p:nvPr/>
        </p:nvSpPr>
        <p:spPr bwMode="auto">
          <a:xfrm>
            <a:off x="5399466" y="3582489"/>
            <a:ext cx="2245414" cy="145067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4" name="Text Box 6"/>
          <p:cNvSpPr txBox="1">
            <a:spLocks noChangeArrowheads="1"/>
          </p:cNvSpPr>
          <p:nvPr/>
        </p:nvSpPr>
        <p:spPr bwMode="auto">
          <a:xfrm>
            <a:off x="7888159" y="4974262"/>
            <a:ext cx="41208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i="1" dirty="0">
                <a:latin typeface="Times New Roman" pitchFamily="18" charset="0"/>
              </a:rPr>
              <a:t>C</a:t>
            </a:r>
            <a:r>
              <a:rPr lang="en-US" altLang="ja-JP" baseline="-25000" dirty="0">
                <a:latin typeface="Times New Roman" pitchFamily="18" charset="0"/>
              </a:rPr>
              <a:t>1</a:t>
            </a:r>
          </a:p>
        </p:txBody>
      </p:sp>
      <p:sp>
        <p:nvSpPr>
          <p:cNvPr id="35" name="Text Box 7"/>
          <p:cNvSpPr txBox="1">
            <a:spLocks noChangeArrowheads="1"/>
          </p:cNvSpPr>
          <p:nvPr/>
        </p:nvSpPr>
        <p:spPr bwMode="auto">
          <a:xfrm>
            <a:off x="5006726" y="2238125"/>
            <a:ext cx="48139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i="1" dirty="0">
                <a:latin typeface="Times New Roman" pitchFamily="18" charset="0"/>
              </a:rPr>
              <a:t>C</a:t>
            </a:r>
            <a:r>
              <a:rPr lang="en-US" altLang="ja-JP" baseline="-25000" dirty="0">
                <a:latin typeface="Times New Roman" pitchFamily="18" charset="0"/>
              </a:rPr>
              <a:t>2</a:t>
            </a:r>
          </a:p>
        </p:txBody>
      </p:sp>
      <p:sp>
        <p:nvSpPr>
          <p:cNvPr id="38" name="Oval 23"/>
          <p:cNvSpPr>
            <a:spLocks noChangeArrowheads="1"/>
          </p:cNvSpPr>
          <p:nvPr/>
        </p:nvSpPr>
        <p:spPr bwMode="auto">
          <a:xfrm>
            <a:off x="5800849" y="3778671"/>
            <a:ext cx="140873" cy="154806"/>
          </a:xfrm>
          <a:prstGeom prst="ellipse">
            <a:avLst/>
          </a:prstGeom>
          <a:solidFill>
            <a:srgbClr val="FF0000"/>
          </a:solidFill>
          <a:ln w="9525">
            <a:solidFill>
              <a:srgbClr val="FF0000"/>
            </a:solidFill>
            <a:round/>
            <a:headEnd/>
            <a:tailEnd/>
          </a:ln>
          <a:effectLst/>
        </p:spPr>
        <p:txBody>
          <a:bodyPr wrap="none" anchor="ctr"/>
          <a:lstStyle/>
          <a:p>
            <a:endParaRPr lang="ja-JP" altLang="en-US"/>
          </a:p>
        </p:txBody>
      </p:sp>
      <p:sp>
        <p:nvSpPr>
          <p:cNvPr id="40" name="Text Box 31"/>
          <p:cNvSpPr txBox="1">
            <a:spLocks noChangeArrowheads="1"/>
          </p:cNvSpPr>
          <p:nvPr/>
        </p:nvSpPr>
        <p:spPr bwMode="auto">
          <a:xfrm>
            <a:off x="5883048" y="3436684"/>
            <a:ext cx="36004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2000" i="1" dirty="0">
                <a:latin typeface="Times New Roman" pitchFamily="18" charset="0"/>
                <a:cs typeface="Times New Roman" pitchFamily="18" charset="0"/>
              </a:rPr>
              <a:t>A</a:t>
            </a:r>
          </a:p>
        </p:txBody>
      </p:sp>
      <p:cxnSp>
        <p:nvCxnSpPr>
          <p:cNvPr id="11" name="直線矢印コネクタ 10"/>
          <p:cNvCxnSpPr>
            <a:cxnSpLocks/>
          </p:cNvCxnSpPr>
          <p:nvPr/>
        </p:nvCxnSpPr>
        <p:spPr>
          <a:xfrm flipV="1">
            <a:off x="1835696" y="3150962"/>
            <a:ext cx="360040" cy="43152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flipH="1">
            <a:off x="6394343" y="4451109"/>
            <a:ext cx="235984" cy="24764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899592" y="5402496"/>
            <a:ext cx="7560840" cy="646331"/>
          </a:xfrm>
          <a:prstGeom prst="rect">
            <a:avLst/>
          </a:prstGeom>
          <a:noFill/>
        </p:spPr>
        <p:txBody>
          <a:bodyPr wrap="square" rtlCol="0">
            <a:spAutoFit/>
          </a:bodyPr>
          <a:lstStyle/>
          <a:p>
            <a:r>
              <a:rPr lang="ja-JP" altLang="en-US" dirty="0"/>
              <a:t>所得の経路を表す</a:t>
            </a:r>
            <a:r>
              <a:rPr lang="en-US" altLang="ja-JP" dirty="0"/>
              <a:t>A</a:t>
            </a:r>
            <a:r>
              <a:rPr lang="ja-JP" altLang="en-US" dirty="0"/>
              <a:t>点がどこにあるかで，利子率上昇の所得効果は大きく異なることに注意（購入可能領域の変化に注意）</a:t>
            </a:r>
            <a:endParaRPr kumimoji="1" lang="ja-JP" altLang="en-US" dirty="0"/>
          </a:p>
        </p:txBody>
      </p:sp>
      <p:sp>
        <p:nvSpPr>
          <p:cNvPr id="7" name="テキスト ボックス 6">
            <a:extLst>
              <a:ext uri="{FF2B5EF4-FFF2-40B4-BE49-F238E27FC236}">
                <a16:creationId xmlns:a16="http://schemas.microsoft.com/office/drawing/2014/main" id="{BA33A391-FDC1-4CF9-A128-00D96A84ADB2}"/>
              </a:ext>
            </a:extLst>
          </p:cNvPr>
          <p:cNvSpPr txBox="1"/>
          <p:nvPr/>
        </p:nvSpPr>
        <p:spPr>
          <a:xfrm>
            <a:off x="2227779" y="1114058"/>
            <a:ext cx="6520683" cy="923330"/>
          </a:xfrm>
          <a:prstGeom prst="rect">
            <a:avLst/>
          </a:prstGeom>
          <a:noFill/>
        </p:spPr>
        <p:txBody>
          <a:bodyPr wrap="square" rtlCol="0">
            <a:spAutoFit/>
          </a:bodyPr>
          <a:lstStyle/>
          <a:p>
            <a:r>
              <a:rPr kumimoji="1" lang="ja-JP" altLang="en-US" dirty="0"/>
              <a:t>利子率の上昇は予算線の傾きを急にする</a:t>
            </a:r>
            <a:endParaRPr kumimoji="1" lang="en-US" altLang="ja-JP" dirty="0"/>
          </a:p>
          <a:p>
            <a:r>
              <a:rPr lang="ja-JP" altLang="en-US" dirty="0"/>
              <a:t>しかし，同時に</a:t>
            </a:r>
            <a:r>
              <a:rPr lang="en-US" altLang="ja-JP" i="1" dirty="0">
                <a:latin typeface="Times New Roman" panose="02020603050405020304" pitchFamily="18" charset="0"/>
                <a:cs typeface="Times New Roman" panose="02020603050405020304" pitchFamily="18" charset="0"/>
              </a:rPr>
              <a:t>C</a:t>
            </a:r>
            <a:r>
              <a:rPr lang="en-US" altLang="ja-JP" baseline="-25000" dirty="0">
                <a:latin typeface="Times New Roman" panose="02020603050405020304" pitchFamily="18" charset="0"/>
                <a:cs typeface="Times New Roman" panose="02020603050405020304" pitchFamily="18" charset="0"/>
              </a:rPr>
              <a:t>1</a:t>
            </a:r>
            <a:r>
              <a:rPr lang="ja-JP" altLang="en-US" dirty="0"/>
              <a:t>切片，</a:t>
            </a:r>
            <a:r>
              <a:rPr lang="en-US" altLang="ja-JP" i="1" dirty="0">
                <a:latin typeface="Times New Roman" panose="02020603050405020304" pitchFamily="18" charset="0"/>
                <a:cs typeface="Times New Roman" panose="02020603050405020304" pitchFamily="18" charset="0"/>
              </a:rPr>
              <a:t>C</a:t>
            </a:r>
            <a:r>
              <a:rPr lang="en-US" altLang="ja-JP" baseline="-25000" dirty="0">
                <a:latin typeface="Times New Roman" panose="02020603050405020304" pitchFamily="18" charset="0"/>
                <a:cs typeface="Times New Roman" panose="02020603050405020304" pitchFamily="18" charset="0"/>
              </a:rPr>
              <a:t>2</a:t>
            </a:r>
            <a:r>
              <a:rPr lang="ja-JP" altLang="en-US" dirty="0"/>
              <a:t>切片も変化する</a:t>
            </a:r>
            <a:endParaRPr lang="en-US" altLang="ja-JP" dirty="0"/>
          </a:p>
          <a:p>
            <a:r>
              <a:rPr kumimoji="1" lang="ja-JP" altLang="en-US" dirty="0"/>
              <a:t>利子率が変化しても，予算線は必ず図の点</a:t>
            </a:r>
            <a:r>
              <a:rPr kumimoji="1" lang="en-US" altLang="ja-JP" i="1" dirty="0">
                <a:latin typeface="Times New Roman" panose="02020603050405020304" pitchFamily="18" charset="0"/>
                <a:cs typeface="Times New Roman" panose="02020603050405020304" pitchFamily="18" charset="0"/>
              </a:rPr>
              <a:t>A</a:t>
            </a:r>
            <a:r>
              <a:rPr kumimoji="1" lang="en-US" altLang="ja-JP" dirty="0">
                <a:latin typeface="Times New Roman" panose="02020603050405020304" pitchFamily="18" charset="0"/>
                <a:cs typeface="Times New Roman" panose="02020603050405020304" pitchFamily="18" charset="0"/>
              </a:rPr>
              <a:t>(</a:t>
            </a:r>
            <a:r>
              <a:rPr kumimoji="1" lang="en-US" altLang="ja-JP" i="1" dirty="0">
                <a:latin typeface="Times New Roman" panose="02020603050405020304" pitchFamily="18" charset="0"/>
                <a:cs typeface="Times New Roman" panose="02020603050405020304" pitchFamily="18" charset="0"/>
              </a:rPr>
              <a:t>W</a:t>
            </a:r>
            <a:r>
              <a:rPr kumimoji="1" lang="en-US" altLang="ja-JP" baseline="-25000" dirty="0">
                <a:latin typeface="Times New Roman" panose="02020603050405020304" pitchFamily="18" charset="0"/>
                <a:cs typeface="Times New Roman" panose="02020603050405020304" pitchFamily="18" charset="0"/>
              </a:rPr>
              <a:t>1</a:t>
            </a:r>
            <a:r>
              <a:rPr kumimoji="1" lang="en-US" altLang="ja-JP" dirty="0">
                <a:latin typeface="Times New Roman" panose="02020603050405020304" pitchFamily="18" charset="0"/>
                <a:cs typeface="Times New Roman" panose="02020603050405020304" pitchFamily="18" charset="0"/>
              </a:rPr>
              <a:t>,</a:t>
            </a:r>
            <a:r>
              <a:rPr kumimoji="1" lang="en-US" altLang="ja-JP" i="1" dirty="0">
                <a:latin typeface="Times New Roman" panose="02020603050405020304" pitchFamily="18" charset="0"/>
                <a:cs typeface="Times New Roman" panose="02020603050405020304" pitchFamily="18" charset="0"/>
              </a:rPr>
              <a:t>W</a:t>
            </a:r>
            <a:r>
              <a:rPr kumimoji="1" lang="en-US" altLang="ja-JP" baseline="-25000" dirty="0">
                <a:latin typeface="Times New Roman" panose="02020603050405020304" pitchFamily="18" charset="0"/>
                <a:cs typeface="Times New Roman" panose="02020603050405020304" pitchFamily="18" charset="0"/>
              </a:rPr>
              <a:t>2</a:t>
            </a:r>
            <a:r>
              <a:rPr kumimoji="1" lang="en-US" altLang="ja-JP" dirty="0">
                <a:latin typeface="Times New Roman" panose="02020603050405020304" pitchFamily="18" charset="0"/>
                <a:cs typeface="Times New Roman" panose="02020603050405020304" pitchFamily="18" charset="0"/>
              </a:rPr>
              <a:t>)</a:t>
            </a:r>
            <a:r>
              <a:rPr kumimoji="1" lang="ja-JP" altLang="en-US" dirty="0"/>
              <a:t>を通る</a:t>
            </a:r>
            <a:endParaRPr kumimoji="1" lang="en-US" altLang="ja-JP" dirty="0"/>
          </a:p>
        </p:txBody>
      </p:sp>
      <p:sp>
        <p:nvSpPr>
          <p:cNvPr id="2" name="Oval 23">
            <a:extLst>
              <a:ext uri="{FF2B5EF4-FFF2-40B4-BE49-F238E27FC236}">
                <a16:creationId xmlns:a16="http://schemas.microsoft.com/office/drawing/2014/main" id="{4EF60B4D-3D08-640C-02D6-E630CA245BB8}"/>
              </a:ext>
            </a:extLst>
          </p:cNvPr>
          <p:cNvSpPr>
            <a:spLocks noChangeArrowheads="1"/>
          </p:cNvSpPr>
          <p:nvPr/>
        </p:nvSpPr>
        <p:spPr bwMode="auto">
          <a:xfrm>
            <a:off x="3058576" y="4574929"/>
            <a:ext cx="140873" cy="154806"/>
          </a:xfrm>
          <a:prstGeom prst="ellipse">
            <a:avLst/>
          </a:prstGeom>
          <a:solidFill>
            <a:srgbClr val="FF0000"/>
          </a:solidFill>
          <a:ln w="9525">
            <a:solidFill>
              <a:srgbClr val="FF0000"/>
            </a:solidFill>
            <a:round/>
            <a:headEnd/>
            <a:tailEnd/>
          </a:ln>
          <a:effectLst/>
        </p:spPr>
        <p:txBody>
          <a:bodyPr wrap="none" anchor="ctr"/>
          <a:lstStyle/>
          <a:p>
            <a:endParaRPr lang="ja-JP" altLang="en-US"/>
          </a:p>
        </p:txBody>
      </p:sp>
    </p:spTree>
    <p:extLst>
      <p:ext uri="{BB962C8B-B14F-4D97-AF65-F5344CB8AC3E}">
        <p14:creationId xmlns:p14="http://schemas.microsoft.com/office/powerpoint/2010/main" val="190378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r>
              <a:rPr lang="ja-JP" altLang="en-US" dirty="0"/>
              <a:t>利子率変化の効果 </a:t>
            </a:r>
            <a:r>
              <a:rPr lang="en-US" altLang="ja-JP" dirty="0"/>
              <a:t>: </a:t>
            </a:r>
            <a:r>
              <a:rPr lang="en-US" altLang="ja-JP" sz="3100" i="1" dirty="0">
                <a:latin typeface="Times New Roman" pitchFamily="18" charset="0"/>
                <a:cs typeface="Times New Roman" pitchFamily="18" charset="0"/>
              </a:rPr>
              <a:t>W</a:t>
            </a:r>
            <a:r>
              <a:rPr lang="en-US" altLang="ja-JP" sz="3100" baseline="-25000" dirty="0">
                <a:latin typeface="Times New Roman" pitchFamily="18" charset="0"/>
                <a:cs typeface="Times New Roman" pitchFamily="18" charset="0"/>
              </a:rPr>
              <a:t>2</a:t>
            </a:r>
            <a:r>
              <a:rPr lang="en-US" altLang="ja-JP" sz="3100" dirty="0">
                <a:latin typeface="Times New Roman" pitchFamily="18" charset="0"/>
                <a:cs typeface="Times New Roman" pitchFamily="18" charset="0"/>
              </a:rPr>
              <a:t>=0</a:t>
            </a:r>
            <a:r>
              <a:rPr lang="ja-JP" altLang="en-US" sz="3100" dirty="0">
                <a:latin typeface="Times New Roman" pitchFamily="18" charset="0"/>
                <a:cs typeface="Times New Roman" pitchFamily="18" charset="0"/>
              </a:rPr>
              <a:t>のケース</a:t>
            </a:r>
            <a:endParaRPr lang="ja-JP" altLang="en-US" dirty="0">
              <a:latin typeface="Times New Roman" pitchFamily="18" charset="0"/>
              <a:cs typeface="Times New Roman" pitchFamily="18" charset="0"/>
            </a:endParaRPr>
          </a:p>
        </p:txBody>
      </p:sp>
      <p:sp>
        <p:nvSpPr>
          <p:cNvPr id="2" name="テキスト ボックス 1"/>
          <p:cNvSpPr txBox="1"/>
          <p:nvPr/>
        </p:nvSpPr>
        <p:spPr>
          <a:xfrm>
            <a:off x="744203" y="5856738"/>
            <a:ext cx="1800547" cy="369332"/>
          </a:xfrm>
          <a:prstGeom prst="rect">
            <a:avLst/>
          </a:prstGeom>
          <a:noFill/>
        </p:spPr>
        <p:txBody>
          <a:bodyPr wrap="square" rtlCol="0">
            <a:spAutoFit/>
          </a:bodyPr>
          <a:lstStyle/>
          <a:p>
            <a:r>
              <a:rPr kumimoji="1" lang="ja-JP" altLang="en-US" dirty="0"/>
              <a:t>当初の予算線</a:t>
            </a:r>
          </a:p>
        </p:txBody>
      </p:sp>
      <p:sp>
        <p:nvSpPr>
          <p:cNvPr id="4" name="テキスト ボックス 3"/>
          <p:cNvSpPr txBox="1"/>
          <p:nvPr/>
        </p:nvSpPr>
        <p:spPr>
          <a:xfrm>
            <a:off x="2725221" y="2170908"/>
            <a:ext cx="2384409" cy="369332"/>
          </a:xfrm>
          <a:prstGeom prst="rect">
            <a:avLst/>
          </a:prstGeom>
          <a:noFill/>
        </p:spPr>
        <p:txBody>
          <a:bodyPr wrap="square" rtlCol="0">
            <a:spAutoFit/>
          </a:bodyPr>
          <a:lstStyle/>
          <a:p>
            <a:r>
              <a:rPr kumimoji="1" lang="ja-JP" altLang="en-US" dirty="0"/>
              <a:t>所得補償後の予算線</a:t>
            </a:r>
          </a:p>
        </p:txBody>
      </p:sp>
      <p:sp>
        <p:nvSpPr>
          <p:cNvPr id="24579" name="Line 3"/>
          <p:cNvSpPr>
            <a:spLocks noChangeShapeType="1"/>
          </p:cNvSpPr>
          <p:nvPr/>
        </p:nvSpPr>
        <p:spPr bwMode="auto">
          <a:xfrm flipV="1">
            <a:off x="1177327" y="1452406"/>
            <a:ext cx="0" cy="4103688"/>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0" name="Line 4"/>
          <p:cNvSpPr>
            <a:spLocks noChangeShapeType="1"/>
          </p:cNvSpPr>
          <p:nvPr/>
        </p:nvSpPr>
        <p:spPr bwMode="auto">
          <a:xfrm>
            <a:off x="1177327" y="5556094"/>
            <a:ext cx="4392613" cy="0"/>
          </a:xfrm>
          <a:prstGeom prst="line">
            <a:avLst/>
          </a:prstGeom>
          <a:noFill/>
          <a:ln w="158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1" name="Line 5"/>
          <p:cNvSpPr>
            <a:spLocks noChangeShapeType="1"/>
          </p:cNvSpPr>
          <p:nvPr/>
        </p:nvSpPr>
        <p:spPr bwMode="auto">
          <a:xfrm>
            <a:off x="1177327" y="3738406"/>
            <a:ext cx="3240088" cy="18176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2" name="Text Box 6"/>
          <p:cNvSpPr txBox="1">
            <a:spLocks noChangeArrowheads="1"/>
          </p:cNvSpPr>
          <p:nvPr/>
        </p:nvSpPr>
        <p:spPr bwMode="auto">
          <a:xfrm>
            <a:off x="5564846" y="5470222"/>
            <a:ext cx="50482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i="1" dirty="0">
                <a:latin typeface="Times New Roman" pitchFamily="18" charset="0"/>
              </a:rPr>
              <a:t>C</a:t>
            </a:r>
            <a:r>
              <a:rPr lang="en-US" altLang="ja-JP" sz="2000" baseline="-25000" dirty="0">
                <a:latin typeface="Times New Roman" pitchFamily="18" charset="0"/>
              </a:rPr>
              <a:t>1</a:t>
            </a:r>
          </a:p>
        </p:txBody>
      </p:sp>
      <p:sp>
        <p:nvSpPr>
          <p:cNvPr id="24583" name="Text Box 7"/>
          <p:cNvSpPr txBox="1">
            <a:spLocks noChangeArrowheads="1"/>
          </p:cNvSpPr>
          <p:nvPr/>
        </p:nvSpPr>
        <p:spPr bwMode="auto">
          <a:xfrm>
            <a:off x="709108" y="1354811"/>
            <a:ext cx="50323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i="1" dirty="0">
                <a:latin typeface="Times New Roman" pitchFamily="18" charset="0"/>
              </a:rPr>
              <a:t>C</a:t>
            </a:r>
            <a:r>
              <a:rPr lang="en-US" altLang="ja-JP" sz="2000" baseline="-25000" dirty="0">
                <a:latin typeface="Times New Roman" pitchFamily="18" charset="0"/>
              </a:rPr>
              <a:t>2</a:t>
            </a:r>
          </a:p>
        </p:txBody>
      </p:sp>
      <p:sp>
        <p:nvSpPr>
          <p:cNvPr id="24584" name="Line 8"/>
          <p:cNvSpPr>
            <a:spLocks noChangeShapeType="1"/>
          </p:cNvSpPr>
          <p:nvPr/>
        </p:nvSpPr>
        <p:spPr bwMode="auto">
          <a:xfrm flipH="1">
            <a:off x="1897258" y="1875524"/>
            <a:ext cx="760977" cy="31795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585" name="Text Box 9"/>
          <p:cNvSpPr txBox="1">
            <a:spLocks noChangeArrowheads="1"/>
          </p:cNvSpPr>
          <p:nvPr/>
        </p:nvSpPr>
        <p:spPr bwMode="auto">
          <a:xfrm>
            <a:off x="2632629" y="1674503"/>
            <a:ext cx="282893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dirty="0">
                <a:latin typeface="Times New Roman" pitchFamily="18" charset="0"/>
              </a:rPr>
              <a:t>利子率上昇後の予算線</a:t>
            </a:r>
            <a:endParaRPr lang="en-US" altLang="ja-JP" dirty="0"/>
          </a:p>
        </p:txBody>
      </p:sp>
      <p:sp>
        <p:nvSpPr>
          <p:cNvPr id="24591" name="Arc 15"/>
          <p:cNvSpPr>
            <a:spLocks/>
          </p:cNvSpPr>
          <p:nvPr/>
        </p:nvSpPr>
        <p:spPr bwMode="auto">
          <a:xfrm rot="10800000">
            <a:off x="1392432" y="1812769"/>
            <a:ext cx="3455988" cy="345598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4595" name="Text Box 19"/>
          <p:cNvSpPr txBox="1">
            <a:spLocks noChangeArrowheads="1"/>
          </p:cNvSpPr>
          <p:nvPr/>
        </p:nvSpPr>
        <p:spPr bwMode="auto">
          <a:xfrm>
            <a:off x="2941192" y="4283150"/>
            <a:ext cx="288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i="1" dirty="0">
                <a:latin typeface="Times New Roman" pitchFamily="18" charset="0"/>
                <a:cs typeface="Times New Roman" pitchFamily="18" charset="0"/>
              </a:rPr>
              <a:t>E</a:t>
            </a:r>
          </a:p>
        </p:txBody>
      </p:sp>
      <p:sp>
        <p:nvSpPr>
          <p:cNvPr id="24593" name="Oval 17"/>
          <p:cNvSpPr>
            <a:spLocks noChangeArrowheads="1"/>
          </p:cNvSpPr>
          <p:nvPr/>
        </p:nvSpPr>
        <p:spPr bwMode="auto">
          <a:xfrm>
            <a:off x="2906114" y="4689512"/>
            <a:ext cx="142875" cy="142875"/>
          </a:xfrm>
          <a:prstGeom prst="ellipse">
            <a:avLst/>
          </a:prstGeom>
          <a:solidFill>
            <a:srgbClr val="FF0000"/>
          </a:solidFill>
          <a:ln w="9525">
            <a:solidFill>
              <a:schemeClr val="tx1"/>
            </a:solidFill>
            <a:round/>
            <a:headEnd/>
            <a:tailEnd/>
          </a:ln>
          <a:effectLst/>
        </p:spPr>
        <p:txBody>
          <a:bodyPr wrap="none" anchor="ctr"/>
          <a:lstStyle/>
          <a:p>
            <a:endParaRPr lang="ja-JP" altLang="en-US"/>
          </a:p>
        </p:txBody>
      </p:sp>
      <p:sp>
        <p:nvSpPr>
          <p:cNvPr id="24606" name="Line 30"/>
          <p:cNvSpPr>
            <a:spLocks noChangeShapeType="1"/>
          </p:cNvSpPr>
          <p:nvPr/>
        </p:nvSpPr>
        <p:spPr bwMode="auto">
          <a:xfrm flipH="1" flipV="1">
            <a:off x="1465057" y="3974124"/>
            <a:ext cx="179418" cy="188261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4611" name="Line 35"/>
          <p:cNvSpPr>
            <a:spLocks noChangeShapeType="1"/>
          </p:cNvSpPr>
          <p:nvPr/>
        </p:nvSpPr>
        <p:spPr bwMode="auto">
          <a:xfrm flipH="1">
            <a:off x="1392431" y="2410090"/>
            <a:ext cx="1343475" cy="62639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9" name="Line 5"/>
          <p:cNvSpPr>
            <a:spLocks noChangeShapeType="1"/>
          </p:cNvSpPr>
          <p:nvPr/>
        </p:nvSpPr>
        <p:spPr bwMode="auto">
          <a:xfrm>
            <a:off x="1321789" y="1565179"/>
            <a:ext cx="3095626" cy="3990915"/>
          </a:xfrm>
          <a:prstGeom prst="line">
            <a:avLst/>
          </a:prstGeom>
          <a:noFill/>
          <a:ln w="38100">
            <a:solidFill>
              <a:schemeClr val="tx1"/>
            </a:solidFill>
            <a:prstDash val="sys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0" name="Line 5"/>
          <p:cNvSpPr>
            <a:spLocks noChangeShapeType="1"/>
          </p:cNvSpPr>
          <p:nvPr/>
        </p:nvSpPr>
        <p:spPr bwMode="auto">
          <a:xfrm>
            <a:off x="1190272" y="2727138"/>
            <a:ext cx="2196306" cy="2828956"/>
          </a:xfrm>
          <a:prstGeom prst="line">
            <a:avLst/>
          </a:prstGeom>
          <a:noFill/>
          <a:ln w="3175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1" name="Arc 15"/>
          <p:cNvSpPr>
            <a:spLocks/>
          </p:cNvSpPr>
          <p:nvPr/>
        </p:nvSpPr>
        <p:spPr bwMode="auto">
          <a:xfrm rot="10800000">
            <a:off x="2256827" y="1565179"/>
            <a:ext cx="3455988" cy="3455987"/>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chemeClr val="tx2"/>
            </a:solidFill>
            <a:prstDash val="sysDash"/>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2" name="Oval 17"/>
          <p:cNvSpPr>
            <a:spLocks noChangeArrowheads="1"/>
          </p:cNvSpPr>
          <p:nvPr/>
        </p:nvSpPr>
        <p:spPr bwMode="auto">
          <a:xfrm>
            <a:off x="2977551" y="3666968"/>
            <a:ext cx="142875" cy="142875"/>
          </a:xfrm>
          <a:prstGeom prst="ellipse">
            <a:avLst/>
          </a:prstGeom>
          <a:solidFill>
            <a:srgbClr val="FF0000"/>
          </a:solidFill>
          <a:ln w="9525">
            <a:solidFill>
              <a:schemeClr val="tx1"/>
            </a:solidFill>
            <a:round/>
            <a:headEnd/>
            <a:tailEnd/>
          </a:ln>
          <a:effectLst/>
        </p:spPr>
        <p:txBody>
          <a:bodyPr wrap="none" anchor="ctr"/>
          <a:lstStyle/>
          <a:p>
            <a:endParaRPr lang="ja-JP" altLang="en-US"/>
          </a:p>
        </p:txBody>
      </p:sp>
      <p:sp>
        <p:nvSpPr>
          <p:cNvPr id="34" name="Oval 17"/>
          <p:cNvSpPr>
            <a:spLocks noChangeArrowheads="1"/>
          </p:cNvSpPr>
          <p:nvPr/>
        </p:nvSpPr>
        <p:spPr bwMode="auto">
          <a:xfrm>
            <a:off x="2185389" y="4046765"/>
            <a:ext cx="142875" cy="142875"/>
          </a:xfrm>
          <a:prstGeom prst="ellipse">
            <a:avLst/>
          </a:prstGeom>
          <a:solidFill>
            <a:srgbClr val="FF0000"/>
          </a:solidFill>
          <a:ln w="9525">
            <a:solidFill>
              <a:schemeClr val="tx1"/>
            </a:solidFill>
            <a:round/>
            <a:headEnd/>
            <a:tailEnd/>
          </a:ln>
          <a:effectLst/>
        </p:spPr>
        <p:txBody>
          <a:bodyPr wrap="none" anchor="ctr"/>
          <a:lstStyle/>
          <a:p>
            <a:endParaRPr lang="ja-JP" altLang="en-US"/>
          </a:p>
        </p:txBody>
      </p:sp>
      <p:sp>
        <p:nvSpPr>
          <p:cNvPr id="35" name="Text Box 19"/>
          <p:cNvSpPr txBox="1">
            <a:spLocks noChangeArrowheads="1"/>
          </p:cNvSpPr>
          <p:nvPr/>
        </p:nvSpPr>
        <p:spPr bwMode="auto">
          <a:xfrm>
            <a:off x="3061955" y="3293172"/>
            <a:ext cx="288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i="1" dirty="0">
                <a:latin typeface="Times New Roman" pitchFamily="18" charset="0"/>
                <a:cs typeface="Times New Roman" pitchFamily="18" charset="0"/>
              </a:rPr>
              <a:t>F</a:t>
            </a:r>
          </a:p>
        </p:txBody>
      </p:sp>
      <p:sp>
        <p:nvSpPr>
          <p:cNvPr id="36" name="Text Box 19"/>
          <p:cNvSpPr txBox="1">
            <a:spLocks noChangeArrowheads="1"/>
          </p:cNvSpPr>
          <p:nvPr/>
        </p:nvSpPr>
        <p:spPr bwMode="auto">
          <a:xfrm>
            <a:off x="2288425" y="3562761"/>
            <a:ext cx="288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i="1" dirty="0">
                <a:latin typeface="Times New Roman" pitchFamily="18" charset="0"/>
                <a:cs typeface="Times New Roman" pitchFamily="18" charset="0"/>
              </a:rPr>
              <a:t>G</a:t>
            </a:r>
          </a:p>
        </p:txBody>
      </p:sp>
      <p:sp>
        <p:nvSpPr>
          <p:cNvPr id="3" name="テキスト ボックス 2"/>
          <p:cNvSpPr txBox="1"/>
          <p:nvPr/>
        </p:nvSpPr>
        <p:spPr>
          <a:xfrm>
            <a:off x="4848421" y="5100890"/>
            <a:ext cx="433015" cy="369332"/>
          </a:xfrm>
          <a:prstGeom prst="rect">
            <a:avLst/>
          </a:prstGeom>
          <a:noFill/>
        </p:spPr>
        <p:txBody>
          <a:bodyPr wrap="square" rtlCol="0">
            <a:spAutoFit/>
          </a:bodyPr>
          <a:lstStyle/>
          <a:p>
            <a:r>
              <a:rPr kumimoji="1" lang="en-US" altLang="ja-JP" i="1" dirty="0">
                <a:latin typeface="Times New Roman" pitchFamily="18" charset="0"/>
                <a:cs typeface="Times New Roman" pitchFamily="18" charset="0"/>
              </a:rPr>
              <a:t>u</a:t>
            </a:r>
            <a:r>
              <a:rPr kumimoji="1" lang="en-US" altLang="ja-JP" baseline="-25000" dirty="0">
                <a:latin typeface="Times New Roman" pitchFamily="18" charset="0"/>
                <a:cs typeface="Times New Roman" pitchFamily="18" charset="0"/>
              </a:rPr>
              <a:t>0</a:t>
            </a:r>
            <a:endParaRPr kumimoji="1" lang="ja-JP" altLang="en-US" baseline="-25000" dirty="0">
              <a:latin typeface="Times New Roman" pitchFamily="18" charset="0"/>
              <a:cs typeface="Times New Roman" pitchFamily="18" charset="0"/>
            </a:endParaRPr>
          </a:p>
        </p:txBody>
      </p:sp>
      <p:sp>
        <p:nvSpPr>
          <p:cNvPr id="39" name="テキスト ボックス 38"/>
          <p:cNvSpPr txBox="1"/>
          <p:nvPr/>
        </p:nvSpPr>
        <p:spPr>
          <a:xfrm>
            <a:off x="5658930" y="4895692"/>
            <a:ext cx="433015" cy="369332"/>
          </a:xfrm>
          <a:prstGeom prst="rect">
            <a:avLst/>
          </a:prstGeom>
          <a:noFill/>
        </p:spPr>
        <p:txBody>
          <a:bodyPr wrap="square" rtlCol="0">
            <a:spAutoFit/>
          </a:bodyPr>
          <a:lstStyle/>
          <a:p>
            <a:r>
              <a:rPr kumimoji="1" lang="en-US" altLang="ja-JP" i="1" dirty="0">
                <a:latin typeface="Times New Roman" pitchFamily="18" charset="0"/>
                <a:cs typeface="Times New Roman" pitchFamily="18" charset="0"/>
              </a:rPr>
              <a:t>u</a:t>
            </a:r>
            <a:r>
              <a:rPr kumimoji="1" lang="en-US" altLang="ja-JP" baseline="-25000" dirty="0">
                <a:latin typeface="Times New Roman" pitchFamily="18" charset="0"/>
                <a:cs typeface="Times New Roman" pitchFamily="18" charset="0"/>
              </a:rPr>
              <a:t>1</a:t>
            </a:r>
            <a:endParaRPr kumimoji="1" lang="ja-JP" altLang="en-US" baseline="-25000" dirty="0">
              <a:latin typeface="Times New Roman" pitchFamily="18" charset="0"/>
              <a:cs typeface="Times New Roman" pitchFamily="18" charset="0"/>
            </a:endParaRPr>
          </a:p>
        </p:txBody>
      </p:sp>
      <p:cxnSp>
        <p:nvCxnSpPr>
          <p:cNvPr id="6" name="直線矢印コネクタ 5"/>
          <p:cNvCxnSpPr/>
          <p:nvPr/>
        </p:nvCxnSpPr>
        <p:spPr>
          <a:xfrm flipH="1" flipV="1">
            <a:off x="2432887" y="4189640"/>
            <a:ext cx="436715" cy="291947"/>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flipV="1">
            <a:off x="2469399" y="3845552"/>
            <a:ext cx="436715" cy="231359"/>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5460771" y="1744557"/>
            <a:ext cx="3455990" cy="3447098"/>
          </a:xfrm>
          <a:prstGeom prst="rect">
            <a:avLst/>
          </a:prstGeom>
          <a:noFill/>
        </p:spPr>
        <p:txBody>
          <a:bodyPr wrap="square" rtlCol="0">
            <a:spAutoFit/>
          </a:bodyPr>
          <a:lstStyle/>
          <a:p>
            <a:r>
              <a:rPr kumimoji="1" lang="en-US" altLang="ja-JP" sz="2000" dirty="0">
                <a:latin typeface="Times New Roman" panose="02020603050405020304" pitchFamily="18" charset="0"/>
                <a:cs typeface="Times New Roman" panose="02020603050405020304" pitchFamily="18" charset="0"/>
              </a:rPr>
              <a:t>E</a:t>
            </a:r>
            <a:r>
              <a:rPr kumimoji="1" lang="en-US" altLang="ja-JP" sz="2000" dirty="0">
                <a:latin typeface="Times New Roman" panose="02020603050405020304" pitchFamily="18" charset="0"/>
                <a:cs typeface="Times New Roman" panose="02020603050405020304" pitchFamily="18" charset="0"/>
                <a:sym typeface="Wingdings" pitchFamily="2" charset="2"/>
              </a:rPr>
              <a:t>G : </a:t>
            </a:r>
            <a:r>
              <a:rPr kumimoji="1" lang="ja-JP" altLang="en-US" sz="2000" dirty="0">
                <a:latin typeface="Times New Roman" panose="02020603050405020304" pitchFamily="18" charset="0"/>
                <a:cs typeface="Times New Roman" panose="02020603050405020304" pitchFamily="18" charset="0"/>
                <a:sym typeface="Wingdings" pitchFamily="2" charset="2"/>
              </a:rPr>
              <a:t>代替効果</a:t>
            </a:r>
            <a:endParaRPr kumimoji="1" lang="en-US" altLang="ja-JP" sz="2000" dirty="0">
              <a:latin typeface="Times New Roman" panose="02020603050405020304" pitchFamily="18" charset="0"/>
              <a:cs typeface="Times New Roman" panose="02020603050405020304" pitchFamily="18" charset="0"/>
              <a:sym typeface="Wingdings" pitchFamily="2" charset="2"/>
            </a:endParaRPr>
          </a:p>
          <a:p>
            <a:r>
              <a:rPr lang="ja-JP" altLang="en-US" sz="2000" dirty="0">
                <a:latin typeface="Times New Roman" panose="02020603050405020304" pitchFamily="18" charset="0"/>
                <a:cs typeface="Times New Roman" panose="02020603050405020304" pitchFamily="18" charset="0"/>
                <a:sym typeface="Wingdings" pitchFamily="2" charset="2"/>
              </a:rPr>
              <a:t>  </a:t>
            </a:r>
            <a:r>
              <a:rPr lang="en-US" altLang="ja-JP" sz="2000" dirty="0">
                <a:latin typeface="Times New Roman" panose="02020603050405020304" pitchFamily="18" charset="0"/>
                <a:cs typeface="Times New Roman" panose="02020603050405020304" pitchFamily="18" charset="0"/>
                <a:sym typeface="Wingdings" pitchFamily="2" charset="2"/>
              </a:rPr>
              <a:t>C1</a:t>
            </a:r>
            <a:r>
              <a:rPr lang="ja-JP" altLang="en-US" sz="2000" dirty="0">
                <a:latin typeface="Times New Roman" panose="02020603050405020304" pitchFamily="18" charset="0"/>
                <a:cs typeface="Times New Roman" panose="02020603050405020304" pitchFamily="18" charset="0"/>
                <a:sym typeface="Wingdings" pitchFamily="2" charset="2"/>
              </a:rPr>
              <a:t>から</a:t>
            </a:r>
            <a:r>
              <a:rPr lang="en-US" altLang="ja-JP" sz="2000" dirty="0">
                <a:latin typeface="Times New Roman" panose="02020603050405020304" pitchFamily="18" charset="0"/>
                <a:cs typeface="Times New Roman" panose="02020603050405020304" pitchFamily="18" charset="0"/>
                <a:sym typeface="Wingdings" pitchFamily="2" charset="2"/>
              </a:rPr>
              <a:t>C2</a:t>
            </a:r>
            <a:r>
              <a:rPr lang="ja-JP" altLang="en-US" sz="2000" dirty="0">
                <a:latin typeface="Times New Roman" panose="02020603050405020304" pitchFamily="18" charset="0"/>
                <a:cs typeface="Times New Roman" panose="02020603050405020304" pitchFamily="18" charset="0"/>
                <a:sym typeface="Wingdings" pitchFamily="2" charset="2"/>
              </a:rPr>
              <a:t>への代替</a:t>
            </a:r>
            <a:endParaRPr lang="en-US" altLang="ja-JP" sz="2000" dirty="0">
              <a:latin typeface="Times New Roman" panose="02020603050405020304" pitchFamily="18" charset="0"/>
              <a:cs typeface="Times New Roman" panose="02020603050405020304" pitchFamily="18" charset="0"/>
              <a:sym typeface="Wingdings" pitchFamily="2" charset="2"/>
            </a:endParaRPr>
          </a:p>
          <a:p>
            <a:r>
              <a:rPr lang="en-US" altLang="ja-JP" sz="2000" dirty="0">
                <a:latin typeface="Times New Roman" panose="02020603050405020304" pitchFamily="18" charset="0"/>
                <a:cs typeface="Times New Roman" panose="02020603050405020304" pitchFamily="18" charset="0"/>
                <a:sym typeface="Wingdings" pitchFamily="2" charset="2"/>
              </a:rPr>
              <a:t>  1/(1+</a:t>
            </a:r>
            <a:r>
              <a:rPr lang="en-US" altLang="ja-JP" sz="2000" i="1" dirty="0">
                <a:latin typeface="Times New Roman" panose="02020603050405020304" pitchFamily="18" charset="0"/>
                <a:cs typeface="Times New Roman" panose="02020603050405020304" pitchFamily="18" charset="0"/>
                <a:sym typeface="Wingdings" pitchFamily="2" charset="2"/>
              </a:rPr>
              <a:t>r</a:t>
            </a:r>
            <a:r>
              <a:rPr lang="en-US" altLang="ja-JP" sz="2000" dirty="0">
                <a:latin typeface="Times New Roman" panose="02020603050405020304" pitchFamily="18" charset="0"/>
                <a:cs typeface="Times New Roman" panose="02020603050405020304" pitchFamily="18" charset="0"/>
                <a:sym typeface="Wingdings" pitchFamily="2" charset="2"/>
              </a:rPr>
              <a:t>)</a:t>
            </a:r>
            <a:r>
              <a:rPr lang="ja-JP" altLang="en-US" sz="2000" dirty="0">
                <a:latin typeface="Times New Roman" panose="02020603050405020304" pitchFamily="18" charset="0"/>
                <a:cs typeface="Times New Roman" panose="02020603050405020304" pitchFamily="18" charset="0"/>
                <a:sym typeface="Wingdings" pitchFamily="2" charset="2"/>
              </a:rPr>
              <a:t>の低下</a:t>
            </a:r>
            <a:r>
              <a:rPr lang="en-US" altLang="ja-JP" sz="2000" dirty="0">
                <a:latin typeface="Times New Roman" panose="02020603050405020304" pitchFamily="18" charset="0"/>
                <a:cs typeface="Times New Roman" panose="02020603050405020304" pitchFamily="18" charset="0"/>
                <a:sym typeface="Wingdings" panose="05000000000000000000" pitchFamily="2" charset="2"/>
              </a:rPr>
              <a:t>C2</a:t>
            </a:r>
            <a:r>
              <a:rPr lang="ja-JP" altLang="en-US" sz="2000" dirty="0">
                <a:latin typeface="Times New Roman" panose="02020603050405020304" pitchFamily="18" charset="0"/>
                <a:cs typeface="Times New Roman" panose="02020603050405020304" pitchFamily="18" charset="0"/>
                <a:sym typeface="Wingdings" pitchFamily="2" charset="2"/>
              </a:rPr>
              <a:t>が相対的に安くなる</a:t>
            </a:r>
            <a:endParaRPr kumimoji="1" lang="en-US" altLang="ja-JP" sz="2000" dirty="0">
              <a:latin typeface="Times New Roman" panose="02020603050405020304" pitchFamily="18" charset="0"/>
              <a:cs typeface="Times New Roman" panose="02020603050405020304" pitchFamily="18" charset="0"/>
              <a:sym typeface="Wingdings" pitchFamily="2" charset="2"/>
            </a:endParaRPr>
          </a:p>
          <a:p>
            <a:r>
              <a:rPr kumimoji="1" lang="en-US" altLang="ja-JP" sz="2000" dirty="0">
                <a:latin typeface="Times New Roman" panose="02020603050405020304" pitchFamily="18" charset="0"/>
                <a:cs typeface="Times New Roman" panose="02020603050405020304" pitchFamily="18" charset="0"/>
              </a:rPr>
              <a:t>G</a:t>
            </a:r>
            <a:r>
              <a:rPr kumimoji="1" lang="en-US" altLang="ja-JP" sz="2000" dirty="0">
                <a:latin typeface="Times New Roman" panose="02020603050405020304" pitchFamily="18" charset="0"/>
                <a:cs typeface="Times New Roman" panose="02020603050405020304" pitchFamily="18" charset="0"/>
                <a:sym typeface="Wingdings" pitchFamily="2" charset="2"/>
              </a:rPr>
              <a:t>F : </a:t>
            </a:r>
            <a:r>
              <a:rPr kumimoji="1" lang="ja-JP" altLang="en-US" sz="2000" dirty="0">
                <a:latin typeface="Times New Roman" panose="02020603050405020304" pitchFamily="18" charset="0"/>
                <a:cs typeface="Times New Roman" panose="02020603050405020304" pitchFamily="18" charset="0"/>
                <a:sym typeface="Wingdings" pitchFamily="2" charset="2"/>
              </a:rPr>
              <a:t>所得効果</a:t>
            </a:r>
            <a:endParaRPr kumimoji="1" lang="en-US" altLang="ja-JP" sz="2000" dirty="0">
              <a:latin typeface="Times New Roman" panose="02020603050405020304" pitchFamily="18" charset="0"/>
              <a:cs typeface="Times New Roman" panose="02020603050405020304" pitchFamily="18" charset="0"/>
              <a:sym typeface="Wingdings" pitchFamily="2" charset="2"/>
            </a:endParaRPr>
          </a:p>
          <a:p>
            <a:r>
              <a:rPr lang="ja-JP" altLang="en-US" sz="2000" dirty="0">
                <a:latin typeface="Times New Roman" panose="02020603050405020304" pitchFamily="18" charset="0"/>
                <a:cs typeface="Times New Roman" panose="02020603050405020304" pitchFamily="18" charset="0"/>
                <a:sym typeface="Wingdings" pitchFamily="2" charset="2"/>
              </a:rPr>
              <a:t>　</a:t>
            </a:r>
            <a:r>
              <a:rPr lang="en-US" altLang="ja-JP" sz="2000" dirty="0">
                <a:latin typeface="Times New Roman" panose="02020603050405020304" pitchFamily="18" charset="0"/>
                <a:cs typeface="Times New Roman" panose="02020603050405020304" pitchFamily="18" charset="0"/>
                <a:sym typeface="Wingdings" pitchFamily="2" charset="2"/>
              </a:rPr>
              <a:t>C1, C2</a:t>
            </a:r>
            <a:r>
              <a:rPr lang="ja-JP" altLang="en-US" sz="2000" dirty="0">
                <a:latin typeface="Times New Roman" panose="02020603050405020304" pitchFamily="18" charset="0"/>
                <a:cs typeface="Times New Roman" panose="02020603050405020304" pitchFamily="18" charset="0"/>
                <a:sym typeface="Wingdings" pitchFamily="2" charset="2"/>
              </a:rPr>
              <a:t>ともに増加</a:t>
            </a:r>
            <a:endParaRPr lang="en-US" altLang="ja-JP" sz="2000" dirty="0">
              <a:latin typeface="Times New Roman" panose="02020603050405020304" pitchFamily="18" charset="0"/>
              <a:cs typeface="Times New Roman" panose="02020603050405020304" pitchFamily="18" charset="0"/>
              <a:sym typeface="Wingdings" pitchFamily="2" charset="2"/>
            </a:endParaRPr>
          </a:p>
          <a:p>
            <a:endParaRPr lang="en-US" altLang="ja-JP" sz="2000" dirty="0">
              <a:latin typeface="Times New Roman" panose="02020603050405020304" pitchFamily="18" charset="0"/>
              <a:cs typeface="Times New Roman" panose="02020603050405020304" pitchFamily="18" charset="0"/>
              <a:sym typeface="Wingdings" pitchFamily="2" charset="2"/>
            </a:endParaRPr>
          </a:p>
          <a:p>
            <a:r>
              <a:rPr lang="ja-JP" altLang="en-US" sz="2000" dirty="0">
                <a:sym typeface="Wingdings" pitchFamily="2" charset="2"/>
              </a:rPr>
              <a:t>貯蓄に与える影響ははっきりしない（所得効果と代替効果が相殺しあったため）　</a:t>
            </a:r>
            <a:endParaRPr lang="en-US" altLang="ja-JP" sz="2000" dirty="0">
              <a:sym typeface="Wingdings" pitchFamily="2" charset="2"/>
            </a:endParaRPr>
          </a:p>
          <a:p>
            <a:endParaRPr kumimoji="1" lang="ja-JP" altLang="en-US" dirty="0"/>
          </a:p>
        </p:txBody>
      </p:sp>
    </p:spTree>
    <p:extLst>
      <p:ext uri="{BB962C8B-B14F-4D97-AF65-F5344CB8AC3E}">
        <p14:creationId xmlns:p14="http://schemas.microsoft.com/office/powerpoint/2010/main" val="19037871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892</TotalTime>
  <Words>1742</Words>
  <Application>Microsoft Office PowerPoint</Application>
  <PresentationFormat>画面に合わせる (4:3)</PresentationFormat>
  <Paragraphs>241</Paragraphs>
  <Slides>20</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20</vt:i4>
      </vt:variant>
    </vt:vector>
  </HeadingPairs>
  <TitlesOfParts>
    <vt:vector size="28" baseType="lpstr">
      <vt:lpstr>游ゴシック</vt:lpstr>
      <vt:lpstr>游ゴシック Light</vt:lpstr>
      <vt:lpstr>Arial</vt:lpstr>
      <vt:lpstr>Calibri</vt:lpstr>
      <vt:lpstr>Cambria Math</vt:lpstr>
      <vt:lpstr>Times New Roman</vt:lpstr>
      <vt:lpstr>Wingdings</vt:lpstr>
      <vt:lpstr>Office テーマ</vt:lpstr>
      <vt:lpstr>消費者行動の理論 (3) 貯蓄・労働供給の決定</vt:lpstr>
      <vt:lpstr>貯蓄の決定</vt:lpstr>
      <vt:lpstr>PowerPoint プレゼンテーション</vt:lpstr>
      <vt:lpstr>割引価値　discounted value</vt:lpstr>
      <vt:lpstr>割引価値(2)  t 年後の1円の割引価値</vt:lpstr>
      <vt:lpstr>消費・貯蓄の決定</vt:lpstr>
      <vt:lpstr>貯蓄の決定</vt:lpstr>
      <vt:lpstr>利子率変化と予算線</vt:lpstr>
      <vt:lpstr>利子率変化の効果 : W2=0のケース</vt:lpstr>
      <vt:lpstr>貯蓄の決定：まとめ</vt:lpstr>
      <vt:lpstr>労働供給の決定</vt:lpstr>
      <vt:lpstr>労働供給の決定(2)</vt:lpstr>
      <vt:lpstr>労働供給の決定</vt:lpstr>
      <vt:lpstr>賃金率変化の効果</vt:lpstr>
      <vt:lpstr>賃金率変化の効果(2) 後方屈曲的労働供給曲線</vt:lpstr>
      <vt:lpstr>労働供給の決定：応用</vt:lpstr>
      <vt:lpstr>非労働所得の存在</vt:lpstr>
      <vt:lpstr>コーナー解</vt:lpstr>
      <vt:lpstr>再分配政策　生活保護制度</vt:lpstr>
      <vt:lpstr>負の所得税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消費者行動の理論 (3) 貯蓄・労働供給の決定</dc:title>
  <dc:creator>Yoshibumi Aso</dc:creator>
  <cp:lastModifiedBy>麻生 良文</cp:lastModifiedBy>
  <cp:revision>46</cp:revision>
  <cp:lastPrinted>2014-03-11T06:38:20Z</cp:lastPrinted>
  <dcterms:created xsi:type="dcterms:W3CDTF">2013-03-28T03:05:24Z</dcterms:created>
  <dcterms:modified xsi:type="dcterms:W3CDTF">2024-03-27T11:56:35Z</dcterms:modified>
</cp:coreProperties>
</file>