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57" r:id="rId6"/>
    <p:sldId id="287" r:id="rId7"/>
    <p:sldId id="262" r:id="rId8"/>
    <p:sldId id="276" r:id="rId9"/>
    <p:sldId id="285" r:id="rId10"/>
    <p:sldId id="263" r:id="rId11"/>
    <p:sldId id="265" r:id="rId12"/>
    <p:sldId id="270" r:id="rId13"/>
    <p:sldId id="275" r:id="rId14"/>
    <p:sldId id="282" r:id="rId15"/>
    <p:sldId id="286" r:id="rId16"/>
    <p:sldId id="283" r:id="rId1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60B"/>
    <a:srgbClr val="4D4D4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312" cy="49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2" rIns="94864" bIns="47432" numCol="1" anchor="t" anchorCtr="0" compatLnSpc="1">
            <a:prstTxWarp prst="textNoShape">
              <a:avLst/>
            </a:prstTxWarp>
          </a:bodyPr>
          <a:lstStyle>
            <a:lvl1pPr defTabSz="949201">
              <a:defRPr sz="1300"/>
            </a:lvl1pPr>
          </a:lstStyle>
          <a:p>
            <a:endParaRPr lang="en-US" altLang="ja-JP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896" y="0"/>
            <a:ext cx="2918312" cy="49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2" rIns="94864" bIns="47432" numCol="1" anchor="t" anchorCtr="0" compatLnSpc="1">
            <a:prstTxWarp prst="textNoShape">
              <a:avLst/>
            </a:prstTxWarp>
          </a:bodyPr>
          <a:lstStyle>
            <a:lvl1pPr algn="r" defTabSz="949201">
              <a:defRPr sz="1300"/>
            </a:lvl1pPr>
          </a:lstStyle>
          <a:p>
            <a:endParaRPr lang="en-US" altLang="ja-JP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364"/>
            <a:ext cx="2918312" cy="4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2" rIns="94864" bIns="47432" numCol="1" anchor="b" anchorCtr="0" compatLnSpc="1">
            <a:prstTxWarp prst="textNoShape">
              <a:avLst/>
            </a:prstTxWarp>
          </a:bodyPr>
          <a:lstStyle>
            <a:lvl1pPr defTabSz="949201">
              <a:defRPr sz="1300"/>
            </a:lvl1pPr>
          </a:lstStyle>
          <a:p>
            <a:endParaRPr lang="en-US" altLang="ja-JP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896" y="9371364"/>
            <a:ext cx="2918312" cy="4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2" rIns="94864" bIns="47432" numCol="1" anchor="b" anchorCtr="0" compatLnSpc="1">
            <a:prstTxWarp prst="textNoShape">
              <a:avLst/>
            </a:prstTxWarp>
          </a:bodyPr>
          <a:lstStyle>
            <a:lvl1pPr algn="r" defTabSz="949201">
              <a:defRPr sz="1300"/>
            </a:lvl1pPr>
          </a:lstStyle>
          <a:p>
            <a:fld id="{D7239CF7-1077-4A79-8DC8-4335B9B9E2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0513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2D5C2-B3F0-4815-80EC-35FDB57C01FD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AFDEC-61D2-4A46-BDFE-BAC6C655C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07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9E8FD-610C-439B-868F-25B02738E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574E1A-71AE-40B7-AF10-1288F27D2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0A1114-ABD4-4DE0-9F22-B91DB78F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561A1C-A693-4D79-B2BA-6B09886B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A3C877-D7FE-43B2-9AA0-32F43949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1A26-3BE9-469D-8860-CA9998E337A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920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A603DF-B8F1-4753-A94B-91FC26FE7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1315265-04F0-46CE-8ED5-60C8C4348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5D1F99-3849-4843-A352-0441A1F1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51EF54-C82B-409A-BCB1-9BBBBA626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6AED0E-A3A9-42F7-A072-D217F78F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2482-D1F5-4EEE-A298-319131F0719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532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5DD6B98-FC3F-4D17-8FB5-3289FC69D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668B75-CDFA-468F-B7F0-422322C0F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47EB48-2BA1-4F56-9EA0-BCC14428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CBFF10-6BB9-4050-9D0C-CAA1A146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2E8ABE-2F78-4A1A-AB96-74F182C7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0C9E2-045A-439B-97FE-D4E8E55250F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5123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タイトル、2 つの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4644984-38FC-4F82-806A-76F53E1A18B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17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056F71-2AC2-4A1F-A2EB-D0472953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58BE51-1F69-4042-9315-1DDBDCD97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254FCB-46BC-4264-9617-553335CA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5F7A34-6A71-41EE-87E0-7DBA00C6E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F0FD12-5E00-4B61-96D0-BA5ACE364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4A4A-33B7-42A5-9B1A-648E423C3C4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80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1C94E9-26A1-42FF-B604-7E70CE143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A36A9E-896E-41F1-907A-B6A4DAF16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563651-5BE0-4F5A-8672-ECAE0156A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DAEC4E-E08B-40E3-8F00-133F9CB4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AF7180-5CD4-4E2A-A163-1480FE0B2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C693-27CA-4C3A-AD97-AE34B0F9B47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151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B85A0-A571-4801-AB95-BEFA4E28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ADA5E1-4B88-4B7F-8B25-9595AC255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358B5E-6BDA-46E4-A2FE-0B2F5BA98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48A8B7-1B1F-41AC-AB69-C5E3FF5A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51B1FD-D5D7-4370-B929-DEB4E793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FB8D44-1A9E-458B-87E6-0585A81A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ED-89F0-4E64-A3D1-CDA34C3F909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163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2C9CD-7C52-444C-8098-F1F73F3B7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771A6C-279E-4916-B85C-2C2BBC47D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065CD7-8FD4-4035-8106-812912F8A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5A5809D-798F-44BA-8FFB-DABE90A3C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159DD61-25B1-451F-86BA-1C1967923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AF30622-A5F9-45A5-8F63-C250EB67A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23216E-3DE8-4D2C-9435-4139496E3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261FEE-BA70-421B-9EDD-90968504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D408-850D-440D-89D2-8253BA36D80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54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A4734B-93AE-4B89-8283-B9B8D749C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F89A56-078B-4A41-8DEE-EC51E871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6819D63-FF98-41BE-B7B5-2595F90E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7B0D26-F293-4627-95B3-3F264607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5CC0-0903-4A30-ACBE-CCE38A5B1C6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506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724A01-27A6-4DDE-9DD5-CFDC6E749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FFCE9F-F82F-48F9-A921-5FED6920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89FE7D-67F7-4A0C-8D8F-F1FB7FB7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F4A9-2810-4436-B129-BD10E1E34AF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840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14D1E-A83D-4F96-92B4-802E69F7E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3BF17B-DC55-46DA-838C-6AB2C16DD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371E31-7798-4E72-A30E-098D047F7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458A0E-4E6B-457E-AB4E-6EAE79C40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0B0C4C-4264-480F-A049-C57510B1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A3C499-8504-4A95-944C-2D11452B9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2482-D1F5-4EEE-A298-319131F0719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125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EE1F93-3007-461D-9FF0-AF244FA8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B7449F-2625-4FB3-9A75-5110FA0DC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93FDEE-E8A7-4719-B9FA-C8EC24C29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AFCA63-2A14-48AA-9147-ED525369E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206DE7-1CD6-47B2-ACD9-59D8D904F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A5E2E-4E5F-46CE-B565-648B0408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59F9-DC0E-4D3D-AF36-DDCDEA02D65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445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FCFFAA0-2BF4-4AD9-831D-62AA38290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4D86D9-B513-4BA4-9D65-57767CBDF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150007-66C9-46EF-8B56-7771AC982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6161E0-335D-49D1-AF9F-41D11FA0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B4078-E4C6-4188-AC6C-64BF137EF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02482-D1F5-4EEE-A298-319131F0719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3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/>
              <a:t>消費者行動の理論</a:t>
            </a:r>
            <a:r>
              <a:rPr lang="en-US" altLang="ja-JP" sz="3600" dirty="0"/>
              <a:t>(2)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/>
              <a:t>所得の変化</a:t>
            </a:r>
          </a:p>
          <a:p>
            <a:pPr lvl="1"/>
            <a:r>
              <a:rPr lang="ja-JP" altLang="en-US" sz="2400" dirty="0"/>
              <a:t>上級財と下級財</a:t>
            </a:r>
          </a:p>
          <a:p>
            <a:r>
              <a:rPr lang="ja-JP" altLang="en-US" sz="2800" dirty="0"/>
              <a:t>価格の変化</a:t>
            </a:r>
          </a:p>
          <a:p>
            <a:r>
              <a:rPr lang="ja-JP" altLang="en-US" sz="2800" dirty="0"/>
              <a:t>代替効果と所得効果</a:t>
            </a:r>
          </a:p>
          <a:p>
            <a:r>
              <a:rPr lang="ja-JP" altLang="en-US" sz="2800" dirty="0"/>
              <a:t>ギッフェン財</a:t>
            </a:r>
            <a:endParaRPr lang="en-US" altLang="ja-JP" sz="2800" dirty="0"/>
          </a:p>
          <a:p>
            <a:r>
              <a:rPr lang="ja-JP" altLang="en-US" sz="2800" dirty="0"/>
              <a:t>代替の程度</a:t>
            </a:r>
            <a:endParaRPr lang="en-US" altLang="ja-JP" sz="2800" dirty="0"/>
          </a:p>
          <a:p>
            <a:r>
              <a:rPr lang="ja-JP" altLang="en-US" sz="2800" dirty="0"/>
              <a:t>需要関数の導出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2124075" y="1412875"/>
            <a:ext cx="0" cy="41036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124075" y="5516563"/>
            <a:ext cx="431958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124075" y="2492375"/>
            <a:ext cx="3240088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516688" y="52292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x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763713" y="11255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y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147468" y="5552280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I</a:t>
            </a:r>
            <a:r>
              <a:rPr lang="en-US" altLang="ja-JP" sz="2400" dirty="0">
                <a:latin typeface="Times New Roman" pitchFamily="18" charset="0"/>
              </a:rPr>
              <a:t>/</a:t>
            </a:r>
            <a:r>
              <a:rPr lang="en-US" altLang="ja-JP" sz="2400" i="1" dirty="0">
                <a:latin typeface="Times New Roman" pitchFamily="18" charset="0"/>
              </a:rPr>
              <a:t>p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547812" y="22050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I</a:t>
            </a:r>
            <a:r>
              <a:rPr lang="en-US" altLang="ja-JP" sz="2400" dirty="0">
                <a:latin typeface="Times New Roman" pitchFamily="18" charset="0"/>
              </a:rPr>
              <a:t>/</a:t>
            </a:r>
            <a:r>
              <a:rPr lang="en-US" altLang="ja-JP" sz="2400" i="1" dirty="0">
                <a:latin typeface="Times New Roman" pitchFamily="18" charset="0"/>
              </a:rPr>
              <a:t>q</a:t>
            </a:r>
          </a:p>
        </p:txBody>
      </p:sp>
      <p:sp>
        <p:nvSpPr>
          <p:cNvPr id="11276" name="Arc 12"/>
          <p:cNvSpPr>
            <a:spLocks/>
          </p:cNvSpPr>
          <p:nvPr/>
        </p:nvSpPr>
        <p:spPr bwMode="auto">
          <a:xfrm flipH="1">
            <a:off x="3059113" y="5157788"/>
            <a:ext cx="288925" cy="358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2225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124075" y="2492375"/>
            <a:ext cx="1439863" cy="3024188"/>
          </a:xfrm>
          <a:prstGeom prst="line">
            <a:avLst/>
          </a:prstGeom>
          <a:noFill/>
          <a:ln w="444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7" name="Arc 23"/>
          <p:cNvSpPr>
            <a:spLocks/>
          </p:cNvSpPr>
          <p:nvPr/>
        </p:nvSpPr>
        <p:spPr bwMode="auto">
          <a:xfrm rot="-10800000">
            <a:off x="2843213" y="1916113"/>
            <a:ext cx="3168650" cy="2951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8" name="Arc 24"/>
          <p:cNvSpPr>
            <a:spLocks/>
          </p:cNvSpPr>
          <p:nvPr/>
        </p:nvSpPr>
        <p:spPr bwMode="auto">
          <a:xfrm rot="-10800000">
            <a:off x="2411413" y="2492375"/>
            <a:ext cx="2952750" cy="27352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3708400" y="3933825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2627313" y="3644900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</a:t>
            </a:r>
            <a:r>
              <a:rPr lang="ja-JP" altLang="en-US"/>
              <a:t>の上昇：所得効果と代替効果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084888" y="4581525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435600" y="5013325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 flipH="1">
            <a:off x="3779838" y="3644900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2268538" y="3644900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2447131" y="1880393"/>
            <a:ext cx="1873250" cy="3671887"/>
          </a:xfrm>
          <a:prstGeom prst="line">
            <a:avLst/>
          </a:prstGeom>
          <a:noFill/>
          <a:ln w="44450" cap="rnd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3059113" y="30686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 flipH="1">
            <a:off x="3203575" y="2781300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1303" name="Arc 39"/>
          <p:cNvSpPr>
            <a:spLocks/>
          </p:cNvSpPr>
          <p:nvPr/>
        </p:nvSpPr>
        <p:spPr bwMode="auto">
          <a:xfrm flipH="1">
            <a:off x="3887788" y="5168451"/>
            <a:ext cx="288925" cy="358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2225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H="1" flipV="1">
            <a:off x="2878930" y="3787773"/>
            <a:ext cx="775893" cy="22860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 flipH="1" flipV="1">
            <a:off x="3348038" y="3211512"/>
            <a:ext cx="396081" cy="576261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H="1">
            <a:off x="2775308" y="3211513"/>
            <a:ext cx="283804" cy="39456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4680744" y="2205038"/>
            <a:ext cx="32400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000" dirty="0"/>
              <a:t>p</a:t>
            </a:r>
            <a:r>
              <a:rPr lang="ja-JP" altLang="en-US" sz="2000" dirty="0"/>
              <a:t>の上昇</a:t>
            </a:r>
          </a:p>
          <a:p>
            <a:r>
              <a:rPr lang="ja-JP" altLang="en-US" sz="2000" dirty="0">
                <a:sym typeface="Wingdings" pitchFamily="2" charset="2"/>
              </a:rPr>
              <a:t> 最適点は</a:t>
            </a:r>
            <a:r>
              <a:rPr lang="en-US" altLang="ja-JP" sz="2000" dirty="0">
                <a:sym typeface="Wingdings" pitchFamily="2" charset="2"/>
              </a:rPr>
              <a:t>E</a:t>
            </a:r>
            <a:r>
              <a:rPr lang="ja-JP" altLang="en-US" sz="2000" dirty="0">
                <a:sym typeface="Wingdings" pitchFamily="2" charset="2"/>
              </a:rPr>
              <a:t>から</a:t>
            </a:r>
            <a:r>
              <a:rPr lang="en-US" altLang="ja-JP" sz="2000" dirty="0"/>
              <a:t>F</a:t>
            </a:r>
            <a:r>
              <a:rPr lang="ja-JP" altLang="en-US" sz="2000" dirty="0"/>
              <a:t>に移動</a:t>
            </a:r>
          </a:p>
          <a:p>
            <a:r>
              <a:rPr lang="ja-JP" altLang="en-US" sz="2000" dirty="0"/>
              <a:t>ｘ：減少，　</a:t>
            </a:r>
            <a:r>
              <a:rPr lang="en-US" altLang="ja-JP" sz="2000" dirty="0"/>
              <a:t>y</a:t>
            </a:r>
            <a:r>
              <a:rPr lang="ja-JP" altLang="en-US" sz="2000" dirty="0"/>
              <a:t>：不確定</a:t>
            </a:r>
            <a:endParaRPr lang="en-US" altLang="ja-JP" sz="2000" dirty="0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4572000" y="3357345"/>
            <a:ext cx="442798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dirty="0"/>
              <a:t>E</a:t>
            </a:r>
            <a:r>
              <a:rPr lang="en-US" altLang="ja-JP" sz="2000" dirty="0">
                <a:sym typeface="Wingdings" pitchFamily="2" charset="2"/>
              </a:rPr>
              <a:t>G: </a:t>
            </a:r>
            <a:r>
              <a:rPr lang="ja-JP" altLang="en-US" sz="2000" dirty="0">
                <a:sym typeface="Wingdings" pitchFamily="2" charset="2"/>
              </a:rPr>
              <a:t>代替効果</a:t>
            </a:r>
            <a:r>
              <a:rPr lang="en-US" altLang="ja-JP" sz="2000" dirty="0">
                <a:sym typeface="Wingdings" pitchFamily="2" charset="2"/>
              </a:rPr>
              <a:t>(substitution effect)</a:t>
            </a:r>
          </a:p>
          <a:p>
            <a:pPr>
              <a:spcBef>
                <a:spcPct val="50000"/>
              </a:spcBef>
            </a:pPr>
            <a:r>
              <a:rPr lang="en-US" altLang="ja-JP" sz="2000" dirty="0">
                <a:sym typeface="Wingdings" pitchFamily="2" charset="2"/>
              </a:rPr>
              <a:t>GF: </a:t>
            </a:r>
            <a:r>
              <a:rPr lang="ja-JP" altLang="en-US" sz="2000" dirty="0">
                <a:sym typeface="Wingdings" pitchFamily="2" charset="2"/>
              </a:rPr>
              <a:t>所得効果</a:t>
            </a:r>
            <a:r>
              <a:rPr lang="en-US" altLang="ja-JP" sz="2000" dirty="0">
                <a:sym typeface="Wingdings" pitchFamily="2" charset="2"/>
              </a:rPr>
              <a:t>(income effect)</a:t>
            </a:r>
            <a:endParaRPr lang="en-US" altLang="ja-JP" sz="2000" dirty="0"/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3203575" y="1412875"/>
            <a:ext cx="34932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効用を一定に保つように所得を補償した場合の予算線</a:t>
            </a:r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 flipH="1">
            <a:off x="2555874" y="1700809"/>
            <a:ext cx="646113" cy="288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3275806" y="5552280"/>
            <a:ext cx="7564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I</a:t>
            </a:r>
            <a:r>
              <a:rPr lang="en-US" altLang="ja-JP" sz="2400" dirty="0">
                <a:latin typeface="Times New Roman" pitchFamily="18" charset="0"/>
              </a:rPr>
              <a:t>/</a:t>
            </a:r>
            <a:r>
              <a:rPr lang="en-US" altLang="ja-JP" sz="2400" i="1" dirty="0">
                <a:latin typeface="Times New Roman" pitchFamily="18" charset="0"/>
              </a:rPr>
              <a:t>p</a:t>
            </a:r>
            <a:r>
              <a:rPr lang="en-US" altLang="ja-JP" sz="2400" dirty="0">
                <a:latin typeface="Times New Roman" pitchFamily="18" charset="0"/>
              </a:rPr>
              <a:t>’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ja-JP" altLang="en-US" dirty="0"/>
              <a:t>の上昇：代替効果と所得効果</a:t>
            </a:r>
            <a:r>
              <a:rPr lang="en-US" altLang="ja-JP" dirty="0"/>
              <a:t>(2)</a:t>
            </a:r>
          </a:p>
        </p:txBody>
      </p:sp>
      <p:graphicFrame>
        <p:nvGraphicFramePr>
          <p:cNvPr id="14418" name="Group 8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8925270"/>
              </p:ext>
            </p:extLst>
          </p:nvPr>
        </p:nvGraphicFramePr>
        <p:xfrm>
          <a:off x="457200" y="1981200"/>
          <a:ext cx="4038600" cy="1865313"/>
        </p:xfrm>
        <a:graphic>
          <a:graphicData uri="http://schemas.openxmlformats.org/drawingml/2006/table">
            <a:tbl>
              <a:tblPr/>
              <a:tblGrid>
                <a:gridCol w="245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x,</a:t>
                      </a:r>
                      <a:r>
                        <a:rPr kumimoji="1" lang="ja-JP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が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上級財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代替効果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itchFamily="2" charset="2"/>
                        </a:rPr>
                        <a:t>G)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所得効果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itchFamily="2" charset="2"/>
                        </a:rPr>
                        <a:t>GF)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総合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itchFamily="2" charset="2"/>
                        </a:rPr>
                        <a:t>F)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417" name="Group 8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02757650"/>
              </p:ext>
            </p:extLst>
          </p:nvPr>
        </p:nvGraphicFramePr>
        <p:xfrm>
          <a:off x="457200" y="3989388"/>
          <a:ext cx="4038600" cy="1878013"/>
        </p:xfrm>
        <a:graphic>
          <a:graphicData uri="http://schemas.openxmlformats.org/drawingml/2006/table">
            <a:tbl>
              <a:tblPr/>
              <a:tblGrid>
                <a:gridCol w="245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下級財，</a:t>
                      </a: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上級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代替効果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itchFamily="2" charset="2"/>
                        </a:rPr>
                        <a:t>G)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所得効果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itchFamily="2" charset="2"/>
                        </a:rPr>
                        <a:t>GF)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総合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itchFamily="2" charset="2"/>
                        </a:rPr>
                        <a:t>F)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53" name="Rectangle 17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2" y="1700808"/>
            <a:ext cx="4244280" cy="48440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en-US" sz="2000" dirty="0"/>
              <a:t>代替効果：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相対価格が変化した場合，効用を一定に保つように所得を補償し，純粋に相対価格の変化の効果のみを抽出</a:t>
            </a:r>
          </a:p>
          <a:p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所得効果：補償した所得を取り上げ，効用の変化（実質的な購買力の変化）の効果をみる</a:t>
            </a:r>
          </a:p>
          <a:p>
            <a:pPr>
              <a:lnSpc>
                <a:spcPct val="90000"/>
              </a:lnSpc>
            </a:pP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が上級財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の上昇：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の需要は必ず減少</a:t>
            </a:r>
          </a:p>
          <a:p>
            <a:pPr lvl="1">
              <a:lnSpc>
                <a:spcPct val="90000"/>
              </a:lnSpc>
            </a:pP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右下がりの需要曲線</a:t>
            </a:r>
          </a:p>
          <a:p>
            <a:pPr>
              <a:lnSpc>
                <a:spcPct val="90000"/>
              </a:lnSpc>
            </a:pP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が下級財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の上昇：マイナスの代替効果，所得効果はプラス，総合的な効果は不確定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 flipV="1">
            <a:off x="2124075" y="1412875"/>
            <a:ext cx="0" cy="41036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124075" y="5516563"/>
            <a:ext cx="431958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124075" y="2492375"/>
            <a:ext cx="3816350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463506" y="5261672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x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763713" y="11255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y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724415" y="5456061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I</a:t>
            </a:r>
            <a:r>
              <a:rPr lang="en-US" altLang="ja-JP" sz="2400" dirty="0">
                <a:latin typeface="Times New Roman" pitchFamily="18" charset="0"/>
              </a:rPr>
              <a:t>/</a:t>
            </a:r>
            <a:r>
              <a:rPr lang="en-US" altLang="ja-JP" sz="2400" i="1" dirty="0">
                <a:latin typeface="Times New Roman" pitchFamily="18" charset="0"/>
              </a:rPr>
              <a:t>p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574308" y="2173287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I</a:t>
            </a:r>
            <a:r>
              <a:rPr lang="en-US" altLang="ja-JP" sz="2400" dirty="0">
                <a:latin typeface="Times New Roman" pitchFamily="18" charset="0"/>
              </a:rPr>
              <a:t>/</a:t>
            </a:r>
            <a:r>
              <a:rPr lang="en-US" altLang="ja-JP" sz="2400" i="1" dirty="0">
                <a:latin typeface="Times New Roman" pitchFamily="18" charset="0"/>
              </a:rPr>
              <a:t>q</a:t>
            </a:r>
          </a:p>
        </p:txBody>
      </p:sp>
      <p:sp>
        <p:nvSpPr>
          <p:cNvPr id="23563" name="Arc 11"/>
          <p:cNvSpPr>
            <a:spLocks/>
          </p:cNvSpPr>
          <p:nvPr/>
        </p:nvSpPr>
        <p:spPr bwMode="auto">
          <a:xfrm rot="-11116455">
            <a:off x="2555875" y="2060575"/>
            <a:ext cx="1800225" cy="16525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7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ギッフェン財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427538" y="34290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4067175" y="46529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 flipH="1">
            <a:off x="3132138" y="2852738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843213" y="4437063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4074" y="1844675"/>
            <a:ext cx="2016125" cy="367188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2627313" y="2708275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 flipH="1">
            <a:off x="2627313" y="234950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3132138" y="3429000"/>
            <a:ext cx="71437" cy="792163"/>
          </a:xfrm>
          <a:prstGeom prst="line">
            <a:avLst/>
          </a:prstGeom>
          <a:noFill/>
          <a:ln w="38100">
            <a:solidFill>
              <a:srgbClr val="E806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 flipV="1">
            <a:off x="2916238" y="2781300"/>
            <a:ext cx="228600" cy="2873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2771775" y="3141663"/>
            <a:ext cx="360363" cy="10795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762845" y="5794190"/>
            <a:ext cx="61929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/>
              <a:t>x</a:t>
            </a:r>
            <a:r>
              <a:rPr lang="ja-JP" altLang="en-US" dirty="0"/>
              <a:t>は下級財</a:t>
            </a:r>
          </a:p>
          <a:p>
            <a:r>
              <a:rPr lang="en-US" altLang="ja-JP" dirty="0"/>
              <a:t>p</a:t>
            </a:r>
            <a:r>
              <a:rPr lang="ja-JP" altLang="en-US" dirty="0"/>
              <a:t>の上昇による代替効果よりも所得効果が勝っている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859336" y="2100263"/>
            <a:ext cx="4177159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例）アイルランドの飢饉</a:t>
            </a:r>
            <a:r>
              <a:rPr lang="en-US" altLang="ja-JP" sz="2000" dirty="0"/>
              <a:t>(19</a:t>
            </a:r>
            <a:r>
              <a:rPr lang="ja-JP" altLang="en-US" sz="2000" dirty="0"/>
              <a:t>世紀）</a:t>
            </a:r>
            <a:endParaRPr lang="en-US" altLang="ja-JP" sz="2000" dirty="0"/>
          </a:p>
          <a:p>
            <a:pPr>
              <a:spcBef>
                <a:spcPct val="50000"/>
              </a:spcBef>
            </a:pPr>
            <a:r>
              <a:rPr lang="ja-JP" altLang="en-US" dirty="0"/>
              <a:t>肉（上級財）とジャガイモ（下級財）の選択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ジャガイモ価格の高騰</a:t>
            </a:r>
            <a:r>
              <a:rPr lang="ja-JP" altLang="en-US" dirty="0">
                <a:sym typeface="Wingdings" pitchFamily="2" charset="2"/>
              </a:rPr>
              <a:t>強い所得効果（窮乏）代替効果よりも実質購買力の低下の効果が勝る</a:t>
            </a:r>
            <a:r>
              <a:rPr lang="en-US" altLang="ja-JP" dirty="0">
                <a:sym typeface="Wingdings" pitchFamily="2" charset="2"/>
              </a:rPr>
              <a:t> </a:t>
            </a:r>
            <a:r>
              <a:rPr lang="ja-JP" altLang="en-US" dirty="0">
                <a:sym typeface="Wingdings" pitchFamily="2" charset="2"/>
              </a:rPr>
              <a:t>困窮した家計は下級財であるジャガイモの消費を増やす（肉は買えない）</a:t>
            </a:r>
            <a:endParaRPr lang="ja-JP" altLang="en-US" dirty="0"/>
          </a:p>
        </p:txBody>
      </p:sp>
      <p:sp>
        <p:nvSpPr>
          <p:cNvPr id="23585" name="Arc 33"/>
          <p:cNvSpPr>
            <a:spLocks/>
          </p:cNvSpPr>
          <p:nvPr/>
        </p:nvSpPr>
        <p:spPr bwMode="auto">
          <a:xfrm rot="10573495">
            <a:off x="2987675" y="3789363"/>
            <a:ext cx="1008063" cy="10874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3059113" y="3213100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2124075" y="2492375"/>
            <a:ext cx="1616075" cy="30241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3132138" y="4365625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75081" y="1265861"/>
            <a:ext cx="5904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強い下級財の場合，財の価格が上昇した場合にその財の消費を増やす（！）ことが理論的にはありうる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ギッフェン財</a:t>
            </a:r>
            <a:r>
              <a:rPr lang="en-US" altLang="ja-JP"/>
              <a:t>(2)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1547813" y="6092825"/>
            <a:ext cx="54721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1547813" y="1700213"/>
            <a:ext cx="0" cy="4465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134900" y="147440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7164288" y="593725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301874" y="1845988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 flipV="1">
            <a:off x="3203848" y="4005067"/>
            <a:ext cx="1296146" cy="2463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644007" y="3509714"/>
            <a:ext cx="3903579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/>
              <a:t>需要曲線に右上がりの部分</a:t>
            </a:r>
            <a:endParaRPr lang="en-US" altLang="ja-JP" sz="2400" dirty="0"/>
          </a:p>
          <a:p>
            <a:pPr>
              <a:spcBef>
                <a:spcPct val="50000"/>
              </a:spcBef>
            </a:pPr>
            <a:r>
              <a:rPr lang="ja-JP" altLang="en-US" sz="2000" dirty="0"/>
              <a:t>下級財の価格の上昇</a:t>
            </a:r>
            <a:r>
              <a:rPr lang="en-US" altLang="ja-JP" sz="2000" dirty="0">
                <a:sym typeface="Wingdings" pitchFamily="2" charset="2"/>
              </a:rPr>
              <a:t> </a:t>
            </a:r>
            <a:r>
              <a:rPr lang="ja-JP" altLang="en-US" sz="2000" dirty="0">
                <a:sym typeface="Wingdings" pitchFamily="2" charset="2"/>
              </a:rPr>
              <a:t>マイナスの所得効果</a:t>
            </a:r>
            <a:r>
              <a:rPr lang="en-US" altLang="ja-JP" sz="2000" dirty="0">
                <a:sym typeface="Wingdings" pitchFamily="2" charset="2"/>
              </a:rPr>
              <a:t></a:t>
            </a:r>
            <a:r>
              <a:rPr lang="ja-JP" altLang="en-US" sz="2000" dirty="0">
                <a:sym typeface="Wingdings" pitchFamily="2" charset="2"/>
              </a:rPr>
              <a:t>下級財の購入増加（代替効果による需要の減少効果よりも所得効果が大きいため）</a:t>
            </a:r>
            <a:endParaRPr lang="ja-JP" altLang="en-US" sz="2000" dirty="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2373354-ADE2-09A6-BD86-E978E4B9F0A6}"/>
              </a:ext>
            </a:extLst>
          </p:cNvPr>
          <p:cNvSpPr/>
          <p:nvPr/>
        </p:nvSpPr>
        <p:spPr>
          <a:xfrm>
            <a:off x="2123787" y="2281004"/>
            <a:ext cx="2001805" cy="2650067"/>
          </a:xfrm>
          <a:custGeom>
            <a:avLst/>
            <a:gdLst>
              <a:gd name="connsiteX0" fmla="*/ 1608666 w 2001805"/>
              <a:gd name="connsiteY0" fmla="*/ 0 h 2650067"/>
              <a:gd name="connsiteX1" fmla="*/ 1938866 w 2001805"/>
              <a:gd name="connsiteY1" fmla="*/ 508000 h 2650067"/>
              <a:gd name="connsiteX2" fmla="*/ 1879600 w 2001805"/>
              <a:gd name="connsiteY2" fmla="*/ 1049867 h 2650067"/>
              <a:gd name="connsiteX3" fmla="*/ 736600 w 2001805"/>
              <a:gd name="connsiteY3" fmla="*/ 1794933 h 2650067"/>
              <a:gd name="connsiteX4" fmla="*/ 0 w 2001805"/>
              <a:gd name="connsiteY4" fmla="*/ 2650067 h 265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805" h="2650067">
                <a:moveTo>
                  <a:pt x="1608666" y="0"/>
                </a:moveTo>
                <a:cubicBezTo>
                  <a:pt x="1751188" y="166511"/>
                  <a:pt x="1893710" y="333022"/>
                  <a:pt x="1938866" y="508000"/>
                </a:cubicBezTo>
                <a:cubicBezTo>
                  <a:pt x="1984022" y="682978"/>
                  <a:pt x="2079978" y="835378"/>
                  <a:pt x="1879600" y="1049867"/>
                </a:cubicBezTo>
                <a:cubicBezTo>
                  <a:pt x="1679222" y="1264356"/>
                  <a:pt x="1049867" y="1528233"/>
                  <a:pt x="736600" y="1794933"/>
                </a:cubicBezTo>
                <a:cubicBezTo>
                  <a:pt x="423333" y="2061633"/>
                  <a:pt x="211666" y="2355850"/>
                  <a:pt x="0" y="2650067"/>
                </a:cubicBezTo>
              </a:path>
            </a:pathLst>
          </a:custGeom>
          <a:noFill/>
          <a:ln w="412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代替の程度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742340" y="2630224"/>
            <a:ext cx="3397612" cy="3425473"/>
            <a:chOff x="742340" y="2414200"/>
            <a:chExt cx="3397612" cy="3425473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1043608" y="5445224"/>
              <a:ext cx="295232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矢印コネクタ 6"/>
            <p:cNvCxnSpPr/>
            <p:nvPr/>
          </p:nvCxnSpPr>
          <p:spPr>
            <a:xfrm flipV="1">
              <a:off x="1043608" y="2636912"/>
              <a:ext cx="0" cy="280831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/>
            <p:cNvSpPr txBox="1"/>
            <p:nvPr/>
          </p:nvSpPr>
          <p:spPr>
            <a:xfrm>
              <a:off x="3851920" y="5470341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1" lang="ja-JP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42340" y="241420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kumimoji="1" lang="ja-JP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987274" y="2668270"/>
            <a:ext cx="3492554" cy="3361665"/>
            <a:chOff x="729104" y="2452246"/>
            <a:chExt cx="3492554" cy="3361665"/>
          </a:xfrm>
        </p:grpSpPr>
        <p:cxnSp>
          <p:nvCxnSpPr>
            <p:cNvPr id="12" name="直線矢印コネクタ 11"/>
            <p:cNvCxnSpPr/>
            <p:nvPr/>
          </p:nvCxnSpPr>
          <p:spPr>
            <a:xfrm>
              <a:off x="1043608" y="5445224"/>
              <a:ext cx="295232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 flipV="1">
              <a:off x="1043608" y="2636912"/>
              <a:ext cx="0" cy="280831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3933626" y="5444579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1" lang="ja-JP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29104" y="245224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kumimoji="1" lang="ja-JP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1944601" y="3056851"/>
            <a:ext cx="1584176" cy="1656184"/>
            <a:chOff x="1979712" y="3068960"/>
            <a:chExt cx="1584176" cy="1656184"/>
          </a:xfrm>
        </p:grpSpPr>
        <p:cxnSp>
          <p:nvCxnSpPr>
            <p:cNvPr id="17" name="直線コネクタ 16"/>
            <p:cNvCxnSpPr/>
            <p:nvPr/>
          </p:nvCxnSpPr>
          <p:spPr>
            <a:xfrm>
              <a:off x="1979712" y="3068960"/>
              <a:ext cx="0" cy="1656184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1979712" y="4725144"/>
              <a:ext cx="1584176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20"/>
          <p:cNvGrpSpPr/>
          <p:nvPr/>
        </p:nvGrpSpPr>
        <p:grpSpPr>
          <a:xfrm>
            <a:off x="2245106" y="2708920"/>
            <a:ext cx="1584176" cy="1656184"/>
            <a:chOff x="1979712" y="3068960"/>
            <a:chExt cx="1584176" cy="1656184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1979712" y="3068960"/>
              <a:ext cx="0" cy="1656184"/>
            </a:xfrm>
            <a:prstGeom prst="line">
              <a:avLst/>
            </a:prstGeom>
            <a:ln w="444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1979712" y="4725144"/>
              <a:ext cx="1584176" cy="0"/>
            </a:xfrm>
            <a:prstGeom prst="line">
              <a:avLst/>
            </a:prstGeom>
            <a:ln w="444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コネクタ 24"/>
          <p:cNvCxnSpPr/>
          <p:nvPr/>
        </p:nvCxnSpPr>
        <p:spPr>
          <a:xfrm>
            <a:off x="1115616" y="4531627"/>
            <a:ext cx="2808312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356449" y="3378578"/>
            <a:ext cx="936104" cy="223224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306229" y="3567878"/>
            <a:ext cx="1570466" cy="209337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>
            <a:off x="2292553" y="5085184"/>
            <a:ext cx="335231" cy="1665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448657" y="5168445"/>
            <a:ext cx="1259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1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1" lang="en-US" altLang="ja-JP" sz="16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1" lang="ja-JP" altLang="en-US" sz="1600" dirty="0"/>
              <a:t>の上昇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70125" y="4531627"/>
            <a:ext cx="42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1" lang="en-US" altLang="ja-JP" baseline="-25000" dirty="0">
                <a:latin typeface="Times New Roman" pitchFamily="18" charset="0"/>
                <a:cs typeface="Times New Roman" pitchFamily="18" charset="0"/>
              </a:rPr>
              <a:t>0</a:t>
            </a:r>
            <a:endParaRPr kumimoji="1" lang="ja-JP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69225" y="4072426"/>
            <a:ext cx="42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1" lang="en-US" altLang="ja-JP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直線コネクタ 38"/>
          <p:cNvCxnSpPr>
            <a:endCxn id="43" idx="2"/>
          </p:cNvCxnSpPr>
          <p:nvPr/>
        </p:nvCxnSpPr>
        <p:spPr>
          <a:xfrm>
            <a:off x="5352658" y="4384952"/>
            <a:ext cx="2400511" cy="12360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5301778" y="3537012"/>
            <a:ext cx="2438574" cy="212423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657408" y="3070034"/>
            <a:ext cx="2438574" cy="2124236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7540263" y="5251707"/>
            <a:ext cx="42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1" lang="en-US" altLang="ja-JP" baseline="-25000" dirty="0">
                <a:latin typeface="Times New Roman" pitchFamily="18" charset="0"/>
                <a:cs typeface="Times New Roman" pitchFamily="18" charset="0"/>
              </a:rPr>
              <a:t>0</a:t>
            </a:r>
            <a:endParaRPr kumimoji="1" lang="ja-JP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095982" y="4824938"/>
            <a:ext cx="42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1" lang="en-US" altLang="ja-JP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直線矢印コネクタ 50"/>
          <p:cNvCxnSpPr/>
          <p:nvPr/>
        </p:nvCxnSpPr>
        <p:spPr>
          <a:xfrm flipH="1">
            <a:off x="6876695" y="5353111"/>
            <a:ext cx="143577" cy="83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3923928" y="509215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px</a:t>
            </a:r>
            <a:r>
              <a:rPr kumimoji="1" lang="en-US" altLang="ja-JP" dirty="0" err="1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qy</a:t>
            </a:r>
            <a:r>
              <a:rPr kumimoji="1" lang="en-US" altLang="ja-JP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384198" y="379126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px</a:t>
            </a:r>
            <a:r>
              <a:rPr kumimoji="1" lang="en-US" altLang="ja-JP" dirty="0" err="1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qy</a:t>
            </a:r>
            <a:r>
              <a:rPr kumimoji="1" lang="en-US" altLang="ja-JP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直線矢印コネクタ 54"/>
          <p:cNvCxnSpPr/>
          <p:nvPr/>
        </p:nvCxnSpPr>
        <p:spPr>
          <a:xfrm flipH="1">
            <a:off x="6660232" y="4160594"/>
            <a:ext cx="880031" cy="8424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1867249" y="4638941"/>
            <a:ext cx="154703" cy="1547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7675816" y="5583896"/>
            <a:ext cx="154703" cy="1547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5275306" y="3519321"/>
            <a:ext cx="154703" cy="1547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/>
          <p:cNvSpPr/>
          <p:nvPr/>
        </p:nvSpPr>
        <p:spPr>
          <a:xfrm>
            <a:off x="11083873" y="4464276"/>
            <a:ext cx="154703" cy="154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曲線コネクタ 60"/>
          <p:cNvCxnSpPr/>
          <p:nvPr/>
        </p:nvCxnSpPr>
        <p:spPr>
          <a:xfrm rot="10800000">
            <a:off x="5657408" y="3596672"/>
            <a:ext cx="2082944" cy="1798070"/>
          </a:xfrm>
          <a:prstGeom prst="curvedConnector3">
            <a:avLst>
              <a:gd name="adj1" fmla="val 156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H="1">
            <a:off x="6660232" y="3056851"/>
            <a:ext cx="288251" cy="617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5878807" y="2764870"/>
            <a:ext cx="3010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p/q</a:t>
            </a:r>
            <a:r>
              <a:rPr kumimoji="1" lang="ja-JP" altLang="en-US" sz="1600" dirty="0"/>
              <a:t>のわずかな変化でジャンプ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961902" y="1484784"/>
            <a:ext cx="29620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価格変化に反応しない場合</a:t>
            </a:r>
            <a:endParaRPr kumimoji="1" lang="en-US" altLang="ja-JP" dirty="0"/>
          </a:p>
          <a:p>
            <a:r>
              <a:rPr lang="ja-JP" altLang="en-US" sz="2000" dirty="0"/>
              <a:t>完全補完財</a:t>
            </a:r>
            <a:endParaRPr lang="en-US" altLang="ja-JP" sz="2000" dirty="0"/>
          </a:p>
          <a:p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20072" y="1484784"/>
            <a:ext cx="324424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相対価格のわずかな変化で消費が大きく変化</a:t>
            </a:r>
            <a:endParaRPr kumimoji="1" lang="en-US" altLang="ja-JP" dirty="0"/>
          </a:p>
          <a:p>
            <a:r>
              <a:rPr lang="ja-JP" altLang="en-US" sz="2000" dirty="0"/>
              <a:t>完全代替財</a:t>
            </a:r>
            <a:endParaRPr lang="en-US" altLang="ja-JP" sz="2000" dirty="0"/>
          </a:p>
          <a:p>
            <a:r>
              <a:rPr kumimoji="1" lang="ja-JP" altLang="en-US" dirty="0"/>
              <a:t>ペプシコーラとコカコーラ</a:t>
            </a:r>
          </a:p>
        </p:txBody>
      </p:sp>
    </p:spTree>
    <p:extLst>
      <p:ext uri="{BB962C8B-B14F-4D97-AF65-F5344CB8AC3E}">
        <p14:creationId xmlns:p14="http://schemas.microsoft.com/office/powerpoint/2010/main" val="1246638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代替の程度</a:t>
            </a:r>
            <a:r>
              <a:rPr kumimoji="1" lang="en-US" altLang="ja-JP" dirty="0"/>
              <a:t>(2)</a:t>
            </a:r>
            <a:endParaRPr kumimoji="1" lang="ja-JP" alt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43148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004048" y="2132856"/>
            <a:ext cx="37444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無差別曲線の曲がり具合が小さい</a:t>
            </a:r>
            <a:r>
              <a:rPr kumimoji="1" lang="ja-JP" altLang="en-US" sz="2400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kumimoji="1" lang="en-US" altLang="ja-JP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1" lang="en-US" altLang="ja-JP" sz="2400" dirty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r>
              <a:rPr kumimoji="1" lang="en-US" altLang="ja-JP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</a:t>
            </a:r>
            <a:r>
              <a:rPr kumimoji="1" lang="ja-JP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代替効果大きい</a:t>
            </a:r>
            <a:endParaRPr kumimoji="1" lang="en-US" altLang="ja-JP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en-US" altLang="ja-JP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kumimoji="1" lang="ja-JP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無差別曲線の曲がり具合が大きい</a:t>
            </a:r>
            <a:r>
              <a:rPr kumimoji="1" lang="en-US" altLang="ja-JP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kumimoji="1" lang="en-US" altLang="ja-JP" sz="24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</a:t>
            </a:r>
            <a:r>
              <a:rPr kumimoji="1" lang="en-US" altLang="ja-JP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kumimoji="1" lang="ja-JP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　</a:t>
            </a:r>
            <a:endParaRPr kumimoji="1" lang="en-US" altLang="ja-JP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kumimoji="1" lang="en-US" altLang="ja-JP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1" lang="ja-JP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　代替効果</a:t>
            </a:r>
            <a:r>
              <a:rPr kumimoji="1" lang="ja-JP" altLang="en-US" sz="2400" dirty="0">
                <a:sym typeface="Wingdings" pitchFamily="2" charset="2"/>
              </a:rPr>
              <a:t>小さい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88748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効用最大化問題の解法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ja-JP" altLang="en-US" sz="2800" dirty="0"/>
                  <a:t>効用最大化の条件 </a:t>
                </a:r>
                <a:r>
                  <a:rPr kumimoji="1"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MRS=</a:t>
                </a:r>
                <a:r>
                  <a:rPr kumimoji="1" lang="en-US" altLang="ja-JP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1"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kumimoji="1" lang="en-US" altLang="ja-JP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</a:t>
                </a:r>
                <a:r>
                  <a:rPr kumimoji="1" lang="ja-JP" altLang="en-US" sz="2800" dirty="0"/>
                  <a:t>を用いる方法</a:t>
                </a:r>
                <a:endParaRPr kumimoji="1" lang="en-US" altLang="ja-JP" sz="2800" dirty="0"/>
              </a:p>
              <a:p>
                <a:r>
                  <a:rPr lang="ja-JP" altLang="en-US" sz="2800" dirty="0"/>
                  <a:t>予算制約式を効用関数に代入する方法</a:t>
                </a:r>
                <a:endParaRPr lang="en-US" altLang="ja-JP" sz="2800" dirty="0"/>
              </a:p>
              <a:p>
                <a:r>
                  <a:rPr kumimoji="1" lang="en-US" altLang="ja-JP" sz="2800" dirty="0"/>
                  <a:t>1</a:t>
                </a:r>
                <a:r>
                  <a:rPr kumimoji="1" lang="ja-JP" altLang="en-US" sz="2800" dirty="0"/>
                  <a:t>円あたりの限界効用の均等化条件を用いる方法</a:t>
                </a:r>
                <a:endParaRPr kumimoji="1" lang="en-US" altLang="ja-JP" sz="2800" dirty="0"/>
              </a:p>
              <a:p>
                <a:r>
                  <a:rPr lang="ja-JP" altLang="en-US" sz="2800" dirty="0"/>
                  <a:t>ラグランジュ乗数法</a:t>
                </a:r>
                <a:endParaRPr lang="en-US" altLang="ja-JP" sz="2800" dirty="0"/>
              </a:p>
              <a:p>
                <a:pPr marL="0" indent="0">
                  <a:buNone/>
                </a:pPr>
                <a:endParaRPr lang="en-US" altLang="ja-JP" sz="2800" dirty="0"/>
              </a:p>
              <a:p>
                <a:pPr marL="0" indent="0">
                  <a:buNone/>
                </a:pPr>
                <a:r>
                  <a:rPr lang="ja-JP" altLang="en-US" sz="2800" dirty="0"/>
                  <a:t>例）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>
                        <a:latin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altLang="ja-JP" sz="2800" b="0" i="0" smtClean="0">
                        <a:latin typeface="Cambria Math"/>
                      </a:rPr>
                      <m:t>ax</m:t>
                    </m:r>
                    <m:r>
                      <a:rPr lang="en-US" altLang="ja-JP" sz="2800" b="0" i="0" smtClean="0">
                        <a:latin typeface="Cambria Math"/>
                      </a:rPr>
                      <m:t> </m:t>
                    </m:r>
                    <m:r>
                      <a:rPr lang="en-US" altLang="ja-JP" sz="2800" b="0" i="1" smtClean="0">
                        <a:latin typeface="Cambria Math"/>
                      </a:rPr>
                      <m:t>𝑈</m:t>
                    </m:r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ja-JP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ja-JP" sz="28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altLang="ja-JP" sz="2800" b="0" i="1" smtClean="0">
                        <a:latin typeface="Cambria Math"/>
                      </a:rPr>
                      <m:t>=</m:t>
                    </m:r>
                    <m:r>
                      <a:rPr lang="en-US" altLang="ja-JP" sz="2800" b="0" i="1" smtClean="0">
                        <a:latin typeface="Cambria Math"/>
                      </a:rPr>
                      <m:t>𝑥</m:t>
                    </m:r>
                    <m:r>
                      <a:rPr lang="en-US" altLang="ja-JP" sz="28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ja-JP" sz="28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altLang="ja-JP" sz="2800" b="0" i="1" smtClean="0">
                        <a:latin typeface="Cambria Math"/>
                        <a:ea typeface="Cambria Math"/>
                      </a:rPr>
                      <m:t>     </m:t>
                    </m:r>
                    <m:r>
                      <m:rPr>
                        <m:sty m:val="p"/>
                      </m:rPr>
                      <a:rPr lang="en-US" altLang="ja-JP" sz="2800" b="0" i="0" smtClean="0">
                        <a:latin typeface="Cambria Math"/>
                        <a:ea typeface="Cambria Math"/>
                      </a:rPr>
                      <m:t>s</m:t>
                    </m:r>
                    <m:r>
                      <a:rPr lang="en-US" altLang="ja-JP" sz="2800" b="0" i="0" smtClean="0">
                        <a:latin typeface="Cambria Math"/>
                        <a:ea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n-US" altLang="ja-JP" sz="2800" b="0" i="0" smtClean="0">
                        <a:latin typeface="Cambria Math"/>
                        <a:ea typeface="Cambria Math"/>
                      </a:rPr>
                      <m:t>t</m:t>
                    </m:r>
                    <m:r>
                      <a:rPr lang="en-US" altLang="ja-JP" sz="2800" b="0" i="0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altLang="ja-JP" sz="2800" b="0" i="1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altLang="ja-JP" sz="2800" b="0" i="1" smtClean="0">
                        <a:latin typeface="Cambria Math"/>
                        <a:ea typeface="Cambria Math"/>
                      </a:rPr>
                      <m:t>𝑝𝑥</m:t>
                    </m:r>
                    <m:r>
                      <a:rPr lang="en-US" altLang="ja-JP" sz="28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altLang="ja-JP" sz="2800" b="0" i="1" smtClean="0">
                        <a:latin typeface="Cambria Math"/>
                        <a:ea typeface="Cambria Math"/>
                      </a:rPr>
                      <m:t>𝑞𝑦</m:t>
                    </m:r>
                    <m:r>
                      <a:rPr lang="en-US" altLang="ja-JP" sz="28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ja-JP" sz="2800" b="0" i="1" smtClean="0"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endParaRPr lang="en-US" altLang="ja-JP" sz="28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6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45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/>
              <a:t>所得の変化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2124075" y="1412875"/>
            <a:ext cx="0" cy="41036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124075" y="5516563"/>
            <a:ext cx="43926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124075" y="2492375"/>
            <a:ext cx="3240088" cy="3024188"/>
          </a:xfrm>
          <a:prstGeom prst="line">
            <a:avLst/>
          </a:prstGeom>
          <a:noFill/>
          <a:ln w="444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659563" y="52292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x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763713" y="11255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y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3492499" y="2907477"/>
            <a:ext cx="790553" cy="8056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107754" y="2457862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px</a:t>
            </a:r>
            <a:r>
              <a:rPr lang="en-US" altLang="ja-JP" sz="2400">
                <a:latin typeface="Times New Roman" pitchFamily="18" charset="0"/>
              </a:rPr>
              <a:t>+</a:t>
            </a:r>
            <a:r>
              <a:rPr lang="en-US" altLang="ja-JP" sz="2400" i="1">
                <a:latin typeface="Times New Roman" pitchFamily="18" charset="0"/>
              </a:rPr>
              <a:t>qy</a:t>
            </a:r>
            <a:r>
              <a:rPr lang="en-US" altLang="ja-JP" sz="2400">
                <a:latin typeface="Times New Roman" pitchFamily="18" charset="0"/>
              </a:rPr>
              <a:t>=</a:t>
            </a:r>
            <a:r>
              <a:rPr lang="en-US" altLang="ja-JP" sz="2400" i="1">
                <a:latin typeface="Times New Roman" pitchFamily="18" charset="0"/>
              </a:rPr>
              <a:t>I</a:t>
            </a:r>
            <a:endParaRPr lang="en-US" altLang="ja-JP" sz="240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292725" y="558958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I</a:t>
            </a:r>
            <a:r>
              <a:rPr lang="en-US" altLang="ja-JP" sz="2400">
                <a:latin typeface="Times New Roman" pitchFamily="18" charset="0"/>
              </a:rPr>
              <a:t>/</a:t>
            </a:r>
            <a:r>
              <a:rPr lang="en-US" altLang="ja-JP" sz="2400" i="1">
                <a:latin typeface="Times New Roman" pitchFamily="18" charset="0"/>
              </a:rPr>
              <a:t>p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476375" y="2060575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I</a:t>
            </a:r>
            <a:r>
              <a:rPr lang="en-US" altLang="ja-JP" sz="2400">
                <a:latin typeface="Times New Roman" pitchFamily="18" charset="0"/>
              </a:rPr>
              <a:t>/</a:t>
            </a:r>
            <a:r>
              <a:rPr lang="en-US" altLang="ja-JP" sz="2400" i="1">
                <a:latin typeface="Times New Roman" pitchFamily="18" charset="0"/>
              </a:rPr>
              <a:t>q</a:t>
            </a:r>
          </a:p>
        </p:txBody>
      </p:sp>
      <p:sp>
        <p:nvSpPr>
          <p:cNvPr id="5133" name="Arc 13"/>
          <p:cNvSpPr>
            <a:spLocks/>
          </p:cNvSpPr>
          <p:nvPr/>
        </p:nvSpPr>
        <p:spPr bwMode="auto">
          <a:xfrm flipH="1">
            <a:off x="4716463" y="5157788"/>
            <a:ext cx="288925" cy="358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4966494" y="4626551"/>
            <a:ext cx="758032" cy="72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721350" y="4212460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p</a:t>
            </a:r>
            <a:r>
              <a:rPr lang="en-US" altLang="ja-JP" sz="2400" dirty="0">
                <a:latin typeface="Times New Roman" pitchFamily="18" charset="0"/>
              </a:rPr>
              <a:t>/</a:t>
            </a:r>
            <a:r>
              <a:rPr lang="en-US" altLang="ja-JP" sz="2400" i="1" dirty="0">
                <a:latin typeface="Times New Roman" pitchFamily="18" charset="0"/>
              </a:rPr>
              <a:t>q</a:t>
            </a:r>
            <a:r>
              <a:rPr lang="en-US" altLang="ja-JP" sz="2400" dirty="0">
                <a:latin typeface="Times New Roman" pitchFamily="18" charset="0"/>
              </a:rPr>
              <a:t> </a:t>
            </a:r>
            <a:endParaRPr lang="en-US" altLang="ja-JP" sz="2400" i="1" dirty="0">
              <a:latin typeface="Times New Roman" pitchFamily="18" charset="0"/>
            </a:endParaRP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2124075" y="1633538"/>
            <a:ext cx="4175125" cy="3883025"/>
          </a:xfrm>
          <a:prstGeom prst="line">
            <a:avLst/>
          </a:prstGeom>
          <a:noFill/>
          <a:ln w="44450">
            <a:solidFill>
              <a:schemeClr val="tx1">
                <a:lumMod val="95000"/>
                <a:lumOff val="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2124075" y="3500438"/>
            <a:ext cx="2160588" cy="2025650"/>
          </a:xfrm>
          <a:prstGeom prst="line">
            <a:avLst/>
          </a:prstGeom>
          <a:noFill/>
          <a:ln w="44450" cap="rnd">
            <a:solidFill>
              <a:schemeClr val="tx1">
                <a:lumMod val="95000"/>
                <a:lumOff val="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270539" y="1603374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/>
              <a:t>所得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ja-JP" altLang="en-US" sz="2400" dirty="0"/>
              <a:t>の増加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756444" y="4581095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/>
              <a:t>所得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ja-JP" altLang="en-US" sz="2400" dirty="0"/>
              <a:t>の減少</a:t>
            </a:r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H="1">
            <a:off x="3175795" y="2060574"/>
            <a:ext cx="50323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V="1">
            <a:off x="2375693" y="4161780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5534795" y="1139918"/>
            <a:ext cx="313644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ja-JP" altLang="en-US" dirty="0"/>
              <a:t>の増加</a:t>
            </a:r>
          </a:p>
          <a:p>
            <a:pPr>
              <a:spcBef>
                <a:spcPct val="50000"/>
              </a:spcBef>
            </a:pPr>
            <a:r>
              <a:rPr lang="ja-JP" altLang="en-US" dirty="0">
                <a:sym typeface="Wingdings" pitchFamily="2" charset="2"/>
              </a:rPr>
              <a:t>予算線は外側に平行移動</a:t>
            </a:r>
          </a:p>
          <a:p>
            <a:pPr>
              <a:spcBef>
                <a:spcPct val="50000"/>
              </a:spcBef>
            </a:pPr>
            <a:r>
              <a:rPr lang="ja-JP" altLang="en-US" dirty="0">
                <a:sym typeface="Wingdings" pitchFamily="2" charset="2"/>
              </a:rPr>
              <a:t>購入可能領域の拡大</a:t>
            </a:r>
          </a:p>
          <a:p>
            <a:pPr>
              <a:spcBef>
                <a:spcPct val="50000"/>
              </a:spcBef>
            </a:pPr>
            <a:endParaRPr lang="en-US" altLang="ja-JP" i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ja-JP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</a:t>
            </a:r>
            <a:r>
              <a:rPr lang="ja-JP" altLang="en-US" dirty="0">
                <a:sym typeface="Wingdings" pitchFamily="2" charset="2"/>
              </a:rPr>
              <a:t>の減少</a:t>
            </a:r>
          </a:p>
          <a:p>
            <a:pPr>
              <a:spcBef>
                <a:spcPct val="50000"/>
              </a:spcBef>
            </a:pPr>
            <a:r>
              <a:rPr lang="ja-JP" altLang="en-US" dirty="0">
                <a:sym typeface="Wingdings" pitchFamily="2" charset="2"/>
              </a:rPr>
              <a:t>予算線は内側に平行移動</a:t>
            </a:r>
          </a:p>
          <a:p>
            <a:pPr>
              <a:spcBef>
                <a:spcPct val="50000"/>
              </a:spcBef>
            </a:pPr>
            <a:r>
              <a:rPr lang="ja-JP" altLang="en-US" dirty="0">
                <a:sym typeface="Wingdings" pitchFamily="2" charset="2"/>
              </a:rPr>
              <a:t>購入可能領域の縮小</a:t>
            </a:r>
            <a:endParaRPr lang="ja-JP" altLang="en-US" dirty="0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6079584" y="4593920"/>
            <a:ext cx="28849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が変化しても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ja-JP" altLang="en-US" dirty="0"/>
              <a:t>は変わらない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所得上昇の効果</a:t>
            </a:r>
            <a:r>
              <a:rPr lang="en-US" altLang="ja-JP"/>
              <a:t>(1)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2124075" y="1412875"/>
            <a:ext cx="0" cy="410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124075" y="5516563"/>
            <a:ext cx="4392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124075" y="2492375"/>
            <a:ext cx="3240088" cy="30241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659563" y="52292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x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763713" y="11255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y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1835150" y="2997200"/>
            <a:ext cx="647700" cy="579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84213" y="357346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px</a:t>
            </a:r>
            <a:r>
              <a:rPr lang="en-US" altLang="ja-JP" sz="2400">
                <a:latin typeface="Times New Roman" pitchFamily="18" charset="0"/>
              </a:rPr>
              <a:t>+</a:t>
            </a:r>
            <a:r>
              <a:rPr lang="en-US" altLang="ja-JP" sz="2400" i="1">
                <a:latin typeface="Times New Roman" pitchFamily="18" charset="0"/>
              </a:rPr>
              <a:t>qy</a:t>
            </a:r>
            <a:r>
              <a:rPr lang="en-US" altLang="ja-JP" sz="2400">
                <a:latin typeface="Times New Roman" pitchFamily="18" charset="0"/>
              </a:rPr>
              <a:t>=</a:t>
            </a:r>
            <a:r>
              <a:rPr lang="en-US" altLang="ja-JP" sz="2400" i="1">
                <a:latin typeface="Times New Roman" pitchFamily="18" charset="0"/>
              </a:rPr>
              <a:t>I</a:t>
            </a:r>
            <a:endParaRPr lang="en-US" altLang="ja-JP" sz="240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292725" y="558958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I</a:t>
            </a:r>
            <a:r>
              <a:rPr lang="en-US" altLang="ja-JP" sz="2400">
                <a:latin typeface="Times New Roman" pitchFamily="18" charset="0"/>
              </a:rPr>
              <a:t>/</a:t>
            </a:r>
            <a:r>
              <a:rPr lang="en-US" altLang="ja-JP" sz="2400" i="1">
                <a:latin typeface="Times New Roman" pitchFamily="18" charset="0"/>
              </a:rPr>
              <a:t>p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476375" y="2060575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I</a:t>
            </a:r>
            <a:r>
              <a:rPr lang="en-US" altLang="ja-JP" sz="2400">
                <a:latin typeface="Times New Roman" pitchFamily="18" charset="0"/>
              </a:rPr>
              <a:t>/</a:t>
            </a:r>
            <a:r>
              <a:rPr lang="en-US" altLang="ja-JP" sz="2400" i="1">
                <a:latin typeface="Times New Roman" pitchFamily="18" charset="0"/>
              </a:rPr>
              <a:t>q</a:t>
            </a:r>
          </a:p>
        </p:txBody>
      </p:sp>
      <p:sp>
        <p:nvSpPr>
          <p:cNvPr id="6156" name="Arc 12"/>
          <p:cNvSpPr>
            <a:spLocks/>
          </p:cNvSpPr>
          <p:nvPr/>
        </p:nvSpPr>
        <p:spPr bwMode="auto">
          <a:xfrm flipH="1">
            <a:off x="4716463" y="5157788"/>
            <a:ext cx="288925" cy="358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067175" y="4941888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p</a:t>
            </a:r>
            <a:r>
              <a:rPr lang="en-US" altLang="ja-JP" sz="2400">
                <a:latin typeface="Times New Roman" pitchFamily="18" charset="0"/>
              </a:rPr>
              <a:t>/</a:t>
            </a:r>
            <a:r>
              <a:rPr lang="en-US" altLang="ja-JP" sz="2400" i="1">
                <a:latin typeface="Times New Roman" pitchFamily="18" charset="0"/>
              </a:rPr>
              <a:t>q</a:t>
            </a:r>
            <a:r>
              <a:rPr lang="en-US" altLang="ja-JP" sz="2400">
                <a:latin typeface="Times New Roman" pitchFamily="18" charset="0"/>
              </a:rPr>
              <a:t> </a:t>
            </a:r>
            <a:endParaRPr lang="en-US" altLang="ja-JP" sz="2400" i="1">
              <a:latin typeface="Times New Roman" pitchFamily="18" charset="0"/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124075" y="1633538"/>
            <a:ext cx="4175125" cy="3883025"/>
          </a:xfrm>
          <a:prstGeom prst="line">
            <a:avLst/>
          </a:prstGeom>
          <a:noFill/>
          <a:ln w="444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7" name="Arc 23"/>
          <p:cNvSpPr>
            <a:spLocks/>
          </p:cNvSpPr>
          <p:nvPr/>
        </p:nvSpPr>
        <p:spPr bwMode="auto">
          <a:xfrm rot="-10800000">
            <a:off x="2771775" y="1557338"/>
            <a:ext cx="3455988" cy="34559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8" name="Arc 24"/>
          <p:cNvSpPr>
            <a:spLocks/>
          </p:cNvSpPr>
          <p:nvPr/>
        </p:nvSpPr>
        <p:spPr bwMode="auto">
          <a:xfrm rot="-10800000">
            <a:off x="3276600" y="1196975"/>
            <a:ext cx="3455988" cy="3455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1" name="Oval 27"/>
          <p:cNvSpPr>
            <a:spLocks noChangeArrowheads="1"/>
          </p:cNvSpPr>
          <p:nvPr/>
        </p:nvSpPr>
        <p:spPr bwMode="auto">
          <a:xfrm>
            <a:off x="3851275" y="407670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2" name="Oval 28"/>
          <p:cNvSpPr>
            <a:spLocks noChangeArrowheads="1"/>
          </p:cNvSpPr>
          <p:nvPr/>
        </p:nvSpPr>
        <p:spPr bwMode="auto">
          <a:xfrm>
            <a:off x="4211638" y="35734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492500" y="4221163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356100" y="32131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354514" y="1582738"/>
            <a:ext cx="45490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8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800" i="1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がともに増加するケース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4391819" y="2208393"/>
            <a:ext cx="2592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8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800" i="1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は上級財</a:t>
            </a:r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V="1">
            <a:off x="3995738" y="3789363"/>
            <a:ext cx="215900" cy="287337"/>
          </a:xfrm>
          <a:prstGeom prst="line">
            <a:avLst/>
          </a:prstGeom>
          <a:noFill/>
          <a:ln w="57150">
            <a:solidFill>
              <a:srgbClr val="E806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所得上昇の効果</a:t>
            </a:r>
            <a:r>
              <a:rPr lang="en-US" altLang="ja-JP"/>
              <a:t>(2)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2124075" y="1412875"/>
            <a:ext cx="0" cy="41036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124075" y="5516563"/>
            <a:ext cx="43926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126488" y="2475915"/>
            <a:ext cx="3240088" cy="30241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659563" y="52292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63713" y="11255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y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1835150" y="2997200"/>
            <a:ext cx="647700" cy="579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84213" y="357346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px</a:t>
            </a:r>
            <a:r>
              <a:rPr lang="en-US" altLang="ja-JP" sz="2400">
                <a:latin typeface="Times New Roman" pitchFamily="18" charset="0"/>
              </a:rPr>
              <a:t>+</a:t>
            </a:r>
            <a:r>
              <a:rPr lang="en-US" altLang="ja-JP" sz="2400" i="1">
                <a:latin typeface="Times New Roman" pitchFamily="18" charset="0"/>
              </a:rPr>
              <a:t>qy</a:t>
            </a:r>
            <a:r>
              <a:rPr lang="en-US" altLang="ja-JP" sz="2400">
                <a:latin typeface="Times New Roman" pitchFamily="18" charset="0"/>
              </a:rPr>
              <a:t>=</a:t>
            </a:r>
            <a:r>
              <a:rPr lang="en-US" altLang="ja-JP" sz="2400" i="1">
                <a:latin typeface="Times New Roman" pitchFamily="18" charset="0"/>
              </a:rPr>
              <a:t>I</a:t>
            </a:r>
            <a:endParaRPr lang="en-US" altLang="ja-JP" sz="240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292725" y="558958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I</a:t>
            </a:r>
            <a:r>
              <a:rPr lang="en-US" altLang="ja-JP" sz="2400">
                <a:latin typeface="Times New Roman" pitchFamily="18" charset="0"/>
              </a:rPr>
              <a:t>/</a:t>
            </a:r>
            <a:r>
              <a:rPr lang="en-US" altLang="ja-JP" sz="2400" i="1">
                <a:latin typeface="Times New Roman" pitchFamily="18" charset="0"/>
              </a:rPr>
              <a:t>p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476375" y="2060575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I</a:t>
            </a:r>
            <a:r>
              <a:rPr lang="en-US" altLang="ja-JP" sz="2400">
                <a:latin typeface="Times New Roman" pitchFamily="18" charset="0"/>
              </a:rPr>
              <a:t>/</a:t>
            </a:r>
            <a:r>
              <a:rPr lang="en-US" altLang="ja-JP" sz="2400" i="1">
                <a:latin typeface="Times New Roman" pitchFamily="18" charset="0"/>
              </a:rPr>
              <a:t>q</a:t>
            </a:r>
          </a:p>
        </p:txBody>
      </p:sp>
      <p:sp>
        <p:nvSpPr>
          <p:cNvPr id="7180" name="Arc 12"/>
          <p:cNvSpPr>
            <a:spLocks/>
          </p:cNvSpPr>
          <p:nvPr/>
        </p:nvSpPr>
        <p:spPr bwMode="auto">
          <a:xfrm flipH="1">
            <a:off x="4716463" y="5157788"/>
            <a:ext cx="288925" cy="358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140200" y="4969818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p</a:t>
            </a:r>
            <a:r>
              <a:rPr lang="en-US" altLang="ja-JP" sz="2400" dirty="0">
                <a:latin typeface="Times New Roman" pitchFamily="18" charset="0"/>
              </a:rPr>
              <a:t>/</a:t>
            </a:r>
            <a:r>
              <a:rPr lang="en-US" altLang="ja-JP" sz="2400" i="1" dirty="0">
                <a:latin typeface="Times New Roman" pitchFamily="18" charset="0"/>
              </a:rPr>
              <a:t>q</a:t>
            </a:r>
            <a:r>
              <a:rPr lang="en-US" altLang="ja-JP" sz="2400" dirty="0">
                <a:latin typeface="Times New Roman" pitchFamily="18" charset="0"/>
              </a:rPr>
              <a:t> </a:t>
            </a:r>
            <a:endParaRPr lang="en-US" altLang="ja-JP" sz="2400" i="1" dirty="0">
              <a:latin typeface="Times New Roman" pitchFamily="18" charset="0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124075" y="1633538"/>
            <a:ext cx="4175125" cy="3883025"/>
          </a:xfrm>
          <a:prstGeom prst="line">
            <a:avLst/>
          </a:prstGeom>
          <a:noFill/>
          <a:ln w="444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3" name="Arc 15"/>
          <p:cNvSpPr>
            <a:spLocks/>
          </p:cNvSpPr>
          <p:nvPr/>
        </p:nvSpPr>
        <p:spPr bwMode="auto">
          <a:xfrm rot="-10800000">
            <a:off x="2807494" y="1600856"/>
            <a:ext cx="3168650" cy="33131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4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06" y="0"/>
                  <a:pt x="21567" y="9634"/>
                  <a:pt x="21599" y="2154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06" y="0"/>
                  <a:pt x="21567" y="9634"/>
                  <a:pt x="21599" y="21541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4" name="Arc 16"/>
          <p:cNvSpPr>
            <a:spLocks/>
          </p:cNvSpPr>
          <p:nvPr/>
        </p:nvSpPr>
        <p:spPr bwMode="auto">
          <a:xfrm rot="-10800000">
            <a:off x="3059113" y="1268413"/>
            <a:ext cx="3168650" cy="2951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3851275" y="4076700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E8060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3779838" y="31416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E8060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492500" y="4221163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779838" y="2636838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716463" y="1454448"/>
            <a:ext cx="36718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en-US" sz="2400" dirty="0">
                <a:latin typeface="Times New Roman" pitchFamily="18" charset="0"/>
                <a:cs typeface="Times New Roman" pitchFamily="18" charset="0"/>
              </a:rPr>
              <a:t>減少と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sz="2400" dirty="0">
                <a:latin typeface="Times New Roman" pitchFamily="18" charset="0"/>
                <a:cs typeface="Times New Roman" pitchFamily="18" charset="0"/>
              </a:rPr>
              <a:t>増加のケース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725612" y="2017723"/>
            <a:ext cx="30503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ja-JP" altLang="en-US" sz="2400" dirty="0"/>
              <a:t>下級財</a:t>
            </a:r>
            <a:r>
              <a:rPr lang="en-US" altLang="ja-JP" sz="2400" dirty="0"/>
              <a:t>,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/>
              <a:t>:</a:t>
            </a:r>
            <a:r>
              <a:rPr lang="ja-JP" altLang="en-US" sz="2400" dirty="0"/>
              <a:t>上級財</a:t>
            </a:r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H="1" flipV="1">
            <a:off x="3851275" y="3357563"/>
            <a:ext cx="71438" cy="579436"/>
          </a:xfrm>
          <a:prstGeom prst="line">
            <a:avLst/>
          </a:prstGeom>
          <a:noFill/>
          <a:ln w="57150">
            <a:solidFill>
              <a:srgbClr val="E806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上級財と下級財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/>
              <a:t>上級財（</a:t>
            </a:r>
            <a:r>
              <a:rPr lang="en-US" altLang="ja-JP" sz="2800" dirty="0"/>
              <a:t>superior goods)</a:t>
            </a:r>
          </a:p>
          <a:p>
            <a:pPr lvl="1"/>
            <a:r>
              <a:rPr lang="ja-JP" altLang="en-US" sz="2400" u="sng" dirty="0">
                <a:solidFill>
                  <a:schemeClr val="accent1">
                    <a:lumMod val="75000"/>
                  </a:schemeClr>
                </a:solidFill>
              </a:rPr>
              <a:t>所得が増加した場合</a:t>
            </a:r>
            <a:r>
              <a:rPr lang="ja-JP" altLang="en-US" sz="2400" dirty="0"/>
              <a:t>*，財の消費量が増加するような財</a:t>
            </a:r>
          </a:p>
          <a:p>
            <a:pPr lvl="1"/>
            <a:r>
              <a:rPr lang="ja-JP" altLang="en-US" sz="2400" dirty="0"/>
              <a:t>正常財</a:t>
            </a:r>
            <a:r>
              <a:rPr lang="en-US" altLang="ja-JP" sz="2400" dirty="0"/>
              <a:t>(normal goods)</a:t>
            </a:r>
            <a:r>
              <a:rPr lang="ja-JP" altLang="en-US" sz="2400" dirty="0"/>
              <a:t>とも呼ぶ</a:t>
            </a:r>
          </a:p>
          <a:p>
            <a:r>
              <a:rPr lang="ja-JP" altLang="en-US" sz="2800" dirty="0"/>
              <a:t>下級財</a:t>
            </a:r>
            <a:r>
              <a:rPr lang="en-US" altLang="ja-JP" sz="2800" dirty="0"/>
              <a:t>(inferior goods)</a:t>
            </a:r>
          </a:p>
          <a:p>
            <a:pPr lvl="1"/>
            <a:r>
              <a:rPr lang="ja-JP" altLang="en-US" sz="2400" u="sng" dirty="0">
                <a:solidFill>
                  <a:schemeClr val="accent1">
                    <a:lumMod val="75000"/>
                  </a:schemeClr>
                </a:solidFill>
              </a:rPr>
              <a:t>所得が増加した場合</a:t>
            </a:r>
            <a:r>
              <a:rPr lang="ja-JP" altLang="en-US" sz="2400" dirty="0"/>
              <a:t>*，財の消費量が減少するような財</a:t>
            </a:r>
          </a:p>
          <a:p>
            <a:pPr lvl="1"/>
            <a:r>
              <a:rPr lang="ja-JP" altLang="en-US" sz="2400" dirty="0"/>
              <a:t>劣等財とも呼ぶ</a:t>
            </a:r>
          </a:p>
          <a:p>
            <a:pPr lvl="1"/>
            <a:r>
              <a:rPr lang="ja-JP" altLang="en-US" sz="2400" dirty="0"/>
              <a:t>ファストフード，（アイルランドの飢饉での）ジャガイモ</a:t>
            </a:r>
            <a:endParaRPr lang="en-US" altLang="ja-JP" sz="2400" dirty="0"/>
          </a:p>
          <a:p>
            <a:pPr lvl="1"/>
            <a:r>
              <a:rPr lang="ja-JP" altLang="en-US" sz="2400" dirty="0"/>
              <a:t>低品質の日用品</a:t>
            </a:r>
          </a:p>
          <a:p>
            <a:r>
              <a:rPr lang="ja-JP" altLang="en-US" sz="2800" dirty="0"/>
              <a:t>無差別曲線の形状に依存</a:t>
            </a:r>
          </a:p>
          <a:p>
            <a:pPr>
              <a:buFont typeface="Wingdings" pitchFamily="2" charset="2"/>
              <a:buNone/>
            </a:pPr>
            <a:r>
              <a:rPr lang="en-US" altLang="ja-JP" sz="2800" dirty="0"/>
              <a:t>		</a:t>
            </a:r>
            <a:r>
              <a:rPr lang="ja-JP" altLang="en-US" sz="2200" dirty="0"/>
              <a:t>* </a:t>
            </a:r>
            <a:r>
              <a:rPr lang="ja-JP" altLang="en-US" sz="2200" dirty="0">
                <a:solidFill>
                  <a:schemeClr val="accent1">
                    <a:lumMod val="75000"/>
                  </a:schemeClr>
                </a:solidFill>
              </a:rPr>
              <a:t>所得の変化のみで，相対価格の変化は起こらない場合</a:t>
            </a:r>
            <a:endParaRPr lang="ja-JP" alt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altLang="ja-JP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価格の変化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2124075" y="1412875"/>
            <a:ext cx="0" cy="41036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124075" y="5516563"/>
            <a:ext cx="52562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124075" y="2492375"/>
            <a:ext cx="3240088" cy="30241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343776" y="536055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x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763713" y="11255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y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3492500" y="2743199"/>
            <a:ext cx="211529" cy="969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479070" y="228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 err="1">
                <a:latin typeface="Times New Roman" pitchFamily="18" charset="0"/>
              </a:rPr>
              <a:t>px</a:t>
            </a:r>
            <a:r>
              <a:rPr lang="en-US" altLang="ja-JP" sz="2400" dirty="0" err="1">
                <a:latin typeface="Times New Roman" pitchFamily="18" charset="0"/>
              </a:rPr>
              <a:t>+</a:t>
            </a:r>
            <a:r>
              <a:rPr lang="en-US" altLang="ja-JP" sz="2400" i="1" dirty="0" err="1">
                <a:latin typeface="Times New Roman" pitchFamily="18" charset="0"/>
              </a:rPr>
              <a:t>qy</a:t>
            </a:r>
            <a:r>
              <a:rPr lang="en-US" altLang="ja-JP" sz="2400" dirty="0">
                <a:latin typeface="Times New Roman" pitchFamily="18" charset="0"/>
              </a:rPr>
              <a:t>=</a:t>
            </a:r>
            <a:r>
              <a:rPr lang="en-US" altLang="ja-JP" sz="2400" i="1" dirty="0">
                <a:latin typeface="Times New Roman" pitchFamily="18" charset="0"/>
              </a:rPr>
              <a:t>I</a:t>
            </a:r>
            <a:endParaRPr lang="en-US" altLang="ja-JP" sz="2400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182033" y="551656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I</a:t>
            </a:r>
            <a:r>
              <a:rPr lang="en-US" altLang="ja-JP" sz="2400">
                <a:latin typeface="Times New Roman" pitchFamily="18" charset="0"/>
              </a:rPr>
              <a:t>/</a:t>
            </a:r>
            <a:r>
              <a:rPr lang="en-US" altLang="ja-JP" sz="2400" i="1">
                <a:latin typeface="Times New Roman" pitchFamily="18" charset="0"/>
              </a:rPr>
              <a:t>p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628766" y="2201456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I</a:t>
            </a:r>
            <a:r>
              <a:rPr lang="en-US" altLang="ja-JP" sz="2400">
                <a:latin typeface="Times New Roman" pitchFamily="18" charset="0"/>
              </a:rPr>
              <a:t>/</a:t>
            </a:r>
            <a:r>
              <a:rPr lang="en-US" altLang="ja-JP" sz="2400" i="1">
                <a:latin typeface="Times New Roman" pitchFamily="18" charset="0"/>
              </a:rPr>
              <a:t>q</a:t>
            </a:r>
          </a:p>
        </p:txBody>
      </p:sp>
      <p:sp>
        <p:nvSpPr>
          <p:cNvPr id="9228" name="Arc 12"/>
          <p:cNvSpPr>
            <a:spLocks/>
          </p:cNvSpPr>
          <p:nvPr/>
        </p:nvSpPr>
        <p:spPr bwMode="auto">
          <a:xfrm flipH="1">
            <a:off x="4716463" y="5157788"/>
            <a:ext cx="288925" cy="358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140200" y="5013325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</a:rPr>
              <a:t>p</a:t>
            </a:r>
            <a:r>
              <a:rPr lang="en-US" altLang="ja-JP" sz="2000">
                <a:latin typeface="Times New Roman" pitchFamily="18" charset="0"/>
              </a:rPr>
              <a:t>/</a:t>
            </a:r>
            <a:r>
              <a:rPr lang="en-US" altLang="ja-JP" sz="2000" i="1">
                <a:latin typeface="Times New Roman" pitchFamily="18" charset="0"/>
              </a:rPr>
              <a:t>q</a:t>
            </a:r>
            <a:r>
              <a:rPr lang="en-US" altLang="ja-JP" sz="2400">
                <a:latin typeface="Times New Roman" pitchFamily="18" charset="0"/>
              </a:rPr>
              <a:t> </a:t>
            </a:r>
            <a:endParaRPr lang="en-US" altLang="ja-JP" sz="2400" i="1">
              <a:latin typeface="Times New Roman" pitchFamily="18" charset="0"/>
            </a:endParaRP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124075" y="2492375"/>
            <a:ext cx="4895850" cy="3024188"/>
          </a:xfrm>
          <a:prstGeom prst="line">
            <a:avLst/>
          </a:prstGeom>
          <a:noFill/>
          <a:ln w="444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124075" y="2492375"/>
            <a:ext cx="1439863" cy="3024188"/>
          </a:xfrm>
          <a:prstGeom prst="line">
            <a:avLst/>
          </a:prstGeom>
          <a:noFill/>
          <a:ln w="444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42" name="Arc 26"/>
          <p:cNvSpPr>
            <a:spLocks/>
          </p:cNvSpPr>
          <p:nvPr/>
        </p:nvSpPr>
        <p:spPr bwMode="auto">
          <a:xfrm flipH="1">
            <a:off x="6156325" y="5157788"/>
            <a:ext cx="288925" cy="358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3" name="Arc 27"/>
          <p:cNvSpPr>
            <a:spLocks/>
          </p:cNvSpPr>
          <p:nvPr/>
        </p:nvSpPr>
        <p:spPr bwMode="auto">
          <a:xfrm flipH="1">
            <a:off x="3059113" y="5084763"/>
            <a:ext cx="2889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651500" y="507365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</a:rPr>
              <a:t>p’</a:t>
            </a:r>
            <a:r>
              <a:rPr lang="en-US" altLang="ja-JP" sz="2000">
                <a:latin typeface="Times New Roman" pitchFamily="18" charset="0"/>
              </a:rPr>
              <a:t>/</a:t>
            </a:r>
            <a:r>
              <a:rPr lang="en-US" altLang="ja-JP" sz="2000" i="1">
                <a:latin typeface="Times New Roman" pitchFamily="18" charset="0"/>
              </a:rPr>
              <a:t>q</a:t>
            </a:r>
            <a:r>
              <a:rPr lang="en-US" altLang="ja-JP" sz="2000">
                <a:latin typeface="Times New Roman" pitchFamily="18" charset="0"/>
              </a:rPr>
              <a:t> </a:t>
            </a:r>
            <a:endParaRPr lang="en-US" altLang="ja-JP" sz="2000" i="1">
              <a:latin typeface="Times New Roman" pitchFamily="18" charset="0"/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411413" y="507365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>
                <a:latin typeface="Times New Roman" pitchFamily="18" charset="0"/>
              </a:rPr>
              <a:t>p”</a:t>
            </a:r>
            <a:r>
              <a:rPr lang="en-US" altLang="ja-JP" sz="2000">
                <a:latin typeface="Times New Roman" pitchFamily="18" charset="0"/>
              </a:rPr>
              <a:t>/</a:t>
            </a:r>
            <a:r>
              <a:rPr lang="en-US" altLang="ja-JP" sz="2000" i="1">
                <a:latin typeface="Times New Roman" pitchFamily="18" charset="0"/>
              </a:rPr>
              <a:t>q</a:t>
            </a:r>
            <a:r>
              <a:rPr lang="en-US" altLang="ja-JP" sz="2000">
                <a:latin typeface="Times New Roman" pitchFamily="18" charset="0"/>
              </a:rPr>
              <a:t> </a:t>
            </a:r>
            <a:endParaRPr lang="en-US" altLang="ja-JP" sz="2000" i="1">
              <a:latin typeface="Times New Roman" pitchFamily="18" charset="0"/>
            </a:endParaRP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781323" y="3377731"/>
            <a:ext cx="11656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ja-JP" altLang="en-US" sz="2000" dirty="0"/>
              <a:t>の下落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55687" y="4509120"/>
            <a:ext cx="11080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ja-JP" altLang="en-US" sz="2000" dirty="0"/>
              <a:t>の上昇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812145" y="886313"/>
            <a:ext cx="419851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dirty="0"/>
              <a:t>p</a:t>
            </a:r>
            <a:r>
              <a:rPr lang="ja-JP" altLang="en-US" sz="2400" dirty="0"/>
              <a:t>の下落</a:t>
            </a:r>
            <a:r>
              <a:rPr lang="en-US" altLang="ja-JP" sz="2400" dirty="0"/>
              <a:t>(</a:t>
            </a:r>
            <a:r>
              <a:rPr lang="ja-JP" altLang="en-US" sz="2400" dirty="0"/>
              <a:t>上昇）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ja-JP" altLang="en-US" dirty="0"/>
              <a:t> 予算線の傾きは緩やかに（きつく）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ja-JP" altLang="en-US" dirty="0"/>
              <a:t> 購入可能領域の拡大（縮小）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ja-JP" dirty="0"/>
              <a:t> x</a:t>
            </a:r>
            <a:r>
              <a:rPr lang="ja-JP" altLang="en-US" dirty="0"/>
              <a:t>切片が右方に移動（左方に移動）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ja-JP" dirty="0"/>
              <a:t> y</a:t>
            </a:r>
            <a:r>
              <a:rPr lang="ja-JP" altLang="en-US" dirty="0"/>
              <a:t>切片は不変</a:t>
            </a: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E910F35-66A4-4A0E-5CC2-2151E1B5A00C}"/>
              </a:ext>
            </a:extLst>
          </p:cNvPr>
          <p:cNvCxnSpPr>
            <a:cxnSpLocks/>
          </p:cNvCxnSpPr>
          <p:nvPr/>
        </p:nvCxnSpPr>
        <p:spPr>
          <a:xfrm flipH="1">
            <a:off x="5076056" y="3733007"/>
            <a:ext cx="105977" cy="464274"/>
          </a:xfrm>
          <a:prstGeom prst="straightConnector1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CF0FE86B-70CD-BCB5-04B5-341C52034B3D}"/>
              </a:ext>
            </a:extLst>
          </p:cNvPr>
          <p:cNvCxnSpPr/>
          <p:nvPr/>
        </p:nvCxnSpPr>
        <p:spPr>
          <a:xfrm flipV="1">
            <a:off x="1763713" y="4149080"/>
            <a:ext cx="1008087" cy="432048"/>
          </a:xfrm>
          <a:prstGeom prst="straightConnector1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Question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4"/>
            <a:ext cx="7886700" cy="455570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latin typeface="+mn-ea"/>
              </a:rPr>
              <a:t>予算線の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切片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切片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は何を表しているか。</a:t>
            </a: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予算線の傾き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は，市場において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単位の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と何単位の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が交換できるかを表している。これを説明せよ。</a:t>
            </a:r>
          </a:p>
          <a:p>
            <a:pPr>
              <a:lnSpc>
                <a:spcPct val="150000"/>
              </a:lnSpc>
            </a:pP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ではなく，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が変化した場合，予算線はどう変化するか。</a:t>
            </a:r>
          </a:p>
          <a:p>
            <a:pPr>
              <a:lnSpc>
                <a:spcPct val="150000"/>
              </a:lnSpc>
            </a:pP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が同一の比率で上昇した場合に，予算線はどう変化するか</a:t>
            </a:r>
          </a:p>
          <a:p>
            <a:pPr>
              <a:lnSpc>
                <a:spcPct val="150000"/>
              </a:lnSpc>
            </a:pP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の変化によって，消費者の選択する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はどう変化するだろうか。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3970338" cy="1100138"/>
          </a:xfrm>
        </p:spPr>
        <p:txBody>
          <a:bodyPr/>
          <a:lstStyle/>
          <a:p>
            <a:r>
              <a:rPr lang="ja-JP" altLang="en-US"/>
              <a:t>価格・消費曲線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2124075" y="1412875"/>
            <a:ext cx="0" cy="41036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2124075" y="5516563"/>
            <a:ext cx="52562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2124075" y="2492375"/>
            <a:ext cx="1943100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7451726" y="538928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x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712694" y="1253401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y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476375" y="2060575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I</a:t>
            </a:r>
            <a:r>
              <a:rPr lang="en-US" altLang="ja-JP" sz="2400">
                <a:latin typeface="Times New Roman" pitchFamily="18" charset="0"/>
              </a:rPr>
              <a:t>/</a:t>
            </a:r>
            <a:r>
              <a:rPr lang="en-US" altLang="ja-JP" sz="2400" i="1">
                <a:latin typeface="Times New Roman" pitchFamily="18" charset="0"/>
              </a:rPr>
              <a:t>q</a:t>
            </a: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2124075" y="2492375"/>
            <a:ext cx="4895850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2124075" y="2492375"/>
            <a:ext cx="719138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2124075" y="2492375"/>
            <a:ext cx="3527425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7" name="Arc 25"/>
          <p:cNvSpPr>
            <a:spLocks/>
          </p:cNvSpPr>
          <p:nvPr/>
        </p:nvSpPr>
        <p:spPr bwMode="auto">
          <a:xfrm rot="-10800000">
            <a:off x="2248120" y="2530475"/>
            <a:ext cx="3083135" cy="291306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8" name="Arc 26"/>
          <p:cNvSpPr>
            <a:spLocks/>
          </p:cNvSpPr>
          <p:nvPr/>
        </p:nvSpPr>
        <p:spPr bwMode="auto">
          <a:xfrm rot="-10800000">
            <a:off x="2540957" y="2304261"/>
            <a:ext cx="3168650" cy="2951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9" name="Arc 27"/>
          <p:cNvSpPr>
            <a:spLocks/>
          </p:cNvSpPr>
          <p:nvPr/>
        </p:nvSpPr>
        <p:spPr bwMode="auto">
          <a:xfrm rot="-10800000">
            <a:off x="3008314" y="1930800"/>
            <a:ext cx="3168650" cy="2951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40" name="Arc 28"/>
          <p:cNvSpPr>
            <a:spLocks/>
          </p:cNvSpPr>
          <p:nvPr/>
        </p:nvSpPr>
        <p:spPr bwMode="auto">
          <a:xfrm rot="-10800000">
            <a:off x="3235331" y="1570574"/>
            <a:ext cx="3168650" cy="2951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3790951" y="1021572"/>
            <a:ext cx="5101529" cy="204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を連続的に低下させていった場合の効用最大化点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の軌跡（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は一定）。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Q. 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この図から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の関係をグラフにせよ（需要曲線を描け）。</a:t>
            </a:r>
          </a:p>
        </p:txBody>
      </p:sp>
      <p:sp>
        <p:nvSpPr>
          <p:cNvPr id="2" name="フリーフォーム 1"/>
          <p:cNvSpPr/>
          <p:nvPr/>
        </p:nvSpPr>
        <p:spPr>
          <a:xfrm>
            <a:off x="2313313" y="3311800"/>
            <a:ext cx="2952750" cy="875422"/>
          </a:xfrm>
          <a:custGeom>
            <a:avLst/>
            <a:gdLst>
              <a:gd name="connsiteX0" fmla="*/ 0 w 3051673"/>
              <a:gd name="connsiteY0" fmla="*/ 0 h 893179"/>
              <a:gd name="connsiteX1" fmla="*/ 936434 w 3051673"/>
              <a:gd name="connsiteY1" fmla="*/ 793215 h 893179"/>
              <a:gd name="connsiteX2" fmla="*/ 1938969 w 3051673"/>
              <a:gd name="connsiteY2" fmla="*/ 837282 h 893179"/>
              <a:gd name="connsiteX3" fmla="*/ 3051673 w 3051673"/>
              <a:gd name="connsiteY3" fmla="*/ 385591 h 89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673" h="893179">
                <a:moveTo>
                  <a:pt x="0" y="0"/>
                </a:moveTo>
                <a:cubicBezTo>
                  <a:pt x="306636" y="326834"/>
                  <a:pt x="613272" y="653668"/>
                  <a:pt x="936434" y="793215"/>
                </a:cubicBezTo>
                <a:cubicBezTo>
                  <a:pt x="1259596" y="932762"/>
                  <a:pt x="1586429" y="905219"/>
                  <a:pt x="1938969" y="837282"/>
                </a:cubicBezTo>
                <a:cubicBezTo>
                  <a:pt x="2291509" y="769345"/>
                  <a:pt x="2671591" y="577468"/>
                  <a:pt x="3051673" y="385591"/>
                </a:cubicBezTo>
              </a:path>
            </a:pathLst>
          </a:custGeom>
          <a:noFill/>
          <a:ln w="44450">
            <a:solidFill>
              <a:srgbClr val="E8060B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7018"/>
          </a:xfrm>
        </p:spPr>
        <p:txBody>
          <a:bodyPr>
            <a:normAutofit/>
          </a:bodyPr>
          <a:lstStyle/>
          <a:p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1" lang="en-US" altLang="ja-JP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ja-JP" altLang="en-US" dirty="0"/>
              <a:t>の比例的変化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V="1">
            <a:off x="2124075" y="1412875"/>
            <a:ext cx="0" cy="41036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124075" y="5516563"/>
            <a:ext cx="42481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124075" y="2492375"/>
            <a:ext cx="3240088" cy="30241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92020" y="54705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x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835943" y="1362075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</a:rPr>
              <a:t>y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310132" y="2701626"/>
            <a:ext cx="343191" cy="8325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31195" y="2244426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 err="1">
                <a:latin typeface="Times New Roman" pitchFamily="18" charset="0"/>
              </a:rPr>
              <a:t>px</a:t>
            </a:r>
            <a:r>
              <a:rPr lang="en-US" altLang="ja-JP" sz="2400" dirty="0" err="1">
                <a:latin typeface="Times New Roman" pitchFamily="18" charset="0"/>
              </a:rPr>
              <a:t>+</a:t>
            </a:r>
            <a:r>
              <a:rPr lang="en-US" altLang="ja-JP" sz="2400" i="1" dirty="0" err="1">
                <a:latin typeface="Times New Roman" pitchFamily="18" charset="0"/>
              </a:rPr>
              <a:t>qy</a:t>
            </a:r>
            <a:r>
              <a:rPr lang="en-US" altLang="ja-JP" sz="2400" dirty="0">
                <a:latin typeface="Times New Roman" pitchFamily="18" charset="0"/>
              </a:rPr>
              <a:t>=</a:t>
            </a:r>
            <a:r>
              <a:rPr lang="en-US" altLang="ja-JP" sz="2400" i="1" dirty="0">
                <a:latin typeface="Times New Roman" pitchFamily="18" charset="0"/>
              </a:rPr>
              <a:t>I</a:t>
            </a:r>
            <a:endParaRPr lang="en-US" altLang="ja-JP" sz="2400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547812" y="2244426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>
                <a:latin typeface="Times New Roman" pitchFamily="18" charset="0"/>
              </a:rPr>
              <a:t>I</a:t>
            </a:r>
            <a:r>
              <a:rPr lang="en-US" altLang="ja-JP" sz="2400">
                <a:latin typeface="Times New Roman" pitchFamily="18" charset="0"/>
              </a:rPr>
              <a:t>/</a:t>
            </a:r>
            <a:r>
              <a:rPr lang="en-US" altLang="ja-JP" sz="2400" i="1">
                <a:latin typeface="Times New Roman" pitchFamily="18" charset="0"/>
              </a:rPr>
              <a:t>q</a:t>
            </a:r>
          </a:p>
        </p:txBody>
      </p:sp>
      <p:sp>
        <p:nvSpPr>
          <p:cNvPr id="12" name="Arc 12"/>
          <p:cNvSpPr>
            <a:spLocks/>
          </p:cNvSpPr>
          <p:nvPr/>
        </p:nvSpPr>
        <p:spPr bwMode="auto">
          <a:xfrm flipH="1">
            <a:off x="4716463" y="5157788"/>
            <a:ext cx="288925" cy="358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281495" y="4909839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 dirty="0">
                <a:latin typeface="Times New Roman" pitchFamily="18" charset="0"/>
              </a:rPr>
              <a:t>p</a:t>
            </a:r>
            <a:r>
              <a:rPr lang="en-US" altLang="ja-JP" sz="2000" dirty="0">
                <a:latin typeface="Times New Roman" pitchFamily="18" charset="0"/>
              </a:rPr>
              <a:t>/</a:t>
            </a:r>
            <a:r>
              <a:rPr lang="en-US" altLang="ja-JP" sz="2000" i="1" dirty="0">
                <a:latin typeface="Times New Roman" pitchFamily="18" charset="0"/>
              </a:rPr>
              <a:t>q</a:t>
            </a:r>
            <a:r>
              <a:rPr lang="en-US" altLang="ja-JP" sz="2400" dirty="0">
                <a:latin typeface="Times New Roman" pitchFamily="18" charset="0"/>
              </a:rPr>
              <a:t> </a:t>
            </a:r>
            <a:endParaRPr lang="en-US" altLang="ja-JP" sz="2400" i="1" dirty="0">
              <a:latin typeface="Times New Roman" pitchFamily="18" charset="0"/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5076056" y="5556969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i="1" dirty="0">
                <a:latin typeface="Times New Roman" pitchFamily="18" charset="0"/>
              </a:rPr>
              <a:t>I/p</a:t>
            </a:r>
            <a:r>
              <a:rPr lang="en-US" altLang="ja-JP" sz="2000" dirty="0">
                <a:latin typeface="Times New Roman" pitchFamily="18" charset="0"/>
              </a:rPr>
              <a:t> </a:t>
            </a:r>
            <a:endParaRPr lang="en-US" altLang="ja-JP" sz="2000" i="1" dirty="0">
              <a:latin typeface="Times New Roman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05388" y="1591806"/>
            <a:ext cx="39590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の比例的変化は予算線を変化させない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消費者行動に影響を与えない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r>
              <a: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相対価格 </a:t>
            </a:r>
            <a:r>
              <a:rPr kumimoji="1"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/</a:t>
            </a:r>
            <a:r>
              <a:rPr kumimoji="1"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, </a:t>
            </a:r>
            <a:r>
              <a: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実質所得（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消費財の価格で測った所得）あるいは購買可能領域の大きさ）のみが重要 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38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1193</Words>
  <Application>Microsoft Office PowerPoint</Application>
  <PresentationFormat>画面に合わせる (4:3)</PresentationFormat>
  <Paragraphs>199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4" baseType="lpstr">
      <vt:lpstr>游ゴシック</vt:lpstr>
      <vt:lpstr>游ゴシック Light</vt:lpstr>
      <vt:lpstr>Arial</vt:lpstr>
      <vt:lpstr>Calibri</vt:lpstr>
      <vt:lpstr>Cambria Math</vt:lpstr>
      <vt:lpstr>Times New Roman</vt:lpstr>
      <vt:lpstr>Wingdings</vt:lpstr>
      <vt:lpstr>Office テーマ</vt:lpstr>
      <vt:lpstr>消費者行動の理論(2)</vt:lpstr>
      <vt:lpstr>所得の変化</vt:lpstr>
      <vt:lpstr>所得上昇の効果(1)</vt:lpstr>
      <vt:lpstr>所得上昇の効果(2)</vt:lpstr>
      <vt:lpstr>上級財と下級財</vt:lpstr>
      <vt:lpstr>価格の変化</vt:lpstr>
      <vt:lpstr>Question</vt:lpstr>
      <vt:lpstr>価格・消費曲線</vt:lpstr>
      <vt:lpstr>p,q,I の比例的変化</vt:lpstr>
      <vt:lpstr>pの上昇：所得効果と代替効果</vt:lpstr>
      <vt:lpstr>pの上昇：代替効果と所得効果(2)</vt:lpstr>
      <vt:lpstr>ギッフェン財</vt:lpstr>
      <vt:lpstr>ギッフェン財(2)</vt:lpstr>
      <vt:lpstr>代替の程度</vt:lpstr>
      <vt:lpstr>代替の程度(2)</vt:lpstr>
      <vt:lpstr>効用最大化問題の解法</vt:lpstr>
    </vt:vector>
  </TitlesOfParts>
  <Company>Keio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消費者行動の理論(2)</dc:title>
  <dc:creator>Yoshibumi Aso</dc:creator>
  <cp:lastModifiedBy>麻生 良文</cp:lastModifiedBy>
  <cp:revision>40</cp:revision>
  <cp:lastPrinted>2014-03-11T06:30:00Z</cp:lastPrinted>
  <dcterms:created xsi:type="dcterms:W3CDTF">2005-04-28T05:10:52Z</dcterms:created>
  <dcterms:modified xsi:type="dcterms:W3CDTF">2024-03-27T11:47:28Z</dcterms:modified>
</cp:coreProperties>
</file>