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handoutMasterIdLst>
    <p:handoutMasterId r:id="rId30"/>
  </p:handoutMasterIdLst>
  <p:sldIdLst>
    <p:sldId id="285" r:id="rId2"/>
    <p:sldId id="282" r:id="rId3"/>
    <p:sldId id="256" r:id="rId4"/>
    <p:sldId id="257" r:id="rId5"/>
    <p:sldId id="259" r:id="rId6"/>
    <p:sldId id="258" r:id="rId7"/>
    <p:sldId id="260" r:id="rId8"/>
    <p:sldId id="261" r:id="rId9"/>
    <p:sldId id="262" r:id="rId10"/>
    <p:sldId id="263" r:id="rId11"/>
    <p:sldId id="264" r:id="rId12"/>
    <p:sldId id="265" r:id="rId13"/>
    <p:sldId id="267" r:id="rId14"/>
    <p:sldId id="273" r:id="rId15"/>
    <p:sldId id="268" r:id="rId16"/>
    <p:sldId id="270" r:id="rId17"/>
    <p:sldId id="272" r:id="rId18"/>
    <p:sldId id="269" r:id="rId19"/>
    <p:sldId id="271" r:id="rId20"/>
    <p:sldId id="274" r:id="rId21"/>
    <p:sldId id="286" r:id="rId22"/>
    <p:sldId id="275" r:id="rId23"/>
    <p:sldId id="276" r:id="rId24"/>
    <p:sldId id="277" r:id="rId25"/>
    <p:sldId id="278" r:id="rId26"/>
    <p:sldId id="279" r:id="rId27"/>
    <p:sldId id="280" r:id="rId28"/>
    <p:sldId id="281" r:id="rId29"/>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594"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1" y="0"/>
            <a:ext cx="2919031" cy="492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8" tIns="47429" rIns="94858" bIns="47429" numCol="1" anchor="t" anchorCtr="0" compatLnSpc="1">
            <a:prstTxWarp prst="textNoShape">
              <a:avLst/>
            </a:prstTxWarp>
          </a:bodyPr>
          <a:lstStyle>
            <a:lvl1pPr defTabSz="948698">
              <a:defRPr sz="1200"/>
            </a:lvl1pPr>
          </a:lstStyle>
          <a:p>
            <a:endParaRPr lang="en-US" altLang="ja-JP"/>
          </a:p>
        </p:txBody>
      </p:sp>
      <p:sp>
        <p:nvSpPr>
          <p:cNvPr id="36867" name="Rectangle 3"/>
          <p:cNvSpPr>
            <a:spLocks noGrp="1" noChangeArrowheads="1"/>
          </p:cNvSpPr>
          <p:nvPr>
            <p:ph type="dt" sz="quarter" idx="1"/>
          </p:nvPr>
        </p:nvSpPr>
        <p:spPr bwMode="auto">
          <a:xfrm>
            <a:off x="3815227" y="0"/>
            <a:ext cx="2919031" cy="492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8" tIns="47429" rIns="94858" bIns="47429" numCol="1" anchor="t" anchorCtr="0" compatLnSpc="1">
            <a:prstTxWarp prst="textNoShape">
              <a:avLst/>
            </a:prstTxWarp>
          </a:bodyPr>
          <a:lstStyle>
            <a:lvl1pPr algn="r" defTabSz="948698">
              <a:defRPr sz="1200"/>
            </a:lvl1pPr>
          </a:lstStyle>
          <a:p>
            <a:endParaRPr lang="en-US" altLang="ja-JP"/>
          </a:p>
        </p:txBody>
      </p:sp>
      <p:sp>
        <p:nvSpPr>
          <p:cNvPr id="36868" name="Rectangle 4"/>
          <p:cNvSpPr>
            <a:spLocks noGrp="1" noChangeArrowheads="1"/>
          </p:cNvSpPr>
          <p:nvPr>
            <p:ph type="ftr" sz="quarter" idx="2"/>
          </p:nvPr>
        </p:nvSpPr>
        <p:spPr bwMode="auto">
          <a:xfrm>
            <a:off x="1" y="9372003"/>
            <a:ext cx="2919031" cy="492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8" tIns="47429" rIns="94858" bIns="47429" numCol="1" anchor="b" anchorCtr="0" compatLnSpc="1">
            <a:prstTxWarp prst="textNoShape">
              <a:avLst/>
            </a:prstTxWarp>
          </a:bodyPr>
          <a:lstStyle>
            <a:lvl1pPr defTabSz="948698">
              <a:defRPr sz="1200"/>
            </a:lvl1pPr>
          </a:lstStyle>
          <a:p>
            <a:endParaRPr lang="en-US" altLang="ja-JP"/>
          </a:p>
        </p:txBody>
      </p:sp>
      <p:sp>
        <p:nvSpPr>
          <p:cNvPr id="36869" name="Rectangle 5"/>
          <p:cNvSpPr>
            <a:spLocks noGrp="1" noChangeArrowheads="1"/>
          </p:cNvSpPr>
          <p:nvPr>
            <p:ph type="sldNum" sz="quarter" idx="3"/>
          </p:nvPr>
        </p:nvSpPr>
        <p:spPr bwMode="auto">
          <a:xfrm>
            <a:off x="3815227" y="9372003"/>
            <a:ext cx="2919031" cy="492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8" tIns="47429" rIns="94858" bIns="47429" numCol="1" anchor="b" anchorCtr="0" compatLnSpc="1">
            <a:prstTxWarp prst="textNoShape">
              <a:avLst/>
            </a:prstTxWarp>
          </a:bodyPr>
          <a:lstStyle>
            <a:lvl1pPr algn="r" defTabSz="948698">
              <a:defRPr sz="1200"/>
            </a:lvl1pPr>
          </a:lstStyle>
          <a:p>
            <a:fld id="{A2B3FF39-D16D-4F0C-B940-D949455DE48A}" type="slidenum">
              <a:rPr lang="en-US" altLang="ja-JP"/>
              <a:pPr/>
              <a:t>‹#›</a:t>
            </a:fld>
            <a:endParaRPr lang="en-US" altLang="ja-JP"/>
          </a:p>
        </p:txBody>
      </p:sp>
    </p:spTree>
    <p:extLst>
      <p:ext uri="{BB962C8B-B14F-4D97-AF65-F5344CB8AC3E}">
        <p14:creationId xmlns:p14="http://schemas.microsoft.com/office/powerpoint/2010/main" val="22195380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23EB3B-9F6D-473C-9E03-7BFEABA34D14}"/>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B26C8C8-E93E-44AE-9C8F-E613D6A5F26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81F930C-9766-4D93-83DF-BC8F56BE0EE9}"/>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1B3DB2E6-5A5E-40A3-A28C-50A755C8C55F}"/>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7F1BDA70-065B-4B95-B223-4D6ED154D2C3}"/>
              </a:ext>
            </a:extLst>
          </p:cNvPr>
          <p:cNvSpPr>
            <a:spLocks noGrp="1"/>
          </p:cNvSpPr>
          <p:nvPr>
            <p:ph type="sldNum" sz="quarter" idx="12"/>
          </p:nvPr>
        </p:nvSpPr>
        <p:spPr/>
        <p:txBody>
          <a:bodyPr/>
          <a:lstStyle/>
          <a:p>
            <a:fld id="{43F4AF0C-A793-46F4-B9B9-642785542C8F}" type="slidenum">
              <a:rPr lang="en-US" altLang="ja-JP" smtClean="0"/>
              <a:pPr/>
              <a:t>‹#›</a:t>
            </a:fld>
            <a:endParaRPr lang="en-US" altLang="ja-JP"/>
          </a:p>
        </p:txBody>
      </p:sp>
    </p:spTree>
    <p:extLst>
      <p:ext uri="{BB962C8B-B14F-4D97-AF65-F5344CB8AC3E}">
        <p14:creationId xmlns:p14="http://schemas.microsoft.com/office/powerpoint/2010/main" val="2295609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977A9E-CB74-497B-AA49-C6C82ADB416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17312D3-DBBB-4BBC-9945-BF92AB20EF0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229F122-EEC0-48B5-8CD0-263B974448BE}"/>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14B58385-D02F-4283-A656-582EE11A3152}"/>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27A9F39E-265A-4393-AE48-E54454D69BAB}"/>
              </a:ext>
            </a:extLst>
          </p:cNvPr>
          <p:cNvSpPr>
            <a:spLocks noGrp="1"/>
          </p:cNvSpPr>
          <p:nvPr>
            <p:ph type="sldNum" sz="quarter" idx="12"/>
          </p:nvPr>
        </p:nvSpPr>
        <p:spPr/>
        <p:txBody>
          <a:bodyPr/>
          <a:lstStyle/>
          <a:p>
            <a:fld id="{5C565CB1-E393-403D-80AA-86B254939455}" type="slidenum">
              <a:rPr lang="en-US" altLang="ja-JP" smtClean="0"/>
              <a:pPr/>
              <a:t>‹#›</a:t>
            </a:fld>
            <a:endParaRPr lang="en-US" altLang="ja-JP"/>
          </a:p>
        </p:txBody>
      </p:sp>
    </p:spTree>
    <p:extLst>
      <p:ext uri="{BB962C8B-B14F-4D97-AF65-F5344CB8AC3E}">
        <p14:creationId xmlns:p14="http://schemas.microsoft.com/office/powerpoint/2010/main" val="2142674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A8FFFB7-25B5-466D-9573-3DBC348A9718}"/>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599EB8C-1758-4722-B037-FAE6E8B9B63F}"/>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C5221E2-2D30-49CB-8FCE-A56C9EF21767}"/>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CCD3545C-C056-4E1A-A9D4-60DE30DD27D0}"/>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B4E59933-D59C-4BDC-9E46-2BA81BD2E090}"/>
              </a:ext>
            </a:extLst>
          </p:cNvPr>
          <p:cNvSpPr>
            <a:spLocks noGrp="1"/>
          </p:cNvSpPr>
          <p:nvPr>
            <p:ph type="sldNum" sz="quarter" idx="12"/>
          </p:nvPr>
        </p:nvSpPr>
        <p:spPr/>
        <p:txBody>
          <a:bodyPr/>
          <a:lstStyle/>
          <a:p>
            <a:fld id="{536A0DC4-4998-416F-9AD2-B5B7BF9D2BD3}" type="slidenum">
              <a:rPr lang="en-US" altLang="ja-JP" smtClean="0"/>
              <a:pPr/>
              <a:t>‹#›</a:t>
            </a:fld>
            <a:endParaRPr lang="en-US" altLang="ja-JP"/>
          </a:p>
        </p:txBody>
      </p:sp>
    </p:spTree>
    <p:extLst>
      <p:ext uri="{BB962C8B-B14F-4D97-AF65-F5344CB8AC3E}">
        <p14:creationId xmlns:p14="http://schemas.microsoft.com/office/powerpoint/2010/main" val="350242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57200"/>
            <a:ext cx="8229600" cy="13716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57200" y="1981200"/>
            <a:ext cx="4038600" cy="3886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4038600" cy="3886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フッター プレースホルダー 4"/>
          <p:cNvSpPr>
            <a:spLocks noGrp="1"/>
          </p:cNvSpPr>
          <p:nvPr>
            <p:ph type="ftr" sz="quarter" idx="10"/>
          </p:nvPr>
        </p:nvSpPr>
        <p:spPr>
          <a:xfrm>
            <a:off x="3124200" y="6248400"/>
            <a:ext cx="2895600" cy="457200"/>
          </a:xfrm>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a:xfrm>
            <a:off x="6553200" y="6248400"/>
            <a:ext cx="2133600" cy="457200"/>
          </a:xfrm>
        </p:spPr>
        <p:txBody>
          <a:bodyPr/>
          <a:lstStyle>
            <a:lvl1pPr>
              <a:defRPr/>
            </a:lvl1pPr>
          </a:lstStyle>
          <a:p>
            <a:fld id="{3117490C-9E7F-4B5E-BDE3-0AB46B76AB12}" type="slidenum">
              <a:rPr lang="en-US" altLang="ja-JP"/>
              <a:pPr/>
              <a:t>‹#›</a:t>
            </a:fld>
            <a:endParaRPr lang="en-US" altLang="ja-JP"/>
          </a:p>
        </p:txBody>
      </p:sp>
      <p:sp>
        <p:nvSpPr>
          <p:cNvPr id="7" name="日付プレースホルダー 6"/>
          <p:cNvSpPr>
            <a:spLocks noGrp="1"/>
          </p:cNvSpPr>
          <p:nvPr>
            <p:ph type="dt" sz="half" idx="12"/>
          </p:nvPr>
        </p:nvSpPr>
        <p:spPr>
          <a:xfrm>
            <a:off x="457200" y="6245225"/>
            <a:ext cx="2133600" cy="476250"/>
          </a:xfrm>
        </p:spPr>
        <p:txBody>
          <a:bodyPr/>
          <a:lstStyle>
            <a:lvl1pPr>
              <a:defRPr/>
            </a:lvl1pPr>
          </a:lstStyle>
          <a:p>
            <a:endParaRPr lang="en-US" altLang="ja-JP"/>
          </a:p>
        </p:txBody>
      </p:sp>
    </p:spTree>
    <p:extLst>
      <p:ext uri="{BB962C8B-B14F-4D97-AF65-F5344CB8AC3E}">
        <p14:creationId xmlns:p14="http://schemas.microsoft.com/office/powerpoint/2010/main" val="1712370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D909E4-2887-4D46-ABE3-B02E676C5E9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3FF7481-1AB6-4904-B365-64B0920DB51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4CB88A2-F6D2-4CDA-B9FB-2A3093D155FC}"/>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F65FD491-439B-4DC0-A3F6-F514B3FE1894}"/>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DFC224E7-C1DE-4704-814C-861962FC6DD6}"/>
              </a:ext>
            </a:extLst>
          </p:cNvPr>
          <p:cNvSpPr>
            <a:spLocks noGrp="1"/>
          </p:cNvSpPr>
          <p:nvPr>
            <p:ph type="sldNum" sz="quarter" idx="12"/>
          </p:nvPr>
        </p:nvSpPr>
        <p:spPr/>
        <p:txBody>
          <a:bodyPr/>
          <a:lstStyle/>
          <a:p>
            <a:fld id="{3CE08F47-5A02-4018-BBEC-69567B52EE6D}" type="slidenum">
              <a:rPr lang="en-US" altLang="ja-JP" smtClean="0"/>
              <a:pPr/>
              <a:t>‹#›</a:t>
            </a:fld>
            <a:endParaRPr lang="en-US" altLang="ja-JP"/>
          </a:p>
        </p:txBody>
      </p:sp>
    </p:spTree>
    <p:extLst>
      <p:ext uri="{BB962C8B-B14F-4D97-AF65-F5344CB8AC3E}">
        <p14:creationId xmlns:p14="http://schemas.microsoft.com/office/powerpoint/2010/main" val="52255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C29138-86BE-40CB-8E9A-2CD7A82FB8F2}"/>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CF3F110-EF9C-4352-8B46-757E5570103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DB0BC64-AFCC-4633-99BF-61BD29710987}"/>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0AF3A0E4-BC7D-402F-B3C4-101DA40BF353}"/>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E31A4FDF-AC35-49FC-90C2-35F14F2F21C8}"/>
              </a:ext>
            </a:extLst>
          </p:cNvPr>
          <p:cNvSpPr>
            <a:spLocks noGrp="1"/>
          </p:cNvSpPr>
          <p:nvPr>
            <p:ph type="sldNum" sz="quarter" idx="12"/>
          </p:nvPr>
        </p:nvSpPr>
        <p:spPr/>
        <p:txBody>
          <a:bodyPr/>
          <a:lstStyle/>
          <a:p>
            <a:fld id="{0027D5B6-EC84-41DB-AF67-182FDF211E7E}" type="slidenum">
              <a:rPr lang="en-US" altLang="ja-JP" smtClean="0"/>
              <a:pPr/>
              <a:t>‹#›</a:t>
            </a:fld>
            <a:endParaRPr lang="en-US" altLang="ja-JP"/>
          </a:p>
        </p:txBody>
      </p:sp>
    </p:spTree>
    <p:extLst>
      <p:ext uri="{BB962C8B-B14F-4D97-AF65-F5344CB8AC3E}">
        <p14:creationId xmlns:p14="http://schemas.microsoft.com/office/powerpoint/2010/main" val="1237254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AC76CF-8DAD-42BB-9561-548286D676D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6EBB422-EDAC-4E40-AE58-6FE6F1C5C6D5}"/>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438A606-A6E5-4634-AF49-803085ACF2AB}"/>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D95FD7E-21F3-4555-AF77-C7281E206FA8}"/>
              </a:ext>
            </a:extLst>
          </p:cNvPr>
          <p:cNvSpPr>
            <a:spLocks noGrp="1"/>
          </p:cNvSpPr>
          <p:nvPr>
            <p:ph type="dt" sz="half" idx="10"/>
          </p:nvPr>
        </p:nvSpPr>
        <p:spPr/>
        <p:txBody>
          <a:bodyPr/>
          <a:lstStyle/>
          <a:p>
            <a:endParaRPr lang="en-US" altLang="ja-JP"/>
          </a:p>
        </p:txBody>
      </p:sp>
      <p:sp>
        <p:nvSpPr>
          <p:cNvPr id="6" name="フッター プレースホルダー 5">
            <a:extLst>
              <a:ext uri="{FF2B5EF4-FFF2-40B4-BE49-F238E27FC236}">
                <a16:creationId xmlns:a16="http://schemas.microsoft.com/office/drawing/2014/main" id="{AC3CD778-5342-479F-8114-7D77377D21DD}"/>
              </a:ext>
            </a:extLst>
          </p:cNvPr>
          <p:cNvSpPr>
            <a:spLocks noGrp="1"/>
          </p:cNvSpPr>
          <p:nvPr>
            <p:ph type="ftr" sz="quarter" idx="11"/>
          </p:nvPr>
        </p:nvSpPr>
        <p:spPr/>
        <p:txBody>
          <a:bodyPr/>
          <a:lstStyle/>
          <a:p>
            <a:endParaRPr lang="en-US" altLang="ja-JP"/>
          </a:p>
        </p:txBody>
      </p:sp>
      <p:sp>
        <p:nvSpPr>
          <p:cNvPr id="7" name="スライド番号プレースホルダー 6">
            <a:extLst>
              <a:ext uri="{FF2B5EF4-FFF2-40B4-BE49-F238E27FC236}">
                <a16:creationId xmlns:a16="http://schemas.microsoft.com/office/drawing/2014/main" id="{C4440326-D02A-42A6-B486-8D9D7240461C}"/>
              </a:ext>
            </a:extLst>
          </p:cNvPr>
          <p:cNvSpPr>
            <a:spLocks noGrp="1"/>
          </p:cNvSpPr>
          <p:nvPr>
            <p:ph type="sldNum" sz="quarter" idx="12"/>
          </p:nvPr>
        </p:nvSpPr>
        <p:spPr/>
        <p:txBody>
          <a:bodyPr/>
          <a:lstStyle/>
          <a:p>
            <a:fld id="{B06861D8-9277-4F88-9DAC-93AE4D384192}" type="slidenum">
              <a:rPr lang="en-US" altLang="ja-JP" smtClean="0"/>
              <a:pPr/>
              <a:t>‹#›</a:t>
            </a:fld>
            <a:endParaRPr lang="en-US" altLang="ja-JP"/>
          </a:p>
        </p:txBody>
      </p:sp>
    </p:spTree>
    <p:extLst>
      <p:ext uri="{BB962C8B-B14F-4D97-AF65-F5344CB8AC3E}">
        <p14:creationId xmlns:p14="http://schemas.microsoft.com/office/powerpoint/2010/main" val="590614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BCB0AF-CF09-4A42-8EC8-04069EE6C8CB}"/>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713CCF9-FB63-4B98-8206-1EDE426C53A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091DCD3-FED2-4BE0-A7D4-01D8EF365EDE}"/>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9D6F6F5-B2B4-4D3D-89F6-58C93C682EF7}"/>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24F1886-009F-4767-9D2C-40485E4D371C}"/>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04EC2E9-AB6E-4F0C-9E0A-AD4AEEB7D02A}"/>
              </a:ext>
            </a:extLst>
          </p:cNvPr>
          <p:cNvSpPr>
            <a:spLocks noGrp="1"/>
          </p:cNvSpPr>
          <p:nvPr>
            <p:ph type="dt" sz="half" idx="10"/>
          </p:nvPr>
        </p:nvSpPr>
        <p:spPr/>
        <p:txBody>
          <a:bodyPr/>
          <a:lstStyle/>
          <a:p>
            <a:endParaRPr lang="en-US" altLang="ja-JP"/>
          </a:p>
        </p:txBody>
      </p:sp>
      <p:sp>
        <p:nvSpPr>
          <p:cNvPr id="8" name="フッター プレースホルダー 7">
            <a:extLst>
              <a:ext uri="{FF2B5EF4-FFF2-40B4-BE49-F238E27FC236}">
                <a16:creationId xmlns:a16="http://schemas.microsoft.com/office/drawing/2014/main" id="{82A7AFD6-6229-4D88-8140-3060DD49B441}"/>
              </a:ext>
            </a:extLst>
          </p:cNvPr>
          <p:cNvSpPr>
            <a:spLocks noGrp="1"/>
          </p:cNvSpPr>
          <p:nvPr>
            <p:ph type="ftr" sz="quarter" idx="11"/>
          </p:nvPr>
        </p:nvSpPr>
        <p:spPr/>
        <p:txBody>
          <a:bodyPr/>
          <a:lstStyle/>
          <a:p>
            <a:endParaRPr lang="en-US" altLang="ja-JP"/>
          </a:p>
        </p:txBody>
      </p:sp>
      <p:sp>
        <p:nvSpPr>
          <p:cNvPr id="9" name="スライド番号プレースホルダー 8">
            <a:extLst>
              <a:ext uri="{FF2B5EF4-FFF2-40B4-BE49-F238E27FC236}">
                <a16:creationId xmlns:a16="http://schemas.microsoft.com/office/drawing/2014/main" id="{24D75176-C3ED-4016-A6A0-2A811E252D21}"/>
              </a:ext>
            </a:extLst>
          </p:cNvPr>
          <p:cNvSpPr>
            <a:spLocks noGrp="1"/>
          </p:cNvSpPr>
          <p:nvPr>
            <p:ph type="sldNum" sz="quarter" idx="12"/>
          </p:nvPr>
        </p:nvSpPr>
        <p:spPr/>
        <p:txBody>
          <a:bodyPr/>
          <a:lstStyle/>
          <a:p>
            <a:fld id="{3627F1BC-C396-4C4D-9538-5E2F823C4E0F}" type="slidenum">
              <a:rPr lang="en-US" altLang="ja-JP" smtClean="0"/>
              <a:pPr/>
              <a:t>‹#›</a:t>
            </a:fld>
            <a:endParaRPr lang="en-US" altLang="ja-JP"/>
          </a:p>
        </p:txBody>
      </p:sp>
    </p:spTree>
    <p:extLst>
      <p:ext uri="{BB962C8B-B14F-4D97-AF65-F5344CB8AC3E}">
        <p14:creationId xmlns:p14="http://schemas.microsoft.com/office/powerpoint/2010/main" val="4212613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E4DDF3-0E25-4D4B-8FFC-998B5EC0BA3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6669243-7ACC-4EEE-82C2-B1413FD801E9}"/>
              </a:ext>
            </a:extLst>
          </p:cNvPr>
          <p:cNvSpPr>
            <a:spLocks noGrp="1"/>
          </p:cNvSpPr>
          <p:nvPr>
            <p:ph type="dt" sz="half" idx="10"/>
          </p:nvPr>
        </p:nvSpPr>
        <p:spPr/>
        <p:txBody>
          <a:bodyPr/>
          <a:lstStyle/>
          <a:p>
            <a:endParaRPr lang="en-US" altLang="ja-JP"/>
          </a:p>
        </p:txBody>
      </p:sp>
      <p:sp>
        <p:nvSpPr>
          <p:cNvPr id="4" name="フッター プレースホルダー 3">
            <a:extLst>
              <a:ext uri="{FF2B5EF4-FFF2-40B4-BE49-F238E27FC236}">
                <a16:creationId xmlns:a16="http://schemas.microsoft.com/office/drawing/2014/main" id="{90BCDB4E-E520-4BCF-91B5-CD3F9CBB386E}"/>
              </a:ext>
            </a:extLst>
          </p:cNvPr>
          <p:cNvSpPr>
            <a:spLocks noGrp="1"/>
          </p:cNvSpPr>
          <p:nvPr>
            <p:ph type="ftr" sz="quarter" idx="11"/>
          </p:nvPr>
        </p:nvSpPr>
        <p:spPr/>
        <p:txBody>
          <a:bodyPr/>
          <a:lstStyle/>
          <a:p>
            <a:endParaRPr lang="en-US" altLang="ja-JP"/>
          </a:p>
        </p:txBody>
      </p:sp>
      <p:sp>
        <p:nvSpPr>
          <p:cNvPr id="5" name="スライド番号プレースホルダー 4">
            <a:extLst>
              <a:ext uri="{FF2B5EF4-FFF2-40B4-BE49-F238E27FC236}">
                <a16:creationId xmlns:a16="http://schemas.microsoft.com/office/drawing/2014/main" id="{87A8404A-3369-462F-B56F-755A961D9F8B}"/>
              </a:ext>
            </a:extLst>
          </p:cNvPr>
          <p:cNvSpPr>
            <a:spLocks noGrp="1"/>
          </p:cNvSpPr>
          <p:nvPr>
            <p:ph type="sldNum" sz="quarter" idx="12"/>
          </p:nvPr>
        </p:nvSpPr>
        <p:spPr/>
        <p:txBody>
          <a:bodyPr/>
          <a:lstStyle/>
          <a:p>
            <a:fld id="{A97B251B-0333-4999-8164-D4327EEEFF6D}" type="slidenum">
              <a:rPr lang="en-US" altLang="ja-JP" smtClean="0"/>
              <a:pPr/>
              <a:t>‹#›</a:t>
            </a:fld>
            <a:endParaRPr lang="en-US" altLang="ja-JP"/>
          </a:p>
        </p:txBody>
      </p:sp>
    </p:spTree>
    <p:extLst>
      <p:ext uri="{BB962C8B-B14F-4D97-AF65-F5344CB8AC3E}">
        <p14:creationId xmlns:p14="http://schemas.microsoft.com/office/powerpoint/2010/main" val="1200898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C6388BC-C00B-43C5-AB19-E7B9F79AEB21}"/>
              </a:ext>
            </a:extLst>
          </p:cNvPr>
          <p:cNvSpPr>
            <a:spLocks noGrp="1"/>
          </p:cNvSpPr>
          <p:nvPr>
            <p:ph type="dt" sz="half" idx="10"/>
          </p:nvPr>
        </p:nvSpPr>
        <p:spPr/>
        <p:txBody>
          <a:bodyPr/>
          <a:lstStyle/>
          <a:p>
            <a:endParaRPr lang="en-US" altLang="ja-JP"/>
          </a:p>
        </p:txBody>
      </p:sp>
      <p:sp>
        <p:nvSpPr>
          <p:cNvPr id="3" name="フッター プレースホルダー 2">
            <a:extLst>
              <a:ext uri="{FF2B5EF4-FFF2-40B4-BE49-F238E27FC236}">
                <a16:creationId xmlns:a16="http://schemas.microsoft.com/office/drawing/2014/main" id="{CC81AF73-6858-49D5-88E8-C9584133EDC9}"/>
              </a:ext>
            </a:extLst>
          </p:cNvPr>
          <p:cNvSpPr>
            <a:spLocks noGrp="1"/>
          </p:cNvSpPr>
          <p:nvPr>
            <p:ph type="ftr" sz="quarter" idx="11"/>
          </p:nvPr>
        </p:nvSpPr>
        <p:spPr/>
        <p:txBody>
          <a:bodyPr/>
          <a:lstStyle/>
          <a:p>
            <a:endParaRPr lang="en-US" altLang="ja-JP"/>
          </a:p>
        </p:txBody>
      </p:sp>
      <p:sp>
        <p:nvSpPr>
          <p:cNvPr id="4" name="スライド番号プレースホルダー 3">
            <a:extLst>
              <a:ext uri="{FF2B5EF4-FFF2-40B4-BE49-F238E27FC236}">
                <a16:creationId xmlns:a16="http://schemas.microsoft.com/office/drawing/2014/main" id="{9C2DEDBE-8BBF-4DB7-880D-647D236AA8C4}"/>
              </a:ext>
            </a:extLst>
          </p:cNvPr>
          <p:cNvSpPr>
            <a:spLocks noGrp="1"/>
          </p:cNvSpPr>
          <p:nvPr>
            <p:ph type="sldNum" sz="quarter" idx="12"/>
          </p:nvPr>
        </p:nvSpPr>
        <p:spPr/>
        <p:txBody>
          <a:bodyPr/>
          <a:lstStyle/>
          <a:p>
            <a:fld id="{15003B99-8F35-43CE-9998-D3D9FF5B2CE0}" type="slidenum">
              <a:rPr lang="en-US" altLang="ja-JP" smtClean="0"/>
              <a:pPr/>
              <a:t>‹#›</a:t>
            </a:fld>
            <a:endParaRPr lang="en-US" altLang="ja-JP"/>
          </a:p>
        </p:txBody>
      </p:sp>
    </p:spTree>
    <p:extLst>
      <p:ext uri="{BB962C8B-B14F-4D97-AF65-F5344CB8AC3E}">
        <p14:creationId xmlns:p14="http://schemas.microsoft.com/office/powerpoint/2010/main" val="120989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4DBB87-BC0D-4245-A622-3A1A84E6BA72}"/>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37602BF-7B86-4BE9-AC1B-C351546BF21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43F18B2-D57A-41F8-B3A9-0B4C2EC1173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560EE6F-74F9-4AF8-B73C-5F222BC106BE}"/>
              </a:ext>
            </a:extLst>
          </p:cNvPr>
          <p:cNvSpPr>
            <a:spLocks noGrp="1"/>
          </p:cNvSpPr>
          <p:nvPr>
            <p:ph type="dt" sz="half" idx="10"/>
          </p:nvPr>
        </p:nvSpPr>
        <p:spPr/>
        <p:txBody>
          <a:bodyPr/>
          <a:lstStyle/>
          <a:p>
            <a:endParaRPr lang="en-US" altLang="ja-JP"/>
          </a:p>
        </p:txBody>
      </p:sp>
      <p:sp>
        <p:nvSpPr>
          <p:cNvPr id="6" name="フッター プレースホルダー 5">
            <a:extLst>
              <a:ext uri="{FF2B5EF4-FFF2-40B4-BE49-F238E27FC236}">
                <a16:creationId xmlns:a16="http://schemas.microsoft.com/office/drawing/2014/main" id="{3AABAA53-4110-411A-81E6-BD3B96D6737F}"/>
              </a:ext>
            </a:extLst>
          </p:cNvPr>
          <p:cNvSpPr>
            <a:spLocks noGrp="1"/>
          </p:cNvSpPr>
          <p:nvPr>
            <p:ph type="ftr" sz="quarter" idx="11"/>
          </p:nvPr>
        </p:nvSpPr>
        <p:spPr/>
        <p:txBody>
          <a:bodyPr/>
          <a:lstStyle/>
          <a:p>
            <a:endParaRPr lang="en-US" altLang="ja-JP"/>
          </a:p>
        </p:txBody>
      </p:sp>
      <p:sp>
        <p:nvSpPr>
          <p:cNvPr id="7" name="スライド番号プレースホルダー 6">
            <a:extLst>
              <a:ext uri="{FF2B5EF4-FFF2-40B4-BE49-F238E27FC236}">
                <a16:creationId xmlns:a16="http://schemas.microsoft.com/office/drawing/2014/main" id="{BF5980AB-72E9-4CE7-8A5B-90C1389DB6FD}"/>
              </a:ext>
            </a:extLst>
          </p:cNvPr>
          <p:cNvSpPr>
            <a:spLocks noGrp="1"/>
          </p:cNvSpPr>
          <p:nvPr>
            <p:ph type="sldNum" sz="quarter" idx="12"/>
          </p:nvPr>
        </p:nvSpPr>
        <p:spPr/>
        <p:txBody>
          <a:bodyPr/>
          <a:lstStyle/>
          <a:p>
            <a:fld id="{5C565CB1-E393-403D-80AA-86B254939455}" type="slidenum">
              <a:rPr lang="en-US" altLang="ja-JP" smtClean="0"/>
              <a:pPr/>
              <a:t>‹#›</a:t>
            </a:fld>
            <a:endParaRPr lang="en-US" altLang="ja-JP"/>
          </a:p>
        </p:txBody>
      </p:sp>
    </p:spTree>
    <p:extLst>
      <p:ext uri="{BB962C8B-B14F-4D97-AF65-F5344CB8AC3E}">
        <p14:creationId xmlns:p14="http://schemas.microsoft.com/office/powerpoint/2010/main" val="3001275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1770E8-259C-4BA9-9B8E-2BA75C1EA1E7}"/>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6D630E3-66E5-468B-B21C-1C80066162F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65AC8513-47CE-4DEF-B9E4-CE178A868BF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9CC3FB4-F570-4A73-BD79-278F74377AFF}"/>
              </a:ext>
            </a:extLst>
          </p:cNvPr>
          <p:cNvSpPr>
            <a:spLocks noGrp="1"/>
          </p:cNvSpPr>
          <p:nvPr>
            <p:ph type="dt" sz="half" idx="10"/>
          </p:nvPr>
        </p:nvSpPr>
        <p:spPr/>
        <p:txBody>
          <a:bodyPr/>
          <a:lstStyle/>
          <a:p>
            <a:endParaRPr lang="en-US" altLang="ja-JP"/>
          </a:p>
        </p:txBody>
      </p:sp>
      <p:sp>
        <p:nvSpPr>
          <p:cNvPr id="6" name="フッター プレースホルダー 5">
            <a:extLst>
              <a:ext uri="{FF2B5EF4-FFF2-40B4-BE49-F238E27FC236}">
                <a16:creationId xmlns:a16="http://schemas.microsoft.com/office/drawing/2014/main" id="{5E777D2B-8268-46F8-B04C-66C700696A36}"/>
              </a:ext>
            </a:extLst>
          </p:cNvPr>
          <p:cNvSpPr>
            <a:spLocks noGrp="1"/>
          </p:cNvSpPr>
          <p:nvPr>
            <p:ph type="ftr" sz="quarter" idx="11"/>
          </p:nvPr>
        </p:nvSpPr>
        <p:spPr/>
        <p:txBody>
          <a:bodyPr/>
          <a:lstStyle/>
          <a:p>
            <a:endParaRPr lang="en-US" altLang="ja-JP"/>
          </a:p>
        </p:txBody>
      </p:sp>
      <p:sp>
        <p:nvSpPr>
          <p:cNvPr id="7" name="スライド番号プレースホルダー 6">
            <a:extLst>
              <a:ext uri="{FF2B5EF4-FFF2-40B4-BE49-F238E27FC236}">
                <a16:creationId xmlns:a16="http://schemas.microsoft.com/office/drawing/2014/main" id="{8F20AB19-6D1F-44D0-AE35-7424033C3226}"/>
              </a:ext>
            </a:extLst>
          </p:cNvPr>
          <p:cNvSpPr>
            <a:spLocks noGrp="1"/>
          </p:cNvSpPr>
          <p:nvPr>
            <p:ph type="sldNum" sz="quarter" idx="12"/>
          </p:nvPr>
        </p:nvSpPr>
        <p:spPr/>
        <p:txBody>
          <a:bodyPr/>
          <a:lstStyle/>
          <a:p>
            <a:fld id="{569CF037-6190-4976-9EFC-0DCF9C266739}" type="slidenum">
              <a:rPr lang="en-US" altLang="ja-JP" smtClean="0"/>
              <a:pPr/>
              <a:t>‹#›</a:t>
            </a:fld>
            <a:endParaRPr lang="en-US" altLang="ja-JP"/>
          </a:p>
        </p:txBody>
      </p:sp>
    </p:spTree>
    <p:extLst>
      <p:ext uri="{BB962C8B-B14F-4D97-AF65-F5344CB8AC3E}">
        <p14:creationId xmlns:p14="http://schemas.microsoft.com/office/powerpoint/2010/main" val="406698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12B4F86-3097-4734-8BDB-6FEB08536BD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20AD31C-7943-4F5B-A384-B47705C689D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7D30BAD-7768-4D4E-81D1-C34F8E7DAAC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ltLang="ja-JP"/>
          </a:p>
        </p:txBody>
      </p:sp>
      <p:sp>
        <p:nvSpPr>
          <p:cNvPr id="5" name="フッター プレースホルダー 4">
            <a:extLst>
              <a:ext uri="{FF2B5EF4-FFF2-40B4-BE49-F238E27FC236}">
                <a16:creationId xmlns:a16="http://schemas.microsoft.com/office/drawing/2014/main" id="{549BD323-938B-48DC-BBC5-0CFFF9A240D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ltLang="ja-JP"/>
          </a:p>
        </p:txBody>
      </p:sp>
      <p:sp>
        <p:nvSpPr>
          <p:cNvPr id="6" name="スライド番号プレースホルダー 5">
            <a:extLst>
              <a:ext uri="{FF2B5EF4-FFF2-40B4-BE49-F238E27FC236}">
                <a16:creationId xmlns:a16="http://schemas.microsoft.com/office/drawing/2014/main" id="{730C37F6-5CDC-4099-9B1D-FB599E86283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565CB1-E393-403D-80AA-86B254939455}" type="slidenum">
              <a:rPr lang="en-US" altLang="ja-JP" smtClean="0"/>
              <a:pPr/>
              <a:t>‹#›</a:t>
            </a:fld>
            <a:endParaRPr lang="en-US" altLang="ja-JP"/>
          </a:p>
        </p:txBody>
      </p:sp>
    </p:spTree>
    <p:extLst>
      <p:ext uri="{BB962C8B-B14F-4D97-AF65-F5344CB8AC3E}">
        <p14:creationId xmlns:p14="http://schemas.microsoft.com/office/powerpoint/2010/main" val="2228874512"/>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1.bin"/><Relationship Id="rId1" Type="http://schemas.openxmlformats.org/officeDocument/2006/relationships/slideLayout" Target="../slideLayouts/slideLayout12.xml"/><Relationship Id="rId5" Type="http://schemas.openxmlformats.org/officeDocument/2006/relationships/image" Target="../media/image10.wmf"/><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16B2D3-8858-43A1-AEF9-5A9586880AFA}"/>
              </a:ext>
            </a:extLst>
          </p:cNvPr>
          <p:cNvSpPr>
            <a:spLocks noGrp="1"/>
          </p:cNvSpPr>
          <p:nvPr>
            <p:ph type="ctrTitle"/>
          </p:nvPr>
        </p:nvSpPr>
        <p:spPr/>
        <p:txBody>
          <a:bodyPr/>
          <a:lstStyle/>
          <a:p>
            <a:r>
              <a:rPr kumimoji="1" lang="ja-JP" altLang="en-US" dirty="0"/>
              <a:t>経済原論 </a:t>
            </a:r>
            <a:r>
              <a:rPr kumimoji="1" lang="en-US" altLang="ja-JP" dirty="0"/>
              <a:t>I</a:t>
            </a:r>
            <a:br>
              <a:rPr kumimoji="1" lang="en-US" altLang="ja-JP" dirty="0"/>
            </a:br>
            <a:r>
              <a:rPr kumimoji="1" lang="ja-JP" altLang="en-US" sz="3200" dirty="0"/>
              <a:t>マクロ経済学入門</a:t>
            </a:r>
            <a:endParaRPr kumimoji="1" lang="ja-JP" altLang="en-US" dirty="0"/>
          </a:p>
        </p:txBody>
      </p:sp>
      <p:sp>
        <p:nvSpPr>
          <p:cNvPr id="3" name="字幕 2">
            <a:extLst>
              <a:ext uri="{FF2B5EF4-FFF2-40B4-BE49-F238E27FC236}">
                <a16:creationId xmlns:a16="http://schemas.microsoft.com/office/drawing/2014/main" id="{14B8DBB2-4E50-4FF4-A22C-AB1790A38566}"/>
              </a:ext>
            </a:extLst>
          </p:cNvPr>
          <p:cNvSpPr>
            <a:spLocks noGrp="1"/>
          </p:cNvSpPr>
          <p:nvPr>
            <p:ph type="subTitle" idx="1"/>
          </p:nvPr>
        </p:nvSpPr>
        <p:spPr/>
        <p:txBody>
          <a:bodyPr/>
          <a:lstStyle/>
          <a:p>
            <a:r>
              <a:rPr kumimoji="1" lang="en-US" altLang="ja-JP" dirty="0"/>
              <a:t>no.10</a:t>
            </a:r>
          </a:p>
          <a:p>
            <a:r>
              <a:rPr kumimoji="1" lang="ja-JP" altLang="en-US"/>
              <a:t>麻生</a:t>
            </a:r>
            <a:r>
              <a:rPr kumimoji="1" lang="ja-JP" altLang="en-US" dirty="0"/>
              <a:t>良文</a:t>
            </a:r>
          </a:p>
        </p:txBody>
      </p:sp>
    </p:spTree>
    <p:extLst>
      <p:ext uri="{BB962C8B-B14F-4D97-AF65-F5344CB8AC3E}">
        <p14:creationId xmlns:p14="http://schemas.microsoft.com/office/powerpoint/2010/main" val="927523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r>
              <a:rPr lang="ja-JP" altLang="en-US" sz="3200" dirty="0"/>
              <a:t>ライフサイクル仮説　</a:t>
            </a:r>
            <a:r>
              <a:rPr lang="en-US" altLang="ja-JP" sz="2800" dirty="0"/>
              <a:t>Lifecycle Hypothesis </a:t>
            </a:r>
            <a:endParaRPr lang="en-US" altLang="ja-JP" sz="4000" dirty="0"/>
          </a:p>
        </p:txBody>
      </p:sp>
      <mc:AlternateContent xmlns:mc="http://schemas.openxmlformats.org/markup-compatibility/2006" xmlns:a14="http://schemas.microsoft.com/office/drawing/2010/main">
        <mc:Choice Requires="a14">
          <p:sp>
            <p:nvSpPr>
              <p:cNvPr id="16387" name="Rectangle 3"/>
              <p:cNvSpPr>
                <a:spLocks noGrp="1" noChangeArrowheads="1"/>
              </p:cNvSpPr>
              <p:nvPr>
                <p:ph type="body" sz="half" idx="1"/>
              </p:nvPr>
            </p:nvSpPr>
            <p:spPr>
              <a:xfrm>
                <a:off x="971600" y="1628800"/>
                <a:ext cx="7355160" cy="4772000"/>
              </a:xfrm>
            </p:spPr>
            <p:txBody>
              <a:bodyPr>
                <a:normAutofit fontScale="92500" lnSpcReduction="20000"/>
              </a:bodyPr>
              <a:lstStyle/>
              <a:p>
                <a:pPr>
                  <a:buFont typeface="Wingdings" pitchFamily="2" charset="2"/>
                  <a:buNone/>
                </a:pPr>
                <a:r>
                  <a:rPr lang="ja-JP" altLang="en-US" sz="2400" dirty="0"/>
                  <a:t>人々は生涯を通じて平均化した消費を行おうとする</a:t>
                </a:r>
                <a:endParaRPr lang="en-US" altLang="ja-JP" sz="2400" dirty="0"/>
              </a:p>
              <a:p>
                <a:pPr>
                  <a:buFont typeface="Wingdings" pitchFamily="2" charset="2"/>
                  <a:buNone/>
                </a:pPr>
                <a:r>
                  <a:rPr lang="ja-JP" altLang="en-US" sz="2400" dirty="0">
                    <a:sym typeface="Wingdings" panose="05000000000000000000" pitchFamily="2" charset="2"/>
                  </a:rPr>
                  <a:t>（</a:t>
                </a:r>
                <a:r>
                  <a:rPr lang="ja-JP" altLang="en-US" sz="2400" dirty="0"/>
                  <a:t>老後のための貯蓄が主な貯蓄動機）</a:t>
                </a:r>
                <a:endParaRPr lang="ja-JP" altLang="en-US" sz="2000" dirty="0"/>
              </a:p>
              <a:p>
                <a:pPr>
                  <a:buFont typeface="Wingdings" pitchFamily="2" charset="2"/>
                  <a:buNone/>
                </a:pPr>
                <a:endParaRPr lang="en-US" altLang="ja-JP" sz="2400" dirty="0"/>
              </a:p>
              <a:p>
                <a:pPr>
                  <a:buFont typeface="Wingdings" pitchFamily="2" charset="2"/>
                  <a:buNone/>
                </a:pPr>
                <a:r>
                  <a:rPr lang="ja-JP" altLang="en-US" sz="2400" dirty="0"/>
                  <a:t>生涯の予算制約式は（単純化のため利子率</a:t>
                </a:r>
                <a:r>
                  <a:rPr lang="en-US" altLang="ja-JP" sz="2400" dirty="0"/>
                  <a:t>=0</a:t>
                </a:r>
                <a:r>
                  <a:rPr lang="ja-JP" altLang="en-US" sz="2400" dirty="0"/>
                  <a:t>を仮定）</a:t>
                </a:r>
                <a:endParaRPr lang="en-US" altLang="ja-JP" sz="2400" dirty="0"/>
              </a:p>
              <a:p>
                <a:pPr>
                  <a:buFont typeface="Wingdings" pitchFamily="2" charset="2"/>
                  <a:buNone/>
                </a:pPr>
                <a14:m>
                  <m:oMathPara xmlns:m="http://schemas.openxmlformats.org/officeDocument/2006/math">
                    <m:oMathParaPr>
                      <m:jc m:val="centerGroup"/>
                    </m:oMathParaPr>
                    <m:oMath xmlns:m="http://schemas.openxmlformats.org/officeDocument/2006/math">
                      <m:r>
                        <a:rPr lang="ja-JP" altLang="en-US" sz="2800" i="1" smtClean="0">
                          <a:solidFill>
                            <a:srgbClr val="000000"/>
                          </a:solidFill>
                          <a:latin typeface="Cambria Math" panose="02040503050406030204" pitchFamily="18" charset="0"/>
                        </a:rPr>
                        <m:t>𝐶</m:t>
                      </m:r>
                      <m:r>
                        <a:rPr lang="ja-JP" altLang="en-US" sz="2800" i="1" smtClean="0">
                          <a:solidFill>
                            <a:srgbClr val="000000"/>
                          </a:solidFill>
                          <a:latin typeface="Cambria Math" panose="02040503050406030204" pitchFamily="18" charset="0"/>
                        </a:rPr>
                        <m:t>×</m:t>
                      </m:r>
                      <m:r>
                        <a:rPr lang="ja-JP" altLang="en-US" sz="2800" i="1" smtClean="0">
                          <a:solidFill>
                            <a:srgbClr val="000000"/>
                          </a:solidFill>
                          <a:latin typeface="Cambria Math" panose="02040503050406030204" pitchFamily="18" charset="0"/>
                        </a:rPr>
                        <m:t>𝐷</m:t>
                      </m:r>
                      <m:r>
                        <a:rPr lang="ja-JP" altLang="en-US" sz="2800" i="1" smtClean="0">
                          <a:solidFill>
                            <a:srgbClr val="000000"/>
                          </a:solidFill>
                          <a:latin typeface="Cambria Math" panose="02040503050406030204" pitchFamily="18" charset="0"/>
                        </a:rPr>
                        <m:t>=</m:t>
                      </m:r>
                      <m:r>
                        <a:rPr lang="ja-JP" altLang="en-US" sz="2800" i="1" smtClean="0">
                          <a:solidFill>
                            <a:srgbClr val="000000"/>
                          </a:solidFill>
                          <a:latin typeface="Cambria Math" panose="02040503050406030204" pitchFamily="18" charset="0"/>
                        </a:rPr>
                        <m:t>𝑅</m:t>
                      </m:r>
                      <m:r>
                        <a:rPr lang="ja-JP" altLang="en-US" sz="2800" i="1" smtClean="0">
                          <a:solidFill>
                            <a:srgbClr val="000000"/>
                          </a:solidFill>
                          <a:latin typeface="Cambria Math" panose="02040503050406030204" pitchFamily="18" charset="0"/>
                        </a:rPr>
                        <m:t>×</m:t>
                      </m:r>
                      <m:r>
                        <a:rPr lang="ja-JP" altLang="en-US" sz="2800" i="1" smtClean="0">
                          <a:solidFill>
                            <a:srgbClr val="000000"/>
                          </a:solidFill>
                          <a:latin typeface="Cambria Math" panose="02040503050406030204" pitchFamily="18" charset="0"/>
                        </a:rPr>
                        <m:t>𝑊</m:t>
                      </m:r>
                    </m:oMath>
                  </m:oMathPara>
                </a14:m>
                <a:endParaRPr lang="en-US" altLang="ja-JP" sz="2800" i="1" dirty="0">
                  <a:solidFill>
                    <a:srgbClr val="000000"/>
                  </a:solidFill>
                  <a:latin typeface="Cambria Math" panose="02040503050406030204" pitchFamily="18" charset="0"/>
                </a:endParaRPr>
              </a:p>
              <a:p>
                <a:pPr>
                  <a:buFont typeface="Wingdings" pitchFamily="2" charset="2"/>
                  <a:buNone/>
                </a:pPr>
                <a:r>
                  <a:rPr lang="en-US" altLang="ja-JP" sz="2400" dirty="0">
                    <a:solidFill>
                      <a:srgbClr val="000000"/>
                    </a:solidFill>
                    <a:latin typeface="+mn-ea"/>
                  </a:rPr>
                  <a:t>		</a:t>
                </a:r>
                <a:r>
                  <a:rPr lang="ja-JP" altLang="en-US" sz="2000" dirty="0">
                    <a:solidFill>
                      <a:srgbClr val="000000"/>
                    </a:solidFill>
                    <a:latin typeface="+mn-ea"/>
                  </a:rPr>
                  <a:t> </a:t>
                </a:r>
                <a:r>
                  <a:rPr lang="en-US" altLang="ja-JP" sz="2000" dirty="0">
                    <a:solidFill>
                      <a:srgbClr val="000000"/>
                    </a:solidFill>
                    <a:latin typeface="+mn-ea"/>
                  </a:rPr>
                  <a:t>C:</a:t>
                </a:r>
                <a:r>
                  <a:rPr lang="ja-JP" altLang="en-US" sz="2000" dirty="0">
                    <a:solidFill>
                      <a:srgbClr val="000000"/>
                    </a:solidFill>
                    <a:latin typeface="+mn-ea"/>
                  </a:rPr>
                  <a:t>消費，</a:t>
                </a:r>
                <a:r>
                  <a:rPr lang="en-US" altLang="ja-JP" sz="2000" dirty="0">
                    <a:solidFill>
                      <a:srgbClr val="000000"/>
                    </a:solidFill>
                    <a:latin typeface="+mn-ea"/>
                  </a:rPr>
                  <a:t>W:</a:t>
                </a:r>
                <a:r>
                  <a:rPr lang="ja-JP" altLang="en-US" sz="2000" dirty="0">
                    <a:solidFill>
                      <a:srgbClr val="000000"/>
                    </a:solidFill>
                    <a:latin typeface="+mn-ea"/>
                  </a:rPr>
                  <a:t>賃金，</a:t>
                </a:r>
                <a:r>
                  <a:rPr lang="en-US" altLang="ja-JP" sz="2000" dirty="0">
                    <a:solidFill>
                      <a:srgbClr val="000000"/>
                    </a:solidFill>
                    <a:latin typeface="+mn-ea"/>
                  </a:rPr>
                  <a:t>R:</a:t>
                </a:r>
                <a:r>
                  <a:rPr lang="ja-JP" altLang="en-US" sz="2000" dirty="0">
                    <a:solidFill>
                      <a:srgbClr val="000000"/>
                    </a:solidFill>
                    <a:latin typeface="+mn-ea"/>
                  </a:rPr>
                  <a:t>労働期間，</a:t>
                </a:r>
                <a:r>
                  <a:rPr lang="en-US" altLang="ja-JP" sz="2000" dirty="0">
                    <a:solidFill>
                      <a:srgbClr val="000000"/>
                    </a:solidFill>
                    <a:latin typeface="+mn-ea"/>
                  </a:rPr>
                  <a:t>D:</a:t>
                </a:r>
                <a:r>
                  <a:rPr lang="ja-JP" altLang="en-US" sz="2000" dirty="0">
                    <a:solidFill>
                      <a:srgbClr val="000000"/>
                    </a:solidFill>
                    <a:latin typeface="+mn-ea"/>
                  </a:rPr>
                  <a:t>生存期間</a:t>
                </a:r>
                <a:endParaRPr lang="en-US" altLang="ja-JP" sz="2000" dirty="0">
                  <a:solidFill>
                    <a:srgbClr val="000000"/>
                  </a:solidFill>
                  <a:latin typeface="+mn-ea"/>
                </a:endParaRPr>
              </a:p>
              <a:p>
                <a:pPr>
                  <a:buFont typeface="Wingdings" pitchFamily="2" charset="2"/>
                  <a:buNone/>
                </a:pPr>
                <a:endParaRPr lang="en-US" altLang="ja-JP" sz="2800" dirty="0">
                  <a:solidFill>
                    <a:srgbClr val="000000"/>
                  </a:solidFill>
                  <a:latin typeface="+mn-ea"/>
                </a:endParaRPr>
              </a:p>
              <a:p>
                <a:pPr>
                  <a:buFont typeface="Wingdings" pitchFamily="2" charset="2"/>
                  <a:buNone/>
                </a:pPr>
                <a:r>
                  <a:rPr lang="ja-JP" altLang="en-US" sz="2800" dirty="0">
                    <a:solidFill>
                      <a:srgbClr val="000000"/>
                    </a:solidFill>
                    <a:latin typeface="+mn-ea"/>
                  </a:rPr>
                  <a:t>これを</a:t>
                </a:r>
                <a:r>
                  <a:rPr lang="en-US" altLang="ja-JP" sz="2800" dirty="0">
                    <a:solidFill>
                      <a:srgbClr val="000000"/>
                    </a:solidFill>
                    <a:latin typeface="+mn-ea"/>
                  </a:rPr>
                  <a:t>C</a:t>
                </a:r>
                <a:r>
                  <a:rPr lang="ja-JP" altLang="en-US" sz="2800" dirty="0">
                    <a:solidFill>
                      <a:srgbClr val="000000"/>
                    </a:solidFill>
                    <a:latin typeface="+mn-ea"/>
                  </a:rPr>
                  <a:t>について解くと</a:t>
                </a:r>
                <a:endParaRPr lang="en-US" altLang="ja-JP" sz="2800" dirty="0">
                  <a:solidFill>
                    <a:srgbClr val="000000"/>
                  </a:solidFill>
                  <a:latin typeface="+mn-ea"/>
                </a:endParaRPr>
              </a:p>
              <a:p>
                <a:pPr>
                  <a:buFont typeface="Wingdings" pitchFamily="2" charset="2"/>
                  <a:buNone/>
                </a:pPr>
                <a14:m>
                  <m:oMathPara xmlns:m="http://schemas.openxmlformats.org/officeDocument/2006/math">
                    <m:oMathParaPr>
                      <m:jc m:val="centerGroup"/>
                    </m:oMathParaPr>
                    <m:oMath xmlns:m="http://schemas.openxmlformats.org/officeDocument/2006/math">
                      <m:r>
                        <a:rPr lang="ja-JP" altLang="en-US" sz="2800" i="1" smtClean="0">
                          <a:solidFill>
                            <a:srgbClr val="000000"/>
                          </a:solidFill>
                          <a:latin typeface="Cambria Math" panose="02040503050406030204" pitchFamily="18" charset="0"/>
                        </a:rPr>
                        <m:t>𝐶</m:t>
                      </m:r>
                      <m:r>
                        <a:rPr lang="ja-JP" altLang="en-US" sz="2800" i="1" smtClean="0">
                          <a:solidFill>
                            <a:srgbClr val="000000"/>
                          </a:solidFill>
                          <a:latin typeface="Cambria Math" panose="02040503050406030204" pitchFamily="18" charset="0"/>
                        </a:rPr>
                        <m:t>=</m:t>
                      </m:r>
                      <m:d>
                        <m:dPr>
                          <m:ctrlPr>
                            <a:rPr lang="ja-JP" altLang="en-US" sz="2800" i="1">
                              <a:solidFill>
                                <a:srgbClr val="000000"/>
                              </a:solidFill>
                              <a:latin typeface="Cambria Math" panose="02040503050406030204" pitchFamily="18" charset="0"/>
                            </a:rPr>
                          </m:ctrlPr>
                        </m:dPr>
                        <m:e>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𝑅</m:t>
                              </m:r>
                            </m:num>
                            <m:den>
                              <m:r>
                                <a:rPr lang="ja-JP" altLang="en-US" sz="2800" i="1">
                                  <a:solidFill>
                                    <a:srgbClr val="000000"/>
                                  </a:solidFill>
                                  <a:latin typeface="Cambria Math" panose="02040503050406030204" pitchFamily="18" charset="0"/>
                                </a:rPr>
                                <m:t>𝐷</m:t>
                              </m:r>
                            </m:den>
                          </m:f>
                        </m:e>
                      </m:d>
                      <m:r>
                        <a:rPr lang="ja-JP" altLang="en-US" sz="2800" i="1">
                          <a:solidFill>
                            <a:srgbClr val="000000"/>
                          </a:solidFill>
                          <a:latin typeface="Cambria Math" panose="02040503050406030204" pitchFamily="18" charset="0"/>
                        </a:rPr>
                        <m:t>𝑊</m:t>
                      </m:r>
                    </m:oMath>
                  </m:oMathPara>
                </a14:m>
                <a:br>
                  <a:rPr lang="ja-JP" altLang="en-US" sz="2800" i="1" dirty="0">
                    <a:solidFill>
                      <a:srgbClr val="000000"/>
                    </a:solidFill>
                    <a:latin typeface="Cambria Math" panose="02040503050406030204" pitchFamily="18" charset="0"/>
                  </a:rPr>
                </a:br>
                <a:endParaRPr lang="en-US" altLang="ja-JP" sz="2800" dirty="0">
                  <a:solidFill>
                    <a:srgbClr val="000000"/>
                  </a:solidFill>
                  <a:latin typeface="+mn-ea"/>
                </a:endParaRPr>
              </a:p>
              <a:p>
                <a:pPr>
                  <a:buNone/>
                </a:pPr>
                <a:r>
                  <a:rPr lang="ja-JP" altLang="en-US" sz="2800" dirty="0">
                    <a:solidFill>
                      <a:srgbClr val="000000"/>
                    </a:solidFill>
                    <a:latin typeface="Cambria Math" panose="02040503050406030204" pitchFamily="18" charset="0"/>
                  </a:rPr>
                  <a:t>また労働期間中の貯蓄</a:t>
                </a:r>
                <a:r>
                  <a:rPr lang="en-US" altLang="ja-JP" sz="2800" dirty="0">
                    <a:solidFill>
                      <a:srgbClr val="000000"/>
                    </a:solidFill>
                    <a:latin typeface="Cambria Math" panose="02040503050406030204" pitchFamily="18" charset="0"/>
                  </a:rPr>
                  <a:t>S</a:t>
                </a:r>
                <a:r>
                  <a:rPr lang="ja-JP" altLang="en-US" sz="2800" dirty="0">
                    <a:solidFill>
                      <a:srgbClr val="000000"/>
                    </a:solidFill>
                    <a:latin typeface="Cambria Math" panose="02040503050406030204" pitchFamily="18" charset="0"/>
                  </a:rPr>
                  <a:t>は</a:t>
                </a:r>
                <a:endParaRPr lang="en-US" altLang="ja-JP" sz="2800" dirty="0">
                  <a:solidFill>
                    <a:srgbClr val="000000"/>
                  </a:solidFill>
                  <a:latin typeface="Cambria Math" panose="02040503050406030204" pitchFamily="18" charset="0"/>
                </a:endParaRPr>
              </a:p>
              <a:p>
                <a:pPr>
                  <a:buNone/>
                </a:pPr>
                <a14:m>
                  <m:oMathPara xmlns:m="http://schemas.openxmlformats.org/officeDocument/2006/math">
                    <m:oMathParaPr>
                      <m:jc m:val="centerGroup"/>
                    </m:oMathParaPr>
                    <m:oMath xmlns:m="http://schemas.openxmlformats.org/officeDocument/2006/math">
                      <m:r>
                        <a:rPr lang="ja-JP" altLang="en-US" sz="2800" i="1" smtClean="0">
                          <a:solidFill>
                            <a:srgbClr val="000000"/>
                          </a:solidFill>
                          <a:latin typeface="Cambria Math" panose="02040503050406030204" pitchFamily="18" charset="0"/>
                        </a:rPr>
                        <m:t>𝑆</m:t>
                      </m:r>
                      <m:r>
                        <a:rPr lang="ja-JP" altLang="en-US" sz="2800" i="1" smtClean="0">
                          <a:solidFill>
                            <a:srgbClr val="000000"/>
                          </a:solidFill>
                          <a:latin typeface="Cambria Math" panose="02040503050406030204" pitchFamily="18" charset="0"/>
                        </a:rPr>
                        <m:t>=</m:t>
                      </m:r>
                      <m:d>
                        <m:dPr>
                          <m:ctrlPr>
                            <a:rPr lang="ja-JP" altLang="en-US" sz="2800" i="1">
                              <a:solidFill>
                                <a:srgbClr val="000000"/>
                              </a:solidFill>
                              <a:latin typeface="Cambria Math" panose="02040503050406030204" pitchFamily="18" charset="0"/>
                            </a:rPr>
                          </m:ctrlPr>
                        </m:dPr>
                        <m:e>
                          <m:r>
                            <a:rPr lang="ja-JP" altLang="en-US" sz="2800" i="1">
                              <a:solidFill>
                                <a:srgbClr val="000000"/>
                              </a:solidFill>
                              <a:latin typeface="Cambria Math" panose="02040503050406030204" pitchFamily="18" charset="0"/>
                            </a:rPr>
                            <m:t>1−</m:t>
                          </m:r>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𝑅</m:t>
                              </m:r>
                            </m:num>
                            <m:den>
                              <m:r>
                                <a:rPr lang="ja-JP" altLang="en-US" sz="2800" i="1">
                                  <a:solidFill>
                                    <a:srgbClr val="000000"/>
                                  </a:solidFill>
                                  <a:latin typeface="Cambria Math" panose="02040503050406030204" pitchFamily="18" charset="0"/>
                                </a:rPr>
                                <m:t>𝐷</m:t>
                              </m:r>
                            </m:den>
                          </m:f>
                        </m:e>
                      </m:d>
                      <m:r>
                        <a:rPr lang="ja-JP" altLang="en-US" sz="2800" i="1">
                          <a:solidFill>
                            <a:srgbClr val="000000"/>
                          </a:solidFill>
                          <a:latin typeface="Cambria Math" panose="02040503050406030204" pitchFamily="18" charset="0"/>
                        </a:rPr>
                        <m:t>𝑊</m:t>
                      </m:r>
                    </m:oMath>
                  </m:oMathPara>
                </a14:m>
                <a:endParaRPr lang="ja-JP" altLang="en-US" sz="2800" dirty="0"/>
              </a:p>
              <a:p>
                <a:pPr>
                  <a:buFont typeface="Wingdings" pitchFamily="2" charset="2"/>
                  <a:buNone/>
                </a:pPr>
                <a:endParaRPr lang="en-US" altLang="ja-JP" sz="2800" dirty="0">
                  <a:solidFill>
                    <a:srgbClr val="000000"/>
                  </a:solidFill>
                  <a:latin typeface="Cambria Math" panose="02040503050406030204" pitchFamily="18" charset="0"/>
                </a:endParaRPr>
              </a:p>
              <a:p>
                <a:pPr>
                  <a:buFont typeface="Wingdings" pitchFamily="2" charset="2"/>
                  <a:buNone/>
                </a:pPr>
                <a:endParaRPr lang="en-US" altLang="ja-JP" sz="2800" dirty="0"/>
              </a:p>
            </p:txBody>
          </p:sp>
        </mc:Choice>
        <mc:Fallback xmlns="">
          <p:sp>
            <p:nvSpPr>
              <p:cNvPr id="16387" name="Rectangle 3"/>
              <p:cNvSpPr>
                <a:spLocks noGrp="1" noRot="1" noChangeAspect="1" noMove="1" noResize="1" noEditPoints="1" noAdjustHandles="1" noChangeArrowheads="1" noChangeShapeType="1" noTextEdit="1"/>
              </p:cNvSpPr>
              <p:nvPr>
                <p:ph type="body" sz="half" idx="1"/>
              </p:nvPr>
            </p:nvSpPr>
            <p:spPr>
              <a:xfrm>
                <a:off x="971600" y="1628800"/>
                <a:ext cx="7355160" cy="4772000"/>
              </a:xfrm>
              <a:blipFill>
                <a:blip r:embed="rId2"/>
                <a:stretch>
                  <a:fillRect l="-1491" t="-2554"/>
                </a:stretch>
              </a:blipFill>
            </p:spPr>
            <p:txBody>
              <a:bodyPr/>
              <a:lstStyle/>
              <a:p>
                <a:r>
                  <a:rPr lang="ja-JP" altLang="en-US">
                    <a:noFill/>
                  </a:rPr>
                  <a:t> </a:t>
                </a:r>
              </a:p>
            </p:txBody>
          </p:sp>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p:txBody>
          <a:bodyPr>
            <a:normAutofit/>
          </a:bodyPr>
          <a:lstStyle/>
          <a:p>
            <a:r>
              <a:rPr lang="ja-JP" altLang="en-US" sz="4000" dirty="0"/>
              <a:t>ライフサイクル仮説</a:t>
            </a:r>
            <a:r>
              <a:rPr lang="en-US" altLang="ja-JP" sz="4000" dirty="0"/>
              <a:t>(2)</a:t>
            </a:r>
            <a:endParaRPr lang="ja-JP" altLang="en-US" sz="4000" dirty="0"/>
          </a:p>
        </p:txBody>
      </p:sp>
      <p:pic>
        <p:nvPicPr>
          <p:cNvPr id="17413"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323528" y="2405737"/>
            <a:ext cx="6938181" cy="4104456"/>
          </a:xfrm>
        </p:spPr>
      </p:pic>
      <mc:AlternateContent xmlns:mc="http://schemas.openxmlformats.org/markup-compatibility/2006" xmlns:a14="http://schemas.microsoft.com/office/drawing/2010/main">
        <mc:Choice Requires="a14">
          <p:sp>
            <p:nvSpPr>
              <p:cNvPr id="2" name="正方形/長方形 1">
                <a:extLst>
                  <a:ext uri="{FF2B5EF4-FFF2-40B4-BE49-F238E27FC236}">
                    <a16:creationId xmlns:a16="http://schemas.microsoft.com/office/drawing/2014/main" id="{F9640056-D2CD-4F99-A2F9-F0AE20DB36BC}"/>
                  </a:ext>
                </a:extLst>
              </p:cNvPr>
              <p:cNvSpPr/>
              <p:nvPr/>
            </p:nvSpPr>
            <p:spPr>
              <a:xfrm>
                <a:off x="3059832" y="1612118"/>
                <a:ext cx="5760640" cy="1849674"/>
              </a:xfrm>
              <a:prstGeom prst="rect">
                <a:avLst/>
              </a:prstGeom>
            </p:spPr>
            <p:txBody>
              <a:bodyPr wrap="square">
                <a:spAutoFit/>
              </a:bodyPr>
              <a:lstStyle/>
              <a:p>
                <a:pPr>
                  <a:buFont typeface="Wingdings" pitchFamily="2" charset="2"/>
                  <a:buNone/>
                </a:pPr>
                <a14:m>
                  <m:oMathPara xmlns:m="http://schemas.openxmlformats.org/officeDocument/2006/math">
                    <m:oMathParaPr>
                      <m:jc m:val="left"/>
                    </m:oMathParaPr>
                    <m:oMath xmlns:m="http://schemas.openxmlformats.org/officeDocument/2006/math">
                      <m:r>
                        <a:rPr lang="ja-JP" altLang="en-US" sz="2000" i="1" smtClean="0">
                          <a:solidFill>
                            <a:srgbClr val="000000"/>
                          </a:solidFill>
                          <a:latin typeface="Cambria Math" panose="02040503050406030204" pitchFamily="18" charset="0"/>
                        </a:rPr>
                        <m:t>𝐶</m:t>
                      </m:r>
                      <m:r>
                        <a:rPr lang="ja-JP" altLang="en-US" sz="2000" i="1" smtClean="0">
                          <a:solidFill>
                            <a:srgbClr val="000000"/>
                          </a:solidFill>
                          <a:latin typeface="Cambria Math" panose="02040503050406030204" pitchFamily="18" charset="0"/>
                        </a:rPr>
                        <m:t>=</m:t>
                      </m:r>
                      <m:d>
                        <m:dPr>
                          <m:ctrlPr>
                            <a:rPr lang="ja-JP" altLang="en-US" sz="2000" i="1">
                              <a:solidFill>
                                <a:srgbClr val="000000"/>
                              </a:solidFill>
                              <a:latin typeface="Cambria Math" panose="02040503050406030204" pitchFamily="18" charset="0"/>
                            </a:rPr>
                          </m:ctrlPr>
                        </m:dPr>
                        <m:e>
                          <m:f>
                            <m:fPr>
                              <m:type m:val="lin"/>
                              <m:ctrlPr>
                                <a:rPr lang="ja-JP" altLang="en-US" sz="2000" i="1" smtClean="0">
                                  <a:solidFill>
                                    <a:srgbClr val="000000"/>
                                  </a:solidFill>
                                  <a:latin typeface="Cambria Math" panose="02040503050406030204" pitchFamily="18" charset="0"/>
                                </a:rPr>
                              </m:ctrlPr>
                            </m:fPr>
                            <m:num>
                              <m:r>
                                <a:rPr lang="en-US" altLang="ja-JP" sz="2000" i="1">
                                  <a:solidFill>
                                    <a:srgbClr val="000000"/>
                                  </a:solidFill>
                                  <a:latin typeface="Cambria Math" panose="02040503050406030204" pitchFamily="18" charset="0"/>
                                </a:rPr>
                                <m:t>𝑅</m:t>
                              </m:r>
                            </m:num>
                            <m:den>
                              <m:r>
                                <a:rPr lang="en-US" altLang="ja-JP" sz="2000" i="1">
                                  <a:solidFill>
                                    <a:srgbClr val="000000"/>
                                  </a:solidFill>
                                  <a:latin typeface="Cambria Math" panose="02040503050406030204" pitchFamily="18" charset="0"/>
                                </a:rPr>
                                <m:t>𝐷</m:t>
                              </m:r>
                            </m:den>
                          </m:f>
                        </m:e>
                      </m:d>
                      <m:r>
                        <a:rPr lang="ja-JP" altLang="en-US" sz="2000" i="1">
                          <a:solidFill>
                            <a:srgbClr val="000000"/>
                          </a:solidFill>
                          <a:latin typeface="Cambria Math" panose="02040503050406030204" pitchFamily="18" charset="0"/>
                        </a:rPr>
                        <m:t>𝑊</m:t>
                      </m:r>
                    </m:oMath>
                  </m:oMathPara>
                </a14:m>
                <a:endParaRPr lang="en-US" altLang="ja-JP" sz="2000" i="1" dirty="0">
                  <a:solidFill>
                    <a:srgbClr val="000000"/>
                  </a:solidFill>
                  <a:latin typeface="Cambria Math" panose="02040503050406030204" pitchFamily="18" charset="0"/>
                </a:endParaRPr>
              </a:p>
              <a:p>
                <a:pPr>
                  <a:buFont typeface="Wingdings" pitchFamily="2" charset="2"/>
                  <a:buNone/>
                </a:pPr>
                <a:r>
                  <a:rPr lang="en-US" altLang="ja-JP" sz="2000" i="1" dirty="0">
                    <a:solidFill>
                      <a:srgbClr val="000000"/>
                    </a:solidFill>
                    <a:latin typeface="Cambria Math" panose="02040503050406030204" pitchFamily="18" charset="0"/>
                  </a:rPr>
                  <a:t>R</a:t>
                </a:r>
                <a:r>
                  <a:rPr lang="en-US" altLang="ja-JP" sz="2000" dirty="0">
                    <a:solidFill>
                      <a:srgbClr val="000000"/>
                    </a:solidFill>
                    <a:latin typeface="Cambria Math" panose="02040503050406030204" pitchFamily="18" charset="0"/>
                  </a:rPr>
                  <a:t>=40, D=60</a:t>
                </a:r>
                <a:r>
                  <a:rPr lang="ja-JP" altLang="en-US" sz="2000" dirty="0">
                    <a:solidFill>
                      <a:srgbClr val="000000"/>
                    </a:solidFill>
                    <a:latin typeface="Cambria Math" panose="02040503050406030204" pitchFamily="18" charset="0"/>
                  </a:rPr>
                  <a:t>とすれば</a:t>
                </a:r>
                <a:r>
                  <a:rPr lang="en-US" altLang="ja-JP" sz="2000" i="1" dirty="0">
                    <a:solidFill>
                      <a:srgbClr val="000000"/>
                    </a:solidFill>
                    <a:latin typeface="Cambria Math" panose="02040503050406030204" pitchFamily="18" charset="0"/>
                  </a:rPr>
                  <a:t>W</a:t>
                </a:r>
                <a:r>
                  <a:rPr lang="ja-JP" altLang="en-US" sz="2000" dirty="0">
                    <a:solidFill>
                      <a:srgbClr val="000000"/>
                    </a:solidFill>
                    <a:latin typeface="Cambria Math" panose="02040503050406030204" pitchFamily="18" charset="0"/>
                  </a:rPr>
                  <a:t>の係数は</a:t>
                </a:r>
                <a:r>
                  <a:rPr lang="en-US" altLang="ja-JP" sz="2000" dirty="0">
                    <a:solidFill>
                      <a:srgbClr val="000000"/>
                    </a:solidFill>
                    <a:latin typeface="Cambria Math" panose="02040503050406030204" pitchFamily="18" charset="0"/>
                  </a:rPr>
                  <a:t>0.67</a:t>
                </a:r>
              </a:p>
              <a:p>
                <a:pPr>
                  <a:buFont typeface="Wingdings" pitchFamily="2" charset="2"/>
                  <a:buNone/>
                </a:pPr>
                <a:r>
                  <a:rPr lang="ja-JP" altLang="en-US" sz="2000" dirty="0">
                    <a:solidFill>
                      <a:srgbClr val="000000"/>
                    </a:solidFill>
                    <a:latin typeface="Cambria Math" panose="02040503050406030204" pitchFamily="18" charset="0"/>
                  </a:rPr>
                  <a:t>ケインズ型消費関数の</a:t>
                </a:r>
                <a:r>
                  <a:rPr lang="en-US" altLang="ja-JP" sz="2000" dirty="0">
                    <a:solidFill>
                      <a:srgbClr val="000000"/>
                    </a:solidFill>
                    <a:latin typeface="Cambria Math" panose="02040503050406030204" pitchFamily="18" charset="0"/>
                  </a:rPr>
                  <a:t>MPC</a:t>
                </a:r>
                <a:r>
                  <a:rPr lang="ja-JP" altLang="en-US" sz="2000" dirty="0">
                    <a:solidFill>
                      <a:srgbClr val="000000"/>
                    </a:solidFill>
                    <a:latin typeface="Cambria Math" panose="02040503050406030204" pitchFamily="18" charset="0"/>
                  </a:rPr>
                  <a:t>とよく似た値</a:t>
                </a:r>
                <a:endParaRPr lang="en-US" altLang="ja-JP" sz="2000" dirty="0">
                  <a:solidFill>
                    <a:srgbClr val="000000"/>
                  </a:solidFill>
                  <a:latin typeface="Cambria Math" panose="02040503050406030204" pitchFamily="18" charset="0"/>
                </a:endParaRPr>
              </a:p>
              <a:p>
                <a:pPr>
                  <a:lnSpc>
                    <a:spcPct val="90000"/>
                  </a:lnSpc>
                  <a:buFont typeface="Wingdings" pitchFamily="2" charset="2"/>
                  <a:buNone/>
                </a:pPr>
                <a:r>
                  <a:rPr lang="ja-JP" altLang="en-US" sz="2000" dirty="0"/>
                  <a:t>しかし，長期的に</a:t>
                </a:r>
                <a:r>
                  <a:rPr lang="en-US" altLang="ja-JP" sz="2000" dirty="0"/>
                  <a:t>APC</a:t>
                </a:r>
                <a:r>
                  <a:rPr lang="ja-JP" altLang="en-US" sz="2000" dirty="0"/>
                  <a:t>が低下することはない</a:t>
                </a:r>
                <a:endParaRPr lang="en-US" altLang="ja-JP" sz="2000" dirty="0"/>
              </a:p>
              <a:p>
                <a:pPr>
                  <a:lnSpc>
                    <a:spcPct val="90000"/>
                  </a:lnSpc>
                  <a:buFont typeface="Wingdings" pitchFamily="2" charset="2"/>
                  <a:buNone/>
                </a:pPr>
                <a:r>
                  <a:rPr lang="en-US" altLang="ja-JP" sz="2000" dirty="0">
                    <a:sym typeface="Wingdings" panose="05000000000000000000" pitchFamily="2" charset="2"/>
                  </a:rPr>
                  <a:t></a:t>
                </a:r>
                <a:r>
                  <a:rPr lang="ja-JP" altLang="en-US" sz="2000" dirty="0">
                    <a:sym typeface="Wingdings" panose="05000000000000000000" pitchFamily="2" charset="2"/>
                  </a:rPr>
                  <a:t>各世代は自分の生涯所得を予想して消費計画をたてるから</a:t>
                </a:r>
                <a:endParaRPr lang="en-US" altLang="ja-JP" sz="2800" dirty="0">
                  <a:solidFill>
                    <a:srgbClr val="000000"/>
                  </a:solidFill>
                  <a:latin typeface="+mn-ea"/>
                </a:endParaRPr>
              </a:p>
            </p:txBody>
          </p:sp>
        </mc:Choice>
        <mc:Fallback xmlns="">
          <p:sp>
            <p:nvSpPr>
              <p:cNvPr id="2" name="正方形/長方形 1">
                <a:extLst>
                  <a:ext uri="{FF2B5EF4-FFF2-40B4-BE49-F238E27FC236}">
                    <a16:creationId xmlns:a16="http://schemas.microsoft.com/office/drawing/2014/main" id="{F9640056-D2CD-4F99-A2F9-F0AE20DB36BC}"/>
                  </a:ext>
                </a:extLst>
              </p:cNvPr>
              <p:cNvSpPr>
                <a:spLocks noRot="1" noChangeAspect="1" noMove="1" noResize="1" noEditPoints="1" noAdjustHandles="1" noChangeArrowheads="1" noChangeShapeType="1" noTextEdit="1"/>
              </p:cNvSpPr>
              <p:nvPr/>
            </p:nvSpPr>
            <p:spPr>
              <a:xfrm>
                <a:off x="3059832" y="1612118"/>
                <a:ext cx="5760640" cy="1849674"/>
              </a:xfrm>
              <a:prstGeom prst="rect">
                <a:avLst/>
              </a:prstGeom>
              <a:blipFill>
                <a:blip r:embed="rId3"/>
                <a:stretch>
                  <a:fillRect l="-1164" t="-24671" b="-4934"/>
                </a:stretch>
              </a:blipFill>
            </p:spPr>
            <p:txBody>
              <a:bodyPr/>
              <a:lstStyle/>
              <a:p>
                <a:r>
                  <a:rPr lang="ja-JP" altLang="en-US">
                    <a:noFill/>
                  </a:rPr>
                  <a:t> </a:t>
                </a:r>
              </a:p>
            </p:txBody>
          </p:sp>
        </mc:Fallback>
      </mc:AlternateContent>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p:txBody>
          <a:bodyPr>
            <a:normAutofit/>
          </a:bodyPr>
          <a:lstStyle/>
          <a:p>
            <a:r>
              <a:rPr lang="ja-JP" altLang="en-US" sz="4000" dirty="0"/>
              <a:t>ライフサイクル仮説</a:t>
            </a:r>
            <a:r>
              <a:rPr lang="en-US" altLang="ja-JP" sz="4000" dirty="0"/>
              <a:t>(3)</a:t>
            </a:r>
            <a:br>
              <a:rPr lang="ja-JP" altLang="en-US" sz="4000" dirty="0"/>
            </a:br>
            <a:r>
              <a:rPr lang="ja-JP" altLang="en-US" sz="4000" dirty="0"/>
              <a:t>年齢と資産蓄積</a:t>
            </a:r>
          </a:p>
        </p:txBody>
      </p:sp>
      <p:pic>
        <p:nvPicPr>
          <p:cNvPr id="19461"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259632" y="1916832"/>
            <a:ext cx="6275899" cy="4410450"/>
          </a:xfrm>
        </p:spPr>
      </p:pic>
      <p:sp>
        <p:nvSpPr>
          <p:cNvPr id="2" name="テキスト ボックス 1">
            <a:extLst>
              <a:ext uri="{FF2B5EF4-FFF2-40B4-BE49-F238E27FC236}">
                <a16:creationId xmlns:a16="http://schemas.microsoft.com/office/drawing/2014/main" id="{F55DDB9F-12E5-40A3-8D7B-0E3AB47B733E}"/>
              </a:ext>
            </a:extLst>
          </p:cNvPr>
          <p:cNvSpPr txBox="1"/>
          <p:nvPr/>
        </p:nvSpPr>
        <p:spPr>
          <a:xfrm>
            <a:off x="5436096" y="1690689"/>
            <a:ext cx="3312368" cy="1938992"/>
          </a:xfrm>
          <a:prstGeom prst="rect">
            <a:avLst/>
          </a:prstGeom>
          <a:noFill/>
        </p:spPr>
        <p:txBody>
          <a:bodyPr wrap="square" rtlCol="0">
            <a:spAutoFit/>
          </a:bodyPr>
          <a:lstStyle/>
          <a:p>
            <a:r>
              <a:rPr kumimoji="1" lang="ja-JP" altLang="en-US" sz="2400" dirty="0"/>
              <a:t>ライフサイクル仮説が成立すれば，老後に資産の取り崩しが観察されるはず</a:t>
            </a:r>
            <a:endParaRPr kumimoji="1" lang="en-US" altLang="ja-JP" sz="2400" dirty="0"/>
          </a:p>
          <a:p>
            <a:endParaRPr lang="en-US" altLang="ja-JP"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457200"/>
            <a:ext cx="8291513" cy="1316038"/>
          </a:xfrm>
        </p:spPr>
        <p:txBody>
          <a:bodyPr>
            <a:normAutofit/>
          </a:bodyPr>
          <a:lstStyle/>
          <a:p>
            <a:r>
              <a:rPr lang="ja-JP" altLang="en-US" sz="3600" dirty="0"/>
              <a:t>恒常所得仮説・ライフサイクル仮説のインプリケーション</a:t>
            </a:r>
          </a:p>
        </p:txBody>
      </p:sp>
      <p:sp>
        <p:nvSpPr>
          <p:cNvPr id="23555" name="Rectangle 3"/>
          <p:cNvSpPr>
            <a:spLocks noGrp="1" noChangeArrowheads="1"/>
          </p:cNvSpPr>
          <p:nvPr>
            <p:ph idx="1"/>
          </p:nvPr>
        </p:nvSpPr>
        <p:spPr>
          <a:xfrm>
            <a:off x="457200" y="1746218"/>
            <a:ext cx="8229600" cy="4275069"/>
          </a:xfrm>
        </p:spPr>
        <p:txBody>
          <a:bodyPr>
            <a:normAutofit fontScale="92500" lnSpcReduction="20000"/>
          </a:bodyPr>
          <a:lstStyle/>
          <a:p>
            <a:pPr>
              <a:lnSpc>
                <a:spcPct val="100000"/>
              </a:lnSpc>
            </a:pPr>
            <a:r>
              <a:rPr lang="ja-JP" altLang="en-US" sz="2800" dirty="0"/>
              <a:t>減税の効果</a:t>
            </a:r>
            <a:endParaRPr lang="en-US" altLang="ja-JP" sz="2800" dirty="0"/>
          </a:p>
          <a:p>
            <a:pPr lvl="1">
              <a:lnSpc>
                <a:spcPct val="100000"/>
              </a:lnSpc>
            </a:pPr>
            <a:r>
              <a:rPr lang="ja-JP" altLang="en-US" sz="2500" dirty="0">
                <a:sym typeface="Wingdings" panose="05000000000000000000" pitchFamily="2" charset="2"/>
              </a:rPr>
              <a:t>一時的な減税</a:t>
            </a:r>
            <a:r>
              <a:rPr lang="en-US" altLang="ja-JP" sz="2500" dirty="0">
                <a:sym typeface="Wingdings" panose="05000000000000000000" pitchFamily="2" charset="2"/>
              </a:rPr>
              <a:t></a:t>
            </a:r>
            <a:r>
              <a:rPr lang="ja-JP" altLang="en-US" sz="2500" dirty="0">
                <a:sym typeface="Wingdings" panose="05000000000000000000" pitchFamily="2" charset="2"/>
              </a:rPr>
              <a:t>近い将来に増税</a:t>
            </a:r>
            <a:r>
              <a:rPr lang="en-US" altLang="ja-JP" sz="2500" dirty="0">
                <a:sym typeface="Wingdings" panose="05000000000000000000" pitchFamily="2" charset="2"/>
              </a:rPr>
              <a:t></a:t>
            </a:r>
            <a:r>
              <a:rPr lang="ja-JP" altLang="en-US" sz="2500" dirty="0"/>
              <a:t>消費を刺激しない</a:t>
            </a:r>
            <a:endParaRPr lang="en-US" altLang="ja-JP" sz="2500" dirty="0"/>
          </a:p>
          <a:p>
            <a:pPr lvl="1">
              <a:lnSpc>
                <a:spcPct val="100000"/>
              </a:lnSpc>
            </a:pPr>
            <a:r>
              <a:rPr lang="ja-JP" altLang="en-US" sz="2500" dirty="0"/>
              <a:t>増税は遠い将来の場合</a:t>
            </a:r>
            <a:r>
              <a:rPr lang="en-US" altLang="ja-JP" sz="2500" dirty="0">
                <a:sym typeface="Wingdings" panose="05000000000000000000" pitchFamily="2" charset="2"/>
              </a:rPr>
              <a:t></a:t>
            </a:r>
            <a:r>
              <a:rPr lang="ja-JP" altLang="en-US" sz="2500" dirty="0">
                <a:sym typeface="Wingdings" panose="05000000000000000000" pitchFamily="2" charset="2"/>
              </a:rPr>
              <a:t>現在世代は負担を免れる（将来世代が負担）</a:t>
            </a:r>
            <a:r>
              <a:rPr lang="en-US" altLang="ja-JP" sz="2500" dirty="0">
                <a:sym typeface="Wingdings" panose="05000000000000000000" pitchFamily="2" charset="2"/>
              </a:rPr>
              <a:t></a:t>
            </a:r>
            <a:r>
              <a:rPr lang="ja-JP" altLang="en-US" sz="2500" dirty="0">
                <a:sym typeface="Wingdings" panose="05000000000000000000" pitchFamily="2" charset="2"/>
              </a:rPr>
              <a:t>現在の消費は拡大</a:t>
            </a:r>
            <a:endParaRPr lang="en-US" altLang="ja-JP" sz="2500" dirty="0"/>
          </a:p>
          <a:p>
            <a:pPr>
              <a:lnSpc>
                <a:spcPct val="100000"/>
              </a:lnSpc>
            </a:pPr>
            <a:r>
              <a:rPr lang="ja-JP" altLang="en-US" sz="2800" dirty="0"/>
              <a:t>有益な公共投資と無駄な公共投資の区別</a:t>
            </a:r>
          </a:p>
          <a:p>
            <a:pPr lvl="1">
              <a:lnSpc>
                <a:spcPct val="100000"/>
              </a:lnSpc>
            </a:pPr>
            <a:r>
              <a:rPr lang="ja-JP" altLang="en-US" sz="2500" dirty="0">
                <a:sym typeface="Wingdings" pitchFamily="2" charset="2"/>
              </a:rPr>
              <a:t>	有益な投資</a:t>
            </a:r>
            <a:r>
              <a:rPr lang="en-US" altLang="ja-JP" sz="2500" dirty="0">
                <a:sym typeface="Wingdings" panose="05000000000000000000" pitchFamily="2" charset="2"/>
              </a:rPr>
              <a:t></a:t>
            </a:r>
            <a:r>
              <a:rPr lang="ja-JP" altLang="en-US" sz="2500" dirty="0">
                <a:sym typeface="Wingdings" pitchFamily="2" charset="2"/>
              </a:rPr>
              <a:t>費用以上の効果</a:t>
            </a:r>
            <a:r>
              <a:rPr lang="en-US" altLang="ja-JP" sz="2500" dirty="0">
                <a:sym typeface="Wingdings" panose="05000000000000000000" pitchFamily="2" charset="2"/>
              </a:rPr>
              <a:t></a:t>
            </a:r>
            <a:r>
              <a:rPr lang="ja-JP" altLang="en-US" sz="2500" dirty="0">
                <a:sym typeface="Wingdings" pitchFamily="2" charset="2"/>
              </a:rPr>
              <a:t>恒常所得の増加消費の拡大</a:t>
            </a:r>
          </a:p>
          <a:p>
            <a:pPr lvl="1">
              <a:lnSpc>
                <a:spcPct val="100000"/>
              </a:lnSpc>
            </a:pPr>
            <a:r>
              <a:rPr lang="ja-JP" altLang="en-US" sz="2500" dirty="0">
                <a:sym typeface="Wingdings" pitchFamily="2" charset="2"/>
              </a:rPr>
              <a:t>無駄な公共投資</a:t>
            </a:r>
            <a:r>
              <a:rPr lang="en-US" altLang="ja-JP" sz="2500" dirty="0">
                <a:sym typeface="Wingdings" panose="05000000000000000000" pitchFamily="2" charset="2"/>
              </a:rPr>
              <a:t></a:t>
            </a:r>
            <a:r>
              <a:rPr lang="ja-JP" altLang="en-US" sz="2500" dirty="0">
                <a:sym typeface="Wingdings" panose="05000000000000000000" pitchFamily="2" charset="2"/>
              </a:rPr>
              <a:t>費用が効果を上回る</a:t>
            </a:r>
            <a:r>
              <a:rPr lang="en-US" altLang="ja-JP" sz="2500" dirty="0">
                <a:sym typeface="Wingdings" panose="05000000000000000000" pitchFamily="2" charset="2"/>
              </a:rPr>
              <a:t></a:t>
            </a:r>
            <a:r>
              <a:rPr lang="ja-JP" altLang="en-US" sz="2500" dirty="0">
                <a:sym typeface="Wingdings" panose="05000000000000000000" pitchFamily="2" charset="2"/>
              </a:rPr>
              <a:t>恒常所得の低下</a:t>
            </a:r>
            <a:r>
              <a:rPr lang="en-US" altLang="ja-JP" sz="2500" dirty="0">
                <a:sym typeface="Wingdings" panose="05000000000000000000" pitchFamily="2" charset="2"/>
              </a:rPr>
              <a:t></a:t>
            </a:r>
            <a:r>
              <a:rPr lang="ja-JP" altLang="en-US" sz="2500" dirty="0">
                <a:sym typeface="Wingdings" panose="05000000000000000000" pitchFamily="2" charset="2"/>
              </a:rPr>
              <a:t>消費の減少</a:t>
            </a:r>
            <a:endParaRPr lang="en-US" altLang="ja-JP" sz="2500" dirty="0">
              <a:sym typeface="Wingdings" panose="05000000000000000000" pitchFamily="2" charset="2"/>
            </a:endParaRPr>
          </a:p>
          <a:p>
            <a:pPr lvl="1">
              <a:lnSpc>
                <a:spcPct val="100000"/>
              </a:lnSpc>
            </a:pPr>
            <a:r>
              <a:rPr lang="ja-JP" altLang="en-US" sz="2500" dirty="0">
                <a:sym typeface="Wingdings" panose="05000000000000000000" pitchFamily="2" charset="2"/>
              </a:rPr>
              <a:t>ケインジアンの乗数効果は，将来時点の産出量の変化が現在の消費に与える効果を考えていない；無駄な公共事業と有益の公共事業の効果の区別もない</a:t>
            </a:r>
            <a:endParaRPr lang="en-US" altLang="ja-JP" sz="2800" dirty="0">
              <a:sym typeface="Wingdings" pitchFamily="2" charset="2"/>
            </a:endParaRPr>
          </a:p>
          <a:p>
            <a:pPr>
              <a:lnSpc>
                <a:spcPct val="90000"/>
              </a:lnSpc>
              <a:buFont typeface="Wingdings" pitchFamily="2" charset="2"/>
              <a:buNone/>
            </a:pPr>
            <a:endParaRPr lang="en-US" altLang="ja-JP" dirty="0">
              <a:sym typeface="Wingdings" pitchFamily="2" charset="2"/>
            </a:endParaRPr>
          </a:p>
          <a:p>
            <a:pPr>
              <a:lnSpc>
                <a:spcPct val="90000"/>
              </a:lnSpc>
            </a:pPr>
            <a:endParaRPr lang="en-US" altLang="ja-JP" dirty="0">
              <a:sym typeface="Wingdings" pitchFamily="2" charset="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r>
              <a:rPr lang="ja-JP" altLang="en-US" sz="3600" dirty="0"/>
              <a:t>恒常所得仮説・ライフサイクル仮説のインプリケーション</a:t>
            </a:r>
            <a:r>
              <a:rPr lang="en-US" altLang="ja-JP" sz="3600" dirty="0"/>
              <a:t>(2)</a:t>
            </a:r>
          </a:p>
        </p:txBody>
      </p:sp>
      <p:sp>
        <p:nvSpPr>
          <p:cNvPr id="34819" name="Rectangle 3"/>
          <p:cNvSpPr>
            <a:spLocks noGrp="1" noChangeArrowheads="1"/>
          </p:cNvSpPr>
          <p:nvPr>
            <p:ph idx="1"/>
          </p:nvPr>
        </p:nvSpPr>
        <p:spPr>
          <a:xfrm>
            <a:off x="457200" y="1981200"/>
            <a:ext cx="8229600" cy="4543425"/>
          </a:xfrm>
        </p:spPr>
        <p:txBody>
          <a:bodyPr/>
          <a:lstStyle/>
          <a:p>
            <a:r>
              <a:rPr lang="ja-JP" altLang="en-US" sz="2800" dirty="0">
                <a:sym typeface="Wingdings" pitchFamily="2" charset="2"/>
              </a:rPr>
              <a:t>高齢化マクロ貯蓄率の低下</a:t>
            </a:r>
          </a:p>
          <a:p>
            <a:pPr lvl="1">
              <a:buFont typeface="Wingdings" pitchFamily="2" charset="2"/>
              <a:buNone/>
            </a:pPr>
            <a:r>
              <a:rPr lang="ja-JP" altLang="en-US" sz="2400" dirty="0">
                <a:sym typeface="Wingdings" pitchFamily="2" charset="2"/>
              </a:rPr>
              <a:t>貯蓄の主な目的は老後のため</a:t>
            </a:r>
          </a:p>
          <a:p>
            <a:pPr lvl="1">
              <a:buFont typeface="Wingdings" pitchFamily="2" charset="2"/>
              <a:buNone/>
            </a:pPr>
            <a:r>
              <a:rPr lang="ja-JP" altLang="en-US" sz="2400" dirty="0">
                <a:sym typeface="Wingdings" pitchFamily="2" charset="2"/>
              </a:rPr>
              <a:t>人口構成の変化と貯蓄率・経常収支の関係</a:t>
            </a:r>
          </a:p>
          <a:p>
            <a:r>
              <a:rPr lang="ja-JP" altLang="en-US" sz="2800" dirty="0">
                <a:sym typeface="Wingdings" pitchFamily="2" charset="2"/>
              </a:rPr>
              <a:t>公的年金</a:t>
            </a:r>
          </a:p>
          <a:p>
            <a:pPr lvl="1"/>
            <a:r>
              <a:rPr lang="ja-JP" altLang="en-US" sz="2400" dirty="0">
                <a:sym typeface="Wingdings" pitchFamily="2" charset="2"/>
              </a:rPr>
              <a:t>老後のための貯蓄（民間貯蓄）が減少</a:t>
            </a:r>
          </a:p>
          <a:p>
            <a:pPr lvl="1"/>
            <a:r>
              <a:rPr lang="ja-JP" altLang="en-US" sz="2400" dirty="0">
                <a:sym typeface="Wingdings" pitchFamily="2" charset="2"/>
              </a:rPr>
              <a:t>保険料が積立てられていないと（賦課方式）国民貯蓄の減少</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r>
              <a:rPr lang="ja-JP" altLang="en-US" sz="4000" dirty="0"/>
              <a:t>異時点間の消費の選択</a:t>
            </a:r>
          </a:p>
        </p:txBody>
      </p:sp>
      <mc:AlternateContent xmlns:mc="http://schemas.openxmlformats.org/markup-compatibility/2006" xmlns:a14="http://schemas.microsoft.com/office/drawing/2010/main">
        <mc:Choice Requires="a14">
          <p:sp>
            <p:nvSpPr>
              <p:cNvPr id="24579" name="Rectangle 3"/>
              <p:cNvSpPr>
                <a:spLocks noGrp="1" noChangeArrowheads="1"/>
              </p:cNvSpPr>
              <p:nvPr>
                <p:ph idx="1"/>
              </p:nvPr>
            </p:nvSpPr>
            <p:spPr/>
            <p:txBody>
              <a:bodyPr>
                <a:normAutofit fontScale="92500" lnSpcReduction="10000"/>
              </a:bodyPr>
              <a:lstStyle/>
              <a:p>
                <a:pPr marL="0" indent="0">
                  <a:lnSpc>
                    <a:spcPct val="90000"/>
                  </a:lnSpc>
                  <a:buNone/>
                </a:pPr>
                <a:r>
                  <a:rPr lang="en-US" altLang="ja-JP" sz="2800" dirty="0"/>
                  <a:t>2</a:t>
                </a:r>
                <a:r>
                  <a:rPr lang="ja-JP" altLang="en-US" sz="2800" dirty="0"/>
                  <a:t>期間モデル（各期の予算制約式）</a:t>
                </a:r>
                <a:endParaRPr lang="en-US" altLang="ja-JP" sz="2800" dirty="0"/>
              </a:p>
              <a:p>
                <a:pPr marL="0" indent="0" algn="ctr">
                  <a:lnSpc>
                    <a:spcPct val="90000"/>
                  </a:lnSpc>
                  <a:buNone/>
                </a:pPr>
                <a14:m>
                  <m:oMath xmlns:m="http://schemas.openxmlformats.org/officeDocument/2006/math">
                    <m:sSub>
                      <m:sSubPr>
                        <m:ctrlPr>
                          <a:rPr lang="en-US" altLang="ja-JP" sz="3200" b="0" i="1" smtClean="0">
                            <a:latin typeface="Cambria Math" panose="02040503050406030204" pitchFamily="18" charset="0"/>
                          </a:rPr>
                        </m:ctrlPr>
                      </m:sSubPr>
                      <m:e>
                        <m:r>
                          <a:rPr lang="en-US" altLang="ja-JP" sz="3200" b="0" i="1" smtClean="0">
                            <a:latin typeface="Cambria Math" panose="02040503050406030204" pitchFamily="18" charset="0"/>
                          </a:rPr>
                          <m:t>𝐶</m:t>
                        </m:r>
                      </m:e>
                      <m:sub>
                        <m:r>
                          <a:rPr lang="en-US" altLang="ja-JP" sz="3200" b="0" i="1" smtClean="0">
                            <a:latin typeface="Cambria Math" panose="02040503050406030204" pitchFamily="18" charset="0"/>
                          </a:rPr>
                          <m:t>1</m:t>
                        </m:r>
                      </m:sub>
                    </m:sSub>
                    <m:r>
                      <a:rPr lang="en-US" altLang="ja-JP" sz="3200" b="0" i="1" smtClean="0">
                        <a:latin typeface="Cambria Math" panose="02040503050406030204" pitchFamily="18" charset="0"/>
                      </a:rPr>
                      <m:t>+</m:t>
                    </m:r>
                    <m:r>
                      <a:rPr lang="en-US" altLang="ja-JP" sz="3200" b="0" i="1" smtClean="0">
                        <a:latin typeface="Cambria Math" panose="02040503050406030204" pitchFamily="18" charset="0"/>
                      </a:rPr>
                      <m:t>𝑆</m:t>
                    </m:r>
                    <m:r>
                      <a:rPr lang="en-US" altLang="ja-JP" sz="3200" b="0" i="1" smtClean="0">
                        <a:latin typeface="Cambria Math" panose="02040503050406030204" pitchFamily="18" charset="0"/>
                      </a:rPr>
                      <m:t>=</m:t>
                    </m:r>
                    <m:sSub>
                      <m:sSubPr>
                        <m:ctrlPr>
                          <a:rPr lang="en-US" altLang="ja-JP" sz="3200" b="0" i="1" smtClean="0">
                            <a:latin typeface="Cambria Math" panose="02040503050406030204" pitchFamily="18" charset="0"/>
                          </a:rPr>
                        </m:ctrlPr>
                      </m:sSubPr>
                      <m:e>
                        <m:r>
                          <a:rPr lang="en-US" altLang="ja-JP" sz="3200" b="0" i="1" smtClean="0">
                            <a:latin typeface="Cambria Math" panose="02040503050406030204" pitchFamily="18" charset="0"/>
                          </a:rPr>
                          <m:t>𝑊</m:t>
                        </m:r>
                      </m:e>
                      <m:sub>
                        <m:r>
                          <a:rPr lang="en-US" altLang="ja-JP" sz="3200" b="0" i="1" smtClean="0">
                            <a:latin typeface="Cambria Math" panose="02040503050406030204" pitchFamily="18" charset="0"/>
                          </a:rPr>
                          <m:t>1</m:t>
                        </m:r>
                      </m:sub>
                    </m:sSub>
                  </m:oMath>
                </a14:m>
                <a:r>
                  <a:rPr lang="en-US" altLang="ja-JP" sz="3200" b="0" dirty="0"/>
                  <a:t>				(1)</a:t>
                </a:r>
              </a:p>
              <a:p>
                <a:pPr marL="0" indent="0" algn="ctr">
                  <a:buNone/>
                </a:pPr>
                <a14:m>
                  <m:oMath xmlns:m="http://schemas.openxmlformats.org/officeDocument/2006/math">
                    <m:sSub>
                      <m:sSubPr>
                        <m:ctrlPr>
                          <a:rPr lang="en-US" altLang="ja-JP" sz="3200" b="0" i="1" smtClean="0">
                            <a:latin typeface="Cambria Math" panose="02040503050406030204" pitchFamily="18" charset="0"/>
                          </a:rPr>
                        </m:ctrlPr>
                      </m:sSubPr>
                      <m:e>
                        <m:r>
                          <a:rPr lang="en-US" altLang="ja-JP" sz="3200" b="0" i="1" smtClean="0">
                            <a:latin typeface="Cambria Math" panose="02040503050406030204" pitchFamily="18" charset="0"/>
                          </a:rPr>
                          <m:t>𝐶</m:t>
                        </m:r>
                      </m:e>
                      <m:sub>
                        <m:r>
                          <a:rPr lang="en-US" altLang="ja-JP" sz="3200" b="0" i="1" smtClean="0">
                            <a:latin typeface="Cambria Math" panose="02040503050406030204" pitchFamily="18" charset="0"/>
                          </a:rPr>
                          <m:t>2</m:t>
                        </m:r>
                      </m:sub>
                    </m:sSub>
                    <m:r>
                      <a:rPr lang="en-US" altLang="ja-JP" sz="3200" b="0" i="1" smtClean="0">
                        <a:latin typeface="Cambria Math" panose="02040503050406030204" pitchFamily="18" charset="0"/>
                      </a:rPr>
                      <m:t>=</m:t>
                    </m:r>
                    <m:sSub>
                      <m:sSubPr>
                        <m:ctrlPr>
                          <a:rPr lang="en-US" altLang="ja-JP" sz="3200" b="0" i="1" smtClean="0">
                            <a:latin typeface="Cambria Math" panose="02040503050406030204" pitchFamily="18" charset="0"/>
                          </a:rPr>
                        </m:ctrlPr>
                      </m:sSubPr>
                      <m:e>
                        <m:r>
                          <a:rPr lang="en-US" altLang="ja-JP" sz="3200" b="0" i="1" smtClean="0">
                            <a:latin typeface="Cambria Math" panose="02040503050406030204" pitchFamily="18" charset="0"/>
                          </a:rPr>
                          <m:t>𝑊</m:t>
                        </m:r>
                      </m:e>
                      <m:sub>
                        <m:r>
                          <a:rPr lang="en-US" altLang="ja-JP" sz="3200" b="0" i="1" smtClean="0">
                            <a:latin typeface="Cambria Math" panose="02040503050406030204" pitchFamily="18" charset="0"/>
                          </a:rPr>
                          <m:t>2</m:t>
                        </m:r>
                      </m:sub>
                    </m:sSub>
                    <m:r>
                      <a:rPr lang="en-US" altLang="ja-JP" sz="3200" b="0" i="1" smtClean="0">
                        <a:latin typeface="Cambria Math" panose="02040503050406030204" pitchFamily="18" charset="0"/>
                      </a:rPr>
                      <m:t>+</m:t>
                    </m:r>
                    <m:d>
                      <m:dPr>
                        <m:ctrlPr>
                          <a:rPr lang="en-US" altLang="ja-JP" sz="3200" b="0" i="1" smtClean="0">
                            <a:latin typeface="Cambria Math" panose="02040503050406030204" pitchFamily="18" charset="0"/>
                          </a:rPr>
                        </m:ctrlPr>
                      </m:dPr>
                      <m:e>
                        <m:r>
                          <a:rPr lang="en-US" altLang="ja-JP" sz="3200" b="0" i="1" smtClean="0">
                            <a:latin typeface="Cambria Math" panose="02040503050406030204" pitchFamily="18" charset="0"/>
                          </a:rPr>
                          <m:t>1+</m:t>
                        </m:r>
                        <m:r>
                          <a:rPr lang="en-US" altLang="ja-JP" sz="3200" b="0" i="1" smtClean="0">
                            <a:latin typeface="Cambria Math" panose="02040503050406030204" pitchFamily="18" charset="0"/>
                          </a:rPr>
                          <m:t>𝑟</m:t>
                        </m:r>
                      </m:e>
                    </m:d>
                    <m:r>
                      <a:rPr lang="en-US" altLang="ja-JP" sz="3200" b="0" i="1" smtClean="0">
                        <a:latin typeface="Cambria Math" panose="02040503050406030204" pitchFamily="18" charset="0"/>
                      </a:rPr>
                      <m:t>𝑆</m:t>
                    </m:r>
                  </m:oMath>
                </a14:m>
                <a:r>
                  <a:rPr lang="en-US" altLang="ja-JP" sz="3200" b="0" dirty="0"/>
                  <a:t>		(2)</a:t>
                </a:r>
              </a:p>
              <a:p>
                <a:pPr marL="0" indent="0">
                  <a:lnSpc>
                    <a:spcPct val="90000"/>
                  </a:lnSpc>
                  <a:buNone/>
                </a:pPr>
                <a:r>
                  <a:rPr lang="en-US" altLang="ja-JP" sz="2400" dirty="0"/>
                  <a:t>	</a:t>
                </a:r>
                <a:endParaRPr lang="ja-JP" altLang="en-US" sz="2400" dirty="0"/>
              </a:p>
              <a:p>
                <a:pPr marL="0" indent="0">
                  <a:lnSpc>
                    <a:spcPct val="90000"/>
                  </a:lnSpc>
                  <a:buFont typeface="Wingdings" pitchFamily="2" charset="2"/>
                  <a:buNone/>
                </a:pPr>
                <a:r>
                  <a:rPr lang="en-US" altLang="ja-JP" sz="2600" i="1" dirty="0">
                    <a:latin typeface="Times New Roman" pitchFamily="18" charset="0"/>
                    <a:cs typeface="Times New Roman" pitchFamily="18" charset="0"/>
                  </a:rPr>
                  <a:t>C</a:t>
                </a:r>
                <a:r>
                  <a:rPr lang="en-US" altLang="ja-JP" sz="2600" baseline="-25000" dirty="0">
                    <a:latin typeface="Times New Roman" pitchFamily="18" charset="0"/>
                    <a:cs typeface="Times New Roman" pitchFamily="18" charset="0"/>
                  </a:rPr>
                  <a:t>1 </a:t>
                </a:r>
                <a:r>
                  <a:rPr lang="en-US" altLang="ja-JP" sz="2600" dirty="0">
                    <a:latin typeface="Times New Roman" pitchFamily="18" charset="0"/>
                    <a:cs typeface="Times New Roman" pitchFamily="18" charset="0"/>
                  </a:rPr>
                  <a:t>:</a:t>
                </a:r>
                <a:r>
                  <a:rPr lang="ja-JP" altLang="en-US" sz="2600" dirty="0">
                    <a:latin typeface="Times New Roman" pitchFamily="18" charset="0"/>
                    <a:cs typeface="Times New Roman" pitchFamily="18" charset="0"/>
                  </a:rPr>
                  <a:t>第</a:t>
                </a:r>
                <a:r>
                  <a:rPr lang="en-US" altLang="ja-JP" sz="2600" dirty="0">
                    <a:latin typeface="Times New Roman" pitchFamily="18" charset="0"/>
                    <a:cs typeface="Times New Roman" pitchFamily="18" charset="0"/>
                  </a:rPr>
                  <a:t>1</a:t>
                </a:r>
                <a:r>
                  <a:rPr lang="ja-JP" altLang="en-US" sz="2600" dirty="0">
                    <a:latin typeface="Times New Roman" pitchFamily="18" charset="0"/>
                    <a:cs typeface="Times New Roman" pitchFamily="18" charset="0"/>
                  </a:rPr>
                  <a:t>期の消費，</a:t>
                </a:r>
                <a:r>
                  <a:rPr lang="en-US" altLang="ja-JP" sz="2600" i="1" dirty="0">
                    <a:latin typeface="Times New Roman" pitchFamily="18" charset="0"/>
                    <a:cs typeface="Times New Roman" pitchFamily="18" charset="0"/>
                  </a:rPr>
                  <a:t>C</a:t>
                </a:r>
                <a:r>
                  <a:rPr lang="en-US" altLang="ja-JP" sz="2600" baseline="-25000" dirty="0">
                    <a:latin typeface="Times New Roman" pitchFamily="18" charset="0"/>
                    <a:cs typeface="Times New Roman" pitchFamily="18" charset="0"/>
                  </a:rPr>
                  <a:t>2 </a:t>
                </a:r>
                <a:r>
                  <a:rPr lang="en-US" altLang="ja-JP" sz="2600" dirty="0">
                    <a:latin typeface="Times New Roman" pitchFamily="18" charset="0"/>
                    <a:cs typeface="Times New Roman" pitchFamily="18" charset="0"/>
                  </a:rPr>
                  <a:t>:</a:t>
                </a:r>
                <a:r>
                  <a:rPr lang="ja-JP" altLang="en-US" sz="2600" dirty="0">
                    <a:latin typeface="Times New Roman" pitchFamily="18" charset="0"/>
                    <a:cs typeface="Times New Roman" pitchFamily="18" charset="0"/>
                  </a:rPr>
                  <a:t>第</a:t>
                </a:r>
                <a:r>
                  <a:rPr lang="en-US" altLang="ja-JP" sz="2600" dirty="0">
                    <a:latin typeface="Times New Roman" pitchFamily="18" charset="0"/>
                    <a:cs typeface="Times New Roman" pitchFamily="18" charset="0"/>
                  </a:rPr>
                  <a:t>2</a:t>
                </a:r>
                <a:r>
                  <a:rPr lang="ja-JP" altLang="en-US" sz="2600" dirty="0">
                    <a:latin typeface="Times New Roman" pitchFamily="18" charset="0"/>
                    <a:cs typeface="Times New Roman" pitchFamily="18" charset="0"/>
                  </a:rPr>
                  <a:t>期の消費</a:t>
                </a:r>
                <a:endParaRPr lang="en-US" altLang="ja-JP" sz="2600" dirty="0">
                  <a:latin typeface="Times New Roman" pitchFamily="18" charset="0"/>
                  <a:cs typeface="Times New Roman" pitchFamily="18" charset="0"/>
                </a:endParaRPr>
              </a:p>
              <a:p>
                <a:pPr marL="0" indent="0">
                  <a:lnSpc>
                    <a:spcPct val="90000"/>
                  </a:lnSpc>
                  <a:buFont typeface="Wingdings" pitchFamily="2" charset="2"/>
                  <a:buNone/>
                </a:pPr>
                <a:r>
                  <a:rPr lang="en-US" altLang="ja-JP" sz="2600" i="1" dirty="0">
                    <a:latin typeface="Times New Roman" pitchFamily="18" charset="0"/>
                    <a:cs typeface="Times New Roman" pitchFamily="18" charset="0"/>
                  </a:rPr>
                  <a:t>W</a:t>
                </a:r>
                <a:r>
                  <a:rPr lang="en-US" altLang="ja-JP" sz="2600" baseline="-25000" dirty="0">
                    <a:latin typeface="Times New Roman" pitchFamily="18" charset="0"/>
                    <a:cs typeface="Times New Roman" pitchFamily="18" charset="0"/>
                  </a:rPr>
                  <a:t>1</a:t>
                </a:r>
                <a:r>
                  <a:rPr lang="en-US" altLang="ja-JP" sz="2600" dirty="0">
                    <a:latin typeface="Times New Roman" pitchFamily="18" charset="0"/>
                    <a:cs typeface="Times New Roman" pitchFamily="18" charset="0"/>
                  </a:rPr>
                  <a:t>:</a:t>
                </a:r>
                <a:r>
                  <a:rPr lang="ja-JP" altLang="en-US" sz="2600" dirty="0">
                    <a:latin typeface="Times New Roman" pitchFamily="18" charset="0"/>
                    <a:cs typeface="Times New Roman" pitchFamily="18" charset="0"/>
                  </a:rPr>
                  <a:t>第</a:t>
                </a:r>
                <a:r>
                  <a:rPr lang="en-US" altLang="ja-JP" sz="2600" dirty="0">
                    <a:latin typeface="Times New Roman" pitchFamily="18" charset="0"/>
                    <a:cs typeface="Times New Roman" pitchFamily="18" charset="0"/>
                  </a:rPr>
                  <a:t>1</a:t>
                </a:r>
                <a:r>
                  <a:rPr lang="ja-JP" altLang="en-US" sz="2600" dirty="0">
                    <a:latin typeface="Times New Roman" pitchFamily="18" charset="0"/>
                    <a:cs typeface="Times New Roman" pitchFamily="18" charset="0"/>
                  </a:rPr>
                  <a:t>期の労働所得，</a:t>
                </a:r>
                <a:r>
                  <a:rPr lang="en-US" altLang="ja-JP" sz="2600" i="1" dirty="0">
                    <a:latin typeface="Times New Roman" pitchFamily="18" charset="0"/>
                    <a:cs typeface="Times New Roman" pitchFamily="18" charset="0"/>
                  </a:rPr>
                  <a:t>W</a:t>
                </a:r>
                <a:r>
                  <a:rPr lang="en-US" altLang="ja-JP" sz="2600" baseline="-25000" dirty="0">
                    <a:latin typeface="Times New Roman" pitchFamily="18" charset="0"/>
                    <a:cs typeface="Times New Roman" pitchFamily="18" charset="0"/>
                  </a:rPr>
                  <a:t>2</a:t>
                </a:r>
                <a:r>
                  <a:rPr lang="en-US" altLang="ja-JP" sz="2600" dirty="0">
                    <a:latin typeface="Times New Roman" pitchFamily="18" charset="0"/>
                    <a:cs typeface="Times New Roman" pitchFamily="18" charset="0"/>
                  </a:rPr>
                  <a:t>:</a:t>
                </a:r>
                <a:r>
                  <a:rPr lang="ja-JP" altLang="en-US" sz="2600" dirty="0">
                    <a:latin typeface="Times New Roman" pitchFamily="18" charset="0"/>
                    <a:cs typeface="Times New Roman" pitchFamily="18" charset="0"/>
                  </a:rPr>
                  <a:t>第</a:t>
                </a:r>
                <a:r>
                  <a:rPr lang="en-US" altLang="ja-JP" sz="2600" dirty="0">
                    <a:latin typeface="Times New Roman" pitchFamily="18" charset="0"/>
                    <a:cs typeface="Times New Roman" pitchFamily="18" charset="0"/>
                  </a:rPr>
                  <a:t>2</a:t>
                </a:r>
                <a:r>
                  <a:rPr lang="ja-JP" altLang="en-US" sz="2600" dirty="0">
                    <a:latin typeface="Times New Roman" pitchFamily="18" charset="0"/>
                    <a:cs typeface="Times New Roman" pitchFamily="18" charset="0"/>
                  </a:rPr>
                  <a:t>期の労働所得</a:t>
                </a:r>
                <a:endParaRPr lang="en-US" altLang="ja-JP" sz="2600" dirty="0">
                  <a:latin typeface="Times New Roman" pitchFamily="18" charset="0"/>
                  <a:cs typeface="Times New Roman" pitchFamily="18" charset="0"/>
                </a:endParaRPr>
              </a:p>
              <a:p>
                <a:pPr marL="0" indent="0">
                  <a:lnSpc>
                    <a:spcPct val="90000"/>
                  </a:lnSpc>
                  <a:buFont typeface="Wingdings" pitchFamily="2" charset="2"/>
                  <a:buNone/>
                </a:pPr>
                <a:r>
                  <a:rPr lang="en-US" altLang="ja-JP" sz="2600" i="1" dirty="0">
                    <a:latin typeface="Times New Roman" pitchFamily="18" charset="0"/>
                    <a:cs typeface="Times New Roman" pitchFamily="18" charset="0"/>
                  </a:rPr>
                  <a:t>S</a:t>
                </a:r>
                <a:r>
                  <a:rPr lang="ja-JP" altLang="en-US" sz="2600" dirty="0">
                    <a:latin typeface="Times New Roman" pitchFamily="18" charset="0"/>
                    <a:cs typeface="Times New Roman" pitchFamily="18" charset="0"/>
                  </a:rPr>
                  <a:t>：貯蓄，</a:t>
                </a:r>
                <a:r>
                  <a:rPr lang="en-US" altLang="ja-JP" sz="2600" i="1" dirty="0">
                    <a:latin typeface="Times New Roman" pitchFamily="18" charset="0"/>
                    <a:cs typeface="Times New Roman" pitchFamily="18" charset="0"/>
                  </a:rPr>
                  <a:t>r</a:t>
                </a:r>
                <a:r>
                  <a:rPr lang="ja-JP" altLang="en-US" sz="2600" dirty="0">
                    <a:latin typeface="Times New Roman" pitchFamily="18" charset="0"/>
                    <a:cs typeface="Times New Roman" pitchFamily="18" charset="0"/>
                  </a:rPr>
                  <a:t>：利子率</a:t>
                </a:r>
              </a:p>
              <a:p>
                <a:pPr marL="0" indent="0">
                  <a:lnSpc>
                    <a:spcPct val="90000"/>
                  </a:lnSpc>
                  <a:buFont typeface="Wingdings" pitchFamily="2" charset="2"/>
                  <a:buNone/>
                </a:pPr>
                <a:endParaRPr lang="en-US" altLang="ja-JP" sz="3200" i="1" dirty="0">
                  <a:latin typeface="Times New Roman" pitchFamily="18" charset="0"/>
                  <a:cs typeface="Times New Roman" pitchFamily="18" charset="0"/>
                </a:endParaRPr>
              </a:p>
              <a:p>
                <a:pPr marL="0" indent="0">
                  <a:lnSpc>
                    <a:spcPct val="90000"/>
                  </a:lnSpc>
                  <a:buFont typeface="Wingdings" pitchFamily="2" charset="2"/>
                  <a:buNone/>
                </a:pPr>
                <a:r>
                  <a:rPr lang="en-US" altLang="ja-JP" sz="2800" i="1" dirty="0">
                    <a:latin typeface="Times New Roman" pitchFamily="18" charset="0"/>
                    <a:cs typeface="Times New Roman" pitchFamily="18" charset="0"/>
                  </a:rPr>
                  <a:t>C</a:t>
                </a:r>
                <a:r>
                  <a:rPr lang="en-US" altLang="ja-JP" sz="2800" baseline="-25000" dirty="0">
                    <a:latin typeface="Times New Roman" pitchFamily="18" charset="0"/>
                    <a:cs typeface="Times New Roman" pitchFamily="18" charset="0"/>
                  </a:rPr>
                  <a:t>1</a:t>
                </a:r>
                <a:r>
                  <a:rPr lang="ja-JP" altLang="en-US" sz="2800" dirty="0">
                    <a:latin typeface="Times New Roman" pitchFamily="18" charset="0"/>
                    <a:cs typeface="Times New Roman" pitchFamily="18" charset="0"/>
                  </a:rPr>
                  <a:t>を増やせば（</a:t>
                </a:r>
                <a:r>
                  <a:rPr lang="en-US" altLang="ja-JP" sz="2800" i="1" dirty="0">
                    <a:latin typeface="Times New Roman" pitchFamily="18" charset="0"/>
                    <a:cs typeface="Times New Roman" pitchFamily="18" charset="0"/>
                  </a:rPr>
                  <a:t>S</a:t>
                </a:r>
                <a:r>
                  <a:rPr lang="ja-JP" altLang="en-US" sz="2800" dirty="0">
                    <a:latin typeface="Times New Roman" pitchFamily="18" charset="0"/>
                    <a:cs typeface="Times New Roman" pitchFamily="18" charset="0"/>
                  </a:rPr>
                  <a:t>の減少を通じて）</a:t>
                </a:r>
                <a:r>
                  <a:rPr lang="en-US" altLang="ja-JP" sz="2800" i="1" dirty="0">
                    <a:latin typeface="Times New Roman" pitchFamily="18" charset="0"/>
                    <a:cs typeface="Times New Roman" pitchFamily="18" charset="0"/>
                  </a:rPr>
                  <a:t>C</a:t>
                </a:r>
                <a:r>
                  <a:rPr lang="en-US" altLang="ja-JP" sz="2800" baseline="-25000" dirty="0">
                    <a:latin typeface="Times New Roman" pitchFamily="18" charset="0"/>
                    <a:cs typeface="Times New Roman" pitchFamily="18" charset="0"/>
                  </a:rPr>
                  <a:t>2</a:t>
                </a:r>
                <a:r>
                  <a:rPr lang="ja-JP" altLang="en-US" sz="2800" dirty="0">
                    <a:latin typeface="Times New Roman" pitchFamily="18" charset="0"/>
                    <a:cs typeface="Times New Roman" pitchFamily="18" charset="0"/>
                  </a:rPr>
                  <a:t>を減らさざるを得ないという関係</a:t>
                </a:r>
                <a:endParaRPr lang="ja-JP" altLang="en-US" sz="3200" dirty="0">
                  <a:latin typeface="Times New Roman" pitchFamily="18" charset="0"/>
                  <a:cs typeface="Times New Roman" pitchFamily="18" charset="0"/>
                </a:endParaRPr>
              </a:p>
            </p:txBody>
          </p:sp>
        </mc:Choice>
        <mc:Fallback xmlns="">
          <p:sp>
            <p:nvSpPr>
              <p:cNvPr id="24579" name="Rectangle 3"/>
              <p:cNvSpPr>
                <a:spLocks noGrp="1" noRot="1" noChangeAspect="1" noMove="1" noResize="1" noEditPoints="1" noAdjustHandles="1" noChangeArrowheads="1" noChangeShapeType="1" noTextEdit="1"/>
              </p:cNvSpPr>
              <p:nvPr>
                <p:ph idx="1"/>
              </p:nvPr>
            </p:nvSpPr>
            <p:spPr>
              <a:blipFill>
                <a:blip r:embed="rId2"/>
                <a:stretch>
                  <a:fillRect l="-1391" t="-2801"/>
                </a:stretch>
              </a:blipFill>
            </p:spPr>
            <p:txBody>
              <a:bodyPr/>
              <a:lstStyle/>
              <a:p>
                <a:r>
                  <a:rPr lang="ja-JP" altLang="en-US">
                    <a:noFill/>
                  </a:rPr>
                  <a:t> </a:t>
                </a:r>
              </a:p>
            </p:txBody>
          </p:sp>
        </mc:Fallback>
      </mc:AlternateContent>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ja-JP" altLang="en-US"/>
              <a:t>異時点間の消費の選択</a:t>
            </a:r>
            <a:r>
              <a:rPr lang="en-US" altLang="ja-JP"/>
              <a:t>(2)</a:t>
            </a:r>
          </a:p>
        </p:txBody>
      </p:sp>
      <mc:AlternateContent xmlns:mc="http://schemas.openxmlformats.org/markup-compatibility/2006" xmlns:a14="http://schemas.microsoft.com/office/drawing/2010/main">
        <mc:Choice Requires="a14">
          <p:sp>
            <p:nvSpPr>
              <p:cNvPr id="27652" name="Object 4"/>
              <p:cNvSpPr txBox="1">
                <a:spLocks noGrp="1"/>
              </p:cNvSpPr>
              <p:nvPr>
                <p:ph sz="half" idx="2"/>
              </p:nvPr>
            </p:nvSpPr>
            <p:spPr bwMode="auto">
              <a:xfrm>
                <a:off x="611560" y="1556792"/>
                <a:ext cx="7344816" cy="4844008"/>
              </a:xfrm>
              <a:prstGeom prst="rect">
                <a:avLst/>
              </a:prstGeom>
              <a:noFill/>
              <a:ln>
                <a:noFill/>
              </a:ln>
              <a:effectLst/>
            </p:spPr>
            <p:txBody>
              <a:bodyPr>
                <a:normAutofit/>
              </a:bodyPr>
              <a:lstStyle/>
              <a:p>
                <a:pPr>
                  <a:buNone/>
                </a:pPr>
                <a:r>
                  <a:rPr lang="en-US" altLang="ja-JP" sz="2400" dirty="0"/>
                  <a:t>(1)</a:t>
                </a:r>
                <a:r>
                  <a:rPr lang="ja-JP" altLang="en-US" sz="2400" dirty="0"/>
                  <a:t>式，</a:t>
                </a:r>
                <a:r>
                  <a:rPr lang="en-US" altLang="ja-JP" sz="2400" dirty="0"/>
                  <a:t>(2)</a:t>
                </a:r>
                <a:r>
                  <a:rPr lang="ja-JP" altLang="en-US" sz="2400" dirty="0"/>
                  <a:t>式から</a:t>
                </a:r>
                <a:r>
                  <a:rPr lang="en-US" altLang="ja-JP" sz="2400" dirty="0"/>
                  <a:t>S</a:t>
                </a:r>
                <a:r>
                  <a:rPr lang="ja-JP" altLang="en-US" sz="2400" dirty="0"/>
                  <a:t>を消去すると次の式を得る</a:t>
                </a:r>
                <a:endParaRPr lang="en-US" altLang="ja-JP" sz="2400" dirty="0"/>
              </a:p>
              <a:p>
                <a:pPr>
                  <a:buNone/>
                </a:pPr>
                <a:endParaRPr lang="en-US" altLang="ja-JP" i="1" dirty="0">
                  <a:solidFill>
                    <a:srgbClr val="000000"/>
                  </a:solidFill>
                  <a:latin typeface="Cambria Math" panose="02040503050406030204" pitchFamily="18" charset="0"/>
                </a:endParaRPr>
              </a:p>
              <a:p>
                <a:pPr>
                  <a:buNone/>
                </a:pPr>
                <a14:m>
                  <m:oMathPara xmlns:m="http://schemas.openxmlformats.org/officeDocument/2006/math">
                    <m:oMathParaPr>
                      <m:jc m:val="center"/>
                    </m:oMathParaPr>
                    <m:oMath xmlns:m="http://schemas.openxmlformats.org/officeDocument/2006/math">
                      <m:sSub>
                        <m:sSubPr>
                          <m:ctrlPr>
                            <a:rPr lang="ja-JP" altLang="en-US" sz="2800" i="1" smtClean="0">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𝐶</m:t>
                          </m:r>
                        </m:e>
                        <m:sub>
                          <m:r>
                            <a:rPr lang="ja-JP" altLang="en-US" sz="2800" i="1">
                              <a:solidFill>
                                <a:srgbClr val="000000"/>
                              </a:solidFill>
                              <a:latin typeface="Cambria Math" panose="02040503050406030204" pitchFamily="18" charset="0"/>
                            </a:rPr>
                            <m:t>1</m:t>
                          </m:r>
                        </m:sub>
                      </m:sSub>
                      <m:r>
                        <a:rPr lang="ja-JP" altLang="en-US" sz="2800" i="1">
                          <a:solidFill>
                            <a:srgbClr val="000000"/>
                          </a:solidFill>
                          <a:latin typeface="Cambria Math" panose="02040503050406030204" pitchFamily="18" charset="0"/>
                        </a:rPr>
                        <m:t>+</m:t>
                      </m:r>
                      <m:f>
                        <m:fPr>
                          <m:ctrlPr>
                            <a:rPr lang="ja-JP" altLang="en-US" sz="2800" i="1">
                              <a:solidFill>
                                <a:srgbClr val="000000"/>
                              </a:solidFill>
                              <a:latin typeface="Cambria Math" panose="02040503050406030204" pitchFamily="18" charset="0"/>
                            </a:rPr>
                          </m:ctrlPr>
                        </m:fPr>
                        <m:num>
                          <m:sSub>
                            <m:sSubPr>
                              <m:ctrlPr>
                                <a:rPr lang="ja-JP" altLang="en-US" sz="2800" i="1">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𝐶</m:t>
                              </m:r>
                            </m:e>
                            <m:sub>
                              <m:r>
                                <a:rPr lang="ja-JP" altLang="en-US" sz="2800" i="1">
                                  <a:solidFill>
                                    <a:srgbClr val="000000"/>
                                  </a:solidFill>
                                  <a:latin typeface="Cambria Math" panose="02040503050406030204" pitchFamily="18" charset="0"/>
                                </a:rPr>
                                <m:t>2</m:t>
                              </m:r>
                            </m:sub>
                          </m:sSub>
                        </m:num>
                        <m:den>
                          <m:r>
                            <a:rPr lang="ja-JP" altLang="en-US" sz="2800" i="1">
                              <a:solidFill>
                                <a:srgbClr val="000000"/>
                              </a:solidFill>
                              <a:latin typeface="Cambria Math" panose="02040503050406030204" pitchFamily="18" charset="0"/>
                            </a:rPr>
                            <m:t>1+</m:t>
                          </m:r>
                          <m:r>
                            <a:rPr lang="ja-JP" altLang="en-US" sz="2800" i="1">
                              <a:solidFill>
                                <a:srgbClr val="000000"/>
                              </a:solidFill>
                              <a:latin typeface="Cambria Math" panose="02040503050406030204" pitchFamily="18" charset="0"/>
                            </a:rPr>
                            <m:t>𝑟</m:t>
                          </m:r>
                        </m:den>
                      </m:f>
                      <m:r>
                        <a:rPr lang="ja-JP" altLang="en-US" sz="2800" i="1">
                          <a:solidFill>
                            <a:srgbClr val="000000"/>
                          </a:solidFill>
                          <a:latin typeface="Cambria Math" panose="02040503050406030204" pitchFamily="18" charset="0"/>
                        </a:rPr>
                        <m:t>=</m:t>
                      </m:r>
                      <m:sSub>
                        <m:sSubPr>
                          <m:ctrlPr>
                            <a:rPr lang="ja-JP" altLang="en-US" sz="2800" i="1">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𝑊</m:t>
                          </m:r>
                        </m:e>
                        <m:sub>
                          <m:r>
                            <a:rPr lang="ja-JP" altLang="en-US" sz="2800" i="1">
                              <a:solidFill>
                                <a:srgbClr val="000000"/>
                              </a:solidFill>
                              <a:latin typeface="Cambria Math" panose="02040503050406030204" pitchFamily="18" charset="0"/>
                            </a:rPr>
                            <m:t>1</m:t>
                          </m:r>
                        </m:sub>
                      </m:sSub>
                      <m:r>
                        <a:rPr lang="ja-JP" altLang="en-US" sz="2800" i="1">
                          <a:solidFill>
                            <a:srgbClr val="000000"/>
                          </a:solidFill>
                          <a:latin typeface="Cambria Math" panose="02040503050406030204" pitchFamily="18" charset="0"/>
                        </a:rPr>
                        <m:t>+</m:t>
                      </m:r>
                      <m:f>
                        <m:fPr>
                          <m:ctrlPr>
                            <a:rPr lang="ja-JP" altLang="en-US" sz="2800" i="1">
                              <a:solidFill>
                                <a:srgbClr val="000000"/>
                              </a:solidFill>
                              <a:latin typeface="Cambria Math" panose="02040503050406030204" pitchFamily="18" charset="0"/>
                            </a:rPr>
                          </m:ctrlPr>
                        </m:fPr>
                        <m:num>
                          <m:sSub>
                            <m:sSubPr>
                              <m:ctrlPr>
                                <a:rPr lang="ja-JP" altLang="en-US" sz="2800" i="1">
                                  <a:solidFill>
                                    <a:srgbClr val="000000"/>
                                  </a:solidFill>
                                  <a:latin typeface="Cambria Math" panose="02040503050406030204" pitchFamily="18" charset="0"/>
                                </a:rPr>
                              </m:ctrlPr>
                            </m:sSubPr>
                            <m:e>
                              <m:r>
                                <a:rPr lang="ja-JP" altLang="en-US" sz="2800" i="1">
                                  <a:solidFill>
                                    <a:srgbClr val="000000"/>
                                  </a:solidFill>
                                  <a:latin typeface="Cambria Math" panose="02040503050406030204" pitchFamily="18" charset="0"/>
                                </a:rPr>
                                <m:t>𝑊</m:t>
                              </m:r>
                            </m:e>
                            <m:sub>
                              <m:r>
                                <a:rPr lang="ja-JP" altLang="en-US" sz="2800" i="1">
                                  <a:solidFill>
                                    <a:srgbClr val="000000"/>
                                  </a:solidFill>
                                  <a:latin typeface="Cambria Math" panose="02040503050406030204" pitchFamily="18" charset="0"/>
                                </a:rPr>
                                <m:t>2</m:t>
                              </m:r>
                            </m:sub>
                          </m:sSub>
                        </m:num>
                        <m:den>
                          <m:r>
                            <a:rPr lang="ja-JP" altLang="en-US" sz="2800" i="1">
                              <a:solidFill>
                                <a:srgbClr val="000000"/>
                              </a:solidFill>
                              <a:latin typeface="Cambria Math" panose="02040503050406030204" pitchFamily="18" charset="0"/>
                            </a:rPr>
                            <m:t>1+</m:t>
                          </m:r>
                          <m:r>
                            <a:rPr lang="ja-JP" altLang="en-US" sz="2800" i="1">
                              <a:solidFill>
                                <a:srgbClr val="000000"/>
                              </a:solidFill>
                              <a:latin typeface="Cambria Math" panose="02040503050406030204" pitchFamily="18" charset="0"/>
                            </a:rPr>
                            <m:t>𝑟</m:t>
                          </m:r>
                        </m:den>
                      </m:f>
                    </m:oMath>
                  </m:oMathPara>
                </a14:m>
                <a:endParaRPr lang="en-US" altLang="ja-JP" sz="2400" dirty="0"/>
              </a:p>
              <a:p>
                <a:pPr>
                  <a:spcBef>
                    <a:spcPct val="50000"/>
                  </a:spcBef>
                </a:pPr>
                <a:endParaRPr lang="en-US" altLang="ja-JP" sz="2400" dirty="0"/>
              </a:p>
              <a:p>
                <a:pPr>
                  <a:spcBef>
                    <a:spcPct val="50000"/>
                  </a:spcBef>
                </a:pPr>
                <a:r>
                  <a:rPr lang="ja-JP" altLang="en-US" sz="2400" dirty="0"/>
                  <a:t>生涯の予算制約式</a:t>
                </a:r>
              </a:p>
              <a:p>
                <a:pPr>
                  <a:spcBef>
                    <a:spcPct val="50000"/>
                  </a:spcBef>
                </a:pPr>
                <a:r>
                  <a:rPr lang="ja-JP" altLang="en-US" sz="2400" dirty="0"/>
                  <a:t>消費の割引価値の合計＝労働所得の割引価値の合計（生涯所得）</a:t>
                </a:r>
              </a:p>
              <a:p>
                <a:pPr>
                  <a:spcBef>
                    <a:spcPct val="50000"/>
                  </a:spcBef>
                </a:pPr>
                <a:r>
                  <a:rPr lang="ja-JP" altLang="en-US" sz="2400" dirty="0"/>
                  <a:t>生涯所得：生涯の初めに一括して所得を受け取ったらいくらに相当するか</a:t>
                </a:r>
              </a:p>
              <a:p>
                <a:pPr>
                  <a:buNone/>
                </a:pPr>
                <a:endParaRPr lang="ja-JP" altLang="en-US" dirty="0"/>
              </a:p>
            </p:txBody>
          </p:sp>
        </mc:Choice>
        <mc:Fallback xmlns="">
          <p:sp>
            <p:nvSpPr>
              <p:cNvPr id="27652" name="Object 4"/>
              <p:cNvSpPr txBox="1">
                <a:spLocks noRot="1" noChangeAspect="1" noMove="1" noResize="1" noEditPoints="1" noAdjustHandles="1" noChangeArrowheads="1" noChangeShapeType="1" noTextEdit="1"/>
              </p:cNvSpPr>
              <p:nvPr>
                <p:ph sz="half" idx="2"/>
              </p:nvPr>
            </p:nvSpPr>
            <p:spPr bwMode="auto">
              <a:xfrm>
                <a:off x="611560" y="1556792"/>
                <a:ext cx="7344816" cy="4844008"/>
              </a:xfrm>
              <a:prstGeom prst="rect">
                <a:avLst/>
              </a:prstGeom>
              <a:blipFill>
                <a:blip r:embed="rId2"/>
                <a:stretch>
                  <a:fillRect l="-1245" t="-1635"/>
                </a:stretch>
              </a:blipFill>
              <a:ln>
                <a:noFill/>
              </a:ln>
              <a:effectLst/>
            </p:spPr>
            <p:txBody>
              <a:bodyPr/>
              <a:lstStyle/>
              <a:p>
                <a:r>
                  <a:rPr lang="ja-JP" altLang="en-US">
                    <a:noFill/>
                  </a:rPr>
                  <a:t> </a:t>
                </a:r>
              </a:p>
            </p:txBody>
          </p:sp>
        </mc:Fallback>
      </mc:AlternateContent>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457200"/>
            <a:ext cx="8147248" cy="883568"/>
          </a:xfrm>
        </p:spPr>
        <p:txBody>
          <a:bodyPr>
            <a:normAutofit/>
          </a:bodyPr>
          <a:lstStyle/>
          <a:p>
            <a:r>
              <a:rPr lang="ja-JP" altLang="en-US" sz="3600" dirty="0"/>
              <a:t>割引価値　</a:t>
            </a:r>
            <a:r>
              <a:rPr lang="en-US" altLang="ja-JP" sz="3200" dirty="0"/>
              <a:t>discounted value</a:t>
            </a:r>
            <a:endParaRPr lang="en-US" altLang="ja-JP" sz="3600" dirty="0"/>
          </a:p>
        </p:txBody>
      </p:sp>
      <p:sp>
        <p:nvSpPr>
          <p:cNvPr id="33795" name="Rectangle 3"/>
          <p:cNvSpPr>
            <a:spLocks noGrp="1" noChangeArrowheads="1"/>
          </p:cNvSpPr>
          <p:nvPr>
            <p:ph type="body" sz="half" idx="1"/>
          </p:nvPr>
        </p:nvSpPr>
        <p:spPr>
          <a:xfrm>
            <a:off x="704850" y="1340769"/>
            <a:ext cx="7827590" cy="5256584"/>
          </a:xfrm>
        </p:spPr>
        <p:txBody>
          <a:bodyPr>
            <a:normAutofit fontScale="92500"/>
          </a:bodyPr>
          <a:lstStyle/>
          <a:p>
            <a:pPr>
              <a:lnSpc>
                <a:spcPct val="120000"/>
              </a:lnSpc>
            </a:pPr>
            <a:r>
              <a:rPr lang="en-US" altLang="ja-JP" sz="2000" dirty="0"/>
              <a:t>C1</a:t>
            </a:r>
            <a:r>
              <a:rPr lang="ja-JP" altLang="en-US" sz="2000" dirty="0"/>
              <a:t>を </a:t>
            </a:r>
            <a:r>
              <a:rPr lang="en-US" altLang="ja-JP" sz="2000" dirty="0"/>
              <a:t>1 </a:t>
            </a:r>
            <a:r>
              <a:rPr lang="ja-JP" altLang="en-US" sz="2000" dirty="0"/>
              <a:t>万円減らして貯蓄  </a:t>
            </a:r>
            <a:r>
              <a:rPr lang="ja-JP" altLang="en-US" sz="2000" dirty="0">
                <a:sym typeface="Wingdings" pitchFamily="2" charset="2"/>
              </a:rPr>
              <a:t> </a:t>
            </a:r>
            <a:r>
              <a:rPr lang="en-US" altLang="ja-JP" sz="2000" dirty="0">
                <a:sym typeface="Wingdings" pitchFamily="2" charset="2"/>
              </a:rPr>
              <a:t>C2</a:t>
            </a:r>
            <a:r>
              <a:rPr lang="ja-JP" altLang="en-US" sz="2000" dirty="0">
                <a:sym typeface="Wingdings" pitchFamily="2" charset="2"/>
              </a:rPr>
              <a:t>を</a:t>
            </a:r>
            <a:r>
              <a:rPr lang="en-US" altLang="ja-JP" sz="2000" dirty="0">
                <a:sym typeface="Wingdings" pitchFamily="2" charset="2"/>
              </a:rPr>
              <a:t>(1+r) </a:t>
            </a:r>
            <a:r>
              <a:rPr lang="ja-JP" altLang="en-US" sz="2000" dirty="0">
                <a:sym typeface="Wingdings" pitchFamily="2" charset="2"/>
              </a:rPr>
              <a:t>万円増やせる</a:t>
            </a:r>
          </a:p>
          <a:p>
            <a:pPr>
              <a:lnSpc>
                <a:spcPct val="120000"/>
              </a:lnSpc>
            </a:pPr>
            <a:r>
              <a:rPr lang="en-US" altLang="ja-JP" sz="2000" dirty="0">
                <a:sym typeface="Wingdings" pitchFamily="2" charset="2"/>
              </a:rPr>
              <a:t>C2</a:t>
            </a:r>
            <a:r>
              <a:rPr lang="ja-JP" altLang="en-US" sz="2000" dirty="0">
                <a:sym typeface="Wingdings" pitchFamily="2" charset="2"/>
              </a:rPr>
              <a:t>を</a:t>
            </a:r>
            <a:r>
              <a:rPr lang="en-US" altLang="ja-JP" sz="2000" dirty="0">
                <a:sym typeface="Wingdings" pitchFamily="2" charset="2"/>
              </a:rPr>
              <a:t>1</a:t>
            </a:r>
            <a:r>
              <a:rPr lang="ja-JP" altLang="en-US" sz="2000" dirty="0">
                <a:sym typeface="Wingdings" pitchFamily="2" charset="2"/>
              </a:rPr>
              <a:t>万円増やすためには</a:t>
            </a:r>
            <a:r>
              <a:rPr lang="en-US" altLang="ja-JP" sz="2000" dirty="0">
                <a:sym typeface="Wingdings" pitchFamily="2" charset="2"/>
              </a:rPr>
              <a:t>C1</a:t>
            </a:r>
            <a:r>
              <a:rPr lang="ja-JP" altLang="en-US" sz="2000" dirty="0">
                <a:sym typeface="Wingdings" pitchFamily="2" charset="2"/>
              </a:rPr>
              <a:t>を</a:t>
            </a:r>
            <a:r>
              <a:rPr lang="en-US" altLang="ja-JP" sz="2000" dirty="0">
                <a:sym typeface="Wingdings" pitchFamily="2" charset="2"/>
              </a:rPr>
              <a:t>1/(1+r)</a:t>
            </a:r>
            <a:r>
              <a:rPr lang="ja-JP" altLang="en-US" sz="2000" dirty="0">
                <a:sym typeface="Wingdings" pitchFamily="2" charset="2"/>
              </a:rPr>
              <a:t>万円減らさないといけない</a:t>
            </a:r>
            <a:endParaRPr lang="en-US" altLang="ja-JP" sz="2000" dirty="0">
              <a:sym typeface="Wingdings" pitchFamily="2" charset="2"/>
            </a:endParaRPr>
          </a:p>
          <a:p>
            <a:pPr>
              <a:lnSpc>
                <a:spcPct val="120000"/>
              </a:lnSpc>
            </a:pPr>
            <a:r>
              <a:rPr lang="ja-JP" altLang="en-US" sz="2000" dirty="0">
                <a:sym typeface="Wingdings" pitchFamily="2" charset="2"/>
              </a:rPr>
              <a:t>第</a:t>
            </a:r>
            <a:r>
              <a:rPr lang="en-US" altLang="ja-JP" sz="2000" dirty="0">
                <a:sym typeface="Wingdings" pitchFamily="2" charset="2"/>
              </a:rPr>
              <a:t>2</a:t>
            </a:r>
            <a:r>
              <a:rPr lang="ja-JP" altLang="en-US" sz="2000" dirty="0">
                <a:sym typeface="Wingdings" pitchFamily="2" charset="2"/>
              </a:rPr>
              <a:t>期に</a:t>
            </a:r>
            <a:r>
              <a:rPr lang="en-US" altLang="ja-JP" sz="2000" dirty="0">
                <a:sym typeface="Wingdings" pitchFamily="2" charset="2"/>
              </a:rPr>
              <a:t>W2</a:t>
            </a:r>
            <a:r>
              <a:rPr lang="ja-JP" altLang="en-US" sz="2000" dirty="0">
                <a:sym typeface="Wingdings" pitchFamily="2" charset="2"/>
              </a:rPr>
              <a:t>円返すという約束で第</a:t>
            </a:r>
            <a:r>
              <a:rPr lang="en-US" altLang="ja-JP" sz="2000" dirty="0">
                <a:sym typeface="Wingdings" pitchFamily="2" charset="2"/>
              </a:rPr>
              <a:t>1</a:t>
            </a:r>
            <a:r>
              <a:rPr lang="ja-JP" altLang="en-US" sz="2000" dirty="0">
                <a:sym typeface="Wingdings" pitchFamily="2" charset="2"/>
              </a:rPr>
              <a:t>期にいくら借りられるか</a:t>
            </a:r>
            <a:r>
              <a:rPr lang="en-US" altLang="ja-JP" sz="2000" dirty="0">
                <a:sym typeface="Wingdings" panose="05000000000000000000" pitchFamily="2" charset="2"/>
              </a:rPr>
              <a:t>W2/(1+r)</a:t>
            </a:r>
            <a:r>
              <a:rPr lang="ja-JP" altLang="en-US" sz="2000" dirty="0">
                <a:sym typeface="Wingdings" pitchFamily="2" charset="2"/>
              </a:rPr>
              <a:t>円借りられる</a:t>
            </a:r>
            <a:r>
              <a:rPr lang="en-US" altLang="ja-JP" sz="2000" dirty="0">
                <a:sym typeface="Wingdings" panose="05000000000000000000" pitchFamily="2" charset="2"/>
              </a:rPr>
              <a:t></a:t>
            </a:r>
            <a:r>
              <a:rPr lang="ja-JP" altLang="en-US" sz="2000" dirty="0">
                <a:sym typeface="Wingdings" pitchFamily="2" charset="2"/>
              </a:rPr>
              <a:t>第</a:t>
            </a:r>
            <a:r>
              <a:rPr lang="en-US" altLang="ja-JP" sz="2000" dirty="0">
                <a:sym typeface="Wingdings" pitchFamily="2" charset="2"/>
              </a:rPr>
              <a:t>2</a:t>
            </a:r>
            <a:r>
              <a:rPr lang="ja-JP" altLang="en-US" sz="2000" dirty="0">
                <a:sym typeface="Wingdings" pitchFamily="2" charset="2"/>
              </a:rPr>
              <a:t>期に</a:t>
            </a:r>
            <a:r>
              <a:rPr lang="en-US" altLang="ja-JP" sz="2000" dirty="0">
                <a:sym typeface="Wingdings" pitchFamily="2" charset="2"/>
              </a:rPr>
              <a:t>W2</a:t>
            </a:r>
            <a:r>
              <a:rPr lang="ja-JP" altLang="en-US" sz="2000" dirty="0">
                <a:sym typeface="Wingdings" pitchFamily="2" charset="2"/>
              </a:rPr>
              <a:t>円の所得があると第</a:t>
            </a:r>
            <a:r>
              <a:rPr lang="en-US" altLang="ja-JP" sz="2000" dirty="0">
                <a:sym typeface="Wingdings" pitchFamily="2" charset="2"/>
              </a:rPr>
              <a:t>1</a:t>
            </a:r>
            <a:r>
              <a:rPr lang="ja-JP" altLang="en-US" sz="2000" dirty="0">
                <a:sym typeface="Wingdings" pitchFamily="2" charset="2"/>
              </a:rPr>
              <a:t>期に</a:t>
            </a:r>
            <a:r>
              <a:rPr lang="en-US" altLang="ja-JP" sz="2000" dirty="0">
                <a:sym typeface="Wingdings" pitchFamily="2" charset="2"/>
              </a:rPr>
              <a:t>W2/(1+r)</a:t>
            </a:r>
            <a:r>
              <a:rPr lang="ja-JP" altLang="en-US" sz="2000" dirty="0">
                <a:sym typeface="Wingdings" pitchFamily="2" charset="2"/>
              </a:rPr>
              <a:t>円保有しているのと同等</a:t>
            </a:r>
            <a:endParaRPr lang="en-US" altLang="ja-JP" sz="2000" dirty="0">
              <a:sym typeface="Wingdings" pitchFamily="2" charset="2"/>
            </a:endParaRPr>
          </a:p>
          <a:p>
            <a:pPr>
              <a:lnSpc>
                <a:spcPct val="120000"/>
              </a:lnSpc>
            </a:pPr>
            <a:r>
              <a:rPr lang="en-US" altLang="ja-JP" sz="2000" dirty="0">
                <a:sym typeface="Wingdings" pitchFamily="2" charset="2"/>
              </a:rPr>
              <a:t>Example:   1/(1+0.05)=0.9524</a:t>
            </a:r>
          </a:p>
          <a:p>
            <a:pPr>
              <a:lnSpc>
                <a:spcPct val="120000"/>
              </a:lnSpc>
              <a:buFont typeface="Wingdings" pitchFamily="2" charset="2"/>
              <a:buNone/>
            </a:pPr>
            <a:r>
              <a:rPr lang="en-US" altLang="ja-JP" sz="2000" dirty="0">
                <a:sym typeface="Wingdings" pitchFamily="2" charset="2"/>
              </a:rPr>
              <a:t>      </a:t>
            </a:r>
            <a:r>
              <a:rPr lang="ja-JP" altLang="en-US" sz="2000" dirty="0">
                <a:sym typeface="Wingdings" pitchFamily="2" charset="2"/>
              </a:rPr>
              <a:t>利子率が</a:t>
            </a:r>
            <a:r>
              <a:rPr lang="en-US" altLang="ja-JP" sz="2000" dirty="0">
                <a:sym typeface="Wingdings" pitchFamily="2" charset="2"/>
              </a:rPr>
              <a:t>5%</a:t>
            </a:r>
            <a:r>
              <a:rPr lang="ja-JP" altLang="en-US" sz="2000" dirty="0">
                <a:sym typeface="Wingdings" pitchFamily="2" charset="2"/>
              </a:rPr>
              <a:t>の場合，</a:t>
            </a:r>
            <a:r>
              <a:rPr lang="en-US" altLang="ja-JP" sz="2000" dirty="0">
                <a:sym typeface="Wingdings" pitchFamily="2" charset="2"/>
              </a:rPr>
              <a:t> 1</a:t>
            </a:r>
            <a:r>
              <a:rPr lang="ja-JP" altLang="en-US" sz="2000" dirty="0">
                <a:sym typeface="Wingdings" pitchFamily="2" charset="2"/>
              </a:rPr>
              <a:t>年後の</a:t>
            </a:r>
            <a:r>
              <a:rPr lang="en-US" altLang="ja-JP" sz="2000" dirty="0">
                <a:sym typeface="Wingdings" pitchFamily="2" charset="2"/>
              </a:rPr>
              <a:t>1</a:t>
            </a:r>
            <a:r>
              <a:rPr lang="ja-JP" altLang="en-US" sz="2000" dirty="0">
                <a:sym typeface="Wingdings" pitchFamily="2" charset="2"/>
              </a:rPr>
              <a:t>万円は今日の</a:t>
            </a:r>
            <a:r>
              <a:rPr lang="en-US" altLang="ja-JP" sz="2000" dirty="0">
                <a:sym typeface="Wingdings" pitchFamily="2" charset="2"/>
              </a:rPr>
              <a:t>9524</a:t>
            </a:r>
            <a:r>
              <a:rPr lang="ja-JP" altLang="en-US" sz="2000" dirty="0">
                <a:sym typeface="Wingdings" pitchFamily="2" charset="2"/>
              </a:rPr>
              <a:t>円に相当</a:t>
            </a:r>
            <a:endParaRPr lang="en-US" altLang="ja-JP" sz="2000" dirty="0">
              <a:sym typeface="Wingdings" pitchFamily="2" charset="2"/>
            </a:endParaRPr>
          </a:p>
          <a:p>
            <a:pPr>
              <a:lnSpc>
                <a:spcPct val="120000"/>
              </a:lnSpc>
            </a:pPr>
            <a:r>
              <a:rPr lang="ja-JP" altLang="en-US" sz="2000" dirty="0">
                <a:sym typeface="Wingdings" pitchFamily="2" charset="2"/>
              </a:rPr>
              <a:t>現在，</a:t>
            </a:r>
            <a:r>
              <a:rPr lang="en-US" altLang="ja-JP" sz="2000" dirty="0">
                <a:sym typeface="Wingdings" pitchFamily="2" charset="2"/>
              </a:rPr>
              <a:t>1</a:t>
            </a:r>
            <a:r>
              <a:rPr lang="ja-JP" altLang="en-US" sz="2000" dirty="0">
                <a:sym typeface="Wingdings" pitchFamily="2" charset="2"/>
              </a:rPr>
              <a:t>万円貯蓄</a:t>
            </a:r>
            <a:r>
              <a:rPr lang="en-US" altLang="ja-JP" sz="2000" dirty="0">
                <a:sym typeface="Wingdings" panose="05000000000000000000" pitchFamily="2" charset="2"/>
              </a:rPr>
              <a:t></a:t>
            </a:r>
            <a:r>
              <a:rPr lang="en-US" altLang="ja-JP" sz="2000" i="1" dirty="0">
                <a:latin typeface="Times New Roman" panose="02020603050405020304" pitchFamily="18" charset="0"/>
                <a:cs typeface="Times New Roman" panose="02020603050405020304" pitchFamily="18" charset="0"/>
                <a:sym typeface="Wingdings" panose="05000000000000000000" pitchFamily="2" charset="2"/>
              </a:rPr>
              <a:t>t</a:t>
            </a:r>
            <a:r>
              <a:rPr lang="ja-JP" altLang="en-US" sz="2000" dirty="0">
                <a:sym typeface="Wingdings" panose="05000000000000000000" pitchFamily="2" charset="2"/>
              </a:rPr>
              <a:t>年後には</a:t>
            </a:r>
            <a:r>
              <a:rPr lang="en-US" altLang="ja-JP" sz="2000" dirty="0">
                <a:latin typeface="Times New Roman" panose="02020603050405020304" pitchFamily="18" charset="0"/>
                <a:cs typeface="Times New Roman" panose="02020603050405020304" pitchFamily="18" charset="0"/>
                <a:sym typeface="Wingdings" panose="05000000000000000000" pitchFamily="2" charset="2"/>
              </a:rPr>
              <a:t>(1+</a:t>
            </a:r>
            <a:r>
              <a:rPr lang="en-US" altLang="ja-JP" sz="2000" i="1" dirty="0">
                <a:latin typeface="Times New Roman" panose="02020603050405020304" pitchFamily="18" charset="0"/>
                <a:cs typeface="Times New Roman" panose="02020603050405020304" pitchFamily="18" charset="0"/>
                <a:sym typeface="Wingdings" panose="05000000000000000000" pitchFamily="2" charset="2"/>
              </a:rPr>
              <a:t>r</a:t>
            </a:r>
            <a:r>
              <a:rPr lang="en-US" altLang="ja-JP" sz="2000"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sz="2200" i="1" baseline="30000" dirty="0">
                <a:latin typeface="Times New Roman" panose="02020603050405020304" pitchFamily="18" charset="0"/>
                <a:cs typeface="Times New Roman" panose="02020603050405020304" pitchFamily="18" charset="0"/>
                <a:sym typeface="Wingdings" panose="05000000000000000000" pitchFamily="2" charset="2"/>
              </a:rPr>
              <a:t>t </a:t>
            </a:r>
            <a:r>
              <a:rPr lang="ja-JP" altLang="en-US" sz="2000" dirty="0">
                <a:sym typeface="Wingdings" panose="05000000000000000000" pitchFamily="2" charset="2"/>
              </a:rPr>
              <a:t>万円</a:t>
            </a:r>
          </a:p>
          <a:p>
            <a:pPr>
              <a:lnSpc>
                <a:spcPct val="120000"/>
              </a:lnSpc>
            </a:pPr>
            <a:r>
              <a:rPr lang="en-US" altLang="ja-JP" sz="2000" i="1" dirty="0">
                <a:latin typeface="Times New Roman" panose="02020603050405020304" pitchFamily="18" charset="0"/>
                <a:cs typeface="Times New Roman" panose="02020603050405020304" pitchFamily="18" charset="0"/>
                <a:sym typeface="Wingdings" pitchFamily="2" charset="2"/>
              </a:rPr>
              <a:t>t</a:t>
            </a:r>
            <a:r>
              <a:rPr lang="ja-JP" altLang="en-US" sz="2000" dirty="0">
                <a:sym typeface="Wingdings" pitchFamily="2" charset="2"/>
              </a:rPr>
              <a:t>年後に発生する</a:t>
            </a:r>
            <a:r>
              <a:rPr lang="en-US" altLang="ja-JP" sz="2000" i="1" dirty="0">
                <a:latin typeface="Times New Roman" pitchFamily="18" charset="0"/>
                <a:sym typeface="Wingdings" pitchFamily="2" charset="2"/>
              </a:rPr>
              <a:t>x</a:t>
            </a:r>
            <a:r>
              <a:rPr lang="ja-JP" altLang="en-US" sz="2000" dirty="0">
                <a:sym typeface="Wingdings" pitchFamily="2" charset="2"/>
              </a:rPr>
              <a:t>円の割引価値は </a:t>
            </a:r>
            <a:r>
              <a:rPr lang="en-US" altLang="ja-JP" sz="2000" i="1" dirty="0">
                <a:latin typeface="Times New Roman" pitchFamily="18" charset="0"/>
                <a:sym typeface="Wingdings" pitchFamily="2" charset="2"/>
              </a:rPr>
              <a:t>x</a:t>
            </a:r>
            <a:r>
              <a:rPr lang="en-US" altLang="ja-JP" sz="2000" dirty="0">
                <a:latin typeface="Times New Roman" pitchFamily="18" charset="0"/>
                <a:sym typeface="Wingdings" pitchFamily="2" charset="2"/>
              </a:rPr>
              <a:t>/(1+</a:t>
            </a:r>
            <a:r>
              <a:rPr lang="en-US" altLang="ja-JP" sz="2000" i="1" dirty="0">
                <a:latin typeface="Times New Roman" pitchFamily="18" charset="0"/>
                <a:sym typeface="Wingdings" pitchFamily="2" charset="2"/>
              </a:rPr>
              <a:t>r</a:t>
            </a:r>
            <a:r>
              <a:rPr lang="en-US" altLang="ja-JP" sz="2000" dirty="0">
                <a:latin typeface="Times New Roman" pitchFamily="18" charset="0"/>
                <a:sym typeface="Wingdings" pitchFamily="2" charset="2"/>
              </a:rPr>
              <a:t>)</a:t>
            </a:r>
            <a:r>
              <a:rPr lang="en-US" altLang="ja-JP" sz="2200" i="1" baseline="30000" dirty="0">
                <a:latin typeface="Times New Roman" pitchFamily="18" charset="0"/>
                <a:sym typeface="Wingdings" pitchFamily="2" charset="2"/>
              </a:rPr>
              <a:t>t</a:t>
            </a:r>
            <a:r>
              <a:rPr lang="en-US" altLang="ja-JP" sz="2200" dirty="0">
                <a:sym typeface="Wingdings" pitchFamily="2" charset="2"/>
              </a:rPr>
              <a:t> </a:t>
            </a:r>
            <a:r>
              <a:rPr lang="ja-JP" altLang="en-US" sz="2000" dirty="0">
                <a:sym typeface="Wingdings" pitchFamily="2" charset="2"/>
              </a:rPr>
              <a:t>円。</a:t>
            </a:r>
            <a:endParaRPr lang="en-US" altLang="ja-JP" sz="2000" dirty="0">
              <a:sym typeface="Wingdings" pitchFamily="2" charset="2"/>
            </a:endParaRPr>
          </a:p>
          <a:p>
            <a:pPr>
              <a:lnSpc>
                <a:spcPct val="120000"/>
              </a:lnSpc>
            </a:pPr>
            <a:r>
              <a:rPr lang="ja-JP" altLang="en-US" sz="2000" dirty="0">
                <a:sym typeface="Wingdings" pitchFamily="2" charset="2"/>
              </a:rPr>
              <a:t>注意：</a:t>
            </a:r>
            <a:r>
              <a:rPr lang="en-US" altLang="ja-JP" sz="2000" dirty="0">
                <a:sym typeface="Wingdings" pitchFamily="2" charset="2"/>
              </a:rPr>
              <a:t>2</a:t>
            </a:r>
            <a:r>
              <a:rPr lang="ja-JP" altLang="en-US" sz="2000" dirty="0">
                <a:sym typeface="Wingdings" pitchFamily="2" charset="2"/>
              </a:rPr>
              <a:t>期間モデルの</a:t>
            </a:r>
            <a:r>
              <a:rPr lang="en-US" altLang="ja-JP" sz="2000" dirty="0">
                <a:sym typeface="Wingdings" pitchFamily="2" charset="2"/>
              </a:rPr>
              <a:t>1</a:t>
            </a:r>
            <a:r>
              <a:rPr lang="ja-JP" altLang="en-US" sz="2000" dirty="0">
                <a:sym typeface="Wingdings" pitchFamily="2" charset="2"/>
              </a:rPr>
              <a:t>期間は現実の</a:t>
            </a:r>
            <a:r>
              <a:rPr lang="en-US" altLang="ja-JP" sz="2000" dirty="0">
                <a:sym typeface="Wingdings" pitchFamily="2" charset="2"/>
              </a:rPr>
              <a:t>30</a:t>
            </a:r>
            <a:r>
              <a:rPr lang="ja-JP" altLang="en-US" sz="2000" dirty="0">
                <a:sym typeface="Wingdings" pitchFamily="2" charset="2"/>
              </a:rPr>
              <a:t>年程度に相当</a:t>
            </a:r>
            <a:endParaRPr lang="en-US" altLang="ja-JP" sz="2000" dirty="0">
              <a:sym typeface="Wingdings" pitchFamily="2" charset="2"/>
            </a:endParaRPr>
          </a:p>
          <a:p>
            <a:pPr>
              <a:lnSpc>
                <a:spcPct val="120000"/>
              </a:lnSpc>
            </a:pPr>
            <a:r>
              <a:rPr lang="ja-JP" altLang="en-US" sz="2000" dirty="0">
                <a:sym typeface="Wingdings" pitchFamily="2" charset="2"/>
              </a:rPr>
              <a:t>利子率が</a:t>
            </a:r>
            <a:r>
              <a:rPr lang="en-US" altLang="ja-JP" sz="2000" dirty="0">
                <a:sym typeface="Wingdings" pitchFamily="2" charset="2"/>
              </a:rPr>
              <a:t>5%</a:t>
            </a:r>
            <a:r>
              <a:rPr lang="ja-JP" altLang="en-US" sz="2000" dirty="0">
                <a:sym typeface="Wingdings" pitchFamily="2" charset="2"/>
              </a:rPr>
              <a:t>の場合，現在の</a:t>
            </a:r>
            <a:r>
              <a:rPr lang="en-US" altLang="ja-JP" sz="2000" dirty="0">
                <a:sym typeface="Wingdings" pitchFamily="2" charset="2"/>
              </a:rPr>
              <a:t>1</a:t>
            </a:r>
            <a:r>
              <a:rPr lang="ja-JP" altLang="en-US" sz="2000" dirty="0">
                <a:sym typeface="Wingdings" pitchFamily="2" charset="2"/>
              </a:rPr>
              <a:t>円は</a:t>
            </a:r>
            <a:r>
              <a:rPr lang="en-US" altLang="ja-JP" sz="2000" dirty="0">
                <a:sym typeface="Wingdings" pitchFamily="2" charset="2"/>
              </a:rPr>
              <a:t>30</a:t>
            </a:r>
            <a:r>
              <a:rPr lang="ja-JP" altLang="en-US" sz="2000" dirty="0">
                <a:sym typeface="Wingdings" pitchFamily="2" charset="2"/>
              </a:rPr>
              <a:t>年後には</a:t>
            </a:r>
            <a:r>
              <a:rPr lang="en-US" altLang="ja-JP" sz="2000" dirty="0">
                <a:sym typeface="Wingdings" pitchFamily="2" charset="2"/>
              </a:rPr>
              <a:t>(1+0.05)</a:t>
            </a:r>
            <a:r>
              <a:rPr lang="en-US" altLang="ja-JP" sz="2000" baseline="30000" dirty="0">
                <a:sym typeface="Wingdings" pitchFamily="2" charset="2"/>
              </a:rPr>
              <a:t>30</a:t>
            </a:r>
            <a:r>
              <a:rPr lang="en-US" altLang="ja-JP" sz="2000" dirty="0">
                <a:sym typeface="Wingdings" pitchFamily="2" charset="2"/>
              </a:rPr>
              <a:t>=4.3219</a:t>
            </a:r>
            <a:r>
              <a:rPr lang="ja-JP" altLang="en-US" sz="2000" dirty="0">
                <a:sym typeface="Wingdings" pitchFamily="2" charset="2"/>
              </a:rPr>
              <a:t>円</a:t>
            </a:r>
            <a:endParaRPr lang="en-US" altLang="ja-JP" sz="2000" dirty="0">
              <a:sym typeface="Wingdings" pitchFamily="2" charset="2"/>
            </a:endParaRPr>
          </a:p>
          <a:p>
            <a:pPr>
              <a:lnSpc>
                <a:spcPct val="120000"/>
              </a:lnSpc>
            </a:pPr>
            <a:r>
              <a:rPr lang="ja-JP" altLang="en-US" sz="2000" dirty="0">
                <a:sym typeface="Wingdings" pitchFamily="2" charset="2"/>
              </a:rPr>
              <a:t>逆に</a:t>
            </a:r>
            <a:r>
              <a:rPr lang="en-US" altLang="ja-JP" sz="2000" dirty="0">
                <a:sym typeface="Wingdings" pitchFamily="2" charset="2"/>
              </a:rPr>
              <a:t>30</a:t>
            </a:r>
            <a:r>
              <a:rPr lang="ja-JP" altLang="en-US" sz="2000" dirty="0">
                <a:sym typeface="Wingdings" pitchFamily="2" charset="2"/>
              </a:rPr>
              <a:t>年後の</a:t>
            </a:r>
            <a:r>
              <a:rPr lang="en-US" altLang="ja-JP" sz="2000" dirty="0">
                <a:sym typeface="Wingdings" pitchFamily="2" charset="2"/>
              </a:rPr>
              <a:t>1</a:t>
            </a:r>
            <a:r>
              <a:rPr lang="ja-JP" altLang="en-US" sz="2000" dirty="0">
                <a:sym typeface="Wingdings" pitchFamily="2" charset="2"/>
              </a:rPr>
              <a:t>円は</a:t>
            </a:r>
            <a:r>
              <a:rPr lang="en-US" altLang="ja-JP" sz="2000" dirty="0">
                <a:sym typeface="Wingdings" pitchFamily="2" charset="2"/>
              </a:rPr>
              <a:t>1/4.3219=0.2314</a:t>
            </a:r>
            <a:r>
              <a:rPr lang="ja-JP" altLang="en-US" sz="2000" dirty="0">
                <a:sym typeface="Wingdings" pitchFamily="2" charset="2"/>
              </a:rPr>
              <a:t>円</a:t>
            </a:r>
            <a:endParaRPr lang="en-US" altLang="ja-JP" sz="1400" dirty="0">
              <a:sym typeface="Wingdings" pitchFamily="2" charset="2"/>
            </a:endParaRPr>
          </a:p>
        </p:txBody>
      </p:sp>
      <p:graphicFrame>
        <p:nvGraphicFramePr>
          <p:cNvPr id="33796" name="Object 4"/>
          <p:cNvGraphicFramePr>
            <a:graphicFrameLocks noChangeAspect="1"/>
          </p:cNvGraphicFramePr>
          <p:nvPr/>
        </p:nvGraphicFramePr>
        <p:xfrm>
          <a:off x="209550" y="-134938"/>
          <a:ext cx="495300" cy="469901"/>
        </p:xfrm>
        <a:graphic>
          <a:graphicData uri="http://schemas.openxmlformats.org/presentationml/2006/ole">
            <mc:AlternateContent xmlns:mc="http://schemas.openxmlformats.org/markup-compatibility/2006">
              <mc:Choice xmlns:v="urn:schemas-microsoft-com:vml" Requires="v">
                <p:oleObj name="Equation" r:id="rId2" imgW="495000" imgH="469800" progId="Equation.DSMT4">
                  <p:embed/>
                </p:oleObj>
              </mc:Choice>
              <mc:Fallback>
                <p:oleObj name="Equation" r:id="rId2" imgW="495000" imgH="469800" progId="Equation.DSMT4">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550" y="-134938"/>
                        <a:ext cx="495300" cy="4699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797" name="Object 5"/>
          <p:cNvGraphicFramePr>
            <a:graphicFrameLocks noChangeAspect="1"/>
          </p:cNvGraphicFramePr>
          <p:nvPr/>
        </p:nvGraphicFramePr>
        <p:xfrm>
          <a:off x="215900" y="-109538"/>
          <a:ext cx="482600" cy="419101"/>
        </p:xfrm>
        <a:graphic>
          <a:graphicData uri="http://schemas.openxmlformats.org/presentationml/2006/ole">
            <mc:AlternateContent xmlns:mc="http://schemas.openxmlformats.org/markup-compatibility/2006">
              <mc:Choice xmlns:v="urn:schemas-microsoft-com:vml" Requires="v">
                <p:oleObj name="Equation" r:id="rId4" imgW="482400" imgH="419040" progId="Equation.DSMT4">
                  <p:embed/>
                </p:oleObj>
              </mc:Choice>
              <mc:Fallback>
                <p:oleObj name="Equation" r:id="rId4" imgW="482400" imgH="41904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900" y="-109538"/>
                        <a:ext cx="482600" cy="4191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p:txBody>
          <a:bodyPr/>
          <a:lstStyle/>
          <a:p>
            <a:r>
              <a:rPr lang="ja-JP" altLang="en-US" dirty="0"/>
              <a:t>異時点間の消費の選択</a:t>
            </a:r>
            <a:r>
              <a:rPr lang="en-US" altLang="ja-JP" dirty="0"/>
              <a:t>(3)</a:t>
            </a:r>
          </a:p>
        </p:txBody>
      </p:sp>
      <p:pic>
        <p:nvPicPr>
          <p:cNvPr id="25605"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310696" y="2060848"/>
            <a:ext cx="6929543" cy="4240413"/>
          </a:xfrm>
        </p:spPr>
      </p:pic>
      <mc:AlternateContent xmlns:mc="http://schemas.openxmlformats.org/markup-compatibility/2006" xmlns:a14="http://schemas.microsoft.com/office/drawing/2010/main">
        <mc:Choice Requires="a14">
          <p:sp>
            <p:nvSpPr>
              <p:cNvPr id="2" name="正方形/長方形 1">
                <a:extLst>
                  <a:ext uri="{FF2B5EF4-FFF2-40B4-BE49-F238E27FC236}">
                    <a16:creationId xmlns:a16="http://schemas.microsoft.com/office/drawing/2014/main" id="{131DDE94-7E58-4684-85B6-490D837E897D}"/>
                  </a:ext>
                </a:extLst>
              </p:cNvPr>
              <p:cNvSpPr/>
              <p:nvPr/>
            </p:nvSpPr>
            <p:spPr>
              <a:xfrm>
                <a:off x="3775469" y="1916288"/>
                <a:ext cx="5057836" cy="2269724"/>
              </a:xfrm>
              <a:prstGeom prst="rect">
                <a:avLst/>
              </a:prstGeom>
            </p:spPr>
            <p:txBody>
              <a:bodyPr wrap="square">
                <a:spAutoFit/>
              </a:bodyPr>
              <a:lstStyle/>
              <a:p>
                <a:pPr>
                  <a:buNone/>
                </a:pPr>
                <a:r>
                  <a:rPr lang="ja-JP" altLang="en-US" sz="2400" dirty="0">
                    <a:solidFill>
                      <a:srgbClr val="000000"/>
                    </a:solidFill>
                    <a:latin typeface="Cambria Math" panose="02040503050406030204" pitchFamily="18" charset="0"/>
                  </a:rPr>
                  <a:t>予算線</a:t>
                </a:r>
                <a:endParaRPr lang="en-US" altLang="ja-JP" sz="2400" dirty="0">
                  <a:solidFill>
                    <a:srgbClr val="000000"/>
                  </a:solidFill>
                  <a:latin typeface="Cambria Math" panose="02040503050406030204" pitchFamily="18" charset="0"/>
                </a:endParaRPr>
              </a:p>
              <a:p>
                <a:pPr>
                  <a:buNone/>
                </a:pPr>
                <a:r>
                  <a:rPr lang="ja-JP" altLang="en-US" sz="2400" dirty="0">
                    <a:solidFill>
                      <a:srgbClr val="000000"/>
                    </a:solidFill>
                    <a:latin typeface="Cambria Math" panose="02040503050406030204" pitchFamily="18" charset="0"/>
                  </a:rPr>
                  <a:t>生涯の予算制約式</a:t>
                </a:r>
                <a:r>
                  <a:rPr lang="en-US" altLang="ja-JP" sz="2400" dirty="0">
                    <a:solidFill>
                      <a:srgbClr val="000000"/>
                    </a:solidFill>
                    <a:latin typeface="Cambria Math" panose="02040503050406030204" pitchFamily="18" charset="0"/>
                  </a:rPr>
                  <a:t>(</a:t>
                </a:r>
                <a:r>
                  <a:rPr lang="en-US" altLang="ja-JP" sz="2400" i="1" dirty="0">
                    <a:solidFill>
                      <a:srgbClr val="000000"/>
                    </a:solidFill>
                    <a:latin typeface="Times New Roman" panose="02020603050405020304" pitchFamily="18" charset="0"/>
                    <a:cs typeface="Times New Roman" panose="02020603050405020304" pitchFamily="18" charset="0"/>
                  </a:rPr>
                  <a:t>Y</a:t>
                </a:r>
                <a:r>
                  <a:rPr lang="en-US" altLang="ja-JP" sz="2400" baseline="-25000" dirty="0">
                    <a:solidFill>
                      <a:srgbClr val="000000"/>
                    </a:solidFill>
                    <a:latin typeface="Times New Roman" panose="02020603050405020304" pitchFamily="18" charset="0"/>
                    <a:cs typeface="Times New Roman" panose="02020603050405020304" pitchFamily="18" charset="0"/>
                  </a:rPr>
                  <a:t>1</a:t>
                </a:r>
                <a:r>
                  <a:rPr lang="en-US" altLang="ja-JP" sz="2400" dirty="0">
                    <a:solidFill>
                      <a:srgbClr val="000000"/>
                    </a:solidFill>
                    <a:latin typeface="Times New Roman" panose="02020603050405020304" pitchFamily="18" charset="0"/>
                    <a:cs typeface="Times New Roman" panose="02020603050405020304" pitchFamily="18" charset="0"/>
                  </a:rPr>
                  <a:t>,</a:t>
                </a:r>
                <a:r>
                  <a:rPr lang="en-US" altLang="ja-JP" sz="2400" i="1" dirty="0">
                    <a:solidFill>
                      <a:srgbClr val="000000"/>
                    </a:solidFill>
                    <a:latin typeface="Times New Roman" panose="02020603050405020304" pitchFamily="18" charset="0"/>
                    <a:cs typeface="Times New Roman" panose="02020603050405020304" pitchFamily="18" charset="0"/>
                  </a:rPr>
                  <a:t>Y</a:t>
                </a:r>
                <a:r>
                  <a:rPr lang="en-US" altLang="ja-JP" sz="2400" baseline="-25000" dirty="0">
                    <a:solidFill>
                      <a:srgbClr val="000000"/>
                    </a:solidFill>
                    <a:latin typeface="Times New Roman" panose="02020603050405020304" pitchFamily="18" charset="0"/>
                    <a:cs typeface="Times New Roman" panose="02020603050405020304" pitchFamily="18" charset="0"/>
                  </a:rPr>
                  <a:t>2</a:t>
                </a:r>
                <a:r>
                  <a:rPr lang="en-US" altLang="ja-JP" sz="2400" dirty="0">
                    <a:solidFill>
                      <a:srgbClr val="000000"/>
                    </a:solidFill>
                    <a:latin typeface="Times New Roman" panose="02020603050405020304" pitchFamily="18" charset="0"/>
                    <a:cs typeface="Times New Roman" panose="02020603050405020304" pitchFamily="18" charset="0"/>
                  </a:rPr>
                  <a:t>,</a:t>
                </a:r>
                <a:r>
                  <a:rPr lang="en-US" altLang="ja-JP" sz="2400" i="1" dirty="0">
                    <a:solidFill>
                      <a:srgbClr val="000000"/>
                    </a:solidFill>
                    <a:latin typeface="Times New Roman" panose="02020603050405020304" pitchFamily="18" charset="0"/>
                    <a:cs typeface="Times New Roman" panose="02020603050405020304" pitchFamily="18" charset="0"/>
                  </a:rPr>
                  <a:t>r</a:t>
                </a:r>
                <a:r>
                  <a:rPr lang="ja-JP" altLang="en-US" sz="2400" dirty="0">
                    <a:solidFill>
                      <a:srgbClr val="000000"/>
                    </a:solidFill>
                    <a:latin typeface="Times New Roman" panose="02020603050405020304" pitchFamily="18" charset="0"/>
                    <a:cs typeface="Times New Roman" panose="02020603050405020304" pitchFamily="18" charset="0"/>
                  </a:rPr>
                  <a:t>は所与）を満たす</a:t>
                </a:r>
                <a:r>
                  <a:rPr lang="en-US" altLang="ja-JP" sz="2400" dirty="0">
                    <a:solidFill>
                      <a:srgbClr val="000000"/>
                    </a:solidFill>
                    <a:latin typeface="Times New Roman" panose="02020603050405020304" pitchFamily="18" charset="0"/>
                    <a:cs typeface="Times New Roman" panose="02020603050405020304" pitchFamily="18" charset="0"/>
                  </a:rPr>
                  <a:t>(</a:t>
                </a:r>
                <a:r>
                  <a:rPr lang="en-US" altLang="ja-JP" sz="2400" i="1" dirty="0">
                    <a:solidFill>
                      <a:srgbClr val="000000"/>
                    </a:solidFill>
                    <a:latin typeface="Times New Roman" panose="02020603050405020304" pitchFamily="18" charset="0"/>
                    <a:cs typeface="Times New Roman" panose="02020603050405020304" pitchFamily="18" charset="0"/>
                  </a:rPr>
                  <a:t>C</a:t>
                </a:r>
                <a:r>
                  <a:rPr lang="en-US" altLang="ja-JP" sz="2400" baseline="-25000" dirty="0">
                    <a:solidFill>
                      <a:srgbClr val="000000"/>
                    </a:solidFill>
                    <a:latin typeface="Times New Roman" panose="02020603050405020304" pitchFamily="18" charset="0"/>
                    <a:cs typeface="Times New Roman" panose="02020603050405020304" pitchFamily="18" charset="0"/>
                  </a:rPr>
                  <a:t>1</a:t>
                </a:r>
                <a:r>
                  <a:rPr lang="en-US" altLang="ja-JP" sz="2400" dirty="0">
                    <a:solidFill>
                      <a:srgbClr val="000000"/>
                    </a:solidFill>
                    <a:latin typeface="Times New Roman" panose="02020603050405020304" pitchFamily="18" charset="0"/>
                    <a:cs typeface="Times New Roman" panose="02020603050405020304" pitchFamily="18" charset="0"/>
                  </a:rPr>
                  <a:t>,</a:t>
                </a:r>
                <a:r>
                  <a:rPr lang="en-US" altLang="ja-JP" sz="2400" i="1" dirty="0">
                    <a:solidFill>
                      <a:srgbClr val="000000"/>
                    </a:solidFill>
                    <a:latin typeface="Times New Roman" panose="02020603050405020304" pitchFamily="18" charset="0"/>
                    <a:cs typeface="Times New Roman" panose="02020603050405020304" pitchFamily="18" charset="0"/>
                  </a:rPr>
                  <a:t>C</a:t>
                </a:r>
                <a:r>
                  <a:rPr lang="en-US" altLang="ja-JP" sz="2400" baseline="-25000" dirty="0">
                    <a:solidFill>
                      <a:srgbClr val="000000"/>
                    </a:solidFill>
                    <a:latin typeface="Times New Roman" panose="02020603050405020304" pitchFamily="18" charset="0"/>
                    <a:cs typeface="Times New Roman" panose="02020603050405020304" pitchFamily="18" charset="0"/>
                  </a:rPr>
                  <a:t>2</a:t>
                </a:r>
                <a:r>
                  <a:rPr lang="en-US" altLang="ja-JP" sz="2400" dirty="0">
                    <a:solidFill>
                      <a:srgbClr val="000000"/>
                    </a:solidFill>
                    <a:latin typeface="Times New Roman" panose="02020603050405020304" pitchFamily="18" charset="0"/>
                    <a:cs typeface="Times New Roman" panose="02020603050405020304" pitchFamily="18" charset="0"/>
                  </a:rPr>
                  <a:t>)</a:t>
                </a:r>
                <a:r>
                  <a:rPr lang="ja-JP" altLang="en-US" sz="2400" dirty="0">
                    <a:solidFill>
                      <a:srgbClr val="000000"/>
                    </a:solidFill>
                    <a:latin typeface="Times New Roman" panose="02020603050405020304" pitchFamily="18" charset="0"/>
                    <a:cs typeface="Times New Roman" panose="02020603050405020304" pitchFamily="18" charset="0"/>
                  </a:rPr>
                  <a:t>の集まり</a:t>
                </a:r>
                <a:endParaRPr lang="en-US" altLang="ja-JP" sz="2400" dirty="0">
                  <a:solidFill>
                    <a:srgbClr val="000000"/>
                  </a:solidFill>
                  <a:latin typeface="Times New Roman" panose="02020603050405020304" pitchFamily="18" charset="0"/>
                  <a:cs typeface="Times New Roman" panose="02020603050405020304" pitchFamily="18" charset="0"/>
                </a:endParaRPr>
              </a:p>
              <a:p>
                <a:pPr>
                  <a:buNone/>
                </a:pPr>
                <a:endParaRPr lang="en-US" altLang="ja-JP" sz="2400" dirty="0">
                  <a:solidFill>
                    <a:srgbClr val="000000"/>
                  </a:solidFill>
                  <a:latin typeface="Times New Roman" panose="02020603050405020304" pitchFamily="18" charset="0"/>
                  <a:cs typeface="Times New Roman" panose="02020603050405020304" pitchFamily="18" charset="0"/>
                </a:endParaRPr>
              </a:p>
              <a:p>
                <a:pPr>
                  <a:buNone/>
                </a:pPr>
                <a14:m>
                  <m:oMathPara xmlns:m="http://schemas.openxmlformats.org/officeDocument/2006/math">
                    <m:oMathParaPr>
                      <m:jc m:val="center"/>
                    </m:oMathParaPr>
                    <m:oMath xmlns:m="http://schemas.openxmlformats.org/officeDocument/2006/math">
                      <m:sSub>
                        <m:sSubPr>
                          <m:ctrlPr>
                            <a:rPr lang="ja-JP" altLang="en-US" sz="2400" i="1" smtClean="0">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𝐶</m:t>
                          </m:r>
                        </m:e>
                        <m:sub>
                          <m:r>
                            <a:rPr lang="ja-JP" altLang="en-US" sz="2400" i="1">
                              <a:solidFill>
                                <a:srgbClr val="000000"/>
                              </a:solidFill>
                              <a:latin typeface="Cambria Math" panose="02040503050406030204" pitchFamily="18" charset="0"/>
                            </a:rPr>
                            <m:t>1</m:t>
                          </m:r>
                        </m:sub>
                      </m:sSub>
                      <m:r>
                        <a:rPr lang="ja-JP" altLang="en-US" sz="2400" i="1">
                          <a:solidFill>
                            <a:srgbClr val="000000"/>
                          </a:solidFill>
                          <a:latin typeface="Cambria Math" panose="02040503050406030204" pitchFamily="18" charset="0"/>
                        </a:rPr>
                        <m:t>+</m:t>
                      </m:r>
                      <m:f>
                        <m:fPr>
                          <m:ctrlPr>
                            <a:rPr lang="ja-JP" altLang="en-US" sz="2400" i="1">
                              <a:solidFill>
                                <a:srgbClr val="000000"/>
                              </a:solidFill>
                              <a:latin typeface="Cambria Math" panose="02040503050406030204" pitchFamily="18" charset="0"/>
                            </a:rPr>
                          </m:ctrlPr>
                        </m:fPr>
                        <m:num>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𝐶</m:t>
                              </m:r>
                            </m:e>
                            <m:sub>
                              <m:r>
                                <a:rPr lang="ja-JP" altLang="en-US" sz="2400" i="1">
                                  <a:solidFill>
                                    <a:srgbClr val="000000"/>
                                  </a:solidFill>
                                  <a:latin typeface="Cambria Math" panose="02040503050406030204" pitchFamily="18" charset="0"/>
                                </a:rPr>
                                <m:t>2</m:t>
                              </m:r>
                            </m:sub>
                          </m:sSub>
                        </m:num>
                        <m:den>
                          <m:r>
                            <a:rPr lang="ja-JP" altLang="en-US" sz="2400" i="1">
                              <a:solidFill>
                                <a:srgbClr val="000000"/>
                              </a:solidFill>
                              <a:latin typeface="Cambria Math" panose="02040503050406030204" pitchFamily="18" charset="0"/>
                            </a:rPr>
                            <m:t>1+</m:t>
                          </m:r>
                          <m:r>
                            <a:rPr lang="ja-JP" altLang="en-US" sz="2400" i="1">
                              <a:solidFill>
                                <a:srgbClr val="000000"/>
                              </a:solidFill>
                              <a:latin typeface="Cambria Math" panose="02040503050406030204" pitchFamily="18" charset="0"/>
                            </a:rPr>
                            <m:t>𝑟</m:t>
                          </m:r>
                        </m:den>
                      </m:f>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en-US" altLang="ja-JP" sz="2400" b="0" i="1" smtClean="0">
                              <a:solidFill>
                                <a:srgbClr val="000000"/>
                              </a:solidFill>
                              <a:latin typeface="Cambria Math" panose="02040503050406030204" pitchFamily="18" charset="0"/>
                            </a:rPr>
                            <m:t>𝑌</m:t>
                          </m:r>
                        </m:e>
                        <m:sub>
                          <m:r>
                            <a:rPr lang="ja-JP" altLang="en-US" sz="2400" i="1">
                              <a:solidFill>
                                <a:srgbClr val="000000"/>
                              </a:solidFill>
                              <a:latin typeface="Cambria Math" panose="02040503050406030204" pitchFamily="18" charset="0"/>
                            </a:rPr>
                            <m:t>1</m:t>
                          </m:r>
                        </m:sub>
                      </m:sSub>
                      <m:r>
                        <a:rPr lang="ja-JP" altLang="en-US" sz="2400" i="1">
                          <a:solidFill>
                            <a:srgbClr val="000000"/>
                          </a:solidFill>
                          <a:latin typeface="Cambria Math" panose="02040503050406030204" pitchFamily="18" charset="0"/>
                        </a:rPr>
                        <m:t>+</m:t>
                      </m:r>
                      <m:f>
                        <m:fPr>
                          <m:ctrlPr>
                            <a:rPr lang="ja-JP" altLang="en-US" sz="2400" i="1">
                              <a:solidFill>
                                <a:srgbClr val="000000"/>
                              </a:solidFill>
                              <a:latin typeface="Cambria Math" panose="02040503050406030204" pitchFamily="18" charset="0"/>
                            </a:rPr>
                          </m:ctrlPr>
                        </m:fPr>
                        <m:num>
                          <m:sSub>
                            <m:sSubPr>
                              <m:ctrlPr>
                                <a:rPr lang="ja-JP" altLang="en-US" sz="2400" i="1">
                                  <a:solidFill>
                                    <a:srgbClr val="000000"/>
                                  </a:solidFill>
                                  <a:latin typeface="Cambria Math" panose="02040503050406030204" pitchFamily="18" charset="0"/>
                                </a:rPr>
                              </m:ctrlPr>
                            </m:sSubPr>
                            <m:e>
                              <m:r>
                                <a:rPr lang="en-US" altLang="ja-JP" sz="2400" b="0" i="1" smtClean="0">
                                  <a:solidFill>
                                    <a:srgbClr val="000000"/>
                                  </a:solidFill>
                                  <a:latin typeface="Cambria Math" panose="02040503050406030204" pitchFamily="18" charset="0"/>
                                </a:rPr>
                                <m:t>𝑌</m:t>
                              </m:r>
                            </m:e>
                            <m:sub>
                              <m:r>
                                <a:rPr lang="ja-JP" altLang="en-US" sz="2400" i="1">
                                  <a:solidFill>
                                    <a:srgbClr val="000000"/>
                                  </a:solidFill>
                                  <a:latin typeface="Cambria Math" panose="02040503050406030204" pitchFamily="18" charset="0"/>
                                </a:rPr>
                                <m:t>2</m:t>
                              </m:r>
                            </m:sub>
                          </m:sSub>
                        </m:num>
                        <m:den>
                          <m:r>
                            <a:rPr lang="ja-JP" altLang="en-US" sz="2400" i="1">
                              <a:solidFill>
                                <a:srgbClr val="000000"/>
                              </a:solidFill>
                              <a:latin typeface="Cambria Math" panose="02040503050406030204" pitchFamily="18" charset="0"/>
                            </a:rPr>
                            <m:t>1+</m:t>
                          </m:r>
                          <m:r>
                            <a:rPr lang="ja-JP" altLang="en-US" sz="2400" i="1">
                              <a:solidFill>
                                <a:srgbClr val="000000"/>
                              </a:solidFill>
                              <a:latin typeface="Cambria Math" panose="02040503050406030204" pitchFamily="18" charset="0"/>
                            </a:rPr>
                            <m:t>𝑟</m:t>
                          </m:r>
                        </m:den>
                      </m:f>
                    </m:oMath>
                  </m:oMathPara>
                </a14:m>
                <a:endParaRPr lang="en-US" altLang="ja-JP" sz="2000" dirty="0"/>
              </a:p>
            </p:txBody>
          </p:sp>
        </mc:Choice>
        <mc:Fallback xmlns="">
          <p:sp>
            <p:nvSpPr>
              <p:cNvPr id="2" name="正方形/長方形 1">
                <a:extLst>
                  <a:ext uri="{FF2B5EF4-FFF2-40B4-BE49-F238E27FC236}">
                    <a16:creationId xmlns:a16="http://schemas.microsoft.com/office/drawing/2014/main" id="{131DDE94-7E58-4684-85B6-490D837E897D}"/>
                  </a:ext>
                </a:extLst>
              </p:cNvPr>
              <p:cNvSpPr>
                <a:spLocks noRot="1" noChangeAspect="1" noMove="1" noResize="1" noEditPoints="1" noAdjustHandles="1" noChangeArrowheads="1" noChangeShapeType="1" noTextEdit="1"/>
              </p:cNvSpPr>
              <p:nvPr/>
            </p:nvSpPr>
            <p:spPr>
              <a:xfrm>
                <a:off x="3775469" y="1916288"/>
                <a:ext cx="5057836" cy="2269724"/>
              </a:xfrm>
              <a:prstGeom prst="rect">
                <a:avLst/>
              </a:prstGeom>
              <a:blipFill>
                <a:blip r:embed="rId3"/>
                <a:stretch>
                  <a:fillRect l="-1807" t="-1877"/>
                </a:stretch>
              </a:blipFill>
            </p:spPr>
            <p:txBody>
              <a:bodyPr/>
              <a:lstStyle/>
              <a:p>
                <a:r>
                  <a:rPr lang="ja-JP" altLang="en-US">
                    <a:noFill/>
                  </a:rPr>
                  <a:t> </a:t>
                </a:r>
              </a:p>
            </p:txBody>
          </p:sp>
        </mc:Fallback>
      </mc:AlternateContent>
      <p:cxnSp>
        <p:nvCxnSpPr>
          <p:cNvPr id="4" name="直線矢印コネクタ 3">
            <a:extLst>
              <a:ext uri="{FF2B5EF4-FFF2-40B4-BE49-F238E27FC236}">
                <a16:creationId xmlns:a16="http://schemas.microsoft.com/office/drawing/2014/main" id="{1F04DB42-05E7-4D32-904B-FE24604357E8}"/>
              </a:ext>
            </a:extLst>
          </p:cNvPr>
          <p:cNvCxnSpPr>
            <a:cxnSpLocks/>
          </p:cNvCxnSpPr>
          <p:nvPr/>
        </p:nvCxnSpPr>
        <p:spPr>
          <a:xfrm flipH="1">
            <a:off x="2843808" y="2708920"/>
            <a:ext cx="868541" cy="8822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40B7594E-6B99-4FE6-B225-3C8ED9180364}"/>
              </a:ext>
            </a:extLst>
          </p:cNvPr>
          <p:cNvSpPr txBox="1"/>
          <p:nvPr/>
        </p:nvSpPr>
        <p:spPr>
          <a:xfrm>
            <a:off x="5868144" y="4509120"/>
            <a:ext cx="2880320" cy="1477328"/>
          </a:xfrm>
          <a:prstGeom prst="rect">
            <a:avLst/>
          </a:prstGeom>
          <a:noFill/>
        </p:spPr>
        <p:txBody>
          <a:bodyPr wrap="square" rtlCol="0">
            <a:spAutoFit/>
          </a:bodyPr>
          <a:lstStyle/>
          <a:p>
            <a:r>
              <a:rPr lang="ja-JP" altLang="en-US" dirty="0"/>
              <a:t>一般的には，第</a:t>
            </a:r>
            <a:r>
              <a:rPr lang="en-US" altLang="ja-JP" dirty="0"/>
              <a:t>1</a:t>
            </a:r>
            <a:r>
              <a:rPr lang="ja-JP" altLang="en-US" dirty="0"/>
              <a:t>期，第</a:t>
            </a:r>
            <a:r>
              <a:rPr lang="en-US" altLang="ja-JP" dirty="0"/>
              <a:t>2</a:t>
            </a:r>
            <a:r>
              <a:rPr lang="ja-JP" altLang="en-US" dirty="0"/>
              <a:t>期の消費を平準化するように消費経路を選択するはず</a:t>
            </a:r>
            <a:r>
              <a:rPr lang="en-US" altLang="ja-JP" dirty="0">
                <a:sym typeface="Wingdings" panose="05000000000000000000" pitchFamily="2" charset="2"/>
              </a:rPr>
              <a:t></a:t>
            </a:r>
            <a:r>
              <a:rPr lang="ja-JP" altLang="en-US" dirty="0">
                <a:sym typeface="Wingdings" panose="05000000000000000000" pitchFamily="2" charset="2"/>
              </a:rPr>
              <a:t>ライフサイクル仮説，恒常所得仮説</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a:bodyPr>
          <a:lstStyle/>
          <a:p>
            <a:r>
              <a:rPr lang="ja-JP" altLang="en-US" sz="4000" dirty="0"/>
              <a:t>異時点間の消費の選択</a:t>
            </a:r>
          </a:p>
        </p:txBody>
      </p:sp>
      <p:sp>
        <p:nvSpPr>
          <p:cNvPr id="29699" name="Rectangle 3"/>
          <p:cNvSpPr>
            <a:spLocks noGrp="1" noChangeArrowheads="1"/>
          </p:cNvSpPr>
          <p:nvPr>
            <p:ph idx="1"/>
          </p:nvPr>
        </p:nvSpPr>
        <p:spPr/>
        <p:txBody>
          <a:bodyPr>
            <a:normAutofit lnSpcReduction="10000"/>
          </a:bodyPr>
          <a:lstStyle/>
          <a:p>
            <a:pPr>
              <a:lnSpc>
                <a:spcPct val="100000"/>
              </a:lnSpc>
            </a:pPr>
            <a:r>
              <a:rPr lang="ja-JP" altLang="en-US" sz="2400" dirty="0"/>
              <a:t>減税政策の効果：減税が消費を刺激するのは，生涯の予算制約を変える場合のみである。</a:t>
            </a:r>
            <a:endParaRPr lang="en-US" altLang="ja-JP" sz="2400" dirty="0"/>
          </a:p>
          <a:p>
            <a:pPr lvl="1">
              <a:lnSpc>
                <a:spcPct val="100000"/>
              </a:lnSpc>
            </a:pPr>
            <a:r>
              <a:rPr lang="ja-JP" altLang="en-US" sz="2100" dirty="0"/>
              <a:t>一時的な減税には消費刺激効果が無い</a:t>
            </a:r>
          </a:p>
          <a:p>
            <a:pPr>
              <a:lnSpc>
                <a:spcPct val="100000"/>
              </a:lnSpc>
            </a:pPr>
            <a:r>
              <a:rPr lang="ja-JP" altLang="en-US" sz="2400" dirty="0"/>
              <a:t>留保条件：借り入れ制約（流動性制約）が存在する場合は，減税は消費を刺激する。</a:t>
            </a:r>
            <a:endParaRPr lang="en-US" altLang="ja-JP" sz="2400" dirty="0"/>
          </a:p>
          <a:p>
            <a:pPr lvl="1">
              <a:lnSpc>
                <a:spcPct val="100000"/>
              </a:lnSpc>
            </a:pPr>
            <a:r>
              <a:rPr lang="ja-JP" altLang="en-US" sz="2100" dirty="0"/>
              <a:t>流動性制約：資金を借り入れて現在の消費を増やしたいが（将来の消費を犠牲にして），借り入れができないため現在の消費が抑制されている状態</a:t>
            </a:r>
            <a:endParaRPr lang="en-US" altLang="ja-JP" sz="2100" dirty="0"/>
          </a:p>
          <a:p>
            <a:pPr lvl="1">
              <a:lnSpc>
                <a:spcPct val="100000"/>
              </a:lnSpc>
            </a:pPr>
            <a:r>
              <a:rPr lang="ja-JP" altLang="en-US" sz="2100" dirty="0"/>
              <a:t>予算線は点</a:t>
            </a:r>
            <a:r>
              <a:rPr lang="en-US" altLang="ja-JP" sz="2100" dirty="0"/>
              <a:t>D(Y1,Y2)</a:t>
            </a:r>
            <a:r>
              <a:rPr lang="ja-JP" altLang="en-US" sz="2100" dirty="0"/>
              <a:t>で屈折する</a:t>
            </a:r>
            <a:endParaRPr lang="en-US" altLang="ja-JP" sz="2100" dirty="0"/>
          </a:p>
          <a:p>
            <a:pPr lvl="1">
              <a:lnSpc>
                <a:spcPct val="100000"/>
              </a:lnSpc>
            </a:pPr>
            <a:r>
              <a:rPr lang="ja-JP" altLang="en-US" sz="2100" dirty="0"/>
              <a:t>減税（＋将来の増税）は流動性制約下にある家計に対し，政府が貸し付けを行うようなもの</a:t>
            </a:r>
            <a:r>
              <a:rPr lang="en-US" altLang="ja-JP" sz="2100" dirty="0">
                <a:sym typeface="Wingdings" panose="05000000000000000000" pitchFamily="2" charset="2"/>
              </a:rPr>
              <a:t></a:t>
            </a:r>
            <a:r>
              <a:rPr lang="ja-JP" altLang="en-US" sz="2100" dirty="0">
                <a:sym typeface="Wingdings" panose="05000000000000000000" pitchFamily="2" charset="2"/>
              </a:rPr>
              <a:t>流動性制約がゆるみ，家計は消費を拡大する</a:t>
            </a:r>
            <a:endParaRPr lang="ja-JP" altLang="en-US" sz="2100" dirty="0"/>
          </a:p>
          <a:p>
            <a:endParaRPr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t>消費関数・投資関数</a:t>
            </a:r>
          </a:p>
        </p:txBody>
      </p:sp>
      <p:sp>
        <p:nvSpPr>
          <p:cNvPr id="5" name="コンテンツ プレースホルダー 4"/>
          <p:cNvSpPr>
            <a:spLocks noGrp="1"/>
          </p:cNvSpPr>
          <p:nvPr>
            <p:ph idx="1"/>
          </p:nvPr>
        </p:nvSpPr>
        <p:spPr/>
        <p:txBody>
          <a:bodyPr>
            <a:normAutofit/>
          </a:bodyPr>
          <a:lstStyle/>
          <a:p>
            <a:pPr marL="0" indent="0">
              <a:buNone/>
            </a:pPr>
            <a:r>
              <a:rPr kumimoji="1" lang="ja-JP" altLang="en-US" sz="3200" dirty="0"/>
              <a:t>消費関数</a:t>
            </a:r>
            <a:endParaRPr kumimoji="1" lang="en-US" altLang="ja-JP" sz="3200" dirty="0"/>
          </a:p>
          <a:p>
            <a:pPr lvl="1"/>
            <a:r>
              <a:rPr lang="ja-JP" altLang="en-US" sz="2800" dirty="0"/>
              <a:t>消費関数論争</a:t>
            </a:r>
            <a:endParaRPr lang="en-US" altLang="ja-JP" sz="2800" dirty="0"/>
          </a:p>
          <a:p>
            <a:pPr lvl="1"/>
            <a:r>
              <a:rPr kumimoji="1" lang="ja-JP" altLang="en-US" sz="2800" dirty="0"/>
              <a:t>恒常所得仮説</a:t>
            </a:r>
            <a:endParaRPr kumimoji="1" lang="en-US" altLang="ja-JP" sz="2800" dirty="0"/>
          </a:p>
          <a:p>
            <a:pPr lvl="1"/>
            <a:r>
              <a:rPr lang="ja-JP" altLang="en-US" sz="2800" dirty="0"/>
              <a:t>ライフサイクル仮説</a:t>
            </a:r>
            <a:endParaRPr lang="en-US" altLang="ja-JP" sz="2800" dirty="0"/>
          </a:p>
          <a:p>
            <a:pPr lvl="1"/>
            <a:r>
              <a:rPr kumimoji="1" lang="ja-JP" altLang="en-US" sz="2800" dirty="0"/>
              <a:t>異時点間の消費の選択</a:t>
            </a:r>
            <a:endParaRPr kumimoji="1" lang="en-US" altLang="ja-JP" sz="2800" dirty="0"/>
          </a:p>
          <a:p>
            <a:pPr marL="0" indent="0">
              <a:buNone/>
            </a:pPr>
            <a:r>
              <a:rPr lang="ja-JP" altLang="en-US" sz="3200" dirty="0"/>
              <a:t>投資関数</a:t>
            </a:r>
            <a:endParaRPr lang="en-US" altLang="ja-JP" sz="3200" dirty="0"/>
          </a:p>
          <a:p>
            <a:pPr lvl="1"/>
            <a:r>
              <a:rPr kumimoji="1" lang="ja-JP" altLang="en-US" sz="2800" dirty="0"/>
              <a:t>新古典派投資関数</a:t>
            </a:r>
            <a:endParaRPr kumimoji="1" lang="en-US" altLang="ja-JP" sz="2800" dirty="0"/>
          </a:p>
          <a:p>
            <a:pPr lvl="1"/>
            <a:r>
              <a:rPr lang="ja-JP" altLang="en-US" sz="2800" dirty="0"/>
              <a:t>資本コスト</a:t>
            </a:r>
            <a:endParaRPr lang="en-US" altLang="ja-JP" sz="2800" dirty="0"/>
          </a:p>
          <a:p>
            <a:pPr lvl="1"/>
            <a:r>
              <a:rPr kumimoji="1" lang="ja-JP" altLang="en-US" sz="2800" dirty="0"/>
              <a:t>投資の決定要因</a:t>
            </a:r>
            <a:endParaRPr kumimoji="1" lang="ja-JP" altLang="en-US" dirty="0"/>
          </a:p>
        </p:txBody>
      </p:sp>
    </p:spTree>
    <p:extLst>
      <p:ext uri="{BB962C8B-B14F-4D97-AF65-F5344CB8AC3E}">
        <p14:creationId xmlns:p14="http://schemas.microsoft.com/office/powerpoint/2010/main" val="633308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t>投資関数</a:t>
            </a:r>
          </a:p>
        </p:txBody>
      </p:sp>
      <p:sp>
        <p:nvSpPr>
          <p:cNvPr id="3" name="コンテンツ プレースホルダー 2"/>
          <p:cNvSpPr>
            <a:spLocks noGrp="1"/>
          </p:cNvSpPr>
          <p:nvPr>
            <p:ph idx="1"/>
          </p:nvPr>
        </p:nvSpPr>
        <p:spPr/>
        <p:txBody>
          <a:bodyPr/>
          <a:lstStyle/>
          <a:p>
            <a:pPr>
              <a:lnSpc>
                <a:spcPct val="100000"/>
              </a:lnSpc>
            </a:pPr>
            <a:r>
              <a:rPr kumimoji="1" lang="ja-JP" altLang="en-US" sz="2800" dirty="0"/>
              <a:t>投資</a:t>
            </a:r>
            <a:endParaRPr kumimoji="1" lang="en-US" altLang="ja-JP" sz="2800" dirty="0"/>
          </a:p>
          <a:p>
            <a:pPr lvl="1">
              <a:lnSpc>
                <a:spcPct val="100000"/>
              </a:lnSpc>
            </a:pPr>
            <a:r>
              <a:rPr kumimoji="1" lang="ja-JP" altLang="en-US" sz="2400" dirty="0"/>
              <a:t>企業の設備投資</a:t>
            </a:r>
            <a:endParaRPr kumimoji="1" lang="en-US" altLang="ja-JP" sz="2400" dirty="0"/>
          </a:p>
          <a:p>
            <a:pPr lvl="1">
              <a:lnSpc>
                <a:spcPct val="100000"/>
              </a:lnSpc>
            </a:pPr>
            <a:r>
              <a:rPr lang="ja-JP" altLang="en-US" sz="2400" dirty="0"/>
              <a:t>住宅投資</a:t>
            </a:r>
            <a:endParaRPr lang="en-US" altLang="ja-JP" sz="2400" dirty="0"/>
          </a:p>
          <a:p>
            <a:pPr lvl="1">
              <a:lnSpc>
                <a:spcPct val="100000"/>
              </a:lnSpc>
            </a:pPr>
            <a:r>
              <a:rPr kumimoji="1" lang="ja-JP" altLang="en-US" sz="2400" dirty="0"/>
              <a:t>公的投資　（道路・港湾等のインフラ整備）</a:t>
            </a:r>
            <a:endParaRPr kumimoji="1" lang="en-US" altLang="ja-JP" sz="2400" dirty="0"/>
          </a:p>
          <a:p>
            <a:pPr>
              <a:lnSpc>
                <a:spcPct val="100000"/>
              </a:lnSpc>
            </a:pPr>
            <a:r>
              <a:rPr lang="ja-JP" altLang="en-US" sz="2800" dirty="0"/>
              <a:t>ここでは主に企業の設備投資を考える</a:t>
            </a:r>
            <a:endParaRPr lang="en-US" altLang="ja-JP" sz="2800" dirty="0"/>
          </a:p>
          <a:p>
            <a:pPr>
              <a:lnSpc>
                <a:spcPct val="100000"/>
              </a:lnSpc>
            </a:pPr>
            <a:r>
              <a:rPr kumimoji="1" lang="ja-JP" altLang="en-US" sz="2800" dirty="0"/>
              <a:t>投資関数</a:t>
            </a:r>
            <a:endParaRPr kumimoji="1" lang="en-US" altLang="ja-JP" sz="2800" dirty="0"/>
          </a:p>
          <a:p>
            <a:pPr lvl="1">
              <a:lnSpc>
                <a:spcPct val="100000"/>
              </a:lnSpc>
            </a:pPr>
            <a:r>
              <a:rPr lang="ja-JP" altLang="en-US" sz="2400" dirty="0"/>
              <a:t>投資は利子率（投資のコストと関係）の関数</a:t>
            </a:r>
            <a:endParaRPr lang="en-US" altLang="ja-JP" sz="2400" dirty="0"/>
          </a:p>
          <a:p>
            <a:pPr lvl="1">
              <a:lnSpc>
                <a:spcPct val="100000"/>
              </a:lnSpc>
            </a:pPr>
            <a:r>
              <a:rPr kumimoji="1" lang="ja-JP" altLang="en-US" sz="2400" dirty="0"/>
              <a:t>投資のもたらす収益とコストを比較</a:t>
            </a:r>
            <a:endParaRPr kumimoji="1" lang="en-US" altLang="ja-JP" dirty="0"/>
          </a:p>
        </p:txBody>
      </p:sp>
    </p:spTree>
    <p:extLst>
      <p:ext uri="{BB962C8B-B14F-4D97-AF65-F5344CB8AC3E}">
        <p14:creationId xmlns:p14="http://schemas.microsoft.com/office/powerpoint/2010/main" val="16002432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854ADD-71C2-41BC-A405-C4311BF88EC6}"/>
              </a:ext>
            </a:extLst>
          </p:cNvPr>
          <p:cNvSpPr>
            <a:spLocks noGrp="1"/>
          </p:cNvSpPr>
          <p:nvPr>
            <p:ph type="title"/>
          </p:nvPr>
        </p:nvSpPr>
        <p:spPr/>
        <p:txBody>
          <a:bodyPr/>
          <a:lstStyle/>
          <a:p>
            <a:r>
              <a:rPr kumimoji="1" lang="ja-JP" altLang="en-US" sz="3200" dirty="0"/>
              <a:t>新古典派投資関数の理論</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344CFEE7-65AE-401D-A25E-C4E78F22ADC2}"/>
                  </a:ext>
                </a:extLst>
              </p:cNvPr>
              <p:cNvSpPr>
                <a:spLocks noGrp="1"/>
              </p:cNvSpPr>
              <p:nvPr>
                <p:ph idx="1"/>
              </p:nvPr>
            </p:nvSpPr>
            <p:spPr/>
            <p:txBody>
              <a:bodyPr>
                <a:normAutofit lnSpcReduction="10000"/>
              </a:bodyPr>
              <a:lstStyle/>
              <a:p>
                <a:r>
                  <a:rPr lang="ja-JP" altLang="en-US" sz="2400" dirty="0"/>
                  <a:t>仮定</a:t>
                </a:r>
                <a:endParaRPr lang="en-US" altLang="ja-JP" sz="2400" dirty="0"/>
              </a:p>
              <a:p>
                <a:r>
                  <a:rPr lang="ja-JP" altLang="en-US" sz="2400" dirty="0"/>
                  <a:t>資本の賃貸市場が存在</a:t>
                </a:r>
                <a:endParaRPr lang="en-US" altLang="ja-JP" sz="2400" dirty="0"/>
              </a:p>
              <a:p>
                <a:pPr lvl="1"/>
                <a:r>
                  <a:rPr kumimoji="1" lang="ja-JP" altLang="en-US" sz="2100" dirty="0"/>
                  <a:t>資本</a:t>
                </a:r>
                <a:r>
                  <a:rPr lang="en-US" altLang="ja-JP" sz="2100" dirty="0"/>
                  <a:t>1</a:t>
                </a:r>
                <a:r>
                  <a:rPr lang="ja-JP" altLang="en-US" sz="2100" dirty="0"/>
                  <a:t>単位</a:t>
                </a:r>
                <a:r>
                  <a:rPr kumimoji="1" lang="en-US" altLang="ja-JP" sz="2100" dirty="0"/>
                  <a:t>1</a:t>
                </a:r>
                <a:r>
                  <a:rPr kumimoji="1" lang="ja-JP" altLang="en-US" sz="2100" dirty="0"/>
                  <a:t>期間の賃貸コスト： </a:t>
                </a:r>
                <a:r>
                  <a:rPr kumimoji="1" lang="en-US" altLang="ja-JP" sz="2100" i="1" dirty="0">
                    <a:latin typeface="Times New Roman" panose="02020603050405020304" pitchFamily="18" charset="0"/>
                    <a:cs typeface="Times New Roman" panose="02020603050405020304" pitchFamily="18" charset="0"/>
                  </a:rPr>
                  <a:t>c</a:t>
                </a:r>
                <a:r>
                  <a:rPr kumimoji="1" lang="ja-JP" altLang="en-US" sz="2100" i="1" dirty="0">
                    <a:latin typeface="Times New Roman" panose="02020603050405020304" pitchFamily="18" charset="0"/>
                    <a:cs typeface="Times New Roman" panose="02020603050405020304" pitchFamily="18" charset="0"/>
                  </a:rPr>
                  <a:t>　</a:t>
                </a:r>
                <a:r>
                  <a:rPr kumimoji="1" lang="ja-JP" altLang="en-US" sz="2100" dirty="0">
                    <a:latin typeface="Times New Roman" panose="02020603050405020304" pitchFamily="18" charset="0"/>
                    <a:cs typeface="Times New Roman" panose="02020603050405020304" pitchFamily="18" charset="0"/>
                  </a:rPr>
                  <a:t>（所与）</a:t>
                </a:r>
                <a:endParaRPr kumimoji="1" lang="en-US" altLang="ja-JP" sz="2100" dirty="0">
                  <a:latin typeface="Times New Roman" panose="02020603050405020304" pitchFamily="18" charset="0"/>
                  <a:cs typeface="Times New Roman" panose="02020603050405020304" pitchFamily="18" charset="0"/>
                </a:endParaRPr>
              </a:p>
              <a:p>
                <a:r>
                  <a:rPr lang="ja-JP" altLang="en-US" sz="2400" dirty="0">
                    <a:latin typeface="Times New Roman" panose="02020603050405020304" pitchFamily="18" charset="0"/>
                    <a:cs typeface="Times New Roman" panose="02020603050405020304" pitchFamily="18" charset="0"/>
                  </a:rPr>
                  <a:t>企業の生産は資本</a:t>
                </a:r>
                <a:r>
                  <a:rPr lang="en-US" altLang="ja-JP" sz="2400" i="1" dirty="0">
                    <a:latin typeface="Times New Roman" panose="02020603050405020304" pitchFamily="18" charset="0"/>
                    <a:cs typeface="Times New Roman" panose="02020603050405020304" pitchFamily="18" charset="0"/>
                  </a:rPr>
                  <a:t>K</a:t>
                </a:r>
                <a:r>
                  <a:rPr lang="ja-JP" altLang="en-US" sz="2400" dirty="0">
                    <a:latin typeface="Times New Roman" panose="02020603050405020304" pitchFamily="18" charset="0"/>
                    <a:cs typeface="Times New Roman" panose="02020603050405020304" pitchFamily="18" charset="0"/>
                  </a:rPr>
                  <a:t>と労働</a:t>
                </a:r>
                <a:r>
                  <a:rPr lang="en-US" altLang="ja-JP" sz="2400" i="1" dirty="0">
                    <a:latin typeface="Times New Roman" panose="02020603050405020304" pitchFamily="18" charset="0"/>
                    <a:cs typeface="Times New Roman" panose="02020603050405020304" pitchFamily="18" charset="0"/>
                  </a:rPr>
                  <a:t>L</a:t>
                </a:r>
                <a:r>
                  <a:rPr lang="ja-JP" altLang="en-US" sz="2400" dirty="0">
                    <a:latin typeface="Times New Roman" panose="02020603050405020304" pitchFamily="18" charset="0"/>
                    <a:cs typeface="Times New Roman" panose="02020603050405020304" pitchFamily="18" charset="0"/>
                  </a:rPr>
                  <a:t>を用いて行われる</a:t>
                </a:r>
                <a:endParaRPr lang="en-US" altLang="ja-JP" sz="2400" dirty="0">
                  <a:latin typeface="Times New Roman" panose="02020603050405020304" pitchFamily="18" charset="0"/>
                  <a:cs typeface="Times New Roman" panose="02020603050405020304" pitchFamily="18" charset="0"/>
                </a:endParaRPr>
              </a:p>
              <a:p>
                <a:pPr lvl="1"/>
                <a14:m>
                  <m:oMath xmlns:m="http://schemas.openxmlformats.org/officeDocument/2006/math">
                    <m:r>
                      <a:rPr kumimoji="1" lang="en-US" altLang="ja-JP" sz="2100" b="0" i="1" smtClean="0">
                        <a:latin typeface="Cambria Math" panose="02040503050406030204" pitchFamily="18" charset="0"/>
                        <a:cs typeface="Times New Roman" panose="02020603050405020304" pitchFamily="18" charset="0"/>
                      </a:rPr>
                      <m:t>𝑌</m:t>
                    </m:r>
                    <m:r>
                      <a:rPr kumimoji="1" lang="en-US" altLang="ja-JP" sz="2100" b="0" i="1" smtClean="0">
                        <a:latin typeface="Cambria Math" panose="02040503050406030204" pitchFamily="18" charset="0"/>
                        <a:cs typeface="Times New Roman" panose="02020603050405020304" pitchFamily="18" charset="0"/>
                      </a:rPr>
                      <m:t>=</m:t>
                    </m:r>
                    <m:r>
                      <a:rPr kumimoji="1" lang="en-US" altLang="ja-JP" sz="2100" b="0" i="1" smtClean="0">
                        <a:latin typeface="Cambria Math" panose="02040503050406030204" pitchFamily="18" charset="0"/>
                        <a:cs typeface="Times New Roman" panose="02020603050405020304" pitchFamily="18" charset="0"/>
                      </a:rPr>
                      <m:t>𝐹</m:t>
                    </m:r>
                    <m:r>
                      <a:rPr kumimoji="1" lang="en-US" altLang="ja-JP" sz="2100" b="0" i="1" smtClean="0">
                        <a:latin typeface="Cambria Math" panose="02040503050406030204" pitchFamily="18" charset="0"/>
                        <a:cs typeface="Times New Roman" panose="02020603050405020304" pitchFamily="18" charset="0"/>
                      </a:rPr>
                      <m:t>(</m:t>
                    </m:r>
                    <m:r>
                      <a:rPr kumimoji="1" lang="en-US" altLang="ja-JP" sz="2100" b="0" i="1" smtClean="0">
                        <a:latin typeface="Cambria Math" panose="02040503050406030204" pitchFamily="18" charset="0"/>
                        <a:cs typeface="Times New Roman" panose="02020603050405020304" pitchFamily="18" charset="0"/>
                      </a:rPr>
                      <m:t>𝐾</m:t>
                    </m:r>
                    <m:r>
                      <a:rPr kumimoji="1" lang="en-US" altLang="ja-JP" sz="2100" b="0" i="1" smtClean="0">
                        <a:latin typeface="Cambria Math" panose="02040503050406030204" pitchFamily="18" charset="0"/>
                        <a:cs typeface="Times New Roman" panose="02020603050405020304" pitchFamily="18" charset="0"/>
                      </a:rPr>
                      <m:t>,</m:t>
                    </m:r>
                    <m:r>
                      <a:rPr kumimoji="1" lang="en-US" altLang="ja-JP" sz="2100" b="0" i="1" smtClean="0">
                        <a:latin typeface="Cambria Math" panose="02040503050406030204" pitchFamily="18" charset="0"/>
                        <a:cs typeface="Times New Roman" panose="02020603050405020304" pitchFamily="18" charset="0"/>
                      </a:rPr>
                      <m:t>𝐿</m:t>
                    </m:r>
                    <m:r>
                      <a:rPr kumimoji="1" lang="en-US" altLang="ja-JP" sz="2100" b="0" i="1" smtClean="0">
                        <a:latin typeface="Cambria Math" panose="02040503050406030204" pitchFamily="18" charset="0"/>
                        <a:cs typeface="Times New Roman" panose="02020603050405020304" pitchFamily="18" charset="0"/>
                      </a:rPr>
                      <m:t>)</m:t>
                    </m:r>
                  </m:oMath>
                </a14:m>
                <a:endParaRPr kumimoji="1" lang="en-US" altLang="ja-JP" sz="2100" dirty="0">
                  <a:latin typeface="Times New Roman" panose="02020603050405020304" pitchFamily="18" charset="0"/>
                  <a:cs typeface="Times New Roman" panose="02020603050405020304" pitchFamily="18" charset="0"/>
                </a:endParaRPr>
              </a:p>
              <a:p>
                <a:pPr lvl="1"/>
                <a:r>
                  <a:rPr kumimoji="1" lang="ja-JP" altLang="en-US" sz="2100" dirty="0">
                    <a:latin typeface="Times New Roman" panose="02020603050405020304" pitchFamily="18" charset="0"/>
                    <a:cs typeface="Times New Roman" panose="02020603050405020304" pitchFamily="18" charset="0"/>
                  </a:rPr>
                  <a:t>労働投入量は最適な値に決まっている</a:t>
                </a:r>
                <a:endParaRPr kumimoji="1" lang="en-US" altLang="ja-JP" sz="2100" dirty="0">
                  <a:latin typeface="Times New Roman" panose="02020603050405020304" pitchFamily="18" charset="0"/>
                  <a:cs typeface="Times New Roman" panose="02020603050405020304" pitchFamily="18" charset="0"/>
                </a:endParaRPr>
              </a:p>
              <a:p>
                <a:r>
                  <a:rPr lang="ja-JP" altLang="en-US" sz="2400" dirty="0">
                    <a:latin typeface="Times New Roman" panose="02020603050405020304" pitchFamily="18" charset="0"/>
                    <a:cs typeface="Times New Roman" panose="02020603050405020304" pitchFamily="18" charset="0"/>
                  </a:rPr>
                  <a:t>生産関数の性質</a:t>
                </a:r>
                <a:endParaRPr lang="en-US" altLang="ja-JP" sz="2400" dirty="0">
                  <a:latin typeface="Times New Roman" panose="02020603050405020304" pitchFamily="18" charset="0"/>
                  <a:cs typeface="Times New Roman" panose="02020603050405020304" pitchFamily="18" charset="0"/>
                </a:endParaRPr>
              </a:p>
              <a:p>
                <a:pPr lvl="1"/>
                <a:r>
                  <a:rPr lang="ja-JP" altLang="en-US" sz="2100" dirty="0">
                    <a:latin typeface="Times New Roman" panose="02020603050405020304" pitchFamily="18" charset="0"/>
                    <a:cs typeface="Times New Roman" panose="02020603050405020304" pitchFamily="18" charset="0"/>
                  </a:rPr>
                  <a:t>資本の限界生産物</a:t>
                </a:r>
                <a:r>
                  <a:rPr lang="en-US" altLang="ja-JP" sz="2100" dirty="0">
                    <a:latin typeface="Times New Roman" panose="02020603050405020304" pitchFamily="18" charset="0"/>
                    <a:cs typeface="Times New Roman" panose="02020603050405020304" pitchFamily="18" charset="0"/>
                  </a:rPr>
                  <a:t>MPK</a:t>
                </a:r>
                <a:r>
                  <a:rPr lang="ja-JP" altLang="en-US" sz="2100" dirty="0">
                    <a:latin typeface="Times New Roman" panose="02020603050405020304" pitchFamily="18" charset="0"/>
                    <a:cs typeface="Times New Roman" panose="02020603050405020304" pitchFamily="18" charset="0"/>
                  </a:rPr>
                  <a:t>は</a:t>
                </a:r>
                <a:r>
                  <a:rPr lang="en-US" altLang="ja-JP" sz="2100" dirty="0">
                    <a:latin typeface="Times New Roman" panose="02020603050405020304" pitchFamily="18" charset="0"/>
                    <a:cs typeface="Times New Roman" panose="02020603050405020304" pitchFamily="18" charset="0"/>
                  </a:rPr>
                  <a:t>K</a:t>
                </a:r>
                <a:r>
                  <a:rPr lang="ja-JP" altLang="en-US" sz="2100" dirty="0">
                    <a:latin typeface="Times New Roman" panose="02020603050405020304" pitchFamily="18" charset="0"/>
                    <a:cs typeface="Times New Roman" panose="02020603050405020304" pitchFamily="18" charset="0"/>
                  </a:rPr>
                  <a:t>の増加ともに逓減する</a:t>
                </a:r>
                <a:endParaRPr lang="en-US" altLang="ja-JP" sz="2100" dirty="0">
                  <a:latin typeface="Times New Roman" panose="02020603050405020304" pitchFamily="18" charset="0"/>
                  <a:cs typeface="Times New Roman" panose="02020603050405020304" pitchFamily="18" charset="0"/>
                </a:endParaRPr>
              </a:p>
              <a:p>
                <a:r>
                  <a:rPr lang="ja-JP" altLang="en-US" sz="2400" dirty="0">
                    <a:latin typeface="Times New Roman" panose="02020603050405020304" pitchFamily="18" charset="0"/>
                    <a:cs typeface="Times New Roman" panose="02020603050405020304" pitchFamily="18" charset="0"/>
                  </a:rPr>
                  <a:t>投資の決定</a:t>
                </a:r>
                <a:endParaRPr lang="en-US" altLang="ja-JP" sz="2400" dirty="0">
                  <a:latin typeface="Times New Roman" panose="02020603050405020304" pitchFamily="18" charset="0"/>
                  <a:cs typeface="Times New Roman" panose="02020603050405020304" pitchFamily="18" charset="0"/>
                </a:endParaRPr>
              </a:p>
              <a:p>
                <a:pPr lvl="1"/>
                <a:r>
                  <a:rPr lang="ja-JP" altLang="en-US" sz="2100" dirty="0">
                    <a:latin typeface="Times New Roman" panose="02020603050405020304" pitchFamily="18" charset="0"/>
                    <a:cs typeface="Times New Roman" panose="02020603050405020304" pitchFamily="18" charset="0"/>
                  </a:rPr>
                  <a:t>企業は利潤を最大にする</a:t>
                </a:r>
                <a:r>
                  <a:rPr lang="en-US" altLang="ja-JP" sz="2100" dirty="0">
                    <a:latin typeface="Times New Roman" panose="02020603050405020304" pitchFamily="18" charset="0"/>
                    <a:cs typeface="Times New Roman" panose="02020603050405020304" pitchFamily="18" charset="0"/>
                  </a:rPr>
                  <a:t>K</a:t>
                </a:r>
                <a:r>
                  <a:rPr lang="ja-JP" altLang="en-US" sz="2100" dirty="0">
                    <a:latin typeface="Times New Roman" panose="02020603050405020304" pitchFamily="18" charset="0"/>
                    <a:cs typeface="Times New Roman" panose="02020603050405020304" pitchFamily="18" charset="0"/>
                  </a:rPr>
                  <a:t>の水準を決定（これを</a:t>
                </a:r>
                <a:r>
                  <a:rPr lang="en-US" altLang="ja-JP" sz="2100" dirty="0">
                    <a:latin typeface="Times New Roman" panose="02020603050405020304" pitchFamily="18" charset="0"/>
                    <a:cs typeface="Times New Roman" panose="02020603050405020304" pitchFamily="18" charset="0"/>
                  </a:rPr>
                  <a:t>K*</a:t>
                </a:r>
                <a:r>
                  <a:rPr lang="ja-JP" altLang="en-US" sz="2100" dirty="0">
                    <a:latin typeface="Times New Roman" panose="02020603050405020304" pitchFamily="18" charset="0"/>
                    <a:cs typeface="Times New Roman" panose="02020603050405020304" pitchFamily="18" charset="0"/>
                  </a:rPr>
                  <a:t>で表す）</a:t>
                </a:r>
                <a:endParaRPr lang="en-US" altLang="ja-JP" sz="2100" dirty="0">
                  <a:latin typeface="Times New Roman" panose="02020603050405020304" pitchFamily="18" charset="0"/>
                  <a:cs typeface="Times New Roman" panose="02020603050405020304" pitchFamily="18" charset="0"/>
                </a:endParaRPr>
              </a:p>
              <a:p>
                <a:pPr lvl="1"/>
                <a:r>
                  <a:rPr kumimoji="1" lang="ja-JP" altLang="en-US" sz="2100" dirty="0">
                    <a:latin typeface="Times New Roman" panose="02020603050405020304" pitchFamily="18" charset="0"/>
                    <a:cs typeface="Times New Roman" panose="02020603050405020304" pitchFamily="18" charset="0"/>
                  </a:rPr>
                  <a:t>投資は</a:t>
                </a:r>
                <a:r>
                  <a:rPr kumimoji="1" lang="en-US" altLang="ja-JP" sz="2100" dirty="0">
                    <a:latin typeface="Times New Roman" panose="02020603050405020304" pitchFamily="18" charset="0"/>
                    <a:cs typeface="Times New Roman" panose="02020603050405020304" pitchFamily="18" charset="0"/>
                  </a:rPr>
                  <a:t>K*</a:t>
                </a:r>
                <a:r>
                  <a:rPr kumimoji="1" lang="ja-JP" altLang="en-US" sz="2100" dirty="0">
                    <a:latin typeface="Times New Roman" panose="02020603050405020304" pitchFamily="18" charset="0"/>
                    <a:cs typeface="Times New Roman" panose="02020603050405020304" pitchFamily="18" charset="0"/>
                  </a:rPr>
                  <a:t>を実現するように行われる（現実の資本ストックと</a:t>
                </a:r>
                <a:r>
                  <a:rPr kumimoji="1" lang="en-US" altLang="ja-JP" sz="2100" dirty="0">
                    <a:latin typeface="Times New Roman" panose="02020603050405020304" pitchFamily="18" charset="0"/>
                    <a:cs typeface="Times New Roman" panose="02020603050405020304" pitchFamily="18" charset="0"/>
                  </a:rPr>
                  <a:t>K*</a:t>
                </a:r>
                <a:r>
                  <a:rPr kumimoji="1" lang="ja-JP" altLang="en-US" sz="2100" dirty="0">
                    <a:latin typeface="Times New Roman" panose="02020603050405020304" pitchFamily="18" charset="0"/>
                    <a:cs typeface="Times New Roman" panose="02020603050405020304" pitchFamily="18" charset="0"/>
                  </a:rPr>
                  <a:t>のギャップを埋めるように行われる）</a:t>
                </a:r>
                <a:endParaRPr kumimoji="1" lang="en-US" altLang="ja-JP" sz="2100" dirty="0">
                  <a:latin typeface="Times New Roman" panose="02020603050405020304" pitchFamily="18" charset="0"/>
                  <a:cs typeface="Times New Roman" panose="02020603050405020304" pitchFamily="18" charset="0"/>
                </a:endParaRPr>
              </a:p>
              <a:p>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344CFEE7-65AE-401D-A25E-C4E78F22ADC2}"/>
                  </a:ext>
                </a:extLst>
              </p:cNvPr>
              <p:cNvSpPr>
                <a:spLocks noGrp="1" noRot="1" noChangeAspect="1" noMove="1" noResize="1" noEditPoints="1" noAdjustHandles="1" noChangeArrowheads="1" noChangeShapeType="1" noTextEdit="1"/>
              </p:cNvSpPr>
              <p:nvPr>
                <p:ph idx="1"/>
              </p:nvPr>
            </p:nvSpPr>
            <p:spPr>
              <a:blipFill>
                <a:blip r:embed="rId2"/>
                <a:stretch>
                  <a:fillRect l="-1005" t="-2521" r="-92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795481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a:t>新古典派投資関数の理論</a:t>
            </a:r>
          </a:p>
        </p:txBody>
      </p:sp>
      <mc:AlternateContent xmlns:mc="http://schemas.openxmlformats.org/markup-compatibility/2006" xmlns:a14="http://schemas.microsoft.com/office/drawing/2010/main">
        <mc:Choice Requires="a14">
          <p:sp>
            <p:nvSpPr>
              <p:cNvPr id="16" name="テキスト ボックス 15"/>
              <p:cNvSpPr txBox="1"/>
              <p:nvPr/>
            </p:nvSpPr>
            <p:spPr>
              <a:xfrm>
                <a:off x="4304163" y="1414561"/>
                <a:ext cx="4156269" cy="4985980"/>
              </a:xfrm>
              <a:prstGeom prst="rect">
                <a:avLst/>
              </a:prstGeom>
              <a:noFill/>
            </p:spPr>
            <p:txBody>
              <a:bodyPr wrap="square" rtlCol="0">
                <a:spAutoFit/>
              </a:bodyPr>
              <a:lstStyle/>
              <a:p>
                <a:r>
                  <a:rPr lang="en-US" altLang="ja-JP" sz="2000" dirty="0"/>
                  <a:t>K*</a:t>
                </a:r>
                <a:r>
                  <a:rPr lang="ja-JP" altLang="en-US" sz="2000" dirty="0"/>
                  <a:t>の決定</a:t>
                </a:r>
                <a:endParaRPr kumimoji="1" lang="en-US" altLang="ja-JP" sz="2000" i="1" dirty="0">
                  <a:latin typeface="Times New Roman" panose="02020603050405020304" pitchFamily="18" charset="0"/>
                  <a:cs typeface="Times New Roman" panose="02020603050405020304" pitchFamily="18" charset="0"/>
                </a:endParaRPr>
              </a:p>
              <a:p>
                <a:r>
                  <a:rPr kumimoji="1" lang="ja-JP" altLang="en-US" sz="2000" i="1" dirty="0">
                    <a:latin typeface="Times New Roman" panose="02020603050405020304" pitchFamily="18" charset="0"/>
                    <a:cs typeface="Times New Roman" panose="02020603050405020304" pitchFamily="18" charset="0"/>
                  </a:rPr>
                  <a:t>　</a:t>
                </a:r>
                <a:r>
                  <a:rPr kumimoji="1" lang="en-US" altLang="ja-JP" sz="2000" dirty="0">
                    <a:latin typeface="+mn-ea"/>
                    <a:cs typeface="Times New Roman" panose="02020603050405020304" pitchFamily="18" charset="0"/>
                  </a:rPr>
                  <a:t>K</a:t>
                </a:r>
                <a:r>
                  <a:rPr kumimoji="1" lang="ja-JP" altLang="en-US" sz="2000" dirty="0">
                    <a:latin typeface="+mn-ea"/>
                    <a:cs typeface="Times New Roman" panose="02020603050405020304" pitchFamily="18" charset="0"/>
                  </a:rPr>
                  <a:t>の</a:t>
                </a:r>
                <a:r>
                  <a:rPr lang="ja-JP" altLang="en-US" sz="2000" dirty="0">
                    <a:latin typeface="+mn-ea"/>
                    <a:cs typeface="Times New Roman" panose="02020603050405020304" pitchFamily="18" charset="0"/>
                  </a:rPr>
                  <a:t>追加的</a:t>
                </a:r>
                <a:r>
                  <a:rPr kumimoji="1" lang="en-US" altLang="ja-JP" sz="2000" dirty="0">
                    <a:latin typeface="+mn-ea"/>
                    <a:cs typeface="Times New Roman" panose="02020603050405020304" pitchFamily="18" charset="0"/>
                  </a:rPr>
                  <a:t>1</a:t>
                </a:r>
                <a:r>
                  <a:rPr kumimoji="1" lang="ja-JP" altLang="en-US" sz="2000" dirty="0">
                    <a:latin typeface="+mn-ea"/>
                    <a:cs typeface="Times New Roman" panose="02020603050405020304" pitchFamily="18" charset="0"/>
                  </a:rPr>
                  <a:t>単位の増加</a:t>
                </a:r>
                <a:endParaRPr kumimoji="1" lang="en-US" altLang="ja-JP" sz="2000" dirty="0">
                  <a:latin typeface="+mn-ea"/>
                  <a:cs typeface="Times New Roman" panose="02020603050405020304" pitchFamily="18" charset="0"/>
                </a:endParaRPr>
              </a:p>
              <a:p>
                <a:pPr marL="342900" indent="-342900">
                  <a:buFont typeface="Wingdings" panose="05000000000000000000" pitchFamily="2" charset="2"/>
                  <a:buChar char="à"/>
                </a:pPr>
                <a:r>
                  <a:rPr kumimoji="1" lang="en-US" altLang="ja-JP" sz="2000" dirty="0">
                    <a:latin typeface="+mn-ea"/>
                    <a:cs typeface="Times New Roman" panose="02020603050405020304" pitchFamily="18" charset="0"/>
                  </a:rPr>
                  <a:t>Y</a:t>
                </a:r>
                <a:r>
                  <a:rPr kumimoji="1" lang="ja-JP" altLang="en-US" sz="2000" dirty="0">
                    <a:latin typeface="+mn-ea"/>
                    <a:cs typeface="Times New Roman" panose="02020603050405020304" pitchFamily="18" charset="0"/>
                  </a:rPr>
                  <a:t>は</a:t>
                </a:r>
                <a:r>
                  <a:rPr lang="en-US" altLang="ja-JP" sz="2000" dirty="0">
                    <a:latin typeface="+mn-ea"/>
                    <a:cs typeface="Times New Roman" panose="02020603050405020304" pitchFamily="18" charset="0"/>
                    <a:sym typeface="Wingdings" panose="05000000000000000000" pitchFamily="2" charset="2"/>
                  </a:rPr>
                  <a:t>MPK</a:t>
                </a:r>
                <a:r>
                  <a:rPr lang="ja-JP" altLang="en-US" sz="2000" dirty="0">
                    <a:latin typeface="+mn-ea"/>
                    <a:cs typeface="Times New Roman" panose="02020603050405020304" pitchFamily="18" charset="0"/>
                    <a:sym typeface="Wingdings" panose="05000000000000000000" pitchFamily="2" charset="2"/>
                  </a:rPr>
                  <a:t>単位増加</a:t>
                </a:r>
                <a:endParaRPr lang="en-US" altLang="ja-JP" sz="2000" dirty="0">
                  <a:latin typeface="+mn-ea"/>
                  <a:cs typeface="Times New Roman" panose="02020603050405020304" pitchFamily="18" charset="0"/>
                  <a:sym typeface="Wingdings" panose="05000000000000000000" pitchFamily="2" charset="2"/>
                </a:endParaRPr>
              </a:p>
              <a:p>
                <a:pPr marL="342900" indent="-342900">
                  <a:buFont typeface="Wingdings" panose="05000000000000000000" pitchFamily="2" charset="2"/>
                  <a:buChar char="à"/>
                </a:pPr>
                <a:r>
                  <a:rPr lang="ja-JP" altLang="en-US" sz="2000" dirty="0">
                    <a:latin typeface="+mn-ea"/>
                    <a:cs typeface="Times New Roman" panose="02020603050405020304" pitchFamily="18" charset="0"/>
                    <a:sym typeface="Wingdings" panose="05000000000000000000" pitchFamily="2" charset="2"/>
                  </a:rPr>
                  <a:t>一方，コストは</a:t>
                </a:r>
                <a:r>
                  <a:rPr lang="en-US" altLang="ja-JP" sz="2000" dirty="0">
                    <a:latin typeface="+mn-ea"/>
                    <a:cs typeface="Times New Roman" panose="02020603050405020304" pitchFamily="18" charset="0"/>
                    <a:sym typeface="Wingdings" panose="05000000000000000000" pitchFamily="2" charset="2"/>
                  </a:rPr>
                  <a:t>c</a:t>
                </a:r>
                <a:r>
                  <a:rPr lang="ja-JP" altLang="en-US" sz="2000" dirty="0">
                    <a:latin typeface="+mn-ea"/>
                    <a:cs typeface="Times New Roman" panose="02020603050405020304" pitchFamily="18" charset="0"/>
                    <a:sym typeface="Wingdings" panose="05000000000000000000" pitchFamily="2" charset="2"/>
                  </a:rPr>
                  <a:t>だけかかる</a:t>
                </a:r>
                <a:endParaRPr kumimoji="1" lang="en-US" altLang="ja-JP" sz="2000" dirty="0">
                  <a:latin typeface="+mn-ea"/>
                  <a:cs typeface="Times New Roman" panose="02020603050405020304" pitchFamily="18" charset="0"/>
                </a:endParaRPr>
              </a:p>
              <a:p>
                <a:r>
                  <a:rPr kumimoji="1" lang="en-US" altLang="ja-JP" sz="2000" dirty="0">
                    <a:latin typeface="+mn-ea"/>
                    <a:cs typeface="Times New Roman" panose="02020603050405020304" pitchFamily="18" charset="0"/>
                    <a:sym typeface="Wingdings" panose="05000000000000000000" pitchFamily="2" charset="2"/>
                  </a:rPr>
                  <a:t>K*</a:t>
                </a:r>
                <a:r>
                  <a:rPr kumimoji="1" lang="ja-JP" altLang="en-US" sz="2000" dirty="0">
                    <a:latin typeface="Times New Roman" panose="02020603050405020304" pitchFamily="18" charset="0"/>
                    <a:cs typeface="Times New Roman" panose="02020603050405020304" pitchFamily="18" charset="0"/>
                    <a:sym typeface="Wingdings" panose="05000000000000000000" pitchFamily="2" charset="2"/>
                  </a:rPr>
                  <a:t>は</a:t>
                </a:r>
                <a:endParaRPr kumimoji="1" lang="en-US" altLang="ja-JP" sz="2000" dirty="0">
                  <a:latin typeface="Times New Roman" panose="02020603050405020304" pitchFamily="18" charset="0"/>
                  <a:cs typeface="Times New Roman" panose="02020603050405020304" pitchFamily="18" charset="0"/>
                  <a:sym typeface="Wingdings" panose="05000000000000000000" pitchFamily="2" charset="2"/>
                </a:endParaRPr>
              </a:p>
              <a:p>
                <a:pPr algn="ctr"/>
                <a14:m>
                  <m:oMathPara xmlns:m="http://schemas.openxmlformats.org/officeDocument/2006/math">
                    <m:oMathParaPr>
                      <m:jc m:val="centerGroup"/>
                    </m:oMathParaPr>
                    <m:oMath xmlns:m="http://schemas.openxmlformats.org/officeDocument/2006/math">
                      <m:r>
                        <a:rPr kumimoji="1" lang="en-US" altLang="ja-JP" sz="2000" i="1" dirty="0" smtClean="0">
                          <a:latin typeface="Cambria Math" panose="02040503050406030204" pitchFamily="18" charset="0"/>
                          <a:cs typeface="Times New Roman" panose="02020603050405020304" pitchFamily="18" charset="0"/>
                        </a:rPr>
                        <m:t>𝑀𝑃𝐾</m:t>
                      </m:r>
                      <m:r>
                        <a:rPr kumimoji="1" lang="en-US" altLang="ja-JP" sz="2000" i="1" dirty="0" smtClean="0">
                          <a:latin typeface="Cambria Math" panose="02040503050406030204" pitchFamily="18" charset="0"/>
                          <a:cs typeface="Times New Roman" panose="02020603050405020304" pitchFamily="18" charset="0"/>
                        </a:rPr>
                        <m:t>=</m:t>
                      </m:r>
                      <m:r>
                        <a:rPr kumimoji="1" lang="en-US" altLang="ja-JP" sz="2000" i="1" dirty="0" smtClean="0">
                          <a:latin typeface="Cambria Math" panose="02040503050406030204" pitchFamily="18" charset="0"/>
                          <a:cs typeface="Times New Roman" panose="02020603050405020304" pitchFamily="18" charset="0"/>
                        </a:rPr>
                        <m:t>𝑐</m:t>
                      </m:r>
                    </m:oMath>
                  </m:oMathPara>
                </a14:m>
                <a:endParaRPr kumimoji="1" lang="en-US" altLang="ja-JP" sz="2000" i="1" dirty="0">
                  <a:latin typeface="Times New Roman" panose="02020603050405020304" pitchFamily="18" charset="0"/>
                  <a:cs typeface="Times New Roman" panose="02020603050405020304" pitchFamily="18" charset="0"/>
                </a:endParaRPr>
              </a:p>
              <a:p>
                <a:r>
                  <a:rPr lang="ja-JP" altLang="en-US" sz="2000" dirty="0">
                    <a:latin typeface="Times New Roman" panose="02020603050405020304" pitchFamily="18" charset="0"/>
                    <a:cs typeface="Times New Roman" panose="02020603050405020304" pitchFamily="18" charset="0"/>
                  </a:rPr>
                  <a:t>を満たすような水準</a:t>
                </a:r>
                <a:endParaRPr lang="en-US" altLang="ja-JP" sz="2000" dirty="0">
                  <a:latin typeface="Times New Roman" panose="02020603050405020304" pitchFamily="18" charset="0"/>
                  <a:cs typeface="Times New Roman" panose="02020603050405020304" pitchFamily="18" charset="0"/>
                </a:endParaRPr>
              </a:p>
              <a:p>
                <a:endParaRPr lang="en-US" altLang="ja-JP" sz="2000" dirty="0">
                  <a:latin typeface="Times New Roman" panose="02020603050405020304" pitchFamily="18" charset="0"/>
                  <a:cs typeface="Times New Roman" panose="02020603050405020304" pitchFamily="18" charset="0"/>
                </a:endParaRPr>
              </a:p>
              <a:p>
                <a:r>
                  <a:rPr lang="ja-JP" altLang="en-US" sz="2000" dirty="0">
                    <a:latin typeface="Times New Roman" panose="02020603050405020304" pitchFamily="18" charset="0"/>
                    <a:cs typeface="Times New Roman" panose="02020603050405020304" pitchFamily="18" charset="0"/>
                  </a:rPr>
                  <a:t>投資は最適な資本量と現実の資本量のギャップを埋めるように行われる　</a:t>
                </a:r>
                <a:r>
                  <a:rPr lang="en-US" altLang="ja-JP" sz="2000" dirty="0">
                    <a:latin typeface="Times New Roman" panose="02020603050405020304" pitchFamily="18" charset="0"/>
                    <a:cs typeface="Times New Roman" panose="02020603050405020304" pitchFamily="18" charset="0"/>
                  </a:rPr>
                  <a:t> </a:t>
                </a:r>
                <a:r>
                  <a:rPr lang="en-US" altLang="ja-JP" sz="2000" i="1" dirty="0">
                    <a:latin typeface="Times New Roman" panose="02020603050405020304" pitchFamily="18" charset="0"/>
                    <a:cs typeface="Times New Roman" panose="02020603050405020304" pitchFamily="18" charset="0"/>
                  </a:rPr>
                  <a:t> </a:t>
                </a:r>
              </a:p>
              <a:p>
                <a:pPr algn="ctr"/>
                <a:r>
                  <a:rPr lang="en-US" altLang="ja-JP" sz="2000" i="1" dirty="0">
                    <a:latin typeface="Times New Roman" panose="02020603050405020304" pitchFamily="18" charset="0"/>
                    <a:cs typeface="Times New Roman" panose="02020603050405020304" pitchFamily="18" charset="0"/>
                  </a:rPr>
                  <a:t>I </a:t>
                </a:r>
                <a:r>
                  <a:rPr lang="en-US" altLang="ja-JP" sz="2000" dirty="0">
                    <a:latin typeface="Times New Roman" panose="02020603050405020304" pitchFamily="18" charset="0"/>
                    <a:cs typeface="Times New Roman" panose="02020603050405020304" pitchFamily="18" charset="0"/>
                  </a:rPr>
                  <a:t>=</a:t>
                </a:r>
                <a:r>
                  <a:rPr lang="en-US" altLang="ja-JP" sz="2000" i="1" dirty="0">
                    <a:latin typeface="Times New Roman" panose="02020603050405020304" pitchFamily="18" charset="0"/>
                    <a:cs typeface="Times New Roman" panose="02020603050405020304" pitchFamily="18" charset="0"/>
                  </a:rPr>
                  <a:t> K* −K</a:t>
                </a:r>
                <a:r>
                  <a:rPr lang="en-US" altLang="ja-JP" sz="2000" baseline="-25000" dirty="0">
                    <a:latin typeface="Times New Roman" panose="02020603050405020304" pitchFamily="18" charset="0"/>
                    <a:cs typeface="Times New Roman" panose="02020603050405020304" pitchFamily="18" charset="0"/>
                  </a:rPr>
                  <a:t>-1</a:t>
                </a:r>
                <a:r>
                  <a:rPr lang="en-US" altLang="ja-JP" sz="2000" dirty="0">
                    <a:latin typeface="Times New Roman" panose="02020603050405020304" pitchFamily="18" charset="0"/>
                    <a:cs typeface="Times New Roman" panose="02020603050405020304" pitchFamily="18" charset="0"/>
                  </a:rPr>
                  <a:t>(1</a:t>
                </a:r>
                <a:r>
                  <a:rPr lang="en-US" altLang="ja-JP" sz="2000" i="1" dirty="0">
                    <a:latin typeface="Times New Roman" panose="02020603050405020304" pitchFamily="18" charset="0"/>
                    <a:cs typeface="Times New Roman" panose="02020603050405020304" pitchFamily="18" charset="0"/>
                  </a:rPr>
                  <a:t> − </a:t>
                </a:r>
                <a:r>
                  <a:rPr lang="en-US" altLang="ja-JP" sz="2000" i="1" dirty="0">
                    <a:latin typeface="Symbol" panose="05050102010706020507" pitchFamily="18" charset="2"/>
                    <a:cs typeface="Times New Roman" panose="02020603050405020304" pitchFamily="18" charset="0"/>
                  </a:rPr>
                  <a:t>d</a:t>
                </a:r>
                <a:r>
                  <a:rPr lang="en-US" altLang="ja-JP" sz="2000" dirty="0">
                    <a:latin typeface="Times New Roman" panose="02020603050405020304" pitchFamily="18" charset="0"/>
                    <a:cs typeface="Times New Roman" panose="02020603050405020304" pitchFamily="18" charset="0"/>
                  </a:rPr>
                  <a:t>)</a:t>
                </a:r>
              </a:p>
              <a:p>
                <a:endParaRPr lang="en-US" altLang="ja-JP" sz="2000" dirty="0">
                  <a:latin typeface="Times New Roman" panose="02020603050405020304" pitchFamily="18" charset="0"/>
                  <a:cs typeface="Times New Roman" panose="02020603050405020304" pitchFamily="18" charset="0"/>
                </a:endParaRPr>
              </a:p>
              <a:p>
                <a:r>
                  <a:rPr lang="en-US" altLang="ja-JP" sz="2000" i="1" dirty="0">
                    <a:latin typeface="Times New Roman" panose="02020603050405020304" pitchFamily="18" charset="0"/>
                    <a:cs typeface="Times New Roman" panose="02020603050405020304" pitchFamily="18" charset="0"/>
                  </a:rPr>
                  <a:t> K* </a:t>
                </a:r>
                <a:r>
                  <a:rPr lang="en-US" altLang="ja-JP" sz="2000" dirty="0">
                    <a:latin typeface="Times New Roman" panose="02020603050405020304" pitchFamily="18" charset="0"/>
                    <a:cs typeface="Times New Roman" panose="02020603050405020304" pitchFamily="18" charset="0"/>
                  </a:rPr>
                  <a:t>: </a:t>
                </a:r>
                <a:r>
                  <a:rPr lang="ja-JP" altLang="en-US" sz="2000" dirty="0">
                    <a:latin typeface="Times New Roman" panose="02020603050405020304" pitchFamily="18" charset="0"/>
                    <a:cs typeface="Times New Roman" panose="02020603050405020304" pitchFamily="18" charset="0"/>
                  </a:rPr>
                  <a:t>最適な資本量</a:t>
                </a:r>
                <a:r>
                  <a:rPr lang="en-US" altLang="ja-JP" sz="2000" dirty="0">
                    <a:latin typeface="Times New Roman" panose="02020603050405020304" pitchFamily="18" charset="0"/>
                    <a:cs typeface="Times New Roman" panose="02020603050405020304" pitchFamily="18" charset="0"/>
                  </a:rPr>
                  <a:t>,  </a:t>
                </a:r>
                <a:r>
                  <a:rPr lang="en-US" altLang="ja-JP" sz="2000" i="1" dirty="0">
                    <a:latin typeface="Times New Roman" panose="02020603050405020304" pitchFamily="18" charset="0"/>
                    <a:cs typeface="Times New Roman" panose="02020603050405020304" pitchFamily="18" charset="0"/>
                  </a:rPr>
                  <a:t>K</a:t>
                </a:r>
                <a:r>
                  <a:rPr lang="en-US" altLang="ja-JP" sz="2000" baseline="-25000" dirty="0">
                    <a:latin typeface="Times New Roman" panose="02020603050405020304" pitchFamily="18" charset="0"/>
                    <a:cs typeface="Times New Roman" panose="02020603050405020304" pitchFamily="18" charset="0"/>
                  </a:rPr>
                  <a:t>-1</a:t>
                </a:r>
                <a:r>
                  <a:rPr lang="ja-JP" altLang="en-US" sz="2000" baseline="-25000" dirty="0">
                    <a:latin typeface="Times New Roman" panose="02020603050405020304" pitchFamily="18" charset="0"/>
                    <a:cs typeface="Times New Roman" panose="02020603050405020304" pitchFamily="18" charset="0"/>
                  </a:rPr>
                  <a:t>　</a:t>
                </a:r>
                <a:r>
                  <a:rPr lang="en-US" altLang="ja-JP" sz="2000" dirty="0">
                    <a:latin typeface="Times New Roman" panose="02020603050405020304" pitchFamily="18" charset="0"/>
                    <a:cs typeface="Times New Roman" panose="02020603050405020304" pitchFamily="18" charset="0"/>
                  </a:rPr>
                  <a:t>: 1</a:t>
                </a:r>
                <a:r>
                  <a:rPr lang="ja-JP" altLang="en-US" sz="2000" dirty="0">
                    <a:latin typeface="Times New Roman" panose="02020603050405020304" pitchFamily="18" charset="0"/>
                    <a:cs typeface="Times New Roman" panose="02020603050405020304" pitchFamily="18" charset="0"/>
                  </a:rPr>
                  <a:t>期前の資本量，</a:t>
                </a:r>
                <a:r>
                  <a:rPr lang="en-US" altLang="ja-JP" sz="2000" i="1" dirty="0">
                    <a:latin typeface="Symbol" panose="05050102010706020507" pitchFamily="18" charset="2"/>
                    <a:cs typeface="Times New Roman" panose="02020603050405020304" pitchFamily="18" charset="0"/>
                  </a:rPr>
                  <a:t> d  </a:t>
                </a:r>
                <a:r>
                  <a:rPr lang="en-US" altLang="ja-JP" sz="2000" dirty="0">
                    <a:latin typeface="Symbol" panose="05050102010706020507" pitchFamily="18" charset="2"/>
                    <a:cs typeface="Times New Roman" panose="02020603050405020304" pitchFamily="18" charset="0"/>
                  </a:rPr>
                  <a:t>:</a:t>
                </a:r>
                <a:r>
                  <a:rPr lang="ja-JP" altLang="en-US" sz="2000" dirty="0">
                    <a:latin typeface="Symbol" panose="05050102010706020507" pitchFamily="18" charset="2"/>
                    <a:cs typeface="Times New Roman" panose="02020603050405020304" pitchFamily="18" charset="0"/>
                  </a:rPr>
                  <a:t>資本減耗率</a:t>
                </a:r>
                <a:endParaRPr lang="en-US" altLang="ja-JP" sz="2000" dirty="0">
                  <a:latin typeface="Symbol" panose="05050102010706020507" pitchFamily="18" charset="2"/>
                  <a:cs typeface="Times New Roman" panose="02020603050405020304" pitchFamily="18" charset="0"/>
                </a:endParaRPr>
              </a:p>
              <a:p>
                <a:r>
                  <a:rPr lang="en-US" altLang="ja-JP" i="1" dirty="0">
                    <a:latin typeface="Symbol" panose="05050102010706020507" pitchFamily="18" charset="2"/>
                    <a:cs typeface="Times New Roman" panose="02020603050405020304" pitchFamily="18" charset="0"/>
                  </a:rPr>
                  <a:t> </a:t>
                </a:r>
                <a:endParaRPr kumimoji="1" lang="ja-JP" altLang="en-US" i="1" dirty="0">
                  <a:latin typeface="Times New Roman" panose="02020603050405020304" pitchFamily="18" charset="0"/>
                  <a:cs typeface="Times New Roman" panose="02020603050405020304" pitchFamily="18" charset="0"/>
                </a:endParaRPr>
              </a:p>
            </p:txBody>
          </p:sp>
        </mc:Choice>
        <mc:Fallback xmlns="">
          <p:sp>
            <p:nvSpPr>
              <p:cNvPr id="16" name="テキスト ボックス 15"/>
              <p:cNvSpPr txBox="1">
                <a:spLocks noRot="1" noChangeAspect="1" noMove="1" noResize="1" noEditPoints="1" noAdjustHandles="1" noChangeArrowheads="1" noChangeShapeType="1" noTextEdit="1"/>
              </p:cNvSpPr>
              <p:nvPr/>
            </p:nvSpPr>
            <p:spPr>
              <a:xfrm>
                <a:off x="4304163" y="1414561"/>
                <a:ext cx="4156269" cy="4985980"/>
              </a:xfrm>
              <a:prstGeom prst="rect">
                <a:avLst/>
              </a:prstGeom>
              <a:blipFill>
                <a:blip r:embed="rId2"/>
                <a:stretch>
                  <a:fillRect l="-1466" t="-489"/>
                </a:stretch>
              </a:blipFill>
            </p:spPr>
            <p:txBody>
              <a:bodyPr/>
              <a:lstStyle/>
              <a:p>
                <a:r>
                  <a:rPr lang="ja-JP" altLang="en-US">
                    <a:noFill/>
                  </a:rPr>
                  <a:t> </a:t>
                </a:r>
              </a:p>
            </p:txBody>
          </p:sp>
        </mc:Fallback>
      </mc:AlternateContent>
      <p:grpSp>
        <p:nvGrpSpPr>
          <p:cNvPr id="3" name="グループ化 2">
            <a:extLst>
              <a:ext uri="{FF2B5EF4-FFF2-40B4-BE49-F238E27FC236}">
                <a16:creationId xmlns:a16="http://schemas.microsoft.com/office/drawing/2014/main" id="{D4F80D3E-3E73-44B0-8C86-990141D947B8}"/>
              </a:ext>
            </a:extLst>
          </p:cNvPr>
          <p:cNvGrpSpPr/>
          <p:nvPr/>
        </p:nvGrpSpPr>
        <p:grpSpPr>
          <a:xfrm>
            <a:off x="163704" y="2132856"/>
            <a:ext cx="3780420" cy="3902209"/>
            <a:chOff x="899592" y="2204864"/>
            <a:chExt cx="3780420" cy="3902209"/>
          </a:xfrm>
        </p:grpSpPr>
        <p:cxnSp>
          <p:nvCxnSpPr>
            <p:cNvPr id="5" name="直線矢印コネクタ 4"/>
            <p:cNvCxnSpPr/>
            <p:nvPr/>
          </p:nvCxnSpPr>
          <p:spPr>
            <a:xfrm>
              <a:off x="1115616" y="5733256"/>
              <a:ext cx="3528392"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15616" y="2492896"/>
              <a:ext cx="0" cy="324036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547664" y="2924944"/>
              <a:ext cx="2279832" cy="2226804"/>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V="1">
              <a:off x="1115616" y="4127212"/>
              <a:ext cx="2664296" cy="2186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4300095" y="5733256"/>
              <a:ext cx="379917"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K</a:t>
              </a:r>
              <a:endParaRPr kumimoji="1" lang="ja-JP" altLang="en-US" i="1" dirty="0">
                <a:latin typeface="Times New Roman" panose="02020603050405020304" pitchFamily="18" charset="0"/>
                <a:cs typeface="Times New Roman" panose="02020603050405020304" pitchFamily="18" charset="0"/>
              </a:endParaRPr>
            </a:p>
          </p:txBody>
        </p:sp>
        <p:sp>
          <p:nvSpPr>
            <p:cNvPr id="13" name="テキスト ボックス 12"/>
            <p:cNvSpPr txBox="1"/>
            <p:nvPr/>
          </p:nvSpPr>
          <p:spPr>
            <a:xfrm>
              <a:off x="899592" y="2204864"/>
              <a:ext cx="1152128" cy="369332"/>
            </a:xfrm>
            <a:prstGeom prst="rect">
              <a:avLst/>
            </a:prstGeom>
            <a:noFill/>
          </p:spPr>
          <p:txBody>
            <a:bodyPr wrap="square" rtlCol="0">
              <a:spAutoFit/>
            </a:bodyPr>
            <a:lstStyle/>
            <a:p>
              <a:r>
                <a:rPr kumimoji="1" lang="en-US" altLang="ja-JP" i="1" dirty="0" err="1">
                  <a:latin typeface="Times New Roman" panose="02020603050405020304" pitchFamily="18" charset="0"/>
                  <a:cs typeface="Times New Roman" panose="02020603050405020304" pitchFamily="18" charset="0"/>
                </a:rPr>
                <a:t>MPK</a:t>
              </a:r>
              <a:r>
                <a:rPr kumimoji="1" lang="en-US" altLang="ja-JP" dirty="0" err="1">
                  <a:latin typeface="Times New Roman" panose="02020603050405020304" pitchFamily="18" charset="0"/>
                  <a:cs typeface="Times New Roman" panose="02020603050405020304" pitchFamily="18" charset="0"/>
                </a:rPr>
                <a:t>,</a:t>
              </a:r>
              <a:r>
                <a:rPr kumimoji="1" lang="en-US" altLang="ja-JP" i="1" dirty="0" err="1">
                  <a:latin typeface="Times New Roman" panose="02020603050405020304" pitchFamily="18" charset="0"/>
                  <a:cs typeface="Times New Roman" panose="02020603050405020304" pitchFamily="18" charset="0"/>
                </a:rPr>
                <a:t>c</a:t>
              </a:r>
              <a:endParaRPr kumimoji="1" lang="ja-JP" altLang="en-US" i="1" dirty="0">
                <a:latin typeface="Times New Roman" panose="02020603050405020304" pitchFamily="18" charset="0"/>
                <a:cs typeface="Times New Roman" panose="02020603050405020304" pitchFamily="18" charset="0"/>
              </a:endParaRPr>
            </a:p>
          </p:txBody>
        </p:sp>
        <p:sp>
          <p:nvSpPr>
            <p:cNvPr id="14" name="テキスト ボックス 13"/>
            <p:cNvSpPr txBox="1"/>
            <p:nvPr/>
          </p:nvSpPr>
          <p:spPr>
            <a:xfrm>
              <a:off x="3827496" y="3791893"/>
              <a:ext cx="232151"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c</a:t>
              </a:r>
              <a:endParaRPr kumimoji="1" lang="ja-JP" altLang="en-US" i="1" dirty="0">
                <a:latin typeface="Times New Roman" panose="02020603050405020304" pitchFamily="18" charset="0"/>
                <a:cs typeface="Times New Roman" panose="02020603050405020304" pitchFamily="18" charset="0"/>
              </a:endParaRPr>
            </a:p>
          </p:txBody>
        </p:sp>
        <p:sp>
          <p:nvSpPr>
            <p:cNvPr id="15" name="テキスト ボックス 14"/>
            <p:cNvSpPr txBox="1"/>
            <p:nvPr/>
          </p:nvSpPr>
          <p:spPr>
            <a:xfrm>
              <a:off x="3827496" y="5085184"/>
              <a:ext cx="816512"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MPK</a:t>
              </a:r>
              <a:endParaRPr kumimoji="1" lang="ja-JP" altLang="en-US" i="1" dirty="0">
                <a:latin typeface="Times New Roman" panose="02020603050405020304" pitchFamily="18" charset="0"/>
                <a:cs typeface="Times New Roman" panose="02020603050405020304" pitchFamily="18" charset="0"/>
              </a:endParaRPr>
            </a:p>
          </p:txBody>
        </p:sp>
        <p:cxnSp>
          <p:nvCxnSpPr>
            <p:cNvPr id="18" name="直線コネクタ 17"/>
            <p:cNvCxnSpPr/>
            <p:nvPr/>
          </p:nvCxnSpPr>
          <p:spPr>
            <a:xfrm>
              <a:off x="2807804" y="4149080"/>
              <a:ext cx="0" cy="1543526"/>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2617845" y="5737741"/>
              <a:ext cx="513995"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K</a:t>
              </a:r>
              <a:r>
                <a:rPr kumimoji="1" lang="ja-JP" altLang="en-US" dirty="0">
                  <a:latin typeface="Times New Roman" panose="02020603050405020304" pitchFamily="18" charset="0"/>
                  <a:cs typeface="Times New Roman" panose="02020603050405020304" pitchFamily="18" charset="0"/>
                </a:rPr>
                <a:t>*</a:t>
              </a:r>
            </a:p>
          </p:txBody>
        </p:sp>
      </p:grpSp>
      <p:sp>
        <p:nvSpPr>
          <p:cNvPr id="4" name="テキスト ボックス 3">
            <a:extLst>
              <a:ext uri="{FF2B5EF4-FFF2-40B4-BE49-F238E27FC236}">
                <a16:creationId xmlns:a16="http://schemas.microsoft.com/office/drawing/2014/main" id="{6646F4BE-4547-4C50-BC67-118777CFBA42}"/>
              </a:ext>
            </a:extLst>
          </p:cNvPr>
          <p:cNvSpPr txBox="1"/>
          <p:nvPr/>
        </p:nvSpPr>
        <p:spPr>
          <a:xfrm>
            <a:off x="1592284" y="2426058"/>
            <a:ext cx="2547667" cy="646331"/>
          </a:xfrm>
          <a:prstGeom prst="rect">
            <a:avLst/>
          </a:prstGeom>
          <a:noFill/>
        </p:spPr>
        <p:txBody>
          <a:bodyPr wrap="square" rtlCol="0">
            <a:spAutoFit/>
          </a:bodyPr>
          <a:lstStyle/>
          <a:p>
            <a:r>
              <a:rPr kumimoji="1" lang="en-US" altLang="ja-JP" dirty="0"/>
              <a:t>MPK</a:t>
            </a:r>
            <a:r>
              <a:rPr kumimoji="1" lang="ja-JP" altLang="en-US" dirty="0"/>
              <a:t>は逓減するので右下がりの曲線になる</a:t>
            </a:r>
          </a:p>
        </p:txBody>
      </p:sp>
      <p:cxnSp>
        <p:nvCxnSpPr>
          <p:cNvPr id="8" name="直線矢印コネクタ 7">
            <a:extLst>
              <a:ext uri="{FF2B5EF4-FFF2-40B4-BE49-F238E27FC236}">
                <a16:creationId xmlns:a16="http://schemas.microsoft.com/office/drawing/2014/main" id="{CBB2D9B0-8088-493F-90C9-08E49454282A}"/>
              </a:ext>
            </a:extLst>
          </p:cNvPr>
          <p:cNvCxnSpPr/>
          <p:nvPr/>
        </p:nvCxnSpPr>
        <p:spPr>
          <a:xfrm flipH="1">
            <a:off x="1677513" y="3111742"/>
            <a:ext cx="548357" cy="45336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685979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nSpc>
                <a:spcPct val="100000"/>
              </a:lnSpc>
            </a:pPr>
            <a:r>
              <a:rPr kumimoji="1" lang="ja-JP" altLang="en-US" sz="3600" dirty="0"/>
              <a:t>資本コスト</a:t>
            </a:r>
            <a:br>
              <a:rPr kumimoji="1" lang="en-US" altLang="ja-JP" dirty="0"/>
            </a:br>
            <a:r>
              <a:rPr lang="ja-JP" altLang="en-US" sz="2400" dirty="0"/>
              <a:t>資本の賃貸費用</a:t>
            </a:r>
            <a:r>
              <a:rPr lang="en-US" altLang="ja-JP" sz="2400" i="1" dirty="0">
                <a:latin typeface="Times New Roman" panose="02020603050405020304" pitchFamily="18" charset="0"/>
                <a:cs typeface="Times New Roman" panose="02020603050405020304" pitchFamily="18" charset="0"/>
              </a:rPr>
              <a:t>c</a:t>
            </a:r>
            <a:r>
              <a:rPr lang="ja-JP" altLang="en-US" sz="2400" dirty="0"/>
              <a:t>を決めるもの</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a:xfrm>
                <a:off x="628650" y="1825625"/>
                <a:ext cx="8047806" cy="4627711"/>
              </a:xfrm>
            </p:spPr>
            <p:txBody>
              <a:bodyPr>
                <a:normAutofit fontScale="92500"/>
              </a:bodyPr>
              <a:lstStyle/>
              <a:p>
                <a:pPr>
                  <a:lnSpc>
                    <a:spcPct val="100000"/>
                  </a:lnSpc>
                </a:pPr>
                <a:r>
                  <a:rPr lang="ja-JP" altLang="en-US" sz="2400" dirty="0"/>
                  <a:t>資本財の中古市場が存在するものとする</a:t>
                </a:r>
                <a:endParaRPr lang="en-US" altLang="ja-JP" sz="2400" dirty="0"/>
              </a:p>
              <a:p>
                <a:pPr lvl="1">
                  <a:lnSpc>
                    <a:spcPct val="100000"/>
                  </a:lnSpc>
                </a:pPr>
                <a:r>
                  <a:rPr kumimoji="1" lang="ja-JP" altLang="en-US" sz="2400" dirty="0"/>
                  <a:t>賃貸</a:t>
                </a:r>
                <a:r>
                  <a:rPr lang="ja-JP" altLang="en-US" sz="2400" dirty="0"/>
                  <a:t>市場</a:t>
                </a:r>
                <a:r>
                  <a:rPr kumimoji="1" lang="ja-JP" altLang="en-US" sz="2400" dirty="0"/>
                  <a:t>と中古財市場との間で裁定が働く</a:t>
                </a:r>
                <a:endParaRPr kumimoji="1" lang="en-US" altLang="ja-JP" sz="2400" dirty="0"/>
              </a:p>
              <a:p>
                <a:pPr>
                  <a:lnSpc>
                    <a:spcPct val="100000"/>
                  </a:lnSpc>
                </a:pPr>
                <a:r>
                  <a:rPr lang="en-US" altLang="ja-JP" sz="2400" dirty="0"/>
                  <a:t>0</a:t>
                </a:r>
                <a:r>
                  <a:rPr lang="ja-JP" altLang="en-US" sz="2400" dirty="0"/>
                  <a:t>期の期末：企業は資本</a:t>
                </a:r>
                <a:r>
                  <a:rPr lang="en-US" altLang="ja-JP" sz="2400" dirty="0"/>
                  <a:t>1</a:t>
                </a:r>
                <a:r>
                  <a:rPr lang="ja-JP" altLang="en-US" sz="2400" dirty="0"/>
                  <a:t>単位を購入</a:t>
                </a:r>
                <a:endParaRPr lang="en-US" altLang="ja-JP" sz="2400" dirty="0"/>
              </a:p>
              <a:p>
                <a:pPr lvl="1">
                  <a:lnSpc>
                    <a:spcPct val="100000"/>
                  </a:lnSpc>
                </a:pPr>
                <a:r>
                  <a:rPr lang="ja-JP" altLang="en-US" sz="2400" dirty="0"/>
                  <a:t>価格は</a:t>
                </a:r>
                <a:r>
                  <a:rPr lang="en-US" altLang="ja-JP" sz="2400" i="1" dirty="0" err="1">
                    <a:latin typeface="Times New Roman" panose="02020603050405020304" pitchFamily="18" charset="0"/>
                    <a:cs typeface="Times New Roman" panose="02020603050405020304" pitchFamily="18" charset="0"/>
                  </a:rPr>
                  <a:t>p</a:t>
                </a:r>
                <a:r>
                  <a:rPr lang="en-US" altLang="ja-JP" sz="2400" i="1" baseline="-25000" dirty="0" err="1">
                    <a:latin typeface="Times New Roman" panose="02020603050405020304" pitchFamily="18" charset="0"/>
                    <a:cs typeface="Times New Roman" panose="02020603050405020304" pitchFamily="18" charset="0"/>
                  </a:rPr>
                  <a:t>K</a:t>
                </a:r>
                <a:r>
                  <a:rPr lang="en-US" altLang="ja-JP" sz="2400" dirty="0">
                    <a:sym typeface="Wingdings" panose="05000000000000000000" pitchFamily="2" charset="2"/>
                  </a:rPr>
                  <a:t> </a:t>
                </a:r>
                <a:r>
                  <a:rPr lang="ja-JP" altLang="en-US" sz="2400" dirty="0">
                    <a:sym typeface="Wingdings" panose="05000000000000000000" pitchFamily="2" charset="2"/>
                  </a:rPr>
                  <a:t>第</a:t>
                </a:r>
                <a:r>
                  <a:rPr lang="en-US" altLang="ja-JP" sz="2400" dirty="0">
                    <a:sym typeface="Wingdings" panose="05000000000000000000" pitchFamily="2" charset="2"/>
                  </a:rPr>
                  <a:t>1</a:t>
                </a:r>
                <a:r>
                  <a:rPr lang="ja-JP" altLang="en-US" sz="2400" dirty="0">
                    <a:sym typeface="Wingdings" panose="05000000000000000000" pitchFamily="2" charset="2"/>
                  </a:rPr>
                  <a:t>期末の価格で評価 </a:t>
                </a:r>
                <a:r>
                  <a:rPr lang="en-US" altLang="ja-JP" sz="2400" i="1" dirty="0" err="1">
                    <a:latin typeface="Times New Roman" panose="02020603050405020304" pitchFamily="18" charset="0"/>
                    <a:cs typeface="Times New Roman" panose="02020603050405020304" pitchFamily="18" charset="0"/>
                  </a:rPr>
                  <a:t>p</a:t>
                </a:r>
                <a:r>
                  <a:rPr lang="en-US" altLang="ja-JP" sz="2400" i="1" baseline="-25000" dirty="0" err="1">
                    <a:latin typeface="Times New Roman" panose="02020603050405020304" pitchFamily="18" charset="0"/>
                    <a:cs typeface="Times New Roman" panose="02020603050405020304" pitchFamily="18" charset="0"/>
                  </a:rPr>
                  <a:t>K</a:t>
                </a:r>
                <a:r>
                  <a:rPr lang="en-US" altLang="ja-JP" sz="2400" i="1" baseline="-25000" dirty="0">
                    <a:latin typeface="Times New Roman" panose="02020603050405020304" pitchFamily="18" charset="0"/>
                    <a:cs typeface="Times New Roman" panose="02020603050405020304" pitchFamily="18" charset="0"/>
                  </a:rPr>
                  <a:t> </a:t>
                </a:r>
                <a:r>
                  <a:rPr lang="en-US" altLang="ja-JP" sz="2400" dirty="0">
                    <a:latin typeface="Times New Roman" panose="02020603050405020304" pitchFamily="18" charset="0"/>
                    <a:cs typeface="Times New Roman" panose="02020603050405020304" pitchFamily="18" charset="0"/>
                  </a:rPr>
                  <a:t>(</a:t>
                </a:r>
                <a:r>
                  <a:rPr lang="en-US" altLang="ja-JP" sz="2400" dirty="0">
                    <a:latin typeface="Times New Roman" panose="02020603050405020304" pitchFamily="18" charset="0"/>
                    <a:cs typeface="Times New Roman" panose="02020603050405020304" pitchFamily="18" charset="0"/>
                    <a:sym typeface="Wingdings" panose="05000000000000000000" pitchFamily="2" charset="2"/>
                  </a:rPr>
                  <a:t>1+</a:t>
                </a:r>
                <a:r>
                  <a:rPr lang="en-US" altLang="ja-JP" sz="2400" i="1" dirty="0">
                    <a:latin typeface="Times New Roman" panose="02020603050405020304" pitchFamily="18" charset="0"/>
                    <a:cs typeface="Times New Roman" panose="02020603050405020304" pitchFamily="18" charset="0"/>
                    <a:sym typeface="Wingdings" panose="05000000000000000000" pitchFamily="2" charset="2"/>
                  </a:rPr>
                  <a:t>r</a:t>
                </a:r>
                <a:r>
                  <a:rPr lang="en-US" altLang="ja-JP" sz="2400" dirty="0">
                    <a:latin typeface="Times New Roman" panose="02020603050405020304" pitchFamily="18" charset="0"/>
                    <a:cs typeface="Times New Roman" panose="02020603050405020304" pitchFamily="18" charset="0"/>
                    <a:sym typeface="Wingdings" panose="05000000000000000000" pitchFamily="2" charset="2"/>
                  </a:rPr>
                  <a:t>)</a:t>
                </a:r>
                <a:endParaRPr lang="en-US" altLang="ja-JP" sz="2400" dirty="0">
                  <a:latin typeface="Times New Roman" panose="02020603050405020304" pitchFamily="18" charset="0"/>
                  <a:cs typeface="Times New Roman" panose="02020603050405020304" pitchFamily="18" charset="0"/>
                </a:endParaRPr>
              </a:p>
              <a:p>
                <a:pPr>
                  <a:lnSpc>
                    <a:spcPct val="100000"/>
                  </a:lnSpc>
                </a:pPr>
                <a:r>
                  <a:rPr lang="en-US" altLang="ja-JP" sz="2400" dirty="0"/>
                  <a:t>1</a:t>
                </a:r>
                <a:r>
                  <a:rPr lang="ja-JP" altLang="en-US" sz="2400" dirty="0"/>
                  <a:t>期の生産にその資本を使用し，期末に資本財を売却</a:t>
                </a:r>
                <a:endParaRPr lang="en-US" altLang="ja-JP" sz="2400" dirty="0"/>
              </a:p>
              <a:p>
                <a:pPr lvl="1">
                  <a:lnSpc>
                    <a:spcPct val="100000"/>
                  </a:lnSpc>
                </a:pPr>
                <a:r>
                  <a:rPr lang="en-US" altLang="ja-JP" sz="2400" dirty="0">
                    <a:sym typeface="Wingdings" panose="05000000000000000000" pitchFamily="2" charset="2"/>
                  </a:rPr>
                  <a:t> </a:t>
                </a:r>
                <a:r>
                  <a:rPr lang="en-US" altLang="ja-JP" sz="2400" i="1" dirty="0" err="1">
                    <a:latin typeface="Times New Roman" panose="02020603050405020304" pitchFamily="18" charset="0"/>
                    <a:cs typeface="Times New Roman" panose="02020603050405020304" pitchFamily="18" charset="0"/>
                    <a:sym typeface="Wingdings" panose="05000000000000000000" pitchFamily="2" charset="2"/>
                  </a:rPr>
                  <a:t>p</a:t>
                </a:r>
                <a:r>
                  <a:rPr lang="en-US" altLang="ja-JP" sz="2400" i="1" baseline="-25000" dirty="0" err="1">
                    <a:latin typeface="Times New Roman" panose="02020603050405020304" pitchFamily="18" charset="0"/>
                    <a:cs typeface="Times New Roman" panose="02020603050405020304" pitchFamily="18" charset="0"/>
                    <a:sym typeface="Wingdings" panose="05000000000000000000" pitchFamily="2" charset="2"/>
                  </a:rPr>
                  <a:t>K</a:t>
                </a:r>
                <a:r>
                  <a:rPr lang="en-US" altLang="ja-JP" sz="2400" dirty="0">
                    <a:latin typeface="Times New Roman" panose="02020603050405020304" pitchFamily="18" charset="0"/>
                    <a:cs typeface="Times New Roman" panose="02020603050405020304" pitchFamily="18" charset="0"/>
                    <a:sym typeface="Wingdings" panose="05000000000000000000" pitchFamily="2" charset="2"/>
                  </a:rPr>
                  <a:t>(1−</a:t>
                </a:r>
                <a:r>
                  <a:rPr lang="en-US" altLang="ja-JP" sz="2400" i="1" dirty="0">
                    <a:latin typeface="Symbol" panose="05050102010706020507" pitchFamily="18" charset="2"/>
                    <a:cs typeface="Times New Roman" panose="02020603050405020304" pitchFamily="18" charset="0"/>
                    <a:sym typeface="Wingdings" panose="05000000000000000000" pitchFamily="2" charset="2"/>
                  </a:rPr>
                  <a:t>d</a:t>
                </a:r>
                <a:r>
                  <a:rPr lang="en-US" altLang="ja-JP" sz="2400" dirty="0">
                    <a:latin typeface="Times New Roman" panose="02020603050405020304" pitchFamily="18" charset="0"/>
                    <a:cs typeface="Times New Roman" panose="02020603050405020304" pitchFamily="18" charset="0"/>
                    <a:sym typeface="Wingdings" panose="05000000000000000000" pitchFamily="2" charset="2"/>
                  </a:rPr>
                  <a:t>)</a:t>
                </a:r>
                <a:r>
                  <a:rPr lang="ja-JP" altLang="en-US" sz="2400" dirty="0">
                    <a:sym typeface="Wingdings" panose="05000000000000000000" pitchFamily="2" charset="2"/>
                  </a:rPr>
                  <a:t>の売却益　（</a:t>
                </a:r>
                <a:r>
                  <a:rPr lang="en-US" altLang="ja-JP" sz="2400" dirty="0">
                    <a:sym typeface="Wingdings" panose="05000000000000000000" pitchFamily="2" charset="2"/>
                  </a:rPr>
                  <a:t> </a:t>
                </a:r>
                <a:r>
                  <a:rPr lang="en-US" altLang="ja-JP" sz="2400" i="1" dirty="0">
                    <a:latin typeface="Symbol" panose="05050102010706020507" pitchFamily="18" charset="2"/>
                    <a:cs typeface="Times New Roman" panose="02020603050405020304" pitchFamily="18" charset="0"/>
                    <a:sym typeface="Wingdings" panose="05000000000000000000" pitchFamily="2" charset="2"/>
                  </a:rPr>
                  <a:t>d</a:t>
                </a:r>
                <a:r>
                  <a:rPr lang="ja-JP" altLang="en-US" sz="2400" dirty="0">
                    <a:latin typeface="Symbol" panose="05050102010706020507" pitchFamily="18" charset="2"/>
                    <a:cs typeface="Times New Roman" panose="02020603050405020304" pitchFamily="18" charset="0"/>
                    <a:sym typeface="Wingdings" panose="05000000000000000000" pitchFamily="2" charset="2"/>
                  </a:rPr>
                  <a:t>：資本減耗率）</a:t>
                </a:r>
                <a:endParaRPr lang="en-US" altLang="ja-JP" sz="2400" dirty="0">
                  <a:latin typeface="Symbol" panose="05050102010706020507" pitchFamily="18" charset="2"/>
                  <a:cs typeface="Times New Roman" panose="02020603050405020304" pitchFamily="18" charset="0"/>
                  <a:sym typeface="Wingdings" panose="05000000000000000000" pitchFamily="2" charset="2"/>
                </a:endParaRPr>
              </a:p>
              <a:p>
                <a:pPr marL="285750" lvl="1" indent="-285750">
                  <a:lnSpc>
                    <a:spcPct val="100000"/>
                  </a:lnSpc>
                </a:pPr>
                <a:r>
                  <a:rPr lang="ja-JP" altLang="en-US" sz="2400" dirty="0">
                    <a:latin typeface="+mn-ea"/>
                    <a:sym typeface="Wingdings" panose="05000000000000000000" pitchFamily="2" charset="2"/>
                  </a:rPr>
                  <a:t>したがって資本を</a:t>
                </a:r>
                <a:r>
                  <a:rPr lang="en-US" altLang="ja-JP" sz="2400" dirty="0">
                    <a:latin typeface="+mn-ea"/>
                    <a:sym typeface="Wingdings" panose="05000000000000000000" pitchFamily="2" charset="2"/>
                  </a:rPr>
                  <a:t>1</a:t>
                </a:r>
                <a:r>
                  <a:rPr lang="ja-JP" altLang="en-US" sz="2400" dirty="0">
                    <a:latin typeface="+mn-ea"/>
                    <a:sym typeface="Wingdings" panose="05000000000000000000" pitchFamily="2" charset="2"/>
                  </a:rPr>
                  <a:t>期間使用するコスト（資本コスト）は</a:t>
                </a:r>
                <a:endParaRPr lang="en-US" altLang="ja-JP" sz="2400" b="0" dirty="0">
                  <a:latin typeface="+mn-ea"/>
                  <a:sym typeface="Wingdings" panose="05000000000000000000" pitchFamily="2" charset="2"/>
                </a:endParaRPr>
              </a:p>
              <a:p>
                <a:pPr marL="342900" lvl="1" indent="-342900">
                  <a:lnSpc>
                    <a:spcPct val="100000"/>
                  </a:lnSpc>
                  <a:buFont typeface="Arial" panose="020B0604020202020204" pitchFamily="34" charset="0"/>
                  <a:buChar char="•"/>
                </a:pPr>
                <a:endParaRPr lang="en-US" altLang="ja-JP" b="0" i="1" dirty="0">
                  <a:latin typeface="Cambria Math" panose="02040503050406030204" pitchFamily="18" charset="0"/>
                  <a:sym typeface="Wingdings" panose="05000000000000000000" pitchFamily="2" charset="2"/>
                </a:endParaRPr>
              </a:p>
              <a:p>
                <a:pPr marL="0" lvl="1" indent="0">
                  <a:lnSpc>
                    <a:spcPct val="100000"/>
                  </a:lnSpc>
                  <a:buNone/>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sym typeface="Wingdings" panose="05000000000000000000" pitchFamily="2" charset="2"/>
                        </a:rPr>
                        <m:t>𝑐</m:t>
                      </m:r>
                      <m:r>
                        <a:rPr lang="en-US" altLang="ja-JP" sz="2400" b="0" i="1" smtClean="0">
                          <a:latin typeface="Cambria Math" panose="02040503050406030204" pitchFamily="18" charset="0"/>
                          <a:sym typeface="Wingdings" panose="05000000000000000000" pitchFamily="2" charset="2"/>
                        </a:rPr>
                        <m:t>=</m:t>
                      </m:r>
                      <m:sSub>
                        <m:sSubPr>
                          <m:ctrlPr>
                            <a:rPr lang="en-US" altLang="ja-JP" sz="2400" b="0" i="1" smtClean="0">
                              <a:latin typeface="Cambria Math" panose="02040503050406030204" pitchFamily="18" charset="0"/>
                              <a:sym typeface="Wingdings" panose="05000000000000000000" pitchFamily="2" charset="2"/>
                            </a:rPr>
                          </m:ctrlPr>
                        </m:sSubPr>
                        <m:e>
                          <m:r>
                            <a:rPr lang="en-US" altLang="ja-JP" sz="2400" b="0" i="1" smtClean="0">
                              <a:latin typeface="Cambria Math" panose="02040503050406030204" pitchFamily="18" charset="0"/>
                              <a:sym typeface="Wingdings" panose="05000000000000000000" pitchFamily="2" charset="2"/>
                            </a:rPr>
                            <m:t>𝑝</m:t>
                          </m:r>
                        </m:e>
                        <m:sub>
                          <m:r>
                            <a:rPr lang="en-US" altLang="ja-JP" sz="2400" b="0" i="1" smtClean="0">
                              <a:latin typeface="Cambria Math" panose="02040503050406030204" pitchFamily="18" charset="0"/>
                              <a:sym typeface="Wingdings" panose="05000000000000000000" pitchFamily="2" charset="2"/>
                            </a:rPr>
                            <m:t>𝐾</m:t>
                          </m:r>
                        </m:sub>
                      </m:sSub>
                      <m:d>
                        <m:dPr>
                          <m:ctrlPr>
                            <a:rPr lang="en-US" altLang="ja-JP" sz="2400" b="0" i="1" smtClean="0">
                              <a:latin typeface="Cambria Math" panose="02040503050406030204" pitchFamily="18" charset="0"/>
                              <a:sym typeface="Wingdings" panose="05000000000000000000" pitchFamily="2" charset="2"/>
                            </a:rPr>
                          </m:ctrlPr>
                        </m:dPr>
                        <m:e>
                          <m:r>
                            <a:rPr lang="en-US" altLang="ja-JP" sz="2400" b="0" i="1" smtClean="0">
                              <a:latin typeface="Cambria Math" panose="02040503050406030204" pitchFamily="18" charset="0"/>
                              <a:sym typeface="Wingdings" panose="05000000000000000000" pitchFamily="2" charset="2"/>
                            </a:rPr>
                            <m:t>1+</m:t>
                          </m:r>
                          <m:r>
                            <a:rPr lang="en-US" altLang="ja-JP" sz="2400" b="0" i="1" smtClean="0">
                              <a:latin typeface="Cambria Math" panose="02040503050406030204" pitchFamily="18" charset="0"/>
                              <a:sym typeface="Wingdings" panose="05000000000000000000" pitchFamily="2" charset="2"/>
                            </a:rPr>
                            <m:t>𝑟</m:t>
                          </m:r>
                        </m:e>
                      </m:d>
                      <m:r>
                        <a:rPr lang="en-US" altLang="ja-JP" sz="2400" b="0" i="1" smtClean="0">
                          <a:latin typeface="Cambria Math" panose="02040503050406030204" pitchFamily="18" charset="0"/>
                          <a:sym typeface="Wingdings" panose="05000000000000000000" pitchFamily="2" charset="2"/>
                        </a:rPr>
                        <m:t>−</m:t>
                      </m:r>
                      <m:sSub>
                        <m:sSubPr>
                          <m:ctrlPr>
                            <a:rPr lang="en-US" altLang="ja-JP" sz="2400" b="0" i="1" smtClean="0">
                              <a:latin typeface="Cambria Math" panose="02040503050406030204" pitchFamily="18" charset="0"/>
                              <a:sym typeface="Wingdings" panose="05000000000000000000" pitchFamily="2" charset="2"/>
                            </a:rPr>
                          </m:ctrlPr>
                        </m:sSubPr>
                        <m:e>
                          <m:r>
                            <a:rPr lang="en-US" altLang="ja-JP" sz="2400" b="0" i="1" smtClean="0">
                              <a:latin typeface="Cambria Math" panose="02040503050406030204" pitchFamily="18" charset="0"/>
                              <a:sym typeface="Wingdings" panose="05000000000000000000" pitchFamily="2" charset="2"/>
                            </a:rPr>
                            <m:t>𝑝</m:t>
                          </m:r>
                        </m:e>
                        <m:sub>
                          <m:r>
                            <a:rPr lang="en-US" altLang="ja-JP" sz="2400" b="0" i="1" smtClean="0">
                              <a:latin typeface="Cambria Math" panose="02040503050406030204" pitchFamily="18" charset="0"/>
                              <a:sym typeface="Wingdings" panose="05000000000000000000" pitchFamily="2" charset="2"/>
                            </a:rPr>
                            <m:t>𝐾</m:t>
                          </m:r>
                        </m:sub>
                      </m:sSub>
                      <m:d>
                        <m:dPr>
                          <m:ctrlPr>
                            <a:rPr lang="en-US" altLang="ja-JP" sz="2400" b="0" i="1" smtClean="0">
                              <a:latin typeface="Cambria Math" panose="02040503050406030204" pitchFamily="18" charset="0"/>
                              <a:sym typeface="Wingdings" panose="05000000000000000000" pitchFamily="2" charset="2"/>
                            </a:rPr>
                          </m:ctrlPr>
                        </m:dPr>
                        <m:e>
                          <m:r>
                            <a:rPr lang="en-US" altLang="ja-JP" sz="2400" b="0" i="1" smtClean="0">
                              <a:latin typeface="Cambria Math" panose="02040503050406030204" pitchFamily="18" charset="0"/>
                              <a:sym typeface="Wingdings" panose="05000000000000000000" pitchFamily="2" charset="2"/>
                            </a:rPr>
                            <m:t>1−</m:t>
                          </m:r>
                          <m:r>
                            <a:rPr lang="ja-JP" altLang="en-US" sz="2400" b="0" i="1" smtClean="0">
                              <a:latin typeface="Cambria Math" panose="02040503050406030204" pitchFamily="18" charset="0"/>
                              <a:sym typeface="Wingdings" panose="05000000000000000000" pitchFamily="2" charset="2"/>
                            </a:rPr>
                            <m:t>𝛿</m:t>
                          </m:r>
                        </m:e>
                      </m:d>
                      <m:r>
                        <a:rPr lang="en-US" altLang="ja-JP" sz="2400" b="0" i="1" smtClean="0">
                          <a:latin typeface="Cambria Math" panose="02040503050406030204" pitchFamily="18" charset="0"/>
                          <a:sym typeface="Wingdings" panose="05000000000000000000" pitchFamily="2" charset="2"/>
                        </a:rPr>
                        <m:t>=</m:t>
                      </m:r>
                      <m:sSub>
                        <m:sSubPr>
                          <m:ctrlPr>
                            <a:rPr lang="en-US" altLang="ja-JP" sz="2400" b="0" i="1" smtClean="0">
                              <a:latin typeface="Cambria Math" panose="02040503050406030204" pitchFamily="18" charset="0"/>
                              <a:sym typeface="Wingdings" panose="05000000000000000000" pitchFamily="2" charset="2"/>
                            </a:rPr>
                          </m:ctrlPr>
                        </m:sSubPr>
                        <m:e>
                          <m:r>
                            <a:rPr lang="en-US" altLang="ja-JP" sz="2400" b="0" i="1" smtClean="0">
                              <a:latin typeface="Cambria Math" panose="02040503050406030204" pitchFamily="18" charset="0"/>
                              <a:sym typeface="Wingdings" panose="05000000000000000000" pitchFamily="2" charset="2"/>
                            </a:rPr>
                            <m:t>𝑝</m:t>
                          </m:r>
                        </m:e>
                        <m:sub>
                          <m:r>
                            <a:rPr lang="en-US" altLang="ja-JP" sz="2400" b="0" i="1" smtClean="0">
                              <a:latin typeface="Cambria Math" panose="02040503050406030204" pitchFamily="18" charset="0"/>
                              <a:sym typeface="Wingdings" panose="05000000000000000000" pitchFamily="2" charset="2"/>
                            </a:rPr>
                            <m:t>𝐾</m:t>
                          </m:r>
                        </m:sub>
                      </m:sSub>
                      <m:r>
                        <a:rPr lang="en-US" altLang="ja-JP" sz="2400" b="0" i="1" smtClean="0">
                          <a:latin typeface="Cambria Math" panose="02040503050406030204" pitchFamily="18" charset="0"/>
                          <a:sym typeface="Wingdings" panose="05000000000000000000" pitchFamily="2" charset="2"/>
                        </a:rPr>
                        <m:t>(</m:t>
                      </m:r>
                      <m:r>
                        <a:rPr lang="en-US" altLang="ja-JP" sz="2400" b="0" i="1" smtClean="0">
                          <a:latin typeface="Cambria Math" panose="02040503050406030204" pitchFamily="18" charset="0"/>
                          <a:sym typeface="Wingdings" panose="05000000000000000000" pitchFamily="2" charset="2"/>
                        </a:rPr>
                        <m:t>𝑟</m:t>
                      </m:r>
                      <m:r>
                        <a:rPr lang="en-US" altLang="ja-JP" sz="2400" b="0" i="1" smtClean="0">
                          <a:latin typeface="Cambria Math" panose="02040503050406030204" pitchFamily="18" charset="0"/>
                          <a:sym typeface="Wingdings" panose="05000000000000000000" pitchFamily="2" charset="2"/>
                        </a:rPr>
                        <m:t>+</m:t>
                      </m:r>
                      <m:r>
                        <a:rPr lang="ja-JP" altLang="en-US" sz="2400" b="0" i="1" smtClean="0">
                          <a:latin typeface="Cambria Math" panose="02040503050406030204" pitchFamily="18" charset="0"/>
                          <a:sym typeface="Wingdings" panose="05000000000000000000" pitchFamily="2" charset="2"/>
                        </a:rPr>
                        <m:t>𝛿</m:t>
                      </m:r>
                      <m:r>
                        <a:rPr lang="en-US" altLang="ja-JP" sz="2400" b="0" i="1" smtClean="0">
                          <a:latin typeface="Cambria Math" panose="02040503050406030204" pitchFamily="18" charset="0"/>
                          <a:sym typeface="Wingdings" panose="05000000000000000000" pitchFamily="2" charset="2"/>
                        </a:rPr>
                        <m:t>)</m:t>
                      </m:r>
                    </m:oMath>
                  </m:oMathPara>
                </a14:m>
                <a:endParaRPr lang="en-US" altLang="ja-JP" sz="2400" dirty="0">
                  <a:sym typeface="Wingdings" panose="05000000000000000000" pitchFamily="2" charset="2"/>
                </a:endParaRPr>
              </a:p>
              <a:p>
                <a:endParaRPr kumimoji="1" lang="en-US" altLang="ja-JP" dirty="0"/>
              </a:p>
              <a:p>
                <a:r>
                  <a:rPr lang="ja-JP" altLang="en-US" sz="2600" dirty="0"/>
                  <a:t>資本コストは利子率が高いほど高い</a:t>
                </a:r>
                <a:r>
                  <a:rPr lang="en-US" altLang="ja-JP" sz="2600" dirty="0">
                    <a:sym typeface="Wingdings" panose="05000000000000000000" pitchFamily="2" charset="2"/>
                  </a:rPr>
                  <a:t></a:t>
                </a:r>
                <a:r>
                  <a:rPr lang="ja-JP" altLang="en-US" sz="2600" dirty="0">
                    <a:sym typeface="Wingdings" panose="05000000000000000000" pitchFamily="2" charset="2"/>
                  </a:rPr>
                  <a:t>利子率が高い</a:t>
                </a:r>
                <a:r>
                  <a:rPr lang="en-US" altLang="ja-JP" sz="2600" dirty="0">
                    <a:sym typeface="Wingdings" panose="05000000000000000000" pitchFamily="2" charset="2"/>
                  </a:rPr>
                  <a:t></a:t>
                </a:r>
                <a:r>
                  <a:rPr lang="ja-JP" altLang="en-US" sz="2600" dirty="0">
                    <a:sym typeface="Wingdings" panose="05000000000000000000" pitchFamily="2" charset="2"/>
                  </a:rPr>
                  <a:t>資本コストが高い</a:t>
                </a:r>
                <a:r>
                  <a:rPr lang="en-US" altLang="ja-JP" sz="2600" dirty="0">
                    <a:sym typeface="Wingdings" panose="05000000000000000000" pitchFamily="2" charset="2"/>
                  </a:rPr>
                  <a:t></a:t>
                </a:r>
                <a:r>
                  <a:rPr lang="ja-JP" altLang="en-US" sz="2600" dirty="0">
                    <a:sym typeface="Wingdings" panose="05000000000000000000" pitchFamily="2" charset="2"/>
                  </a:rPr>
                  <a:t>投資が抑制される</a:t>
                </a:r>
                <a:endParaRPr kumimoji="1" lang="en-US" altLang="ja-JP" sz="2600" dirty="0"/>
              </a:p>
              <a:p>
                <a:pPr lvl="1"/>
                <a:endParaRPr kumimoji="1" lang="ja-JP" altLang="en-US" dirty="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xfrm>
                <a:off x="628650" y="1825625"/>
                <a:ext cx="8047806" cy="4627711"/>
              </a:xfrm>
              <a:blipFill>
                <a:blip r:embed="rId2"/>
                <a:stretch>
                  <a:fillRect l="-985" t="-789" r="-152" b="-2632"/>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914389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投資関数</a:t>
            </a:r>
            <a:r>
              <a:rPr kumimoji="1" lang="en-US" altLang="ja-JP" dirty="0"/>
              <a:t>(2)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0</a:t>
            </a:r>
            <a:r>
              <a:rPr kumimoji="1" lang="ja-JP" altLang="en-US" dirty="0"/>
              <a:t>期に資本を</a:t>
            </a:r>
            <a:r>
              <a:rPr kumimoji="1" lang="en-US" altLang="ja-JP" dirty="0">
                <a:latin typeface="Symbol" panose="05050102010706020507" pitchFamily="18" charset="2"/>
                <a:cs typeface="Times New Roman" panose="02020603050405020304" pitchFamily="18" charset="0"/>
              </a:rPr>
              <a:t>D</a:t>
            </a:r>
            <a:r>
              <a:rPr kumimoji="1" lang="en-US" altLang="ja-JP" i="1" dirty="0">
                <a:latin typeface="Times New Roman" panose="02020603050405020304" pitchFamily="18" charset="0"/>
                <a:cs typeface="Times New Roman" panose="02020603050405020304" pitchFamily="18" charset="0"/>
              </a:rPr>
              <a:t>K</a:t>
            </a:r>
            <a:r>
              <a:rPr kumimoji="1" lang="ja-JP" altLang="en-US" dirty="0" err="1"/>
              <a:t>だけ</a:t>
            </a:r>
            <a:r>
              <a:rPr kumimoji="1" lang="ja-JP" altLang="en-US" dirty="0"/>
              <a:t>購入　費用：</a:t>
            </a:r>
            <a:r>
              <a:rPr kumimoji="1" lang="en-US" altLang="ja-JP" i="1" dirty="0" err="1">
                <a:latin typeface="Times New Roman" panose="02020603050405020304" pitchFamily="18" charset="0"/>
                <a:cs typeface="Times New Roman" panose="02020603050405020304" pitchFamily="18" charset="0"/>
              </a:rPr>
              <a:t>p</a:t>
            </a:r>
            <a:r>
              <a:rPr kumimoji="1" lang="en-US" altLang="ja-JP" i="1" baseline="-25000" dirty="0" err="1">
                <a:latin typeface="Times New Roman" panose="02020603050405020304" pitchFamily="18" charset="0"/>
                <a:cs typeface="Times New Roman" panose="02020603050405020304" pitchFamily="18" charset="0"/>
              </a:rPr>
              <a:t>K</a:t>
            </a:r>
            <a:r>
              <a:rPr lang="en-US" altLang="ja-JP" dirty="0">
                <a:latin typeface="Symbol" panose="05050102010706020507" pitchFamily="18" charset="2"/>
                <a:cs typeface="Times New Roman" panose="02020603050405020304" pitchFamily="18" charset="0"/>
              </a:rPr>
              <a:t> D</a:t>
            </a:r>
            <a:r>
              <a:rPr lang="en-US" altLang="ja-JP" i="1" dirty="0">
                <a:latin typeface="Times New Roman" panose="02020603050405020304" pitchFamily="18" charset="0"/>
                <a:cs typeface="Times New Roman" panose="02020603050405020304" pitchFamily="18" charset="0"/>
              </a:rPr>
              <a:t>K</a:t>
            </a:r>
            <a:endParaRPr kumimoji="1" lang="en-US" altLang="ja-JP" i="1" baseline="-25000" dirty="0">
              <a:latin typeface="Times New Roman" panose="02020603050405020304" pitchFamily="18" charset="0"/>
              <a:cs typeface="Times New Roman" panose="02020603050405020304" pitchFamily="18" charset="0"/>
            </a:endParaRPr>
          </a:p>
          <a:p>
            <a:r>
              <a:rPr lang="en-US" altLang="ja-JP" dirty="0"/>
              <a:t>1</a:t>
            </a:r>
            <a:r>
              <a:rPr lang="ja-JP" altLang="en-US" dirty="0"/>
              <a:t>期以降，増加した資本を用いて生産を行う</a:t>
            </a:r>
            <a:endParaRPr lang="en-US" altLang="ja-JP" dirty="0"/>
          </a:p>
          <a:p>
            <a:pPr lvl="1"/>
            <a:r>
              <a:rPr lang="ja-JP" altLang="en-US" dirty="0"/>
              <a:t>ただし資本は減耗する　</a:t>
            </a:r>
            <a:r>
              <a:rPr lang="en-US" altLang="ja-JP" i="1" dirty="0">
                <a:latin typeface="Symbol" panose="05050102010706020507" pitchFamily="18" charset="2"/>
              </a:rPr>
              <a:t>d</a:t>
            </a:r>
            <a:r>
              <a:rPr lang="en-US" altLang="ja-JP" dirty="0"/>
              <a:t>: </a:t>
            </a:r>
            <a:r>
              <a:rPr lang="ja-JP" altLang="en-US" dirty="0"/>
              <a:t>資本減耗率</a:t>
            </a:r>
            <a:endParaRPr lang="en-US" altLang="ja-JP" dirty="0"/>
          </a:p>
          <a:p>
            <a:r>
              <a:rPr kumimoji="1" lang="en-US" altLang="ja-JP" dirty="0"/>
              <a:t>1</a:t>
            </a:r>
            <a:r>
              <a:rPr kumimoji="1" lang="ja-JP" altLang="en-US" dirty="0"/>
              <a:t>期の生産量の増加　</a:t>
            </a:r>
            <a:r>
              <a:rPr kumimoji="1" lang="en-US" altLang="ja-JP" i="1" dirty="0">
                <a:latin typeface="Times New Roman" panose="02020603050405020304" pitchFamily="18" charset="0"/>
                <a:cs typeface="Times New Roman" panose="02020603050405020304" pitchFamily="18" charset="0"/>
              </a:rPr>
              <a:t>MPK∙</a:t>
            </a:r>
            <a:r>
              <a:rPr kumimoji="1" lang="en-US" altLang="ja-JP" dirty="0">
                <a:latin typeface="Symbol" panose="05050102010706020507" pitchFamily="18" charset="2"/>
                <a:cs typeface="Times New Roman" panose="02020603050405020304" pitchFamily="18" charset="0"/>
              </a:rPr>
              <a:t>D</a:t>
            </a:r>
            <a:r>
              <a:rPr kumimoji="1" lang="en-US" altLang="ja-JP" i="1" dirty="0">
                <a:latin typeface="Times New Roman" panose="02020603050405020304" pitchFamily="18" charset="0"/>
                <a:cs typeface="Times New Roman" panose="02020603050405020304" pitchFamily="18" charset="0"/>
              </a:rPr>
              <a:t>K</a:t>
            </a:r>
          </a:p>
          <a:p>
            <a:r>
              <a:rPr lang="en-US" altLang="ja-JP" dirty="0"/>
              <a:t>2</a:t>
            </a:r>
            <a:r>
              <a:rPr lang="ja-JP" altLang="en-US" dirty="0"/>
              <a:t>期の生産量の増加　</a:t>
            </a:r>
            <a:r>
              <a:rPr lang="en-US" altLang="ja-JP" i="1" dirty="0">
                <a:latin typeface="Times New Roman" panose="02020603050405020304" pitchFamily="18" charset="0"/>
                <a:cs typeface="Times New Roman" panose="02020603050405020304" pitchFamily="18" charset="0"/>
              </a:rPr>
              <a:t>MPK∙</a:t>
            </a:r>
            <a:r>
              <a:rPr lang="en-US" altLang="ja-JP" dirty="0">
                <a:latin typeface="Times New Roman" panose="02020603050405020304" pitchFamily="18" charset="0"/>
                <a:cs typeface="Times New Roman" panose="02020603050405020304" pitchFamily="18" charset="0"/>
              </a:rPr>
              <a:t>(1−</a:t>
            </a:r>
            <a:r>
              <a:rPr lang="en-US" altLang="ja-JP" dirty="0">
                <a:latin typeface="Symbol" panose="05050102010706020507" pitchFamily="18" charset="2"/>
                <a:cs typeface="Times New Roman" panose="02020603050405020304" pitchFamily="18" charset="0"/>
              </a:rPr>
              <a:t>d</a:t>
            </a:r>
            <a:r>
              <a:rPr lang="en-US" altLang="ja-JP" dirty="0">
                <a:latin typeface="Times New Roman" panose="02020603050405020304" pitchFamily="18" charset="0"/>
                <a:cs typeface="Times New Roman" panose="02020603050405020304" pitchFamily="18" charset="0"/>
              </a:rPr>
              <a:t>)</a:t>
            </a:r>
            <a:r>
              <a:rPr lang="en-US" altLang="ja-JP" dirty="0">
                <a:latin typeface="Symbol" panose="05050102010706020507" pitchFamily="18" charset="2"/>
                <a:cs typeface="Times New Roman" panose="02020603050405020304" pitchFamily="18" charset="0"/>
              </a:rPr>
              <a:t>D</a:t>
            </a:r>
            <a:r>
              <a:rPr lang="en-US" altLang="ja-JP" i="1" dirty="0">
                <a:latin typeface="Times New Roman" panose="02020603050405020304" pitchFamily="18" charset="0"/>
                <a:cs typeface="Times New Roman" panose="02020603050405020304" pitchFamily="18" charset="0"/>
              </a:rPr>
              <a:t>K</a:t>
            </a:r>
          </a:p>
          <a:p>
            <a:r>
              <a:rPr kumimoji="1" lang="en-US" altLang="ja-JP" dirty="0"/>
              <a:t>3</a:t>
            </a:r>
            <a:r>
              <a:rPr lang="ja-JP" altLang="en-US" dirty="0"/>
              <a:t>期の生産量の増加　</a:t>
            </a:r>
            <a:r>
              <a:rPr lang="en-US" altLang="ja-JP" i="1" dirty="0">
                <a:latin typeface="Times New Roman" panose="02020603050405020304" pitchFamily="18" charset="0"/>
                <a:cs typeface="Times New Roman" panose="02020603050405020304" pitchFamily="18" charset="0"/>
              </a:rPr>
              <a:t>MPK∙</a:t>
            </a:r>
            <a:r>
              <a:rPr lang="en-US" altLang="ja-JP" dirty="0">
                <a:latin typeface="Times New Roman" panose="02020603050405020304" pitchFamily="18" charset="0"/>
                <a:cs typeface="Times New Roman" panose="02020603050405020304" pitchFamily="18" charset="0"/>
              </a:rPr>
              <a:t>(1−</a:t>
            </a:r>
            <a:r>
              <a:rPr lang="en-US" altLang="ja-JP" dirty="0">
                <a:latin typeface="Symbol" panose="05050102010706020507" pitchFamily="18" charset="2"/>
                <a:cs typeface="Times New Roman" panose="02020603050405020304" pitchFamily="18" charset="0"/>
              </a:rPr>
              <a:t>d</a:t>
            </a:r>
            <a:r>
              <a:rPr lang="en-US" altLang="ja-JP" dirty="0">
                <a:latin typeface="Times New Roman" panose="02020603050405020304" pitchFamily="18" charset="0"/>
                <a:cs typeface="Times New Roman" panose="02020603050405020304" pitchFamily="18" charset="0"/>
              </a:rPr>
              <a:t>)</a:t>
            </a:r>
            <a:r>
              <a:rPr lang="en-US" altLang="ja-JP" baseline="30000" dirty="0">
                <a:latin typeface="Times New Roman" panose="02020603050405020304" pitchFamily="18" charset="0"/>
                <a:cs typeface="Times New Roman" panose="02020603050405020304" pitchFamily="18" charset="0"/>
              </a:rPr>
              <a:t>2</a:t>
            </a:r>
            <a:r>
              <a:rPr lang="en-US" altLang="ja-JP" dirty="0">
                <a:latin typeface="Symbol" panose="05050102010706020507" pitchFamily="18" charset="2"/>
                <a:cs typeface="Times New Roman" panose="02020603050405020304" pitchFamily="18" charset="0"/>
              </a:rPr>
              <a:t>D</a:t>
            </a:r>
            <a:r>
              <a:rPr lang="en-US" altLang="ja-JP" i="1" dirty="0">
                <a:latin typeface="Times New Roman" panose="02020603050405020304" pitchFamily="18" charset="0"/>
                <a:cs typeface="Times New Roman" panose="02020603050405020304" pitchFamily="18" charset="0"/>
              </a:rPr>
              <a:t>K</a:t>
            </a:r>
          </a:p>
          <a:p>
            <a:endParaRPr kumimoji="1" lang="en-US" altLang="ja-JP" i="1" dirty="0">
              <a:latin typeface="Times New Roman" panose="02020603050405020304" pitchFamily="18" charset="0"/>
              <a:cs typeface="Times New Roman" panose="02020603050405020304" pitchFamily="18" charset="0"/>
            </a:endParaRPr>
          </a:p>
          <a:p>
            <a:r>
              <a:rPr lang="ja-JP" altLang="en-US" dirty="0">
                <a:latin typeface="Times New Roman" panose="02020603050405020304" pitchFamily="18" charset="0"/>
                <a:cs typeface="Times New Roman" panose="02020603050405020304" pitchFamily="18" charset="0"/>
              </a:rPr>
              <a:t>投資はその収益（将来の産出量の増加の割引価値の合計）と費用を比較して行われる</a:t>
            </a:r>
            <a:endParaRPr lang="en-US" altLang="ja-JP" dirty="0">
              <a:latin typeface="Times New Roman" panose="02020603050405020304" pitchFamily="18" charset="0"/>
              <a:cs typeface="Times New Roman" panose="02020603050405020304" pitchFamily="18" charset="0"/>
            </a:endParaRPr>
          </a:p>
          <a:p>
            <a:pPr lvl="1"/>
            <a:r>
              <a:rPr kumimoji="1" lang="ja-JP" altLang="en-US" dirty="0">
                <a:latin typeface="Times New Roman" panose="02020603050405020304" pitchFamily="18" charset="0"/>
                <a:cs typeface="Times New Roman" panose="02020603050405020304" pitchFamily="18" charset="0"/>
              </a:rPr>
              <a:t>異なる時点で発生する収益・費用は割り引いて比較する</a:t>
            </a:r>
            <a:endParaRPr kumimoji="1" lang="en-US" altLang="ja-JP" dirty="0">
              <a:latin typeface="Times New Roman" panose="02020603050405020304" pitchFamily="18" charset="0"/>
              <a:cs typeface="Times New Roman" panose="02020603050405020304" pitchFamily="18" charset="0"/>
            </a:endParaRPr>
          </a:p>
          <a:p>
            <a:r>
              <a:rPr lang="en-US" altLang="ja-JP" dirty="0"/>
              <a:t>0</a:t>
            </a:r>
            <a:r>
              <a:rPr lang="ja-JP" altLang="en-US" dirty="0"/>
              <a:t>期における投資（</a:t>
            </a:r>
            <a:r>
              <a:rPr lang="en-US" altLang="ja-JP" dirty="0">
                <a:latin typeface="Symbol" panose="05050102010706020507" pitchFamily="18" charset="2"/>
                <a:cs typeface="Times New Roman" panose="02020603050405020304" pitchFamily="18" charset="0"/>
              </a:rPr>
              <a:t>D</a:t>
            </a:r>
            <a:r>
              <a:rPr lang="en-US" altLang="ja-JP" i="1" dirty="0">
                <a:latin typeface="Times New Roman" panose="02020603050405020304" pitchFamily="18" charset="0"/>
                <a:cs typeface="Times New Roman" panose="02020603050405020304" pitchFamily="18" charset="0"/>
              </a:rPr>
              <a:t>K</a:t>
            </a:r>
            <a:r>
              <a:rPr lang="ja-JP" altLang="en-US" dirty="0" err="1">
                <a:latin typeface="Times New Roman" panose="02020603050405020304" pitchFamily="18" charset="0"/>
                <a:cs typeface="Times New Roman" panose="02020603050405020304" pitchFamily="18" charset="0"/>
              </a:rPr>
              <a:t>だけの資</a:t>
            </a:r>
            <a:r>
              <a:rPr lang="ja-JP" altLang="en-US" dirty="0">
                <a:latin typeface="Times New Roman" panose="02020603050405020304" pitchFamily="18" charset="0"/>
                <a:cs typeface="Times New Roman" panose="02020603050405020304" pitchFamily="18" charset="0"/>
              </a:rPr>
              <a:t>本の増加）による産出量の増加の割引価値の合計は</a:t>
            </a:r>
            <a:r>
              <a:rPr lang="en-US" altLang="ja-JP" dirty="0">
                <a:latin typeface="Times New Roman" panose="02020603050405020304" pitchFamily="18" charset="0"/>
                <a:cs typeface="Times New Roman" panose="02020603050405020304" pitchFamily="18" charset="0"/>
              </a:rPr>
              <a:t>?</a:t>
            </a:r>
            <a:endParaRPr kumimoji="1" lang="ja-JP" altLang="en-US" dirty="0"/>
          </a:p>
        </p:txBody>
      </p:sp>
    </p:spTree>
    <p:extLst>
      <p:ext uri="{BB962C8B-B14F-4D97-AF65-F5344CB8AC3E}">
        <p14:creationId xmlns:p14="http://schemas.microsoft.com/office/powerpoint/2010/main" val="38440349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投資関数</a:t>
            </a:r>
            <a:r>
              <a:rPr kumimoji="1" lang="en-US" altLang="ja-JP" dirty="0"/>
              <a:t>(2) </a:t>
            </a:r>
            <a:r>
              <a:rPr kumimoji="1" lang="ja-JP" altLang="en-US" dirty="0"/>
              <a:t>（続き）</a:t>
            </a: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412776"/>
                <a:ext cx="8291264" cy="5040560"/>
              </a:xfrm>
            </p:spPr>
            <p:txBody>
              <a:bodyPr>
                <a:normAutofit lnSpcReduction="10000"/>
              </a:bodyPr>
              <a:lstStyle/>
              <a:p>
                <a:pPr>
                  <a:lnSpc>
                    <a:spcPct val="100000"/>
                  </a:lnSpc>
                </a:pPr>
                <a:r>
                  <a:rPr kumimoji="1" lang="ja-JP" altLang="en-US" sz="2400" dirty="0"/>
                  <a:t>産出量の増加の割引価値の合計</a:t>
                </a:r>
                <a:endParaRPr kumimoji="1" lang="en-US" altLang="ja-JP" sz="2400" dirty="0"/>
              </a:p>
              <a:p>
                <a:pPr marL="0" indent="0">
                  <a:lnSpc>
                    <a:spcPct val="100000"/>
                  </a:lnSpc>
                  <a:buNone/>
                </a:pPr>
                <a14:m>
                  <m:oMathPara xmlns:m="http://schemas.openxmlformats.org/officeDocument/2006/math">
                    <m:oMathParaPr>
                      <m:jc m:val="centerGroup"/>
                    </m:oMathParaPr>
                    <m:oMath xmlns:m="http://schemas.openxmlformats.org/officeDocument/2006/math">
                      <m:r>
                        <m:rPr>
                          <m:sty m:val="p"/>
                        </m:rPr>
                        <a:rPr kumimoji="1" lang="el-GR" altLang="ja-JP" sz="2400" i="1" smtClean="0">
                          <a:latin typeface="Cambria Math"/>
                          <a:ea typeface="Cambria Math"/>
                        </a:rPr>
                        <m:t>Δ</m:t>
                      </m:r>
                      <m:r>
                        <a:rPr kumimoji="1" lang="en-US" altLang="ja-JP" sz="2400" b="0" i="1" smtClean="0">
                          <a:latin typeface="Cambria Math"/>
                          <a:ea typeface="Cambria Math"/>
                        </a:rPr>
                        <m:t>𝑉</m:t>
                      </m:r>
                      <m:r>
                        <a:rPr kumimoji="1" lang="en-US" altLang="ja-JP" sz="2400" b="0" i="1" smtClean="0">
                          <a:latin typeface="Cambria Math"/>
                          <a:ea typeface="Cambria Math"/>
                        </a:rPr>
                        <m:t>=</m:t>
                      </m:r>
                      <m:d>
                        <m:dPr>
                          <m:ctrlPr>
                            <a:rPr kumimoji="1" lang="en-US" altLang="ja-JP" sz="2400" b="0" i="1" smtClean="0">
                              <a:latin typeface="Cambria Math" panose="02040503050406030204" pitchFamily="18" charset="0"/>
                              <a:ea typeface="Cambria Math"/>
                            </a:rPr>
                          </m:ctrlPr>
                        </m:dPr>
                        <m:e>
                          <m:f>
                            <m:fPr>
                              <m:ctrlPr>
                                <a:rPr kumimoji="1" lang="en-US" altLang="ja-JP" sz="2400" b="0" i="1" smtClean="0">
                                  <a:latin typeface="Cambria Math" panose="02040503050406030204" pitchFamily="18" charset="0"/>
                                  <a:ea typeface="Cambria Math"/>
                                </a:rPr>
                              </m:ctrlPr>
                            </m:fPr>
                            <m:num>
                              <m:r>
                                <a:rPr kumimoji="1" lang="en-US" altLang="ja-JP" sz="2400" b="0" i="1" smtClean="0">
                                  <a:latin typeface="Cambria Math"/>
                                  <a:ea typeface="Cambria Math"/>
                                </a:rPr>
                                <m:t>1</m:t>
                              </m:r>
                            </m:num>
                            <m:den>
                              <m:r>
                                <a:rPr kumimoji="1" lang="en-US" altLang="ja-JP" sz="2400" b="0" i="1" smtClean="0">
                                  <a:latin typeface="Cambria Math"/>
                                  <a:ea typeface="Cambria Math"/>
                                </a:rPr>
                                <m:t>1+</m:t>
                              </m:r>
                              <m:r>
                                <a:rPr kumimoji="1" lang="en-US" altLang="ja-JP" sz="2400" b="0" i="1" smtClean="0">
                                  <a:latin typeface="Cambria Math"/>
                                  <a:ea typeface="Cambria Math"/>
                                </a:rPr>
                                <m:t>𝑟</m:t>
                              </m:r>
                            </m:den>
                          </m:f>
                          <m:r>
                            <a:rPr kumimoji="1" lang="en-US" altLang="ja-JP" sz="2400" b="0" i="1" smtClean="0">
                              <a:latin typeface="Cambria Math"/>
                              <a:ea typeface="Cambria Math"/>
                            </a:rPr>
                            <m:t>+</m:t>
                          </m:r>
                          <m:f>
                            <m:fPr>
                              <m:ctrlPr>
                                <a:rPr kumimoji="1" lang="en-US" altLang="ja-JP" sz="2400" b="0" i="1" smtClean="0">
                                  <a:latin typeface="Cambria Math" panose="02040503050406030204" pitchFamily="18" charset="0"/>
                                  <a:ea typeface="Cambria Math"/>
                                </a:rPr>
                              </m:ctrlPr>
                            </m:fPr>
                            <m:num>
                              <m:r>
                                <a:rPr kumimoji="1" lang="en-US" altLang="ja-JP" sz="2400" b="0" i="1" smtClean="0">
                                  <a:latin typeface="Cambria Math"/>
                                  <a:ea typeface="Cambria Math"/>
                                </a:rPr>
                                <m:t>1−</m:t>
                              </m:r>
                              <m:r>
                                <a:rPr kumimoji="1" lang="ja-JP" altLang="en-US" sz="2400" b="0" i="1" smtClean="0">
                                  <a:latin typeface="Cambria Math"/>
                                  <a:ea typeface="Cambria Math"/>
                                </a:rPr>
                                <m:t>𝛿</m:t>
                              </m:r>
                            </m:num>
                            <m:den>
                              <m:sSup>
                                <m:sSupPr>
                                  <m:ctrlPr>
                                    <a:rPr kumimoji="1" lang="en-US" altLang="ja-JP" sz="2400" b="0" i="1" smtClean="0">
                                      <a:latin typeface="Cambria Math" panose="02040503050406030204" pitchFamily="18" charset="0"/>
                                      <a:ea typeface="Cambria Math"/>
                                    </a:rPr>
                                  </m:ctrlPr>
                                </m:sSupPr>
                                <m:e>
                                  <m:d>
                                    <m:dPr>
                                      <m:ctrlPr>
                                        <a:rPr kumimoji="1" lang="en-US" altLang="ja-JP" sz="2400" b="0" i="1" smtClean="0">
                                          <a:latin typeface="Cambria Math" panose="02040503050406030204" pitchFamily="18" charset="0"/>
                                          <a:ea typeface="Cambria Math"/>
                                        </a:rPr>
                                      </m:ctrlPr>
                                    </m:dPr>
                                    <m:e>
                                      <m:r>
                                        <a:rPr kumimoji="1" lang="en-US" altLang="ja-JP" sz="2400" b="0" i="1" smtClean="0">
                                          <a:latin typeface="Cambria Math"/>
                                          <a:ea typeface="Cambria Math"/>
                                        </a:rPr>
                                        <m:t>1+</m:t>
                                      </m:r>
                                      <m:r>
                                        <a:rPr kumimoji="1" lang="en-US" altLang="ja-JP" sz="2400" b="0" i="1" smtClean="0">
                                          <a:latin typeface="Cambria Math"/>
                                          <a:ea typeface="Cambria Math"/>
                                        </a:rPr>
                                        <m:t>𝑟</m:t>
                                      </m:r>
                                    </m:e>
                                  </m:d>
                                </m:e>
                                <m:sup>
                                  <m:r>
                                    <a:rPr kumimoji="1" lang="en-US" altLang="ja-JP" sz="2400" b="0" i="1" smtClean="0">
                                      <a:latin typeface="Cambria Math"/>
                                      <a:ea typeface="Cambria Math"/>
                                    </a:rPr>
                                    <m:t>2</m:t>
                                  </m:r>
                                </m:sup>
                              </m:sSup>
                            </m:den>
                          </m:f>
                          <m:r>
                            <a:rPr kumimoji="1" lang="en-US" altLang="ja-JP" sz="2400" b="0" i="1" smtClean="0">
                              <a:latin typeface="Cambria Math"/>
                              <a:ea typeface="Cambria Math"/>
                            </a:rPr>
                            <m:t>+⋯</m:t>
                          </m:r>
                        </m:e>
                      </m:d>
                      <m:r>
                        <a:rPr kumimoji="1" lang="en-US" altLang="ja-JP" sz="2400" b="0" i="1" smtClean="0">
                          <a:latin typeface="Cambria Math"/>
                          <a:ea typeface="Cambria Math"/>
                        </a:rPr>
                        <m:t>𝑀𝑃𝐾</m:t>
                      </m:r>
                      <m:r>
                        <a:rPr kumimoji="1" lang="en-US" altLang="ja-JP" sz="2400" b="0" i="1" smtClean="0">
                          <a:latin typeface="Cambria Math"/>
                          <a:ea typeface="Cambria Math"/>
                        </a:rPr>
                        <m:t>∙</m:t>
                      </m:r>
                      <m:r>
                        <m:rPr>
                          <m:sty m:val="p"/>
                        </m:rPr>
                        <a:rPr kumimoji="1" lang="el-GR" altLang="ja-JP" sz="2400" b="0" i="1" smtClean="0">
                          <a:latin typeface="Cambria Math"/>
                          <a:ea typeface="Cambria Math"/>
                        </a:rPr>
                        <m:t>Δ</m:t>
                      </m:r>
                      <m:r>
                        <a:rPr kumimoji="1" lang="en-US" altLang="ja-JP" sz="2400" b="0" i="1" smtClean="0">
                          <a:latin typeface="Cambria Math"/>
                          <a:ea typeface="Cambria Math"/>
                        </a:rPr>
                        <m:t>𝐾</m:t>
                      </m:r>
                      <m:r>
                        <a:rPr kumimoji="1" lang="en-US" altLang="ja-JP" sz="2400" b="0" i="1" smtClean="0">
                          <a:latin typeface="Cambria Math"/>
                          <a:ea typeface="Cambria Math"/>
                        </a:rPr>
                        <m:t>=</m:t>
                      </m:r>
                      <m:f>
                        <m:fPr>
                          <m:ctrlPr>
                            <a:rPr kumimoji="1" lang="en-US" altLang="ja-JP" sz="2400" b="0" i="1" smtClean="0">
                              <a:latin typeface="Cambria Math" panose="02040503050406030204" pitchFamily="18" charset="0"/>
                              <a:ea typeface="Cambria Math"/>
                            </a:rPr>
                          </m:ctrlPr>
                        </m:fPr>
                        <m:num>
                          <m:r>
                            <a:rPr kumimoji="1" lang="en-US" altLang="ja-JP" sz="2400" b="0" i="1" smtClean="0">
                              <a:latin typeface="Cambria Math"/>
                              <a:ea typeface="Cambria Math"/>
                            </a:rPr>
                            <m:t>𝑀𝑃𝐾</m:t>
                          </m:r>
                        </m:num>
                        <m:den>
                          <m:r>
                            <a:rPr kumimoji="1" lang="en-US" altLang="ja-JP" sz="2400" b="0" i="1" smtClean="0">
                              <a:latin typeface="Cambria Math"/>
                              <a:ea typeface="Cambria Math"/>
                            </a:rPr>
                            <m:t>𝑟</m:t>
                          </m:r>
                          <m:r>
                            <a:rPr kumimoji="1" lang="en-US" altLang="ja-JP" sz="2400" b="0" i="1" smtClean="0">
                              <a:latin typeface="Cambria Math"/>
                              <a:ea typeface="Cambria Math"/>
                            </a:rPr>
                            <m:t>+</m:t>
                          </m:r>
                          <m:r>
                            <a:rPr kumimoji="1" lang="ja-JP" altLang="en-US" sz="2400" b="0" i="1" smtClean="0">
                              <a:latin typeface="Cambria Math"/>
                              <a:ea typeface="Cambria Math"/>
                            </a:rPr>
                            <m:t>𝛿</m:t>
                          </m:r>
                        </m:den>
                      </m:f>
                      <m:r>
                        <m:rPr>
                          <m:sty m:val="p"/>
                        </m:rPr>
                        <a:rPr kumimoji="1" lang="el-GR" altLang="ja-JP" sz="2400" b="0" i="1" smtClean="0">
                          <a:latin typeface="Cambria Math"/>
                          <a:ea typeface="Cambria Math"/>
                        </a:rPr>
                        <m:t>Δ</m:t>
                      </m:r>
                      <m:r>
                        <a:rPr kumimoji="1" lang="en-US" altLang="ja-JP" sz="2400" b="0" i="1" smtClean="0">
                          <a:latin typeface="Cambria Math"/>
                          <a:ea typeface="Cambria Math"/>
                        </a:rPr>
                        <m:t>𝐾</m:t>
                      </m:r>
                    </m:oMath>
                  </m:oMathPara>
                </a14:m>
                <a:endParaRPr kumimoji="1" lang="en-US" altLang="ja-JP" sz="2400" b="0" i="1" dirty="0">
                  <a:latin typeface="Cambria Math"/>
                  <a:ea typeface="Cambria Math"/>
                </a:endParaRPr>
              </a:p>
              <a:p>
                <a:pPr lvl="1">
                  <a:lnSpc>
                    <a:spcPct val="100000"/>
                  </a:lnSpc>
                </a:pPr>
                <a:r>
                  <a:rPr kumimoji="1" lang="ja-JP" altLang="en-US" sz="2100" b="0" dirty="0">
                    <a:latin typeface="Cambria Math"/>
                    <a:ea typeface="Cambria Math"/>
                  </a:rPr>
                  <a:t>無限等比級数の和の公式を用いる</a:t>
                </a:r>
                <a:endParaRPr kumimoji="1" lang="en-US" altLang="ja-JP" sz="2100" b="0" dirty="0">
                  <a:latin typeface="Cambria Math"/>
                  <a:ea typeface="Cambria Math"/>
                </a:endParaRPr>
              </a:p>
              <a:p>
                <a:pPr>
                  <a:lnSpc>
                    <a:spcPct val="100000"/>
                  </a:lnSpc>
                </a:pPr>
                <a:r>
                  <a:rPr lang="ja-JP" altLang="en-US" sz="2400" dirty="0"/>
                  <a:t>最適な投資の条件</a:t>
                </a:r>
                <a:endParaRPr lang="en-US" altLang="ja-JP" sz="2400" dirty="0"/>
              </a:p>
              <a:p>
                <a:pPr marL="0" indent="0">
                  <a:lnSpc>
                    <a:spcPct val="100000"/>
                  </a:lnSpc>
                  <a:buNone/>
                </a:pPr>
                <a:r>
                  <a:rPr lang="ja-JP" altLang="en-US" sz="2400" dirty="0"/>
                  <a:t> 　</a:t>
                </a:r>
                <a14:m>
                  <m:oMath xmlns:m="http://schemas.openxmlformats.org/officeDocument/2006/math">
                    <m:r>
                      <a:rPr lang="en-US" altLang="ja-JP" sz="2400" i="1" dirty="0" smtClean="0">
                        <a:latin typeface="Cambria Math" panose="02040503050406030204" pitchFamily="18" charset="0"/>
                        <a:ea typeface="Cambria Math" panose="02040503050406030204" pitchFamily="18" charset="0"/>
                      </a:rPr>
                      <m:t>∆</m:t>
                    </m:r>
                    <m:r>
                      <a:rPr lang="en-US" altLang="ja-JP" sz="2400" b="0" i="1" dirty="0" smtClean="0">
                        <a:latin typeface="Cambria Math" panose="02040503050406030204" pitchFamily="18" charset="0"/>
                        <a:ea typeface="Cambria Math" panose="02040503050406030204" pitchFamily="18" charset="0"/>
                      </a:rPr>
                      <m:t>𝑉</m:t>
                    </m:r>
                    <m:r>
                      <a:rPr lang="en-US" altLang="ja-JP" sz="2400" i="1" dirty="0">
                        <a:latin typeface="Cambria Math" panose="02040503050406030204" pitchFamily="18" charset="0"/>
                        <a:cs typeface="Times New Roman" panose="02020603050405020304" pitchFamily="18" charset="0"/>
                      </a:rPr>
                      <m:t>=</m:t>
                    </m:r>
                    <m:r>
                      <a:rPr lang="en-US" altLang="ja-JP" sz="2400" i="1" dirty="0" err="1">
                        <a:latin typeface="Cambria Math" panose="02040503050406030204" pitchFamily="18" charset="0"/>
                        <a:cs typeface="Times New Roman" panose="02020603050405020304" pitchFamily="18" charset="0"/>
                      </a:rPr>
                      <m:t>𝑝</m:t>
                    </m:r>
                    <m:r>
                      <a:rPr lang="en-US" altLang="ja-JP" sz="2400" i="1" baseline="-25000" dirty="0" err="1">
                        <a:latin typeface="Cambria Math" panose="02040503050406030204" pitchFamily="18" charset="0"/>
                        <a:cs typeface="Times New Roman" panose="02020603050405020304" pitchFamily="18" charset="0"/>
                      </a:rPr>
                      <m:t>𝐾</m:t>
                    </m:r>
                    <m:r>
                      <a:rPr lang="en-US" altLang="ja-JP" sz="2400" i="1" dirty="0" smtClean="0">
                        <a:latin typeface="Cambria Math" panose="02040503050406030204" pitchFamily="18" charset="0"/>
                        <a:ea typeface="Cambria Math" panose="02040503050406030204" pitchFamily="18" charset="0"/>
                        <a:cs typeface="Times New Roman" panose="02020603050405020304" pitchFamily="18" charset="0"/>
                      </a:rPr>
                      <m:t>∆</m:t>
                    </m:r>
                    <m:r>
                      <a:rPr lang="en-US" altLang="ja-JP" sz="2400" i="1" dirty="0" err="1">
                        <a:latin typeface="Cambria Math" panose="02040503050406030204" pitchFamily="18" charset="0"/>
                        <a:cs typeface="Times New Roman" panose="02020603050405020304" pitchFamily="18" charset="0"/>
                      </a:rPr>
                      <m:t>𝐾</m:t>
                    </m:r>
                  </m:oMath>
                </a14:m>
                <a:r>
                  <a:rPr lang="ja-JP" altLang="en-US" sz="2400" dirty="0">
                    <a:latin typeface="Times New Roman" panose="02020603050405020304" pitchFamily="18" charset="0"/>
                    <a:cs typeface="Times New Roman" panose="02020603050405020304" pitchFamily="18" charset="0"/>
                  </a:rPr>
                  <a:t> </a:t>
                </a:r>
                <a:r>
                  <a:rPr lang="en-US" altLang="ja-JP" sz="2400" dirty="0">
                    <a:latin typeface="Times New Roman" panose="02020603050405020304" pitchFamily="18" charset="0"/>
                    <a:cs typeface="Times New Roman" panose="02020603050405020304" pitchFamily="18" charset="0"/>
                  </a:rPr>
                  <a:t>or </a:t>
                </a:r>
                <a14:m>
                  <m:oMath xmlns:m="http://schemas.openxmlformats.org/officeDocument/2006/math">
                    <m:r>
                      <a:rPr lang="en-US" altLang="ja-JP" sz="2400" i="1" dirty="0" smtClean="0">
                        <a:latin typeface="Cambria Math" panose="02040503050406030204" pitchFamily="18" charset="0"/>
                        <a:ea typeface="Cambria Math" panose="02040503050406030204" pitchFamily="18" charset="0"/>
                      </a:rPr>
                      <m:t>∆</m:t>
                    </m:r>
                    <m:r>
                      <a:rPr lang="en-US" altLang="ja-JP" sz="2400" i="1" dirty="0">
                        <a:latin typeface="Cambria Math" panose="02040503050406030204" pitchFamily="18" charset="0"/>
                        <a:cs typeface="Times New Roman" panose="02020603050405020304" pitchFamily="18" charset="0"/>
                      </a:rPr>
                      <m:t>𝑉</m:t>
                    </m:r>
                    <m:r>
                      <a:rPr lang="en-US" altLang="ja-JP" sz="2400" i="1" dirty="0">
                        <a:latin typeface="Cambria Math" panose="02040503050406030204" pitchFamily="18" charset="0"/>
                        <a:cs typeface="Times New Roman" panose="02020603050405020304" pitchFamily="18" charset="0"/>
                      </a:rPr>
                      <m:t>/∆</m:t>
                    </m:r>
                    <m:r>
                      <a:rPr lang="en-US" altLang="ja-JP" sz="2400" i="1" dirty="0">
                        <a:latin typeface="Cambria Math" panose="02040503050406030204" pitchFamily="18" charset="0"/>
                        <a:cs typeface="Times New Roman" panose="02020603050405020304" pitchFamily="18" charset="0"/>
                      </a:rPr>
                      <m:t>𝐾</m:t>
                    </m:r>
                    <m:r>
                      <a:rPr lang="en-US" altLang="ja-JP" sz="2400" i="1" dirty="0">
                        <a:latin typeface="Cambria Math" panose="02040503050406030204" pitchFamily="18" charset="0"/>
                        <a:cs typeface="Times New Roman" panose="02020603050405020304" pitchFamily="18" charset="0"/>
                      </a:rPr>
                      <m:t>=</m:t>
                    </m:r>
                    <m:r>
                      <a:rPr lang="en-US" altLang="ja-JP" sz="2400" i="1" dirty="0" err="1">
                        <a:latin typeface="Cambria Math" panose="02040503050406030204" pitchFamily="18" charset="0"/>
                        <a:cs typeface="Times New Roman" panose="02020603050405020304" pitchFamily="18" charset="0"/>
                      </a:rPr>
                      <m:t>𝑝</m:t>
                    </m:r>
                    <m:r>
                      <a:rPr lang="en-US" altLang="ja-JP" sz="2400" i="1" baseline="-25000" dirty="0" err="1">
                        <a:latin typeface="Cambria Math" panose="02040503050406030204" pitchFamily="18" charset="0"/>
                        <a:cs typeface="Times New Roman" panose="02020603050405020304" pitchFamily="18" charset="0"/>
                      </a:rPr>
                      <m:t>𝐾</m:t>
                    </m:r>
                  </m:oMath>
                </a14:m>
                <a:r>
                  <a:rPr lang="ja-JP" altLang="en-US" sz="2400" i="1" baseline="-25000" dirty="0">
                    <a:latin typeface="Times New Roman" panose="02020603050405020304" pitchFamily="18" charset="0"/>
                    <a:cs typeface="Times New Roman" panose="02020603050405020304" pitchFamily="18" charset="0"/>
                  </a:rPr>
                  <a:t>　</a:t>
                </a:r>
                <a:r>
                  <a:rPr lang="en-US" altLang="ja-JP" sz="2400" dirty="0">
                    <a:latin typeface="Times New Roman" panose="02020603050405020304" pitchFamily="18" charset="0"/>
                    <a:cs typeface="Times New Roman" panose="02020603050405020304" pitchFamily="18" charset="0"/>
                  </a:rPr>
                  <a:t>(</a:t>
                </a:r>
                <a:r>
                  <a:rPr lang="ja-JP" altLang="en-US" sz="2200" dirty="0">
                    <a:latin typeface="Times New Roman" panose="02020603050405020304" pitchFamily="18" charset="0"/>
                    <a:cs typeface="Times New Roman" panose="02020603050405020304" pitchFamily="18" charset="0"/>
                  </a:rPr>
                  <a:t>投資の限界収益</a:t>
                </a:r>
                <a:r>
                  <a:rPr lang="en-US" altLang="ja-JP" sz="2200" dirty="0">
                    <a:latin typeface="Times New Roman" panose="02020603050405020304" pitchFamily="18" charset="0"/>
                    <a:cs typeface="Times New Roman" panose="02020603050405020304" pitchFamily="18" charset="0"/>
                  </a:rPr>
                  <a:t>=</a:t>
                </a:r>
                <a:r>
                  <a:rPr lang="ja-JP" altLang="en-US" sz="2200" dirty="0">
                    <a:latin typeface="Times New Roman" panose="02020603050405020304" pitchFamily="18" charset="0"/>
                    <a:cs typeface="Times New Roman" panose="02020603050405020304" pitchFamily="18" charset="0"/>
                  </a:rPr>
                  <a:t>限界費用</a:t>
                </a:r>
                <a:r>
                  <a:rPr lang="en-US" altLang="ja-JP" sz="2200" dirty="0">
                    <a:latin typeface="Times New Roman" panose="02020603050405020304" pitchFamily="18" charset="0"/>
                    <a:cs typeface="Times New Roman" panose="02020603050405020304" pitchFamily="18" charset="0"/>
                  </a:rPr>
                  <a:t>)</a:t>
                </a:r>
              </a:p>
              <a:p>
                <a:pPr marL="0" indent="0">
                  <a:lnSpc>
                    <a:spcPct val="100000"/>
                  </a:lnSpc>
                  <a:buNone/>
                </a:pPr>
                <a:endParaRPr lang="en-US" altLang="ja-JP" sz="2400" baseline="-25000" dirty="0">
                  <a:latin typeface="Times New Roman" panose="02020603050405020304" pitchFamily="18" charset="0"/>
                  <a:cs typeface="Times New Roman" panose="02020603050405020304" pitchFamily="18" charset="0"/>
                </a:endParaRPr>
              </a:p>
              <a:p>
                <a:pPr marL="0" indent="0">
                  <a:lnSpc>
                    <a:spcPct val="100000"/>
                  </a:lnSpc>
                  <a:buNone/>
                </a:pPr>
                <a14:m>
                  <m:oMathPara xmlns:m="http://schemas.openxmlformats.org/officeDocument/2006/math">
                    <m:oMathParaPr>
                      <m:jc m:val="centerGroup"/>
                    </m:oMathParaPr>
                    <m:oMath xmlns:m="http://schemas.openxmlformats.org/officeDocument/2006/math">
                      <m:f>
                        <m:fPr>
                          <m:ctrlPr>
                            <a:rPr lang="en-US" altLang="ja-JP" sz="2400" i="1">
                              <a:latin typeface="Cambria Math" panose="02040503050406030204" pitchFamily="18" charset="0"/>
                              <a:ea typeface="Cambria Math"/>
                            </a:rPr>
                          </m:ctrlPr>
                        </m:fPr>
                        <m:num>
                          <m:r>
                            <a:rPr lang="en-US" altLang="ja-JP" sz="2400" i="1">
                              <a:latin typeface="Cambria Math"/>
                              <a:ea typeface="Cambria Math"/>
                            </a:rPr>
                            <m:t>𝑀𝑃𝐾</m:t>
                          </m:r>
                        </m:num>
                        <m:den>
                          <m:r>
                            <a:rPr lang="en-US" altLang="ja-JP" sz="2400" i="1">
                              <a:latin typeface="Cambria Math"/>
                              <a:ea typeface="Cambria Math"/>
                            </a:rPr>
                            <m:t>𝑟</m:t>
                          </m:r>
                          <m:r>
                            <a:rPr lang="en-US" altLang="ja-JP" sz="2400" i="1">
                              <a:latin typeface="Cambria Math"/>
                              <a:ea typeface="Cambria Math"/>
                            </a:rPr>
                            <m:t>+</m:t>
                          </m:r>
                          <m:r>
                            <a:rPr lang="ja-JP" altLang="en-US" sz="2400" i="1">
                              <a:latin typeface="Cambria Math"/>
                              <a:ea typeface="Cambria Math"/>
                            </a:rPr>
                            <m:t>𝛿</m:t>
                          </m:r>
                        </m:den>
                      </m:f>
                      <m:r>
                        <a:rPr lang="en-US" altLang="ja-JP" sz="2400" b="0" i="1" smtClean="0">
                          <a:latin typeface="Cambria Math"/>
                          <a:ea typeface="Cambria Math"/>
                        </a:rPr>
                        <m:t>=</m:t>
                      </m:r>
                      <m:sSub>
                        <m:sSubPr>
                          <m:ctrlPr>
                            <a:rPr lang="en-US" altLang="ja-JP" sz="2400" b="0" i="1" smtClean="0">
                              <a:latin typeface="Cambria Math" panose="02040503050406030204" pitchFamily="18" charset="0"/>
                              <a:ea typeface="Cambria Math"/>
                            </a:rPr>
                          </m:ctrlPr>
                        </m:sSubPr>
                        <m:e>
                          <m:r>
                            <a:rPr lang="en-US" altLang="ja-JP" sz="2400" b="0" i="1" smtClean="0">
                              <a:latin typeface="Cambria Math"/>
                              <a:ea typeface="Cambria Math"/>
                            </a:rPr>
                            <m:t>𝑝</m:t>
                          </m:r>
                        </m:e>
                        <m:sub>
                          <m:r>
                            <a:rPr lang="en-US" altLang="ja-JP" sz="2400" b="0" i="1" smtClean="0">
                              <a:latin typeface="Cambria Math"/>
                              <a:ea typeface="Cambria Math"/>
                            </a:rPr>
                            <m:t>𝐾</m:t>
                          </m:r>
                        </m:sub>
                      </m:sSub>
                    </m:oMath>
                  </m:oMathPara>
                </a14:m>
                <a:endParaRPr lang="en-US" altLang="ja-JP" i="1" dirty="0">
                  <a:latin typeface="Cambria Math"/>
                  <a:ea typeface="Cambria Math"/>
                </a:endParaRPr>
              </a:p>
              <a:p>
                <a:pPr marL="0" indent="0">
                  <a:lnSpc>
                    <a:spcPct val="100000"/>
                  </a:lnSpc>
                  <a:buNone/>
                </a:pPr>
                <a:r>
                  <a:rPr lang="en-US" altLang="ja-JP" sz="2400" dirty="0"/>
                  <a:t>	</a:t>
                </a:r>
                <a:r>
                  <a:rPr lang="ja-JP" altLang="en-US" sz="2400" dirty="0"/>
                  <a:t>両辺に</a:t>
                </a:r>
                <a:r>
                  <a:rPr lang="en-US" altLang="ja-JP" sz="2400" dirty="0">
                    <a:latin typeface="Times New Roman" panose="02020603050405020304" pitchFamily="18" charset="0"/>
                    <a:cs typeface="Times New Roman" panose="02020603050405020304" pitchFamily="18" charset="0"/>
                  </a:rPr>
                  <a:t>(</a:t>
                </a:r>
                <a:r>
                  <a:rPr lang="en-US" altLang="ja-JP" sz="2400" i="1" dirty="0" err="1">
                    <a:latin typeface="Times New Roman" panose="02020603050405020304" pitchFamily="18" charset="0"/>
                    <a:cs typeface="Times New Roman" panose="02020603050405020304" pitchFamily="18" charset="0"/>
                  </a:rPr>
                  <a:t>r</a:t>
                </a:r>
                <a:r>
                  <a:rPr lang="en-US" altLang="ja-JP" sz="2400" dirty="0" err="1">
                    <a:latin typeface="Times New Roman" panose="02020603050405020304" pitchFamily="18" charset="0"/>
                    <a:cs typeface="Times New Roman" panose="02020603050405020304" pitchFamily="18" charset="0"/>
                  </a:rPr>
                  <a:t>+</a:t>
                </a:r>
                <a:r>
                  <a:rPr lang="en-US" altLang="ja-JP" sz="2400" dirty="0" err="1">
                    <a:latin typeface="Symbol" panose="05050102010706020507" pitchFamily="18" charset="2"/>
                    <a:cs typeface="Times New Roman" panose="02020603050405020304" pitchFamily="18" charset="0"/>
                  </a:rPr>
                  <a:t>d</a:t>
                </a:r>
                <a:r>
                  <a:rPr lang="en-US" altLang="ja-JP" sz="2400" dirty="0">
                    <a:latin typeface="Times New Roman" panose="02020603050405020304" pitchFamily="18" charset="0"/>
                    <a:cs typeface="Times New Roman" panose="02020603050405020304" pitchFamily="18" charset="0"/>
                  </a:rPr>
                  <a:t>)</a:t>
                </a:r>
                <a:r>
                  <a:rPr lang="ja-JP" altLang="en-US" sz="2400" dirty="0"/>
                  <a:t>をかけると</a:t>
                </a:r>
                <a:endParaRPr lang="en-US" altLang="ja-JP" sz="2400" i="1" dirty="0">
                  <a:latin typeface="Cambria Math"/>
                  <a:ea typeface="Cambria Math"/>
                </a:endParaRPr>
              </a:p>
              <a:p>
                <a:pPr marL="0" indent="0">
                  <a:lnSpc>
                    <a:spcPct val="100000"/>
                  </a:lnSpc>
                  <a:buNone/>
                </a:pPr>
                <a14:m>
                  <m:oMathPara xmlns:m="http://schemas.openxmlformats.org/officeDocument/2006/math">
                    <m:oMathParaPr>
                      <m:jc m:val="centerGroup"/>
                    </m:oMathParaPr>
                    <m:oMath xmlns:m="http://schemas.openxmlformats.org/officeDocument/2006/math">
                      <m:r>
                        <a:rPr lang="en-US" altLang="ja-JP" sz="2400" b="0" i="1" smtClean="0">
                          <a:latin typeface="Cambria Math"/>
                          <a:ea typeface="Cambria Math"/>
                        </a:rPr>
                        <m:t>𝑀𝑃𝐾</m:t>
                      </m:r>
                      <m:r>
                        <a:rPr lang="en-US" altLang="ja-JP" sz="2400" i="1">
                          <a:latin typeface="Cambria Math"/>
                          <a:ea typeface="Cambria Math"/>
                        </a:rPr>
                        <m:t>=</m:t>
                      </m:r>
                      <m:sSub>
                        <m:sSubPr>
                          <m:ctrlPr>
                            <a:rPr lang="en-US" altLang="ja-JP" sz="2400" i="1">
                              <a:latin typeface="Cambria Math" panose="02040503050406030204" pitchFamily="18" charset="0"/>
                              <a:ea typeface="Cambria Math"/>
                            </a:rPr>
                          </m:ctrlPr>
                        </m:sSubPr>
                        <m:e>
                          <m:r>
                            <a:rPr lang="en-US" altLang="ja-JP" sz="2400" i="1">
                              <a:latin typeface="Cambria Math"/>
                              <a:ea typeface="Cambria Math"/>
                            </a:rPr>
                            <m:t>𝑝</m:t>
                          </m:r>
                        </m:e>
                        <m:sub>
                          <m:r>
                            <a:rPr lang="en-US" altLang="ja-JP" sz="2400" i="1">
                              <a:latin typeface="Cambria Math"/>
                              <a:ea typeface="Cambria Math"/>
                            </a:rPr>
                            <m:t>𝐾</m:t>
                          </m:r>
                        </m:sub>
                      </m:sSub>
                      <m:d>
                        <m:dPr>
                          <m:ctrlPr>
                            <a:rPr lang="en-US" altLang="ja-JP" sz="2400" i="1" smtClean="0">
                              <a:latin typeface="Cambria Math" panose="02040503050406030204" pitchFamily="18" charset="0"/>
                              <a:ea typeface="Cambria Math"/>
                            </a:rPr>
                          </m:ctrlPr>
                        </m:dPr>
                        <m:e>
                          <m:r>
                            <a:rPr lang="en-US" altLang="ja-JP" sz="2400" b="0" i="1" smtClean="0">
                              <a:latin typeface="Cambria Math"/>
                              <a:ea typeface="Cambria Math"/>
                            </a:rPr>
                            <m:t>𝑟</m:t>
                          </m:r>
                          <m:r>
                            <a:rPr lang="en-US" altLang="ja-JP" sz="2400" b="0" i="1" smtClean="0">
                              <a:latin typeface="Cambria Math"/>
                              <a:ea typeface="Cambria Math"/>
                            </a:rPr>
                            <m:t>+</m:t>
                          </m:r>
                          <m:r>
                            <a:rPr lang="ja-JP" altLang="en-US" sz="2400" b="0" i="1" smtClean="0">
                              <a:latin typeface="Cambria Math"/>
                              <a:ea typeface="Cambria Math"/>
                            </a:rPr>
                            <m:t>𝛿</m:t>
                          </m:r>
                        </m:e>
                      </m:d>
                    </m:oMath>
                  </m:oMathPara>
                </a14:m>
                <a:endParaRPr lang="en-US" altLang="ja-JP" dirty="0"/>
              </a:p>
              <a:p>
                <a:pPr marL="400050" lvl="1" indent="0">
                  <a:lnSpc>
                    <a:spcPct val="100000"/>
                  </a:lnSpc>
                  <a:buNone/>
                </a:pPr>
                <a:endParaRPr lang="en-US" altLang="ja-JP" dirty="0">
                  <a:latin typeface="+mn-ea"/>
                </a:endParaRPr>
              </a:p>
              <a:p>
                <a:pPr marL="400050" lvl="1" indent="0">
                  <a:lnSpc>
                    <a:spcPct val="100000"/>
                  </a:lnSpc>
                  <a:buNone/>
                </a:pPr>
                <a:r>
                  <a:rPr lang="ja-JP" altLang="en-US" sz="2400" dirty="0">
                    <a:latin typeface="+mn-ea"/>
                  </a:rPr>
                  <a:t>資本の限界生産物と資本コストの一致という条件と同じ</a:t>
                </a:r>
                <a:endParaRPr kumimoji="1" lang="ja-JP" altLang="en-US" sz="24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412776"/>
                <a:ext cx="8291264" cy="5040560"/>
              </a:xfrm>
              <a:blipFill>
                <a:blip r:embed="rId2"/>
                <a:stretch>
                  <a:fillRect l="-956" t="-1572" r="-74" b="-605"/>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307894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t>投資の決定要因　税制の影響</a:t>
            </a: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628650" y="1556791"/>
                <a:ext cx="7975798" cy="4942331"/>
              </a:xfrm>
            </p:spPr>
            <p:txBody>
              <a:bodyPr>
                <a:normAutofit fontScale="92500" lnSpcReduction="20000"/>
              </a:bodyPr>
              <a:lstStyle/>
              <a:p>
                <a:pPr>
                  <a:lnSpc>
                    <a:spcPct val="100000"/>
                  </a:lnSpc>
                </a:pPr>
                <a:r>
                  <a:rPr lang="ja-JP" altLang="en-US" sz="2600" dirty="0"/>
                  <a:t>資本コスト </a:t>
                </a:r>
                <a14:m>
                  <m:oMath xmlns:m="http://schemas.openxmlformats.org/officeDocument/2006/math">
                    <m:sSub>
                      <m:sSubPr>
                        <m:ctrlPr>
                          <a:rPr lang="en-US" altLang="ja-JP" sz="2800" i="1" smtClean="0">
                            <a:latin typeface="Cambria Math" panose="02040503050406030204" pitchFamily="18" charset="0"/>
                            <a:ea typeface="Cambria Math"/>
                          </a:rPr>
                        </m:ctrlPr>
                      </m:sSubPr>
                      <m:e>
                        <m:r>
                          <a:rPr lang="en-US" altLang="ja-JP" sz="2800" i="1">
                            <a:latin typeface="Cambria Math"/>
                            <a:ea typeface="Cambria Math"/>
                          </a:rPr>
                          <m:t>𝑝</m:t>
                        </m:r>
                      </m:e>
                      <m:sub>
                        <m:r>
                          <a:rPr lang="en-US" altLang="ja-JP" sz="2800" i="1">
                            <a:latin typeface="Cambria Math"/>
                            <a:ea typeface="Cambria Math"/>
                          </a:rPr>
                          <m:t>𝐾</m:t>
                        </m:r>
                      </m:sub>
                    </m:sSub>
                    <m:d>
                      <m:dPr>
                        <m:ctrlPr>
                          <a:rPr lang="en-US" altLang="ja-JP" sz="2800" i="1" smtClean="0">
                            <a:latin typeface="Cambria Math" panose="02040503050406030204" pitchFamily="18" charset="0"/>
                            <a:ea typeface="Cambria Math"/>
                          </a:rPr>
                        </m:ctrlPr>
                      </m:dPr>
                      <m:e>
                        <m:r>
                          <a:rPr lang="en-US" altLang="ja-JP" sz="2800" b="0" i="1" smtClean="0">
                            <a:latin typeface="Cambria Math"/>
                            <a:ea typeface="Cambria Math"/>
                          </a:rPr>
                          <m:t>𝑟</m:t>
                        </m:r>
                        <m:r>
                          <a:rPr lang="en-US" altLang="ja-JP" sz="2800" b="0" i="1" smtClean="0">
                            <a:latin typeface="Cambria Math"/>
                            <a:ea typeface="Cambria Math"/>
                          </a:rPr>
                          <m:t>+</m:t>
                        </m:r>
                        <m:r>
                          <a:rPr lang="ja-JP" altLang="en-US" sz="2800" b="0" i="1" smtClean="0">
                            <a:latin typeface="Cambria Math"/>
                            <a:ea typeface="Cambria Math"/>
                          </a:rPr>
                          <m:t>𝛿</m:t>
                        </m:r>
                      </m:e>
                    </m:d>
                    <m:r>
                      <a:rPr lang="ja-JP" altLang="en-US" sz="2800" b="0" i="1" smtClean="0">
                        <a:latin typeface="Cambria Math" panose="02040503050406030204" pitchFamily="18" charset="0"/>
                        <a:ea typeface="Cambria Math"/>
                      </a:rPr>
                      <m:t> </m:t>
                    </m:r>
                  </m:oMath>
                </a14:m>
                <a:endParaRPr kumimoji="1" lang="en-US" altLang="ja-JP" sz="2600" dirty="0"/>
              </a:p>
              <a:p>
                <a:pPr>
                  <a:lnSpc>
                    <a:spcPct val="100000"/>
                  </a:lnSpc>
                </a:pPr>
                <a:r>
                  <a:rPr kumimoji="1" lang="ja-JP" altLang="en-US" sz="2600" dirty="0"/>
                  <a:t>法人税</a:t>
                </a:r>
                <a:r>
                  <a:rPr kumimoji="1" lang="en-US" altLang="ja-JP" sz="2600" dirty="0">
                    <a:sym typeface="Wingdings" panose="05000000000000000000" pitchFamily="2" charset="2"/>
                  </a:rPr>
                  <a:t></a:t>
                </a:r>
                <a:r>
                  <a:rPr kumimoji="1" lang="ja-JP" altLang="en-US" sz="2600" dirty="0"/>
                  <a:t>企業の利益に課税</a:t>
                </a:r>
                <a:endParaRPr kumimoji="1" lang="en-US" altLang="ja-JP" sz="2600" dirty="0"/>
              </a:p>
              <a:p>
                <a:pPr>
                  <a:lnSpc>
                    <a:spcPct val="100000"/>
                  </a:lnSpc>
                </a:pPr>
                <a:r>
                  <a:rPr lang="ja-JP" altLang="en-US" sz="2600" dirty="0"/>
                  <a:t>投資の扱い</a:t>
                </a:r>
                <a:r>
                  <a:rPr lang="en-US" altLang="ja-JP" sz="2600" dirty="0"/>
                  <a:t>(</a:t>
                </a:r>
                <a:r>
                  <a:rPr lang="ja-JP" altLang="en-US" sz="2600" dirty="0"/>
                  <a:t>減価償却費）</a:t>
                </a:r>
                <a:endParaRPr lang="en-US" altLang="ja-JP" sz="2600" dirty="0"/>
              </a:p>
              <a:p>
                <a:pPr lvl="1">
                  <a:lnSpc>
                    <a:spcPct val="100000"/>
                  </a:lnSpc>
                </a:pPr>
                <a:r>
                  <a:rPr lang="ja-JP" altLang="en-US" sz="2300" dirty="0"/>
                  <a:t>現行の法人税では，資本の耐用年数に応じて複数年にわたって投資のコストを費用（限界償却費）として計上</a:t>
                </a:r>
                <a:endParaRPr lang="en-US" altLang="ja-JP" sz="2300" dirty="0"/>
              </a:p>
              <a:p>
                <a:pPr lvl="1">
                  <a:lnSpc>
                    <a:spcPct val="100000"/>
                  </a:lnSpc>
                </a:pPr>
                <a:r>
                  <a:rPr lang="ja-JP" altLang="en-US" sz="2300" dirty="0"/>
                  <a:t>減価償却費は真の資本減耗率</a:t>
                </a:r>
                <a:r>
                  <a:rPr lang="en-US" altLang="ja-JP" sz="2300" dirty="0">
                    <a:latin typeface="Symbol" panose="05050102010706020507" pitchFamily="18" charset="2"/>
                  </a:rPr>
                  <a:t>d</a:t>
                </a:r>
                <a:r>
                  <a:rPr lang="ja-JP" altLang="en-US" sz="2300" dirty="0"/>
                  <a:t>に一致しないかもしれない</a:t>
                </a:r>
                <a:endParaRPr lang="en-US" altLang="ja-JP" sz="2300" dirty="0"/>
              </a:p>
              <a:p>
                <a:pPr lvl="1">
                  <a:lnSpc>
                    <a:spcPct val="100000"/>
                  </a:lnSpc>
                </a:pPr>
                <a:r>
                  <a:rPr lang="ja-JP" altLang="en-US" sz="2300" dirty="0">
                    <a:sym typeface="Wingdings" panose="05000000000000000000" pitchFamily="2" charset="2"/>
                  </a:rPr>
                  <a:t>減価償却費は，投資をした時点の名目金額</a:t>
                </a:r>
                <a:r>
                  <a:rPr lang="en-US" altLang="ja-JP" sz="2300" i="1" dirty="0" err="1">
                    <a:latin typeface="Times New Roman" panose="02020603050405020304" pitchFamily="18" charset="0"/>
                    <a:cs typeface="Times New Roman" panose="02020603050405020304" pitchFamily="18" charset="0"/>
                    <a:sym typeface="Wingdings" panose="05000000000000000000" pitchFamily="2" charset="2"/>
                  </a:rPr>
                  <a:t>p</a:t>
                </a:r>
                <a:r>
                  <a:rPr lang="en-US" altLang="ja-JP" sz="2300" i="1" baseline="-25000" dirty="0" err="1">
                    <a:latin typeface="Times New Roman" panose="02020603050405020304" pitchFamily="18" charset="0"/>
                    <a:cs typeface="Times New Roman" panose="02020603050405020304" pitchFamily="18" charset="0"/>
                    <a:sym typeface="Wingdings" panose="05000000000000000000" pitchFamily="2" charset="2"/>
                  </a:rPr>
                  <a:t>K</a:t>
                </a:r>
                <a:r>
                  <a:rPr lang="ja-JP" altLang="en-US" sz="2300" dirty="0">
                    <a:sym typeface="Wingdings" panose="05000000000000000000" pitchFamily="2" charset="2"/>
                  </a:rPr>
                  <a:t>に基づいて算出</a:t>
                </a:r>
                <a:r>
                  <a:rPr lang="en-US" altLang="ja-JP" sz="2300" dirty="0">
                    <a:sym typeface="Wingdings" panose="05000000000000000000" pitchFamily="2" charset="2"/>
                  </a:rPr>
                  <a:t></a:t>
                </a:r>
                <a:r>
                  <a:rPr lang="ja-JP" altLang="en-US" sz="2300" dirty="0"/>
                  <a:t>インフレ期には過小償却，デフレ期に過大な償却</a:t>
                </a:r>
                <a:endParaRPr lang="en-US" altLang="ja-JP" sz="2300" dirty="0"/>
              </a:p>
              <a:p>
                <a:pPr>
                  <a:lnSpc>
                    <a:spcPct val="100000"/>
                  </a:lnSpc>
                </a:pPr>
                <a:r>
                  <a:rPr lang="ja-JP" altLang="en-US" sz="2600" dirty="0"/>
                  <a:t>投資資金の調達</a:t>
                </a:r>
                <a:endParaRPr lang="en-US" altLang="ja-JP" sz="2600" dirty="0"/>
              </a:p>
              <a:p>
                <a:pPr lvl="1">
                  <a:lnSpc>
                    <a:spcPct val="100000"/>
                  </a:lnSpc>
                </a:pPr>
                <a:r>
                  <a:rPr lang="ja-JP" altLang="en-US" sz="2300" dirty="0"/>
                  <a:t>投資資金を借り入れで調達</a:t>
                </a:r>
                <a:r>
                  <a:rPr lang="en-US" altLang="ja-JP" sz="2300" dirty="0">
                    <a:sym typeface="Wingdings" panose="05000000000000000000" pitchFamily="2" charset="2"/>
                  </a:rPr>
                  <a:t></a:t>
                </a:r>
                <a:r>
                  <a:rPr lang="en-US" altLang="ja-JP" sz="2300" dirty="0"/>
                  <a:t> </a:t>
                </a:r>
                <a:r>
                  <a:rPr lang="ja-JP" altLang="en-US" sz="2300" dirty="0"/>
                  <a:t>法人税は，利払い費を損金扱い。</a:t>
                </a:r>
                <a:endParaRPr lang="en-US" altLang="ja-JP" sz="2300" dirty="0"/>
              </a:p>
              <a:p>
                <a:pPr lvl="1">
                  <a:lnSpc>
                    <a:spcPct val="100000"/>
                  </a:lnSpc>
                </a:pPr>
                <a:r>
                  <a:rPr lang="ja-JP" altLang="en-US" sz="2300" dirty="0"/>
                  <a:t>株式発行や内部留保で資金調達</a:t>
                </a:r>
                <a:r>
                  <a:rPr lang="en-US" altLang="ja-JP" sz="2300" dirty="0">
                    <a:sym typeface="Wingdings" panose="05000000000000000000" pitchFamily="2" charset="2"/>
                  </a:rPr>
                  <a:t></a:t>
                </a:r>
                <a:r>
                  <a:rPr lang="ja-JP" altLang="en-US" sz="2300" dirty="0"/>
                  <a:t>資金調達の機会費用（利子に等しい）は損金扱いされない</a:t>
                </a:r>
                <a:r>
                  <a:rPr lang="en-US" altLang="ja-JP" sz="2300" dirty="0">
                    <a:sym typeface="Wingdings" panose="05000000000000000000" pitchFamily="2" charset="2"/>
                  </a:rPr>
                  <a:t></a:t>
                </a:r>
                <a:r>
                  <a:rPr lang="ja-JP" altLang="en-US" sz="2300" dirty="0">
                    <a:sym typeface="Wingdings" panose="05000000000000000000" pitchFamily="2" charset="2"/>
                  </a:rPr>
                  <a:t>資本コストの</a:t>
                </a:r>
                <a:r>
                  <a:rPr lang="en-US" altLang="ja-JP" sz="2300" i="1" dirty="0">
                    <a:latin typeface="Times New Roman" panose="02020603050405020304" pitchFamily="18" charset="0"/>
                    <a:cs typeface="Times New Roman" panose="02020603050405020304" pitchFamily="18" charset="0"/>
                    <a:sym typeface="Wingdings" panose="05000000000000000000" pitchFamily="2" charset="2"/>
                  </a:rPr>
                  <a:t>r</a:t>
                </a:r>
                <a:r>
                  <a:rPr lang="ja-JP" altLang="en-US" sz="2300" dirty="0">
                    <a:sym typeface="Wingdings" panose="05000000000000000000" pitchFamily="2" charset="2"/>
                  </a:rPr>
                  <a:t>の部分が費用として扱われない</a:t>
                </a:r>
                <a:endParaRPr lang="en-US" altLang="ja-JP" sz="2300" dirty="0"/>
              </a:p>
              <a:p>
                <a:pPr>
                  <a:lnSpc>
                    <a:spcPct val="100000"/>
                  </a:lnSpc>
                </a:pPr>
                <a:r>
                  <a:rPr lang="ja-JP" altLang="en-US" sz="2600" dirty="0"/>
                  <a:t>投資優遇税制の存在</a:t>
                </a:r>
                <a:r>
                  <a:rPr lang="en-US" altLang="ja-JP" sz="2600" dirty="0">
                    <a:sym typeface="Wingdings" panose="05000000000000000000" pitchFamily="2" charset="2"/>
                  </a:rPr>
                  <a:t> </a:t>
                </a:r>
                <a:r>
                  <a:rPr lang="ja-JP" altLang="en-US" sz="2600" dirty="0">
                    <a:sym typeface="Wingdings" panose="05000000000000000000" pitchFamily="2" charset="2"/>
                  </a:rPr>
                  <a:t>産業によって異なる扱い</a:t>
                </a:r>
                <a:endParaRPr lang="en-US" altLang="ja-JP" sz="2600" dirty="0"/>
              </a:p>
              <a:p>
                <a:pPr lvl="2"/>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628650" y="1556791"/>
                <a:ext cx="7975798" cy="4942331"/>
              </a:xfrm>
              <a:blipFill>
                <a:blip r:embed="rId2"/>
                <a:stretch>
                  <a:fillRect l="-994" t="-1850" r="-4205"/>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149925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t>投資の決定要因</a:t>
            </a:r>
            <a:r>
              <a:rPr kumimoji="1" lang="en-US" altLang="ja-JP" sz="4000" dirty="0"/>
              <a:t>(2)</a:t>
            </a:r>
            <a:endParaRPr kumimoji="1" lang="ja-JP" altLang="en-US" sz="4000" dirty="0"/>
          </a:p>
        </p:txBody>
      </p:sp>
      <p:sp>
        <p:nvSpPr>
          <p:cNvPr id="3" name="コンテンツ プレースホルダー 2"/>
          <p:cNvSpPr>
            <a:spLocks noGrp="1"/>
          </p:cNvSpPr>
          <p:nvPr>
            <p:ph idx="1"/>
          </p:nvPr>
        </p:nvSpPr>
        <p:spPr/>
        <p:txBody>
          <a:bodyPr>
            <a:normAutofit/>
          </a:bodyPr>
          <a:lstStyle/>
          <a:p>
            <a:r>
              <a:rPr kumimoji="1" lang="ja-JP" altLang="en-US" sz="3200" dirty="0"/>
              <a:t>単純な理論で想定しないこと</a:t>
            </a:r>
            <a:endParaRPr kumimoji="1" lang="en-US" altLang="ja-JP" sz="3200" dirty="0"/>
          </a:p>
          <a:p>
            <a:pPr lvl="1"/>
            <a:r>
              <a:rPr kumimoji="1" lang="ja-JP" altLang="en-US" sz="2800" dirty="0"/>
              <a:t>将来の不確実性</a:t>
            </a:r>
            <a:endParaRPr kumimoji="1" lang="en-US" altLang="ja-JP" sz="2800" dirty="0"/>
          </a:p>
          <a:p>
            <a:pPr lvl="2"/>
            <a:r>
              <a:rPr lang="en-US" altLang="ja-JP" sz="2000" dirty="0"/>
              <a:t>GDP</a:t>
            </a:r>
            <a:r>
              <a:rPr lang="ja-JP" altLang="en-US" sz="2000" dirty="0"/>
              <a:t>等の経済環境の見通し，産業構造の変化</a:t>
            </a:r>
            <a:endParaRPr kumimoji="1" lang="en-US" altLang="ja-JP" sz="2000" dirty="0"/>
          </a:p>
          <a:p>
            <a:pPr lvl="1"/>
            <a:r>
              <a:rPr kumimoji="1" lang="ja-JP" altLang="en-US" sz="2800" dirty="0"/>
              <a:t>投資の不可逆性</a:t>
            </a:r>
            <a:endParaRPr kumimoji="1" lang="en-US" altLang="ja-JP" sz="2800" dirty="0"/>
          </a:p>
          <a:p>
            <a:pPr lvl="1"/>
            <a:r>
              <a:rPr lang="ja-JP" altLang="en-US" sz="2800" dirty="0"/>
              <a:t>資金調達の制約</a:t>
            </a:r>
            <a:endParaRPr lang="en-US" altLang="ja-JP" sz="2800" dirty="0"/>
          </a:p>
          <a:p>
            <a:r>
              <a:rPr kumimoji="1" lang="ja-JP" altLang="en-US" sz="3200" dirty="0"/>
              <a:t>住宅投資の理論</a:t>
            </a:r>
            <a:endParaRPr kumimoji="1" lang="en-US" altLang="ja-JP" sz="3200" dirty="0"/>
          </a:p>
          <a:p>
            <a:pPr lvl="1"/>
            <a:r>
              <a:rPr lang="ja-JP" altLang="en-US" sz="2800" dirty="0"/>
              <a:t>基本的には設備投資の理論と同じ</a:t>
            </a:r>
            <a:endParaRPr lang="en-US" altLang="ja-JP" sz="2800" dirty="0"/>
          </a:p>
          <a:p>
            <a:pPr lvl="1"/>
            <a:r>
              <a:rPr kumimoji="1" lang="ja-JP" altLang="en-US" sz="2800" dirty="0"/>
              <a:t>個人は居住サービスの割引価値の合計と住宅の取得費用を比較して住宅を購入するかどうか決定する</a:t>
            </a:r>
            <a:endParaRPr kumimoji="1" lang="en-US" altLang="ja-JP" sz="2800" dirty="0"/>
          </a:p>
          <a:p>
            <a:pPr lvl="1"/>
            <a:endParaRPr kumimoji="1" lang="ja-JP" altLang="en-US" dirty="0"/>
          </a:p>
        </p:txBody>
      </p:sp>
    </p:spTree>
    <p:extLst>
      <p:ext uri="{BB962C8B-B14F-4D97-AF65-F5344CB8AC3E}">
        <p14:creationId xmlns:p14="http://schemas.microsoft.com/office/powerpoint/2010/main" val="23021359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t>公共投資</a:t>
            </a:r>
          </a:p>
        </p:txBody>
      </p:sp>
      <p:sp>
        <p:nvSpPr>
          <p:cNvPr id="3" name="コンテンツ プレースホルダー 2"/>
          <p:cNvSpPr>
            <a:spLocks noGrp="1"/>
          </p:cNvSpPr>
          <p:nvPr>
            <p:ph idx="1"/>
          </p:nvPr>
        </p:nvSpPr>
        <p:spPr>
          <a:xfrm>
            <a:off x="457200" y="1600200"/>
            <a:ext cx="8219256" cy="4925144"/>
          </a:xfrm>
        </p:spPr>
        <p:txBody>
          <a:bodyPr>
            <a:normAutofit lnSpcReduction="10000"/>
          </a:bodyPr>
          <a:lstStyle/>
          <a:p>
            <a:r>
              <a:rPr kumimoji="1" lang="ja-JP" altLang="en-US" sz="2800" dirty="0"/>
              <a:t>公共投資の役割</a:t>
            </a:r>
            <a:endParaRPr kumimoji="1" lang="en-US" altLang="ja-JP" sz="2800" dirty="0"/>
          </a:p>
          <a:p>
            <a:pPr lvl="1"/>
            <a:r>
              <a:rPr lang="ja-JP" altLang="en-US" sz="2400" dirty="0"/>
              <a:t>民間では採算がとれないため行われないが，その利益が広く一般に及ぶような分野</a:t>
            </a:r>
            <a:endParaRPr lang="en-US" altLang="ja-JP" sz="2400" dirty="0"/>
          </a:p>
          <a:p>
            <a:pPr lvl="1"/>
            <a:r>
              <a:rPr kumimoji="1" lang="ja-JP" altLang="en-US" sz="2400" dirty="0"/>
              <a:t>道路の建設，港湾の建設，自然環境や景観の保全，その他の社会資本整備</a:t>
            </a:r>
            <a:endParaRPr kumimoji="1" lang="en-US" altLang="ja-JP" sz="2400" dirty="0"/>
          </a:p>
          <a:p>
            <a:pPr lvl="1"/>
            <a:r>
              <a:rPr lang="ja-JP" altLang="en-US" sz="2400" dirty="0"/>
              <a:t>こうした分野の投資の収益は市場を通じて回収できない。しかし，社会全体に発生する利益が投資の費用を上回るならば，そうした投資は行うべきである。　</a:t>
            </a:r>
            <a:r>
              <a:rPr lang="en-US" altLang="ja-JP" sz="2400" dirty="0">
                <a:sym typeface="Wingdings" panose="05000000000000000000" pitchFamily="2" charset="2"/>
              </a:rPr>
              <a:t> </a:t>
            </a:r>
            <a:r>
              <a:rPr lang="ja-JP" altLang="en-US" sz="2400" dirty="0">
                <a:sym typeface="Wingdings" panose="05000000000000000000" pitchFamily="2" charset="2"/>
              </a:rPr>
              <a:t>政府の役割</a:t>
            </a:r>
            <a:endParaRPr lang="en-US" altLang="ja-JP" sz="2400" dirty="0">
              <a:sym typeface="Wingdings" panose="05000000000000000000" pitchFamily="2" charset="2"/>
            </a:endParaRPr>
          </a:p>
          <a:p>
            <a:r>
              <a:rPr kumimoji="1" lang="ja-JP" altLang="en-US" sz="2800" dirty="0">
                <a:sym typeface="Wingdings" panose="05000000000000000000" pitchFamily="2" charset="2"/>
              </a:rPr>
              <a:t>望ましい公共投資 </a:t>
            </a:r>
            <a:endParaRPr kumimoji="1" lang="en-US" altLang="ja-JP" sz="2800" dirty="0">
              <a:sym typeface="Wingdings" panose="05000000000000000000" pitchFamily="2" charset="2"/>
            </a:endParaRPr>
          </a:p>
          <a:p>
            <a:pPr lvl="1"/>
            <a:r>
              <a:rPr lang="ja-JP" altLang="en-US" sz="2400" dirty="0">
                <a:sym typeface="Wingdings" panose="05000000000000000000" pitchFamily="2" charset="2"/>
              </a:rPr>
              <a:t>本来は，</a:t>
            </a:r>
            <a:r>
              <a:rPr lang="en-US" altLang="ja-JP" sz="2400" dirty="0">
                <a:latin typeface="Symbol" panose="05050102010706020507" pitchFamily="18" charset="2"/>
                <a:cs typeface="Times New Roman" panose="02020603050405020304" pitchFamily="18" charset="0"/>
                <a:sym typeface="Wingdings" panose="05000000000000000000" pitchFamily="2" charset="2"/>
              </a:rPr>
              <a:t>D</a:t>
            </a:r>
            <a:r>
              <a:rPr lang="en-US" altLang="ja-JP" sz="2400" i="1" dirty="0">
                <a:latin typeface="Times New Roman" panose="02020603050405020304" pitchFamily="18" charset="0"/>
                <a:cs typeface="Times New Roman" panose="02020603050405020304" pitchFamily="18" charset="0"/>
                <a:sym typeface="Wingdings" panose="05000000000000000000" pitchFamily="2" charset="2"/>
              </a:rPr>
              <a:t>V</a:t>
            </a:r>
            <a:r>
              <a:rPr lang="en-US" altLang="ja-JP" sz="2400"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sz="2400" dirty="0">
                <a:latin typeface="Symbol" panose="05050102010706020507" pitchFamily="18" charset="2"/>
                <a:cs typeface="Times New Roman" panose="02020603050405020304" pitchFamily="18" charset="0"/>
                <a:sym typeface="Wingdings" panose="05000000000000000000" pitchFamily="2" charset="2"/>
              </a:rPr>
              <a:t>D</a:t>
            </a:r>
            <a:r>
              <a:rPr lang="en-US" altLang="ja-JP" sz="2400" i="1" dirty="0">
                <a:latin typeface="Times New Roman" panose="02020603050405020304" pitchFamily="18" charset="0"/>
                <a:cs typeface="Times New Roman" panose="02020603050405020304" pitchFamily="18" charset="0"/>
                <a:sym typeface="Wingdings" panose="05000000000000000000" pitchFamily="2" charset="2"/>
              </a:rPr>
              <a:t>K</a:t>
            </a:r>
            <a:r>
              <a:rPr lang="en-US" altLang="ja-JP" sz="2400" dirty="0">
                <a:sym typeface="Wingdings" panose="05000000000000000000" pitchFamily="2" charset="2"/>
              </a:rPr>
              <a:t> </a:t>
            </a:r>
            <a:r>
              <a:rPr lang="en-US" altLang="ja-JP" sz="2400" dirty="0">
                <a:latin typeface="Times New Roman" panose="02020603050405020304" pitchFamily="18" charset="0"/>
                <a:cs typeface="Times New Roman" panose="02020603050405020304" pitchFamily="18" charset="0"/>
                <a:sym typeface="Wingdings" panose="05000000000000000000" pitchFamily="2" charset="2"/>
              </a:rPr>
              <a:t>≥ </a:t>
            </a:r>
            <a:r>
              <a:rPr lang="en-US" altLang="ja-JP" sz="2400" i="1" dirty="0" err="1">
                <a:latin typeface="Times New Roman" panose="02020603050405020304" pitchFamily="18" charset="0"/>
                <a:cs typeface="Times New Roman" panose="02020603050405020304" pitchFamily="18" charset="0"/>
                <a:sym typeface="Wingdings" panose="05000000000000000000" pitchFamily="2" charset="2"/>
              </a:rPr>
              <a:t>p</a:t>
            </a:r>
            <a:r>
              <a:rPr lang="en-US" altLang="ja-JP" sz="2400" i="1" baseline="-25000" dirty="0" err="1">
                <a:latin typeface="Times New Roman" panose="02020603050405020304" pitchFamily="18" charset="0"/>
                <a:cs typeface="Times New Roman" panose="02020603050405020304" pitchFamily="18" charset="0"/>
                <a:sym typeface="Wingdings" panose="05000000000000000000" pitchFamily="2" charset="2"/>
              </a:rPr>
              <a:t>K</a:t>
            </a:r>
            <a:r>
              <a:rPr lang="ja-JP" altLang="en-US" sz="2400" dirty="0">
                <a:sym typeface="Wingdings" panose="05000000000000000000" pitchFamily="2" charset="2"/>
              </a:rPr>
              <a:t>　で評価すべき（</a:t>
            </a:r>
            <a:r>
              <a:rPr lang="en-US" altLang="ja-JP" sz="2400" dirty="0">
                <a:latin typeface="Symbol" panose="05050102010706020507" pitchFamily="18" charset="2"/>
                <a:cs typeface="Times New Roman" panose="02020603050405020304" pitchFamily="18" charset="0"/>
                <a:sym typeface="Wingdings" panose="05000000000000000000" pitchFamily="2" charset="2"/>
              </a:rPr>
              <a:t> D</a:t>
            </a:r>
            <a:r>
              <a:rPr lang="en-US" altLang="ja-JP" sz="2400" i="1" dirty="0">
                <a:latin typeface="Times New Roman" panose="02020603050405020304" pitchFamily="18" charset="0"/>
                <a:cs typeface="Times New Roman" panose="02020603050405020304" pitchFamily="18" charset="0"/>
                <a:sym typeface="Wingdings" panose="05000000000000000000" pitchFamily="2" charset="2"/>
              </a:rPr>
              <a:t>V</a:t>
            </a:r>
            <a:r>
              <a:rPr lang="ja-JP" altLang="en-US" sz="2400" dirty="0">
                <a:latin typeface="Times New Roman" panose="02020603050405020304" pitchFamily="18" charset="0"/>
                <a:cs typeface="Times New Roman" panose="02020603050405020304" pitchFamily="18" charset="0"/>
                <a:sym typeface="Wingdings" panose="05000000000000000000" pitchFamily="2" charset="2"/>
              </a:rPr>
              <a:t>は社会全体としての便益の増分）</a:t>
            </a:r>
            <a:endParaRPr lang="en-US" altLang="ja-JP" sz="2400" dirty="0">
              <a:sym typeface="Wingdings" panose="05000000000000000000" pitchFamily="2" charset="2"/>
            </a:endParaRPr>
          </a:p>
          <a:p>
            <a:pPr lvl="1"/>
            <a:r>
              <a:rPr kumimoji="1" lang="ja-JP" altLang="en-US" sz="2400" dirty="0">
                <a:sym typeface="Wingdings" panose="05000000000000000000" pitchFamily="2" charset="2"/>
              </a:rPr>
              <a:t>わが国では公共投資の景気対策的な側面（短期的な観点</a:t>
            </a:r>
            <a:r>
              <a:rPr kumimoji="1" lang="en-US" altLang="ja-JP" sz="2400" dirty="0">
                <a:sym typeface="Wingdings" panose="05000000000000000000" pitchFamily="2" charset="2"/>
              </a:rPr>
              <a:t>=</a:t>
            </a:r>
            <a:r>
              <a:rPr kumimoji="1" lang="ja-JP" altLang="en-US" sz="2400" dirty="0">
                <a:sym typeface="Wingdings" panose="05000000000000000000" pitchFamily="2" charset="2"/>
              </a:rPr>
              <a:t>乗数効果）のみが重視されているかもしれない</a:t>
            </a:r>
            <a:endParaRPr kumimoji="1" lang="ja-JP" altLang="en-US" sz="2400" dirty="0"/>
          </a:p>
        </p:txBody>
      </p:sp>
    </p:spTree>
    <p:extLst>
      <p:ext uri="{BB962C8B-B14F-4D97-AF65-F5344CB8AC3E}">
        <p14:creationId xmlns:p14="http://schemas.microsoft.com/office/powerpoint/2010/main" val="2111437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rmAutofit/>
          </a:bodyPr>
          <a:lstStyle/>
          <a:p>
            <a:r>
              <a:rPr lang="ja-JP" altLang="en-US" sz="4400" dirty="0"/>
              <a:t>消費関数</a:t>
            </a:r>
          </a:p>
        </p:txBody>
      </p:sp>
      <p:sp>
        <p:nvSpPr>
          <p:cNvPr id="2052" name="Rectangle 4"/>
          <p:cNvSpPr>
            <a:spLocks noGrp="1" noChangeArrowheads="1"/>
          </p:cNvSpPr>
          <p:nvPr>
            <p:ph idx="1"/>
          </p:nvPr>
        </p:nvSpPr>
        <p:spPr>
          <a:xfrm>
            <a:off x="323850" y="1989138"/>
            <a:ext cx="8280400" cy="4176712"/>
          </a:xfrm>
        </p:spPr>
        <p:txBody>
          <a:bodyPr/>
          <a:lstStyle/>
          <a:p>
            <a:pPr>
              <a:lnSpc>
                <a:spcPct val="100000"/>
              </a:lnSpc>
            </a:pPr>
            <a:r>
              <a:rPr lang="en-US" altLang="ja-JP" sz="3600" dirty="0"/>
              <a:t>Keynes</a:t>
            </a:r>
            <a:r>
              <a:rPr lang="ja-JP" altLang="en-US" sz="3600" dirty="0"/>
              <a:t>型消費関数と</a:t>
            </a:r>
            <a:r>
              <a:rPr lang="en-US" altLang="ja-JP" sz="3600" dirty="0" err="1"/>
              <a:t>Kuznetz</a:t>
            </a:r>
            <a:r>
              <a:rPr lang="ja-JP" altLang="en-US" sz="3600" dirty="0"/>
              <a:t>の発見</a:t>
            </a:r>
          </a:p>
          <a:p>
            <a:pPr>
              <a:lnSpc>
                <a:spcPct val="100000"/>
              </a:lnSpc>
            </a:pPr>
            <a:r>
              <a:rPr lang="ja-JP" altLang="en-US" sz="3600" dirty="0"/>
              <a:t>恒常所得仮説</a:t>
            </a:r>
          </a:p>
          <a:p>
            <a:pPr>
              <a:lnSpc>
                <a:spcPct val="100000"/>
              </a:lnSpc>
            </a:pPr>
            <a:r>
              <a:rPr lang="ja-JP" altLang="en-US" sz="3600" dirty="0"/>
              <a:t>ライフサイクル仮説</a:t>
            </a:r>
          </a:p>
          <a:p>
            <a:pPr>
              <a:lnSpc>
                <a:spcPct val="100000"/>
              </a:lnSpc>
            </a:pPr>
            <a:r>
              <a:rPr lang="ja-JP" altLang="en-US" sz="3600" dirty="0"/>
              <a:t>異時点間の消費の選択</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ja-JP" sz="4000"/>
              <a:t>Keynes</a:t>
            </a:r>
            <a:r>
              <a:rPr lang="ja-JP" altLang="en-US" sz="4000"/>
              <a:t>型消費関数と</a:t>
            </a:r>
            <a:r>
              <a:rPr lang="en-US" altLang="ja-JP" sz="4000"/>
              <a:t>Kuznetz</a:t>
            </a:r>
            <a:r>
              <a:rPr lang="ja-JP" altLang="en-US" sz="4000"/>
              <a:t>の発見</a:t>
            </a:r>
          </a:p>
        </p:txBody>
      </p:sp>
      <p:sp>
        <p:nvSpPr>
          <p:cNvPr id="4099" name="Rectangle 3"/>
          <p:cNvSpPr>
            <a:spLocks noGrp="1" noChangeArrowheads="1"/>
          </p:cNvSpPr>
          <p:nvPr>
            <p:ph idx="1"/>
          </p:nvPr>
        </p:nvSpPr>
        <p:spPr/>
        <p:txBody>
          <a:bodyPr/>
          <a:lstStyle/>
          <a:p>
            <a:pPr>
              <a:lnSpc>
                <a:spcPct val="90000"/>
              </a:lnSpc>
            </a:pPr>
            <a:r>
              <a:rPr lang="en-US" altLang="ja-JP" sz="2800"/>
              <a:t>Keynes</a:t>
            </a:r>
            <a:r>
              <a:rPr lang="ja-JP" altLang="en-US" sz="2800"/>
              <a:t>型消費関数の特徴</a:t>
            </a:r>
          </a:p>
          <a:p>
            <a:pPr lvl="1">
              <a:lnSpc>
                <a:spcPct val="90000"/>
              </a:lnSpc>
            </a:pPr>
            <a:r>
              <a:rPr lang="ja-JP" altLang="en-US" sz="2400"/>
              <a:t>平均消費性向は所得の増加とともに低下する</a:t>
            </a:r>
          </a:p>
          <a:p>
            <a:pPr>
              <a:lnSpc>
                <a:spcPct val="90000"/>
              </a:lnSpc>
            </a:pPr>
            <a:r>
              <a:rPr lang="ja-JP" altLang="en-US" sz="2800"/>
              <a:t>長期停滞論</a:t>
            </a:r>
          </a:p>
          <a:p>
            <a:pPr lvl="1">
              <a:lnSpc>
                <a:spcPct val="90000"/>
              </a:lnSpc>
            </a:pPr>
            <a:r>
              <a:rPr lang="ja-JP" altLang="en-US" sz="2400"/>
              <a:t>第</a:t>
            </a:r>
            <a:r>
              <a:rPr lang="en-US" altLang="ja-JP" sz="2400"/>
              <a:t>2</a:t>
            </a:r>
            <a:r>
              <a:rPr lang="ja-JP" altLang="en-US" sz="2400"/>
              <a:t>次大戦後，需要不足が発生するのでは</a:t>
            </a:r>
          </a:p>
          <a:p>
            <a:pPr>
              <a:lnSpc>
                <a:spcPct val="90000"/>
              </a:lnSpc>
            </a:pPr>
            <a:r>
              <a:rPr lang="en-US" altLang="ja-JP" sz="2800"/>
              <a:t>Kuznetz</a:t>
            </a:r>
            <a:r>
              <a:rPr lang="ja-JP" altLang="en-US" sz="2800"/>
              <a:t>の発見</a:t>
            </a:r>
          </a:p>
          <a:p>
            <a:pPr lvl="1">
              <a:lnSpc>
                <a:spcPct val="90000"/>
              </a:lnSpc>
            </a:pPr>
            <a:r>
              <a:rPr lang="ja-JP" altLang="en-US" sz="2400"/>
              <a:t>長期の平均消費性向はほぼ一定</a:t>
            </a:r>
          </a:p>
          <a:p>
            <a:pPr lvl="1">
              <a:lnSpc>
                <a:spcPct val="90000"/>
              </a:lnSpc>
            </a:pPr>
            <a:r>
              <a:rPr lang="ja-JP" altLang="en-US" sz="2400"/>
              <a:t>短期消費関数と長期消費関数の食い違い</a:t>
            </a:r>
          </a:p>
          <a:p>
            <a:pPr>
              <a:lnSpc>
                <a:spcPct val="90000"/>
              </a:lnSpc>
            </a:pPr>
            <a:r>
              <a:rPr lang="ja-JP" altLang="en-US" sz="2800"/>
              <a:t>消費関数論争</a:t>
            </a:r>
          </a:p>
          <a:p>
            <a:pPr lvl="1">
              <a:lnSpc>
                <a:spcPct val="90000"/>
              </a:lnSpc>
            </a:pPr>
            <a:r>
              <a:rPr lang="ja-JP" altLang="en-US" sz="2400"/>
              <a:t>恒常所得仮説</a:t>
            </a:r>
          </a:p>
          <a:p>
            <a:pPr lvl="1">
              <a:lnSpc>
                <a:spcPct val="90000"/>
              </a:lnSpc>
            </a:pPr>
            <a:r>
              <a:rPr lang="ja-JP" altLang="en-US" sz="2400"/>
              <a:t>ライフサイクル仮説</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p:txBody>
          <a:bodyPr>
            <a:normAutofit/>
          </a:bodyPr>
          <a:lstStyle/>
          <a:p>
            <a:r>
              <a:rPr lang="en-US" altLang="ja-JP" sz="4000" dirty="0"/>
              <a:t>Keynes</a:t>
            </a:r>
            <a:r>
              <a:rPr lang="ja-JP" altLang="en-US" sz="4000" dirty="0"/>
              <a:t>型消費関数</a:t>
            </a:r>
          </a:p>
        </p:txBody>
      </p:sp>
      <p:pic>
        <p:nvPicPr>
          <p:cNvPr id="7174"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9552" y="1844824"/>
            <a:ext cx="4843462" cy="4525963"/>
          </a:xfrm>
          <a:noFill/>
          <a:ln/>
        </p:spPr>
      </p:pic>
      <p:sp>
        <p:nvSpPr>
          <p:cNvPr id="7175" name="Text Box 7"/>
          <p:cNvSpPr txBox="1">
            <a:spLocks noChangeArrowheads="1"/>
          </p:cNvSpPr>
          <p:nvPr/>
        </p:nvSpPr>
        <p:spPr bwMode="auto">
          <a:xfrm>
            <a:off x="4788024" y="4107805"/>
            <a:ext cx="417646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spcBef>
                <a:spcPct val="50000"/>
              </a:spcBef>
              <a:buFont typeface="Arial" panose="020B0604020202020204" pitchFamily="34" charset="0"/>
              <a:buChar char="•"/>
            </a:pPr>
            <a:r>
              <a:rPr lang="en-US" altLang="ja-JP" sz="2400" dirty="0"/>
              <a:t>MPC</a:t>
            </a:r>
            <a:r>
              <a:rPr lang="ja-JP" altLang="en-US" sz="2400" dirty="0"/>
              <a:t>は一定</a:t>
            </a:r>
          </a:p>
          <a:p>
            <a:pPr marL="342900" indent="-342900">
              <a:spcBef>
                <a:spcPct val="50000"/>
              </a:spcBef>
              <a:buFont typeface="Arial" panose="020B0604020202020204" pitchFamily="34" charset="0"/>
              <a:buChar char="•"/>
            </a:pPr>
            <a:r>
              <a:rPr lang="en-US" altLang="ja-JP" sz="2400" dirty="0"/>
              <a:t>APC</a:t>
            </a:r>
            <a:r>
              <a:rPr lang="ja-JP" altLang="en-US" sz="2400" dirty="0"/>
              <a:t>は所得の増加とともに低下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6"/>
          <p:cNvPicPr>
            <a:picLocks noGrp="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31640" y="2241451"/>
            <a:ext cx="5944890" cy="4158030"/>
          </a:xfrm>
          <a:noFill/>
        </p:spPr>
      </p:pic>
      <p:sp>
        <p:nvSpPr>
          <p:cNvPr id="2" name="テキスト ボックス 1">
            <a:extLst>
              <a:ext uri="{FF2B5EF4-FFF2-40B4-BE49-F238E27FC236}">
                <a16:creationId xmlns:a16="http://schemas.microsoft.com/office/drawing/2014/main" id="{37E54DEF-284E-42A6-8482-5128E7C22915}"/>
              </a:ext>
            </a:extLst>
          </p:cNvPr>
          <p:cNvSpPr txBox="1"/>
          <p:nvPr/>
        </p:nvSpPr>
        <p:spPr>
          <a:xfrm>
            <a:off x="611560" y="548680"/>
            <a:ext cx="7944321" cy="1692771"/>
          </a:xfrm>
          <a:prstGeom prst="rect">
            <a:avLst/>
          </a:prstGeom>
          <a:noFill/>
        </p:spPr>
        <p:txBody>
          <a:bodyPr wrap="square" rtlCol="0">
            <a:spAutoFit/>
          </a:bodyPr>
          <a:lstStyle/>
          <a:p>
            <a:r>
              <a:rPr kumimoji="1" lang="en-US" altLang="ja-JP" sz="3200" dirty="0" err="1"/>
              <a:t>Kuznetz</a:t>
            </a:r>
            <a:r>
              <a:rPr kumimoji="1" lang="ja-JP" altLang="en-US" sz="3200" dirty="0"/>
              <a:t>の発見</a:t>
            </a:r>
            <a:endParaRPr kumimoji="1" lang="en-US" altLang="ja-JP" sz="3200" dirty="0"/>
          </a:p>
          <a:p>
            <a:pPr marL="285750" indent="-285750">
              <a:buFont typeface="Arial" panose="020B0604020202020204" pitchFamily="34" charset="0"/>
              <a:buChar char="•"/>
            </a:pPr>
            <a:r>
              <a:rPr kumimoji="1" lang="ja-JP" altLang="en-US" sz="2400" dirty="0"/>
              <a:t>短期またはクロスセクションデータでは，限界消費性向が</a:t>
            </a:r>
            <a:r>
              <a:rPr kumimoji="1" lang="en-US" altLang="ja-JP" sz="2400" dirty="0"/>
              <a:t>1</a:t>
            </a:r>
            <a:r>
              <a:rPr kumimoji="1" lang="ja-JP" altLang="en-US" sz="2400" dirty="0"/>
              <a:t>より小さい</a:t>
            </a:r>
            <a:endParaRPr kumimoji="1" lang="en-US" altLang="ja-JP" sz="2400" dirty="0"/>
          </a:p>
          <a:p>
            <a:pPr marL="285750" indent="-285750">
              <a:buFont typeface="Arial" panose="020B0604020202020204" pitchFamily="34" charset="0"/>
              <a:buChar char="•"/>
            </a:pPr>
            <a:r>
              <a:rPr lang="ja-JP" altLang="en-US" sz="2400" dirty="0"/>
              <a:t>しかし，長期的には平均消費性向はほぼ一定である</a:t>
            </a:r>
            <a:endParaRPr kumimoji="1" lang="ja-JP"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r>
              <a:rPr lang="ja-JP" altLang="en-US" sz="4000" dirty="0"/>
              <a:t>消費関数論争</a:t>
            </a:r>
          </a:p>
        </p:txBody>
      </p:sp>
      <p:sp>
        <p:nvSpPr>
          <p:cNvPr id="9219" name="Rectangle 3"/>
          <p:cNvSpPr>
            <a:spLocks noGrp="1" noChangeArrowheads="1"/>
          </p:cNvSpPr>
          <p:nvPr>
            <p:ph idx="1"/>
          </p:nvPr>
        </p:nvSpPr>
        <p:spPr/>
        <p:txBody>
          <a:bodyPr/>
          <a:lstStyle/>
          <a:p>
            <a:pPr>
              <a:lnSpc>
                <a:spcPct val="100000"/>
              </a:lnSpc>
            </a:pPr>
            <a:r>
              <a:rPr lang="ja-JP" altLang="en-US" sz="2800" dirty="0"/>
              <a:t>短期的，クロスセクションデータの観察</a:t>
            </a:r>
          </a:p>
          <a:p>
            <a:pPr lvl="1">
              <a:lnSpc>
                <a:spcPct val="100000"/>
              </a:lnSpc>
            </a:pPr>
            <a:r>
              <a:rPr lang="en-US" altLang="ja-JP" sz="2400" dirty="0"/>
              <a:t>APC</a:t>
            </a:r>
            <a:r>
              <a:rPr lang="ja-JP" altLang="en-US" sz="2400" dirty="0"/>
              <a:t>は所得の減少関数</a:t>
            </a:r>
          </a:p>
          <a:p>
            <a:pPr>
              <a:lnSpc>
                <a:spcPct val="100000"/>
              </a:lnSpc>
            </a:pPr>
            <a:r>
              <a:rPr lang="ja-JP" altLang="en-US" sz="2800" dirty="0"/>
              <a:t>長期的</a:t>
            </a:r>
          </a:p>
          <a:p>
            <a:pPr lvl="1">
              <a:lnSpc>
                <a:spcPct val="100000"/>
              </a:lnSpc>
            </a:pPr>
            <a:r>
              <a:rPr lang="en-US" altLang="ja-JP" sz="2400" dirty="0"/>
              <a:t>APC</a:t>
            </a:r>
            <a:r>
              <a:rPr lang="ja-JP" altLang="en-US" sz="2400" dirty="0"/>
              <a:t>は一定</a:t>
            </a:r>
          </a:p>
          <a:p>
            <a:pPr>
              <a:lnSpc>
                <a:spcPct val="100000"/>
              </a:lnSpc>
            </a:pPr>
            <a:r>
              <a:rPr lang="ja-JP" altLang="en-US" sz="2800" dirty="0"/>
              <a:t>短期消費関数と長期消費関数を矛盾無く説明する理論の必要性</a:t>
            </a:r>
          </a:p>
          <a:p>
            <a:pPr lvl="1">
              <a:lnSpc>
                <a:spcPct val="100000"/>
              </a:lnSpc>
            </a:pPr>
            <a:r>
              <a:rPr lang="ja-JP" altLang="en-US" sz="2400" dirty="0"/>
              <a:t>恒常所得仮説　</a:t>
            </a:r>
            <a:r>
              <a:rPr lang="en-US" altLang="ja-JP" sz="2400" dirty="0" err="1"/>
              <a:t>M.Friedman</a:t>
            </a:r>
            <a:endParaRPr lang="en-US" altLang="ja-JP" sz="2400" dirty="0"/>
          </a:p>
          <a:p>
            <a:pPr lvl="1">
              <a:lnSpc>
                <a:spcPct val="100000"/>
              </a:lnSpc>
            </a:pPr>
            <a:r>
              <a:rPr lang="ja-JP" altLang="en-US" sz="2400" dirty="0"/>
              <a:t>ライフサイクル仮説 </a:t>
            </a:r>
            <a:r>
              <a:rPr lang="en-US" altLang="ja-JP" sz="2400" dirty="0" err="1"/>
              <a:t>F.Modigliani</a:t>
            </a:r>
            <a:endParaRPr lang="en-US" altLang="ja-JP" sz="2400" dirty="0"/>
          </a:p>
          <a:p>
            <a:pPr lvl="1">
              <a:lnSpc>
                <a:spcPct val="100000"/>
              </a:lnSpc>
              <a:buFont typeface="Wingdings" pitchFamily="2" charset="2"/>
              <a:buNone/>
            </a:pPr>
            <a:r>
              <a:rPr lang="en-US" altLang="ja-JP" sz="2400" dirty="0"/>
              <a:t>	</a:t>
            </a:r>
            <a:r>
              <a:rPr lang="ja-JP" altLang="en-US" sz="2400" dirty="0"/>
              <a:t>これらは現代の標準的理論</a:t>
            </a:r>
          </a:p>
          <a:p>
            <a:pPr>
              <a:lnSpc>
                <a:spcPct val="90000"/>
              </a:lnSpc>
            </a:pPr>
            <a:endParaRPr lang="en-US" altLang="ja-JP"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r>
              <a:rPr lang="ja-JP" altLang="en-US" sz="3600" dirty="0"/>
              <a:t>恒常所得仮説 </a:t>
            </a:r>
            <a:r>
              <a:rPr lang="en-US" altLang="ja-JP" sz="2800" dirty="0"/>
              <a:t>Permanent Income Hypothesis</a:t>
            </a:r>
            <a:endParaRPr lang="en-US" altLang="ja-JP" sz="4000" dirty="0"/>
          </a:p>
        </p:txBody>
      </p:sp>
      <mc:AlternateContent xmlns:mc="http://schemas.openxmlformats.org/markup-compatibility/2006" xmlns:a14="http://schemas.microsoft.com/office/drawing/2010/main">
        <mc:Choice Requires="a14">
          <p:sp>
            <p:nvSpPr>
              <p:cNvPr id="10247" name="Object 7"/>
              <p:cNvSpPr txBox="1">
                <a:spLocks noGrp="1"/>
              </p:cNvSpPr>
              <p:nvPr>
                <p:ph sz="half" idx="1"/>
              </p:nvPr>
            </p:nvSpPr>
            <p:spPr bwMode="auto">
              <a:xfrm>
                <a:off x="467544" y="1690689"/>
                <a:ext cx="8208912" cy="4690639"/>
              </a:xfrm>
              <a:prstGeom prst="rect">
                <a:avLst/>
              </a:prstGeom>
              <a:noFill/>
            </p:spPr>
            <p:txBody>
              <a:bodyPr>
                <a:noAutofit/>
              </a:bodyPr>
              <a:lstStyle/>
              <a:p>
                <a:pPr marL="0" indent="0">
                  <a:lnSpc>
                    <a:spcPct val="120000"/>
                  </a:lnSpc>
                  <a:buNone/>
                </a:pPr>
                <a:r>
                  <a:rPr lang="ja-JP" altLang="en-US" sz="2400" dirty="0"/>
                  <a:t>ある一時点の所得</a:t>
                </a:r>
                <a:r>
                  <a:rPr lang="en-US" altLang="ja-JP" sz="2400" dirty="0"/>
                  <a:t>(</a:t>
                </a:r>
                <a:r>
                  <a:rPr lang="en-US" altLang="ja-JP" sz="2400" i="1" dirty="0">
                    <a:latin typeface="Times New Roman" panose="02020603050405020304" pitchFamily="18" charset="0"/>
                    <a:ea typeface="$ＪＳ明朝" panose="04030B090D0B02020403" pitchFamily="17" charset="-128"/>
                    <a:cs typeface="Times New Roman" panose="02020603050405020304" pitchFamily="18" charset="0"/>
                  </a:rPr>
                  <a:t>Y</a:t>
                </a:r>
                <a:r>
                  <a:rPr lang="en-US" altLang="ja-JP" sz="2400" dirty="0">
                    <a:latin typeface="Times New Roman" panose="02020603050405020304" pitchFamily="18" charset="0"/>
                    <a:ea typeface="$ＪＳ明朝" panose="04030B090D0B02020403" pitchFamily="17" charset="-128"/>
                    <a:cs typeface="Times New Roman" panose="02020603050405020304" pitchFamily="18" charset="0"/>
                  </a:rPr>
                  <a:t>)</a:t>
                </a:r>
                <a:r>
                  <a:rPr lang="ja-JP" altLang="en-US" sz="2400" dirty="0">
                    <a:latin typeface="Times New Roman" panose="02020603050405020304" pitchFamily="18" charset="0"/>
                    <a:ea typeface="$ＪＳ明朝" panose="04030B090D0B02020403" pitchFamily="17" charset="-128"/>
                    <a:cs typeface="Times New Roman" panose="02020603050405020304" pitchFamily="18" charset="0"/>
                  </a:rPr>
                  <a:t>は恒常所得</a:t>
                </a:r>
                <a:r>
                  <a:rPr lang="en-US" altLang="ja-JP" sz="2400" dirty="0">
                    <a:latin typeface="Times New Roman" panose="02020603050405020304" pitchFamily="18" charset="0"/>
                    <a:ea typeface="$ＪＳ明朝" panose="04030B090D0B02020403" pitchFamily="17" charset="-128"/>
                    <a:cs typeface="Times New Roman" panose="02020603050405020304" pitchFamily="18" charset="0"/>
                  </a:rPr>
                  <a:t>(</a:t>
                </a:r>
                <a:r>
                  <a:rPr lang="en-US" altLang="ja-JP" sz="2400" i="1" dirty="0">
                    <a:latin typeface="Times New Roman" panose="02020603050405020304" pitchFamily="18" charset="0"/>
                    <a:ea typeface="$ＪＳ明朝" panose="04030B090D0B02020403" pitchFamily="17" charset="-128"/>
                    <a:cs typeface="Times New Roman" panose="02020603050405020304" pitchFamily="18" charset="0"/>
                  </a:rPr>
                  <a:t>Y</a:t>
                </a:r>
                <a:r>
                  <a:rPr lang="en-US" altLang="ja-JP" sz="2400" i="1" baseline="30000" dirty="0">
                    <a:latin typeface="Times New Roman" panose="02020603050405020304" pitchFamily="18" charset="0"/>
                    <a:ea typeface="$ＪＳ明朝" panose="04030B090D0B02020403" pitchFamily="17" charset="-128"/>
                    <a:cs typeface="Times New Roman" panose="02020603050405020304" pitchFamily="18" charset="0"/>
                  </a:rPr>
                  <a:t>P</a:t>
                </a:r>
                <a:r>
                  <a:rPr lang="en-US" altLang="ja-JP" sz="2400" dirty="0">
                    <a:latin typeface="Times New Roman" panose="02020603050405020304" pitchFamily="18" charset="0"/>
                    <a:ea typeface="$ＪＳ明朝" panose="04030B090D0B02020403" pitchFamily="17" charset="-128"/>
                    <a:cs typeface="Times New Roman" panose="02020603050405020304" pitchFamily="18" charset="0"/>
                  </a:rPr>
                  <a:t>)</a:t>
                </a:r>
                <a:r>
                  <a:rPr lang="ja-JP" altLang="en-US" sz="2400" dirty="0">
                    <a:latin typeface="Times New Roman" panose="02020603050405020304" pitchFamily="18" charset="0"/>
                    <a:ea typeface="$ＪＳ明朝" panose="04030B090D0B02020403" pitchFamily="17" charset="-128"/>
                    <a:cs typeface="Times New Roman" panose="02020603050405020304" pitchFamily="18" charset="0"/>
                  </a:rPr>
                  <a:t>と変動所得</a:t>
                </a:r>
                <a:r>
                  <a:rPr lang="en-US" altLang="ja-JP" sz="2400" dirty="0">
                    <a:latin typeface="Times New Roman" panose="02020603050405020304" pitchFamily="18" charset="0"/>
                    <a:ea typeface="$ＪＳ明朝" panose="04030B090D0B02020403" pitchFamily="17" charset="-128"/>
                    <a:cs typeface="Times New Roman" panose="02020603050405020304" pitchFamily="18" charset="0"/>
                  </a:rPr>
                  <a:t>(</a:t>
                </a:r>
                <a:r>
                  <a:rPr lang="en-US" altLang="ja-JP" sz="2400" i="1" dirty="0">
                    <a:latin typeface="Times New Roman" panose="02020603050405020304" pitchFamily="18" charset="0"/>
                    <a:ea typeface="$ＪＳ明朝" panose="04030B090D0B02020403" pitchFamily="17" charset="-128"/>
                    <a:cs typeface="Times New Roman" panose="02020603050405020304" pitchFamily="18" charset="0"/>
                  </a:rPr>
                  <a:t>Y</a:t>
                </a:r>
                <a:r>
                  <a:rPr lang="en-US" altLang="ja-JP" sz="2400" i="1" baseline="30000" dirty="0">
                    <a:latin typeface="Times New Roman" panose="02020603050405020304" pitchFamily="18" charset="0"/>
                    <a:ea typeface="$ＪＳ明朝" panose="04030B090D0B02020403" pitchFamily="17" charset="-128"/>
                    <a:cs typeface="Times New Roman" panose="02020603050405020304" pitchFamily="18" charset="0"/>
                  </a:rPr>
                  <a:t>T</a:t>
                </a:r>
                <a:r>
                  <a:rPr lang="en-US" altLang="ja-JP" sz="2400" dirty="0">
                    <a:latin typeface="Times New Roman" panose="02020603050405020304" pitchFamily="18" charset="0"/>
                    <a:ea typeface="$ＪＳ明朝" panose="04030B090D0B02020403" pitchFamily="17" charset="-128"/>
                    <a:cs typeface="Times New Roman" panose="02020603050405020304" pitchFamily="18" charset="0"/>
                  </a:rPr>
                  <a:t>)</a:t>
                </a:r>
                <a:r>
                  <a:rPr lang="ja-JP" altLang="en-US" sz="2400" dirty="0">
                    <a:latin typeface="Times New Roman" panose="02020603050405020304" pitchFamily="18" charset="0"/>
                    <a:ea typeface="$ＪＳ明朝" panose="04030B090D0B02020403" pitchFamily="17" charset="-128"/>
                    <a:cs typeface="Times New Roman" panose="02020603050405020304" pitchFamily="18" charset="0"/>
                  </a:rPr>
                  <a:t>とに分解できる</a:t>
                </a:r>
              </a:p>
              <a:p>
                <a:pPr algn="ctr">
                  <a:lnSpc>
                    <a:spcPct val="120000"/>
                  </a:lnSpc>
                  <a:buNone/>
                </a:pPr>
                <a:r>
                  <a:rPr lang="en-US" altLang="ja-JP" sz="2400" dirty="0">
                    <a:solidFill>
                      <a:srgbClr val="000000"/>
                    </a:solidFill>
                  </a:rPr>
                  <a:t>	</a:t>
                </a:r>
                <a14:m>
                  <m:oMath xmlns:m="http://schemas.openxmlformats.org/officeDocument/2006/math">
                    <m:r>
                      <a:rPr lang="ja-JP" altLang="en-US" sz="2400" i="1" smtClean="0">
                        <a:solidFill>
                          <a:srgbClr val="000000"/>
                        </a:solidFill>
                        <a:latin typeface="Cambria Math" panose="02040503050406030204" pitchFamily="18" charset="0"/>
                      </a:rPr>
                      <m:t>𝑌</m:t>
                    </m:r>
                    <m:r>
                      <a:rPr lang="ja-JP" altLang="en-US" sz="2400" i="1">
                        <a:solidFill>
                          <a:srgbClr val="000000"/>
                        </a:solidFill>
                        <a:latin typeface="Cambria Math" panose="02040503050406030204" pitchFamily="18" charset="0"/>
                      </a:rPr>
                      <m:t>=</m:t>
                    </m:r>
                    <m:sSup>
                      <m:sSupPr>
                        <m:ctrlPr>
                          <a:rPr lang="ja-JP" altLang="en-US" sz="2400" i="1">
                            <a:solidFill>
                              <a:srgbClr val="000000"/>
                            </a:solidFill>
                            <a:latin typeface="Cambria Math" panose="02040503050406030204" pitchFamily="18" charset="0"/>
                          </a:rPr>
                        </m:ctrlPr>
                      </m:sSupPr>
                      <m:e>
                        <m:r>
                          <a:rPr lang="ja-JP" altLang="en-US" sz="2400" i="1">
                            <a:solidFill>
                              <a:srgbClr val="000000"/>
                            </a:solidFill>
                            <a:latin typeface="Cambria Math" panose="02040503050406030204" pitchFamily="18" charset="0"/>
                          </a:rPr>
                          <m:t>𝑌</m:t>
                        </m:r>
                      </m:e>
                      <m:sup>
                        <m:r>
                          <a:rPr lang="ja-JP" altLang="en-US" sz="2400" i="1">
                            <a:solidFill>
                              <a:srgbClr val="000000"/>
                            </a:solidFill>
                            <a:latin typeface="Cambria Math" panose="02040503050406030204" pitchFamily="18" charset="0"/>
                          </a:rPr>
                          <m:t>𝑃</m:t>
                        </m:r>
                      </m:sup>
                    </m:sSup>
                    <m:r>
                      <a:rPr lang="ja-JP" altLang="en-US" sz="2400" i="1">
                        <a:solidFill>
                          <a:srgbClr val="000000"/>
                        </a:solidFill>
                        <a:latin typeface="Cambria Math" panose="02040503050406030204" pitchFamily="18" charset="0"/>
                      </a:rPr>
                      <m:t>+</m:t>
                    </m:r>
                    <m:sSup>
                      <m:sSupPr>
                        <m:ctrlPr>
                          <a:rPr lang="ja-JP" altLang="en-US" sz="2400" i="1">
                            <a:solidFill>
                              <a:srgbClr val="000000"/>
                            </a:solidFill>
                            <a:latin typeface="Cambria Math" panose="02040503050406030204" pitchFamily="18" charset="0"/>
                          </a:rPr>
                        </m:ctrlPr>
                      </m:sSupPr>
                      <m:e>
                        <m:r>
                          <a:rPr lang="ja-JP" altLang="en-US" sz="2400" i="1">
                            <a:solidFill>
                              <a:srgbClr val="000000"/>
                            </a:solidFill>
                            <a:latin typeface="Cambria Math" panose="02040503050406030204" pitchFamily="18" charset="0"/>
                          </a:rPr>
                          <m:t>𝑌</m:t>
                        </m:r>
                      </m:e>
                      <m:sup>
                        <m:r>
                          <a:rPr lang="ja-JP" altLang="en-US" sz="2400" i="1">
                            <a:solidFill>
                              <a:srgbClr val="000000"/>
                            </a:solidFill>
                            <a:latin typeface="Cambria Math" panose="02040503050406030204" pitchFamily="18" charset="0"/>
                          </a:rPr>
                          <m:t>𝑇</m:t>
                        </m:r>
                      </m:sup>
                    </m:sSup>
                  </m:oMath>
                </a14:m>
                <a:endParaRPr lang="en-US" altLang="ja-JP" sz="2400" i="1" dirty="0">
                  <a:solidFill>
                    <a:srgbClr val="000000"/>
                  </a:solidFill>
                  <a:latin typeface="Cambria Math" panose="02040503050406030204" pitchFamily="18" charset="0"/>
                </a:endParaRPr>
              </a:p>
              <a:p>
                <a:pPr algn="ctr">
                  <a:lnSpc>
                    <a:spcPct val="120000"/>
                  </a:lnSpc>
                  <a:buNone/>
                </a:pPr>
                <a:r>
                  <a:rPr lang="ja-JP" altLang="en-US" sz="2400" dirty="0">
                    <a:solidFill>
                      <a:srgbClr val="000000"/>
                    </a:solidFill>
                    <a:latin typeface="Cambria Math" panose="02040503050406030204" pitchFamily="18" charset="0"/>
                  </a:rPr>
                  <a:t>ただし，</a:t>
                </a:r>
                <a14:m>
                  <m:oMath xmlns:m="http://schemas.openxmlformats.org/officeDocument/2006/math">
                    <m:r>
                      <m:rPr>
                        <m:sty m:val="p"/>
                      </m:rPr>
                      <a:rPr lang="ja-JP" altLang="en-US" sz="2400" i="0">
                        <a:solidFill>
                          <a:srgbClr val="000000"/>
                        </a:solidFill>
                        <a:latin typeface="Cambria Math" panose="02040503050406030204" pitchFamily="18" charset="0"/>
                      </a:rPr>
                      <m:t>E</m:t>
                    </m:r>
                    <m:d>
                      <m:dPr>
                        <m:begChr m:val="["/>
                        <m:endChr m:val="]"/>
                        <m:ctrlPr>
                          <a:rPr lang="ja-JP" altLang="en-US" sz="2400" i="1">
                            <a:solidFill>
                              <a:srgbClr val="000000"/>
                            </a:solidFill>
                            <a:latin typeface="Cambria Math" panose="02040503050406030204" pitchFamily="18" charset="0"/>
                          </a:rPr>
                        </m:ctrlPr>
                      </m:dPr>
                      <m:e>
                        <m:sSup>
                          <m:sSupPr>
                            <m:ctrlPr>
                              <a:rPr lang="ja-JP" altLang="en-US" sz="2400" i="1">
                                <a:solidFill>
                                  <a:srgbClr val="000000"/>
                                </a:solidFill>
                                <a:latin typeface="Cambria Math" panose="02040503050406030204" pitchFamily="18" charset="0"/>
                              </a:rPr>
                            </m:ctrlPr>
                          </m:sSupPr>
                          <m:e>
                            <m:r>
                              <a:rPr lang="ja-JP" altLang="en-US" sz="2400" i="1">
                                <a:solidFill>
                                  <a:srgbClr val="000000"/>
                                </a:solidFill>
                                <a:latin typeface="Cambria Math" panose="02040503050406030204" pitchFamily="18" charset="0"/>
                              </a:rPr>
                              <m:t>𝑌</m:t>
                            </m:r>
                          </m:e>
                          <m:sup>
                            <m:r>
                              <a:rPr lang="ja-JP" altLang="en-US" sz="2400" i="1">
                                <a:solidFill>
                                  <a:srgbClr val="000000"/>
                                </a:solidFill>
                                <a:latin typeface="Cambria Math" panose="02040503050406030204" pitchFamily="18" charset="0"/>
                              </a:rPr>
                              <m:t>𝑇</m:t>
                            </m:r>
                          </m:sup>
                        </m:sSup>
                      </m:e>
                    </m:d>
                    <m:r>
                      <a:rPr lang="ja-JP" altLang="en-US" sz="2400" i="1">
                        <a:solidFill>
                          <a:srgbClr val="000000"/>
                        </a:solidFill>
                        <a:latin typeface="Cambria Math" panose="02040503050406030204" pitchFamily="18" charset="0"/>
                      </a:rPr>
                      <m:t>=0</m:t>
                    </m:r>
                  </m:oMath>
                </a14:m>
                <a:r>
                  <a:rPr lang="ja-JP" altLang="en-US" sz="2400" i="1" dirty="0">
                    <a:solidFill>
                      <a:srgbClr val="000000"/>
                    </a:solidFill>
                    <a:latin typeface="Cambria Math" panose="02040503050406030204" pitchFamily="18" charset="0"/>
                  </a:rPr>
                  <a:t> </a:t>
                </a:r>
                <a:r>
                  <a:rPr lang="en-US" altLang="ja-JP" sz="2400" i="1" dirty="0">
                    <a:solidFill>
                      <a:srgbClr val="000000"/>
                    </a:solidFill>
                    <a:latin typeface="Cambria Math" panose="02040503050406030204" pitchFamily="18" charset="0"/>
                  </a:rPr>
                  <a:t>, </a:t>
                </a:r>
                <a14:m>
                  <m:oMath xmlns:m="http://schemas.openxmlformats.org/officeDocument/2006/math">
                    <m:func>
                      <m:funcPr>
                        <m:ctrlPr>
                          <a:rPr lang="ja-JP" altLang="en-US" sz="2400" i="1">
                            <a:solidFill>
                              <a:srgbClr val="000000"/>
                            </a:solidFill>
                            <a:latin typeface="Cambria Math" panose="02040503050406030204" pitchFamily="18" charset="0"/>
                          </a:rPr>
                        </m:ctrlPr>
                      </m:funcPr>
                      <m:fName>
                        <m:r>
                          <m:rPr>
                            <m:sty m:val="p"/>
                          </m:rPr>
                          <a:rPr lang="ja-JP" altLang="en-US" sz="2400" i="0">
                            <a:solidFill>
                              <a:srgbClr val="000000"/>
                            </a:solidFill>
                            <a:latin typeface="Cambria Math" panose="02040503050406030204" pitchFamily="18" charset="0"/>
                          </a:rPr>
                          <m:t>cov</m:t>
                        </m:r>
                      </m:fName>
                      <m:e>
                        <m:d>
                          <m:dPr>
                            <m:begChr m:val="["/>
                            <m:endChr m:val="]"/>
                            <m:ctrlPr>
                              <a:rPr lang="ja-JP" altLang="en-US" sz="2400" i="1">
                                <a:solidFill>
                                  <a:srgbClr val="000000"/>
                                </a:solidFill>
                                <a:latin typeface="Cambria Math" panose="02040503050406030204" pitchFamily="18" charset="0"/>
                              </a:rPr>
                            </m:ctrlPr>
                          </m:dPr>
                          <m:e>
                            <m:sSup>
                              <m:sSupPr>
                                <m:ctrlPr>
                                  <a:rPr lang="ja-JP" altLang="en-US" sz="2400" i="1">
                                    <a:solidFill>
                                      <a:srgbClr val="000000"/>
                                    </a:solidFill>
                                    <a:latin typeface="Cambria Math" panose="02040503050406030204" pitchFamily="18" charset="0"/>
                                  </a:rPr>
                                </m:ctrlPr>
                              </m:sSupPr>
                              <m:e>
                                <m:r>
                                  <a:rPr lang="ja-JP" altLang="en-US" sz="2400" i="1">
                                    <a:solidFill>
                                      <a:srgbClr val="000000"/>
                                    </a:solidFill>
                                    <a:latin typeface="Cambria Math" panose="02040503050406030204" pitchFamily="18" charset="0"/>
                                  </a:rPr>
                                  <m:t>𝑌</m:t>
                                </m:r>
                              </m:e>
                              <m:sup>
                                <m:r>
                                  <a:rPr lang="ja-JP" altLang="en-US" sz="2400" i="1">
                                    <a:solidFill>
                                      <a:srgbClr val="000000"/>
                                    </a:solidFill>
                                    <a:latin typeface="Cambria Math" panose="02040503050406030204" pitchFamily="18" charset="0"/>
                                  </a:rPr>
                                  <m:t>𝑃</m:t>
                                </m:r>
                              </m:sup>
                            </m:sSup>
                            <m:r>
                              <a:rPr lang="ja-JP" altLang="en-US" sz="2400" i="1">
                                <a:solidFill>
                                  <a:srgbClr val="000000"/>
                                </a:solidFill>
                                <a:latin typeface="Cambria Math" panose="02040503050406030204" pitchFamily="18" charset="0"/>
                              </a:rPr>
                              <m:t>,</m:t>
                            </m:r>
                            <m:sSup>
                              <m:sSupPr>
                                <m:ctrlPr>
                                  <a:rPr lang="ja-JP" altLang="en-US" sz="2400" i="1">
                                    <a:solidFill>
                                      <a:srgbClr val="000000"/>
                                    </a:solidFill>
                                    <a:latin typeface="Cambria Math" panose="02040503050406030204" pitchFamily="18" charset="0"/>
                                  </a:rPr>
                                </m:ctrlPr>
                              </m:sSupPr>
                              <m:e>
                                <m:r>
                                  <a:rPr lang="ja-JP" altLang="en-US" sz="2400" i="1">
                                    <a:solidFill>
                                      <a:srgbClr val="000000"/>
                                    </a:solidFill>
                                    <a:latin typeface="Cambria Math" panose="02040503050406030204" pitchFamily="18" charset="0"/>
                                  </a:rPr>
                                  <m:t>𝑌</m:t>
                                </m:r>
                              </m:e>
                              <m:sup>
                                <m:r>
                                  <a:rPr lang="ja-JP" altLang="en-US" sz="2400" i="1">
                                    <a:solidFill>
                                      <a:srgbClr val="000000"/>
                                    </a:solidFill>
                                    <a:latin typeface="Cambria Math" panose="02040503050406030204" pitchFamily="18" charset="0"/>
                                  </a:rPr>
                                  <m:t>𝑇</m:t>
                                </m:r>
                              </m:sup>
                            </m:sSup>
                          </m:e>
                        </m:d>
                      </m:e>
                    </m:func>
                    <m:r>
                      <a:rPr lang="ja-JP" altLang="en-US" sz="2400" i="1">
                        <a:solidFill>
                          <a:srgbClr val="000000"/>
                        </a:solidFill>
                        <a:latin typeface="Cambria Math" panose="02040503050406030204" pitchFamily="18" charset="0"/>
                      </a:rPr>
                      <m:t>=0</m:t>
                    </m:r>
                  </m:oMath>
                </a14:m>
                <a:endParaRPr lang="en-US" altLang="ja-JP" sz="2400" dirty="0"/>
              </a:p>
              <a:p>
                <a:pPr marL="0" indent="0">
                  <a:lnSpc>
                    <a:spcPct val="120000"/>
                  </a:lnSpc>
                  <a:buNone/>
                </a:pPr>
                <a:r>
                  <a:rPr lang="ja-JP" altLang="en-US" sz="2800" dirty="0"/>
                  <a:t>恒常所得仮説：消費は恒常所得のみの関数である</a:t>
                </a:r>
              </a:p>
              <a:p>
                <a:pPr>
                  <a:lnSpc>
                    <a:spcPct val="120000"/>
                  </a:lnSpc>
                  <a:buNone/>
                </a:pPr>
                <a14:m>
                  <m:oMathPara xmlns:m="http://schemas.openxmlformats.org/officeDocument/2006/math">
                    <m:oMathParaPr>
                      <m:jc m:val="center"/>
                    </m:oMathParaPr>
                    <m:oMath xmlns:m="http://schemas.openxmlformats.org/officeDocument/2006/math">
                      <m:r>
                        <a:rPr lang="ja-JP" altLang="en-US" sz="2800" i="1" smtClean="0">
                          <a:solidFill>
                            <a:srgbClr val="000000"/>
                          </a:solidFill>
                          <a:latin typeface="Cambria Math" panose="02040503050406030204" pitchFamily="18" charset="0"/>
                        </a:rPr>
                        <m:t>𝐶</m:t>
                      </m:r>
                      <m:r>
                        <a:rPr lang="ja-JP" altLang="en-US" sz="2800" i="1" smtClean="0">
                          <a:solidFill>
                            <a:srgbClr val="000000"/>
                          </a:solidFill>
                          <a:latin typeface="Cambria Math" panose="02040503050406030204" pitchFamily="18" charset="0"/>
                        </a:rPr>
                        <m:t>=</m:t>
                      </m:r>
                      <m:r>
                        <a:rPr lang="ja-JP" altLang="en-US" sz="2800" i="1" smtClean="0">
                          <a:solidFill>
                            <a:srgbClr val="000000"/>
                          </a:solidFill>
                          <a:latin typeface="Cambria Math" panose="02040503050406030204" pitchFamily="18" charset="0"/>
                        </a:rPr>
                        <m:t>𝑘</m:t>
                      </m:r>
                      <m:sSup>
                        <m:sSupPr>
                          <m:ctrlPr>
                            <a:rPr lang="ja-JP" altLang="en-US" sz="2800" i="1">
                              <a:solidFill>
                                <a:srgbClr val="000000"/>
                              </a:solidFill>
                              <a:latin typeface="Cambria Math" panose="02040503050406030204" pitchFamily="18" charset="0"/>
                            </a:rPr>
                          </m:ctrlPr>
                        </m:sSupPr>
                        <m:e>
                          <m:r>
                            <a:rPr lang="ja-JP" altLang="en-US" sz="2800" i="1">
                              <a:solidFill>
                                <a:srgbClr val="000000"/>
                              </a:solidFill>
                              <a:latin typeface="Cambria Math" panose="02040503050406030204" pitchFamily="18" charset="0"/>
                            </a:rPr>
                            <m:t>𝑌</m:t>
                          </m:r>
                        </m:e>
                        <m:sup>
                          <m:r>
                            <a:rPr lang="ja-JP" altLang="en-US" sz="2800" i="1">
                              <a:solidFill>
                                <a:srgbClr val="000000"/>
                              </a:solidFill>
                              <a:latin typeface="Cambria Math" panose="02040503050406030204" pitchFamily="18" charset="0"/>
                            </a:rPr>
                            <m:t>𝑃</m:t>
                          </m:r>
                        </m:sup>
                      </m:sSup>
                    </m:oMath>
                  </m:oMathPara>
                </a14:m>
                <a:endParaRPr lang="ja-JP" altLang="en-US" sz="2800" dirty="0"/>
              </a:p>
              <a:p>
                <a:pPr>
                  <a:lnSpc>
                    <a:spcPct val="120000"/>
                  </a:lnSpc>
                </a:pPr>
                <a:r>
                  <a:rPr lang="en-US" altLang="ja-JP" sz="2400" i="1" dirty="0">
                    <a:latin typeface="Times New Roman" panose="02020603050405020304" pitchFamily="18" charset="0"/>
                    <a:cs typeface="Times New Roman" panose="02020603050405020304" pitchFamily="18" charset="0"/>
                  </a:rPr>
                  <a:t>k</a:t>
                </a:r>
                <a:r>
                  <a:rPr lang="ja-JP" altLang="en-US" sz="2400" dirty="0">
                    <a:latin typeface="Times New Roman" panose="02020603050405020304" pitchFamily="18" charset="0"/>
                    <a:cs typeface="Times New Roman" panose="02020603050405020304" pitchFamily="18" charset="0"/>
                  </a:rPr>
                  <a:t>はほぼ</a:t>
                </a:r>
                <a:r>
                  <a:rPr lang="en-US" altLang="ja-JP" sz="2400" dirty="0">
                    <a:latin typeface="Times New Roman" panose="02020603050405020304" pitchFamily="18" charset="0"/>
                    <a:cs typeface="Times New Roman" panose="02020603050405020304" pitchFamily="18" charset="0"/>
                  </a:rPr>
                  <a:t>1</a:t>
                </a:r>
                <a:r>
                  <a:rPr lang="ja-JP" altLang="en-US" sz="2400" dirty="0">
                    <a:latin typeface="Times New Roman" panose="02020603050405020304" pitchFamily="18" charset="0"/>
                    <a:cs typeface="Times New Roman" panose="02020603050405020304" pitchFamily="18" charset="0"/>
                  </a:rPr>
                  <a:t>に近い定数</a:t>
                </a:r>
                <a:endParaRPr lang="en-US" altLang="ja-JP" sz="2400" dirty="0">
                  <a:latin typeface="Times New Roman" panose="02020603050405020304" pitchFamily="18" charset="0"/>
                  <a:cs typeface="Times New Roman" panose="02020603050405020304" pitchFamily="18" charset="0"/>
                </a:endParaRPr>
              </a:p>
              <a:p>
                <a:pPr>
                  <a:lnSpc>
                    <a:spcPct val="120000"/>
                  </a:lnSpc>
                </a:pPr>
                <a:r>
                  <a:rPr lang="en-US" altLang="ja-JP" sz="2400" i="1" dirty="0">
                    <a:latin typeface="Times New Roman" panose="02020603050405020304" pitchFamily="18" charset="0"/>
                    <a:cs typeface="Times New Roman" panose="02020603050405020304" pitchFamily="18" charset="0"/>
                  </a:rPr>
                  <a:t>Y</a:t>
                </a:r>
                <a:r>
                  <a:rPr lang="ja-JP" altLang="en-US" sz="2400" dirty="0">
                    <a:latin typeface="Times New Roman" panose="02020603050405020304" pitchFamily="18" charset="0"/>
                    <a:cs typeface="Times New Roman" panose="02020603050405020304" pitchFamily="18" charset="0"/>
                  </a:rPr>
                  <a:t>と</a:t>
                </a:r>
                <a:r>
                  <a:rPr lang="en-US" altLang="ja-JP" sz="2400" i="1" dirty="0">
                    <a:latin typeface="Times New Roman" panose="02020603050405020304" pitchFamily="18" charset="0"/>
                    <a:cs typeface="Times New Roman" panose="02020603050405020304" pitchFamily="18" charset="0"/>
                  </a:rPr>
                  <a:t>C</a:t>
                </a:r>
                <a:r>
                  <a:rPr lang="ja-JP" altLang="en-US" sz="2400" dirty="0">
                    <a:latin typeface="Times New Roman" panose="02020603050405020304" pitchFamily="18" charset="0"/>
                    <a:cs typeface="Times New Roman" panose="02020603050405020304" pitchFamily="18" charset="0"/>
                  </a:rPr>
                  <a:t>の相関は見せかけの相関</a:t>
                </a:r>
                <a:endParaRPr lang="en-US" altLang="ja-JP" sz="2400" dirty="0">
                  <a:latin typeface="Times New Roman" panose="02020603050405020304" pitchFamily="18" charset="0"/>
                  <a:cs typeface="Times New Roman" panose="02020603050405020304" pitchFamily="18" charset="0"/>
                </a:endParaRPr>
              </a:p>
              <a:p>
                <a:pPr>
                  <a:lnSpc>
                    <a:spcPct val="120000"/>
                  </a:lnSpc>
                </a:pPr>
                <a:endParaRPr lang="en-US" altLang="ja-JP" sz="2400" dirty="0">
                  <a:latin typeface="Times New Roman" panose="02020603050405020304" pitchFamily="18" charset="0"/>
                  <a:cs typeface="Times New Roman" panose="02020603050405020304" pitchFamily="18" charset="0"/>
                </a:endParaRPr>
              </a:p>
              <a:p>
                <a:pPr>
                  <a:lnSpc>
                    <a:spcPct val="120000"/>
                  </a:lnSpc>
                  <a:buNone/>
                </a:pPr>
                <a:endParaRPr lang="en-US" altLang="ja-JP" sz="2400" dirty="0"/>
              </a:p>
              <a:p>
                <a:pPr>
                  <a:lnSpc>
                    <a:spcPct val="120000"/>
                  </a:lnSpc>
                  <a:buNone/>
                </a:pPr>
                <a:endParaRPr lang="ja-JP" altLang="en-US" sz="2400" dirty="0"/>
              </a:p>
            </p:txBody>
          </p:sp>
        </mc:Choice>
        <mc:Fallback xmlns="">
          <p:sp>
            <p:nvSpPr>
              <p:cNvPr id="10247" name="Object 7"/>
              <p:cNvSpPr txBox="1">
                <a:spLocks noGrp="1" noRot="1" noChangeAspect="1" noMove="1" noResize="1" noEditPoints="1" noAdjustHandles="1" noChangeArrowheads="1" noChangeShapeType="1" noTextEdit="1"/>
              </p:cNvSpPr>
              <p:nvPr>
                <p:ph sz="half" idx="1"/>
              </p:nvPr>
            </p:nvSpPr>
            <p:spPr bwMode="auto">
              <a:xfrm>
                <a:off x="467544" y="1690689"/>
                <a:ext cx="8208912" cy="4690639"/>
              </a:xfrm>
              <a:prstGeom prst="rect">
                <a:avLst/>
              </a:prstGeom>
              <a:blipFill>
                <a:blip r:embed="rId2"/>
                <a:stretch>
                  <a:fillRect l="-1560" t="-779"/>
                </a:stretch>
              </a:blipFill>
            </p:spPr>
            <p:txBody>
              <a:bodyPr/>
              <a:lstStyle/>
              <a:p>
                <a:r>
                  <a:rPr lang="ja-JP" altLang="en-US">
                    <a:noFill/>
                  </a:rPr>
                  <a:t> </a:t>
                </a:r>
              </a:p>
            </p:txBody>
          </p:sp>
        </mc:Fallback>
      </mc:AlternateContent>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p:txBody>
          <a:bodyPr>
            <a:normAutofit/>
          </a:bodyPr>
          <a:lstStyle/>
          <a:p>
            <a:r>
              <a:rPr lang="ja-JP" altLang="en-US" sz="4000" dirty="0"/>
              <a:t>恒常所得仮説による説明</a:t>
            </a:r>
          </a:p>
        </p:txBody>
      </p:sp>
      <p:pic>
        <p:nvPicPr>
          <p:cNvPr id="14341"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1520" y="2060848"/>
            <a:ext cx="6805431" cy="3960440"/>
          </a:xfrm>
        </p:spPr>
      </p:pic>
      <p:sp>
        <p:nvSpPr>
          <p:cNvPr id="14342" name="Text Box 6"/>
          <p:cNvSpPr txBox="1">
            <a:spLocks noChangeArrowheads="1"/>
          </p:cNvSpPr>
          <p:nvPr/>
        </p:nvSpPr>
        <p:spPr bwMode="auto">
          <a:xfrm>
            <a:off x="5724128" y="2060848"/>
            <a:ext cx="324048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000" dirty="0"/>
              <a:t>APC</a:t>
            </a:r>
            <a:r>
              <a:rPr lang="ja-JP" altLang="en-US" sz="2000" dirty="0"/>
              <a:t>は</a:t>
            </a:r>
            <a:r>
              <a:rPr lang="en-US" altLang="ja-JP" sz="2000" dirty="0"/>
              <a:t>Y</a:t>
            </a:r>
            <a:r>
              <a:rPr lang="ja-JP" altLang="en-US" sz="2000" dirty="0"/>
              <a:t>の増加とともに低下しているようにみえる</a:t>
            </a:r>
          </a:p>
        </p:txBody>
      </p:sp>
      <p:sp>
        <p:nvSpPr>
          <p:cNvPr id="2" name="テキスト ボックス 1"/>
          <p:cNvSpPr txBox="1"/>
          <p:nvPr/>
        </p:nvSpPr>
        <p:spPr>
          <a:xfrm>
            <a:off x="5724128" y="3429000"/>
            <a:ext cx="3096344" cy="1938992"/>
          </a:xfrm>
          <a:prstGeom prst="rect">
            <a:avLst/>
          </a:prstGeom>
          <a:noFill/>
        </p:spPr>
        <p:txBody>
          <a:bodyPr wrap="square" rtlCol="0">
            <a:spAutoFit/>
          </a:bodyPr>
          <a:lstStyle/>
          <a:p>
            <a:r>
              <a:rPr lang="ja-JP" altLang="en-US" sz="2000" dirty="0"/>
              <a:t>時間が経過し，全般的な経済成長があれば，恒常所得が増加し，それに比例して消費が増加するので，平均消費性向が低下することはない</a:t>
            </a:r>
            <a:endParaRPr kumimoji="1" lang="ja-JP" altLang="en-US" sz="2000" dirty="0"/>
          </a:p>
        </p:txBody>
      </p:sp>
      <p:cxnSp>
        <p:nvCxnSpPr>
          <p:cNvPr id="4" name="直線矢印コネクタ 3"/>
          <p:cNvCxnSpPr/>
          <p:nvPr/>
        </p:nvCxnSpPr>
        <p:spPr>
          <a:xfrm flipH="1">
            <a:off x="5076056" y="2414791"/>
            <a:ext cx="648072" cy="22212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537</TotalTime>
  <Words>2350</Words>
  <Application>Microsoft Office PowerPoint</Application>
  <PresentationFormat>画面に合わせる (4:3)</PresentationFormat>
  <Paragraphs>237</Paragraphs>
  <Slides>28</Slides>
  <Notes>0</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28</vt:i4>
      </vt:variant>
    </vt:vector>
  </HeadingPairs>
  <TitlesOfParts>
    <vt:vector size="38" baseType="lpstr">
      <vt:lpstr>游ゴシック</vt:lpstr>
      <vt:lpstr>游ゴシック Light</vt:lpstr>
      <vt:lpstr>Arial</vt:lpstr>
      <vt:lpstr>Calibri</vt:lpstr>
      <vt:lpstr>Cambria Math</vt:lpstr>
      <vt:lpstr>Symbol</vt:lpstr>
      <vt:lpstr>Times New Roman</vt:lpstr>
      <vt:lpstr>Wingdings</vt:lpstr>
      <vt:lpstr>Office テーマ</vt:lpstr>
      <vt:lpstr>Equation</vt:lpstr>
      <vt:lpstr>経済原論 I マクロ経済学入門</vt:lpstr>
      <vt:lpstr>消費関数・投資関数</vt:lpstr>
      <vt:lpstr>消費関数</vt:lpstr>
      <vt:lpstr>Keynes型消費関数とKuznetzの発見</vt:lpstr>
      <vt:lpstr>Keynes型消費関数</vt:lpstr>
      <vt:lpstr>PowerPoint プレゼンテーション</vt:lpstr>
      <vt:lpstr>消費関数論争</vt:lpstr>
      <vt:lpstr>恒常所得仮説 Permanent Income Hypothesis</vt:lpstr>
      <vt:lpstr>恒常所得仮説による説明</vt:lpstr>
      <vt:lpstr>ライフサイクル仮説　Lifecycle Hypothesis </vt:lpstr>
      <vt:lpstr>ライフサイクル仮説(2)</vt:lpstr>
      <vt:lpstr>ライフサイクル仮説(3) 年齢と資産蓄積</vt:lpstr>
      <vt:lpstr>恒常所得仮説・ライフサイクル仮説のインプリケーション</vt:lpstr>
      <vt:lpstr>恒常所得仮説・ライフサイクル仮説のインプリケーション(2)</vt:lpstr>
      <vt:lpstr>異時点間の消費の選択</vt:lpstr>
      <vt:lpstr>異時点間の消費の選択(2)</vt:lpstr>
      <vt:lpstr>割引価値　discounted value</vt:lpstr>
      <vt:lpstr>異時点間の消費の選択(3)</vt:lpstr>
      <vt:lpstr>異時点間の消費の選択</vt:lpstr>
      <vt:lpstr>投資関数</vt:lpstr>
      <vt:lpstr>新古典派投資関数の理論</vt:lpstr>
      <vt:lpstr>新古典派投資関数の理論</vt:lpstr>
      <vt:lpstr>資本コスト 資本の賃貸費用cを決めるもの</vt:lpstr>
      <vt:lpstr>投資関数(2)</vt:lpstr>
      <vt:lpstr>投資関数(2) （続き）</vt:lpstr>
      <vt:lpstr>投資の決定要因　税制の影響</vt:lpstr>
      <vt:lpstr>投資の決定要因(2)</vt:lpstr>
      <vt:lpstr>公共投資</vt:lpstr>
    </vt:vector>
  </TitlesOfParts>
  <Company>Keio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消費関数・投資関数</dc:title>
  <dc:creator>Yoshibumi Aso</dc:creator>
  <cp:lastModifiedBy>麻生 良文</cp:lastModifiedBy>
  <cp:revision>44</cp:revision>
  <cp:lastPrinted>2014-12-24T03:35:17Z</cp:lastPrinted>
  <dcterms:created xsi:type="dcterms:W3CDTF">2004-11-29T05:56:11Z</dcterms:created>
  <dcterms:modified xsi:type="dcterms:W3CDTF">2022-08-22T05:23:34Z</dcterms:modified>
</cp:coreProperties>
</file>