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handoutMasterIdLst>
    <p:handoutMasterId r:id="rId17"/>
  </p:handoutMasterIdLst>
  <p:sldIdLst>
    <p:sldId id="281" r:id="rId2"/>
    <p:sldId id="256" r:id="rId3"/>
    <p:sldId id="257" r:id="rId4"/>
    <p:sldId id="266" r:id="rId5"/>
    <p:sldId id="265" r:id="rId6"/>
    <p:sldId id="258" r:id="rId7"/>
    <p:sldId id="267" r:id="rId8"/>
    <p:sldId id="263" r:id="rId9"/>
    <p:sldId id="259" r:id="rId10"/>
    <p:sldId id="260" r:id="rId11"/>
    <p:sldId id="270" r:id="rId12"/>
    <p:sldId id="271" r:id="rId13"/>
    <p:sldId id="272" r:id="rId14"/>
    <p:sldId id="264" r:id="rId15"/>
    <p:sldId id="269" r:id="rId16"/>
  </p:sldIdLst>
  <p:sldSz cx="9144000" cy="6858000" type="screen4x3"/>
  <p:notesSz cx="6797675" cy="99266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4" d="100"/>
          <a:sy n="104" d="100"/>
        </p:scale>
        <p:origin x="1824"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3C82BF35-6DE5-4BFE-B4C0-B44FFB96EDDF}" type="datetimeFigureOut">
              <a:rPr kumimoji="1" lang="ja-JP" altLang="en-US" smtClean="0"/>
              <a:t>2023/9/21</a:t>
            </a:fld>
            <a:endParaRPr kumimoji="1" lang="ja-JP" altLang="en-US"/>
          </a:p>
        </p:txBody>
      </p:sp>
      <p:sp>
        <p:nvSpPr>
          <p:cNvPr id="4" name="フッター プレースホルダー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C0B546A7-9A44-4865-8D8E-9100C83C1B14}" type="slidenum">
              <a:rPr kumimoji="1" lang="ja-JP" altLang="en-US" smtClean="0"/>
              <a:t>‹#›</a:t>
            </a:fld>
            <a:endParaRPr kumimoji="1" lang="ja-JP" altLang="en-US"/>
          </a:p>
        </p:txBody>
      </p:sp>
    </p:spTree>
    <p:extLst>
      <p:ext uri="{BB962C8B-B14F-4D97-AF65-F5344CB8AC3E}">
        <p14:creationId xmlns:p14="http://schemas.microsoft.com/office/powerpoint/2010/main" val="4170686208"/>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D370216-F101-4AD4-8F8C-F7FD3AB4F3A8}"/>
              </a:ext>
            </a:extLst>
          </p:cNvPr>
          <p:cNvSpPr>
            <a:spLocks noGrp="1"/>
          </p:cNvSpPr>
          <p:nvPr>
            <p:ph type="ctrTitle"/>
          </p:nvPr>
        </p:nvSpPr>
        <p:spPr>
          <a:xfrm>
            <a:off x="1143000" y="1122363"/>
            <a:ext cx="6858000" cy="2387600"/>
          </a:xfrm>
        </p:spPr>
        <p:txBody>
          <a:bodyPr anchor="b"/>
          <a:lstStyle>
            <a:lvl1pPr algn="ctr">
              <a:defRPr sz="45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AB15DE56-D786-4D08-8CCF-EAE94A9533AB}"/>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C9C5435A-B700-4697-A165-F111F64B34AC}"/>
              </a:ext>
            </a:extLst>
          </p:cNvPr>
          <p:cNvSpPr>
            <a:spLocks noGrp="1"/>
          </p:cNvSpPr>
          <p:nvPr>
            <p:ph type="dt" sz="half" idx="10"/>
          </p:nvPr>
        </p:nvSpPr>
        <p:spPr/>
        <p:txBody>
          <a:bodyPr/>
          <a:lstStyle/>
          <a:p>
            <a:fld id="{D8DDC7A1-A312-43BA-A484-59EB4A415F80}" type="datetimeFigureOut">
              <a:rPr kumimoji="1" lang="ja-JP" altLang="en-US" smtClean="0"/>
              <a:t>2023/9/21</a:t>
            </a:fld>
            <a:endParaRPr kumimoji="1" lang="ja-JP" altLang="en-US"/>
          </a:p>
        </p:txBody>
      </p:sp>
      <p:sp>
        <p:nvSpPr>
          <p:cNvPr id="5" name="フッター プレースホルダー 4">
            <a:extLst>
              <a:ext uri="{FF2B5EF4-FFF2-40B4-BE49-F238E27FC236}">
                <a16:creationId xmlns:a16="http://schemas.microsoft.com/office/drawing/2014/main" id="{4D925915-5BC4-4DC8-8CF3-D7B3332F78D7}"/>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8E457B8C-2DB4-4BF5-95E3-F4C6084169EA}"/>
              </a:ext>
            </a:extLst>
          </p:cNvPr>
          <p:cNvSpPr>
            <a:spLocks noGrp="1"/>
          </p:cNvSpPr>
          <p:nvPr>
            <p:ph type="sldNum" sz="quarter" idx="12"/>
          </p:nvPr>
        </p:nvSpPr>
        <p:spPr/>
        <p:txBody>
          <a:bodyPr/>
          <a:lstStyle/>
          <a:p>
            <a:fld id="{0E8F6B09-49CE-43F8-B76D-6AEB0E8D5916}" type="slidenum">
              <a:rPr kumimoji="1" lang="ja-JP" altLang="en-US" smtClean="0"/>
              <a:t>‹#›</a:t>
            </a:fld>
            <a:endParaRPr kumimoji="1" lang="ja-JP" altLang="en-US"/>
          </a:p>
        </p:txBody>
      </p:sp>
    </p:spTree>
    <p:extLst>
      <p:ext uri="{BB962C8B-B14F-4D97-AF65-F5344CB8AC3E}">
        <p14:creationId xmlns:p14="http://schemas.microsoft.com/office/powerpoint/2010/main" val="37020765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8358315-9B36-4BF4-A461-998B4A595C08}"/>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C8106A95-19D4-4071-BF49-F2582BF0F299}"/>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A6899858-EE81-4C58-A7AD-6781BAFB9FD1}"/>
              </a:ext>
            </a:extLst>
          </p:cNvPr>
          <p:cNvSpPr>
            <a:spLocks noGrp="1"/>
          </p:cNvSpPr>
          <p:nvPr>
            <p:ph type="dt" sz="half" idx="10"/>
          </p:nvPr>
        </p:nvSpPr>
        <p:spPr/>
        <p:txBody>
          <a:bodyPr/>
          <a:lstStyle/>
          <a:p>
            <a:fld id="{D8DDC7A1-A312-43BA-A484-59EB4A415F80}" type="datetimeFigureOut">
              <a:rPr kumimoji="1" lang="ja-JP" altLang="en-US" smtClean="0"/>
              <a:t>2023/9/21</a:t>
            </a:fld>
            <a:endParaRPr kumimoji="1" lang="ja-JP" altLang="en-US"/>
          </a:p>
        </p:txBody>
      </p:sp>
      <p:sp>
        <p:nvSpPr>
          <p:cNvPr id="5" name="フッター プレースホルダー 4">
            <a:extLst>
              <a:ext uri="{FF2B5EF4-FFF2-40B4-BE49-F238E27FC236}">
                <a16:creationId xmlns:a16="http://schemas.microsoft.com/office/drawing/2014/main" id="{6EBCF7B2-AAB8-4CAA-B336-4349557E202A}"/>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D2040C93-56A0-4CAB-BC44-D4D16F71E81F}"/>
              </a:ext>
            </a:extLst>
          </p:cNvPr>
          <p:cNvSpPr>
            <a:spLocks noGrp="1"/>
          </p:cNvSpPr>
          <p:nvPr>
            <p:ph type="sldNum" sz="quarter" idx="12"/>
          </p:nvPr>
        </p:nvSpPr>
        <p:spPr/>
        <p:txBody>
          <a:bodyPr/>
          <a:lstStyle/>
          <a:p>
            <a:fld id="{0E8F6B09-49CE-43F8-B76D-6AEB0E8D5916}" type="slidenum">
              <a:rPr kumimoji="1" lang="ja-JP" altLang="en-US" smtClean="0"/>
              <a:t>‹#›</a:t>
            </a:fld>
            <a:endParaRPr kumimoji="1" lang="ja-JP" altLang="en-US"/>
          </a:p>
        </p:txBody>
      </p:sp>
    </p:spTree>
    <p:extLst>
      <p:ext uri="{BB962C8B-B14F-4D97-AF65-F5344CB8AC3E}">
        <p14:creationId xmlns:p14="http://schemas.microsoft.com/office/powerpoint/2010/main" val="2139969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2AE514CA-31D5-44E1-AF70-288B78D77537}"/>
              </a:ext>
            </a:extLst>
          </p:cNvPr>
          <p:cNvSpPr>
            <a:spLocks noGrp="1"/>
          </p:cNvSpPr>
          <p:nvPr>
            <p:ph type="title" orient="vert"/>
          </p:nvPr>
        </p:nvSpPr>
        <p:spPr>
          <a:xfrm>
            <a:off x="6543675" y="365125"/>
            <a:ext cx="1971675"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C27C16B4-D1BC-4972-8916-32CC423B002A}"/>
              </a:ext>
            </a:extLst>
          </p:cNvPr>
          <p:cNvSpPr>
            <a:spLocks noGrp="1"/>
          </p:cNvSpPr>
          <p:nvPr>
            <p:ph type="body" orient="vert" idx="1"/>
          </p:nvPr>
        </p:nvSpPr>
        <p:spPr>
          <a:xfrm>
            <a:off x="628650" y="365125"/>
            <a:ext cx="5800725"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0A0D5DD2-D7EA-41E9-82F6-F2FA321D888D}"/>
              </a:ext>
            </a:extLst>
          </p:cNvPr>
          <p:cNvSpPr>
            <a:spLocks noGrp="1"/>
          </p:cNvSpPr>
          <p:nvPr>
            <p:ph type="dt" sz="half" idx="10"/>
          </p:nvPr>
        </p:nvSpPr>
        <p:spPr/>
        <p:txBody>
          <a:bodyPr/>
          <a:lstStyle/>
          <a:p>
            <a:fld id="{D8DDC7A1-A312-43BA-A484-59EB4A415F80}" type="datetimeFigureOut">
              <a:rPr kumimoji="1" lang="ja-JP" altLang="en-US" smtClean="0"/>
              <a:t>2023/9/21</a:t>
            </a:fld>
            <a:endParaRPr kumimoji="1" lang="ja-JP" altLang="en-US"/>
          </a:p>
        </p:txBody>
      </p:sp>
      <p:sp>
        <p:nvSpPr>
          <p:cNvPr id="5" name="フッター プレースホルダー 4">
            <a:extLst>
              <a:ext uri="{FF2B5EF4-FFF2-40B4-BE49-F238E27FC236}">
                <a16:creationId xmlns:a16="http://schemas.microsoft.com/office/drawing/2014/main" id="{41299E4C-FC5F-44E8-B7D3-92A7A368CD55}"/>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AE22BC5C-6F71-4BF7-8230-26F309602D45}"/>
              </a:ext>
            </a:extLst>
          </p:cNvPr>
          <p:cNvSpPr>
            <a:spLocks noGrp="1"/>
          </p:cNvSpPr>
          <p:nvPr>
            <p:ph type="sldNum" sz="quarter" idx="12"/>
          </p:nvPr>
        </p:nvSpPr>
        <p:spPr/>
        <p:txBody>
          <a:bodyPr/>
          <a:lstStyle/>
          <a:p>
            <a:fld id="{0E8F6B09-49CE-43F8-B76D-6AEB0E8D5916}" type="slidenum">
              <a:rPr kumimoji="1" lang="ja-JP" altLang="en-US" smtClean="0"/>
              <a:t>‹#›</a:t>
            </a:fld>
            <a:endParaRPr kumimoji="1" lang="ja-JP" altLang="en-US"/>
          </a:p>
        </p:txBody>
      </p:sp>
    </p:spTree>
    <p:extLst>
      <p:ext uri="{BB962C8B-B14F-4D97-AF65-F5344CB8AC3E}">
        <p14:creationId xmlns:p14="http://schemas.microsoft.com/office/powerpoint/2010/main" val="196419453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コンテンツ">
    <p:spTree>
      <p:nvGrpSpPr>
        <p:cNvPr id="1" name=""/>
        <p:cNvGrpSpPr/>
        <p:nvPr/>
      </p:nvGrpSpPr>
      <p:grpSpPr>
        <a:xfrm>
          <a:off x="0" y="0"/>
          <a:ext cx="0" cy="0"/>
          <a:chOff x="0" y="0"/>
          <a:chExt cx="0" cy="0"/>
        </a:xfrm>
      </p:grpSpPr>
      <p:sp>
        <p:nvSpPr>
          <p:cNvPr id="2" name="コンテンツ プレースホルダー 1"/>
          <p:cNvSpPr>
            <a:spLocks noGrp="1"/>
          </p:cNvSpPr>
          <p:nvPr>
            <p:ph/>
          </p:nvPr>
        </p:nvSpPr>
        <p:spPr>
          <a:xfrm>
            <a:off x="457200" y="457200"/>
            <a:ext cx="8229600" cy="541020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3" name="フッター プレースホルダー 2"/>
          <p:cNvSpPr>
            <a:spLocks noGrp="1"/>
          </p:cNvSpPr>
          <p:nvPr>
            <p:ph type="ftr" sz="quarter" idx="10"/>
          </p:nvPr>
        </p:nvSpPr>
        <p:spPr>
          <a:xfrm>
            <a:off x="3124200" y="6248400"/>
            <a:ext cx="2895600" cy="457200"/>
          </a:xfrm>
        </p:spPr>
        <p:txBody>
          <a:bodyPr/>
          <a:lstStyle>
            <a:lvl1pPr>
              <a:defRPr smtClean="0"/>
            </a:lvl1pPr>
          </a:lstStyle>
          <a:p>
            <a:pPr>
              <a:defRPr/>
            </a:pPr>
            <a:endParaRPr lang="en-US" altLang="ja-JP"/>
          </a:p>
        </p:txBody>
      </p:sp>
      <p:sp>
        <p:nvSpPr>
          <p:cNvPr id="4" name="スライド番号プレースホルダー 3"/>
          <p:cNvSpPr>
            <a:spLocks noGrp="1"/>
          </p:cNvSpPr>
          <p:nvPr>
            <p:ph type="sldNum" sz="quarter" idx="11"/>
          </p:nvPr>
        </p:nvSpPr>
        <p:spPr>
          <a:xfrm>
            <a:off x="6553200" y="6248400"/>
            <a:ext cx="2133600" cy="457200"/>
          </a:xfrm>
        </p:spPr>
        <p:txBody>
          <a:bodyPr/>
          <a:lstStyle>
            <a:lvl1pPr>
              <a:defRPr smtClean="0"/>
            </a:lvl1pPr>
          </a:lstStyle>
          <a:p>
            <a:pPr>
              <a:defRPr/>
            </a:pPr>
            <a:fld id="{09D26FD5-2721-470E-9808-718023663C98}" type="slidenum">
              <a:rPr lang="en-US" altLang="ja-JP"/>
              <a:pPr>
                <a:defRPr/>
              </a:pPr>
              <a:t>‹#›</a:t>
            </a:fld>
            <a:endParaRPr lang="en-US" altLang="ja-JP"/>
          </a:p>
        </p:txBody>
      </p:sp>
      <p:sp>
        <p:nvSpPr>
          <p:cNvPr id="5" name="日付プレースホルダー 4"/>
          <p:cNvSpPr>
            <a:spLocks noGrp="1"/>
          </p:cNvSpPr>
          <p:nvPr>
            <p:ph type="dt" sz="half" idx="12"/>
          </p:nvPr>
        </p:nvSpPr>
        <p:spPr>
          <a:xfrm>
            <a:off x="457200" y="6245225"/>
            <a:ext cx="2133600" cy="476250"/>
          </a:xfrm>
        </p:spPr>
        <p:txBody>
          <a:bodyPr/>
          <a:lstStyle>
            <a:lvl1pPr>
              <a:defRPr smtClean="0"/>
            </a:lvl1pPr>
          </a:lstStyle>
          <a:p>
            <a:pPr>
              <a:defRPr/>
            </a:pPr>
            <a:endParaRPr lang="en-US" altLang="ja-JP"/>
          </a:p>
        </p:txBody>
      </p:sp>
    </p:spTree>
    <p:extLst>
      <p:ext uri="{BB962C8B-B14F-4D97-AF65-F5344CB8AC3E}">
        <p14:creationId xmlns:p14="http://schemas.microsoft.com/office/powerpoint/2010/main" val="4209438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FF01566-7973-4AE6-BBF5-84A176C7C2A8}"/>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EE0B4E31-E718-41BE-8D0A-ADB3C6670BEF}"/>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81633306-CF0D-4A88-9330-A4C77BAEFC22}"/>
              </a:ext>
            </a:extLst>
          </p:cNvPr>
          <p:cNvSpPr>
            <a:spLocks noGrp="1"/>
          </p:cNvSpPr>
          <p:nvPr>
            <p:ph type="dt" sz="half" idx="10"/>
          </p:nvPr>
        </p:nvSpPr>
        <p:spPr/>
        <p:txBody>
          <a:bodyPr/>
          <a:lstStyle/>
          <a:p>
            <a:fld id="{D8DDC7A1-A312-43BA-A484-59EB4A415F80}" type="datetimeFigureOut">
              <a:rPr kumimoji="1" lang="ja-JP" altLang="en-US" smtClean="0"/>
              <a:t>2023/9/21</a:t>
            </a:fld>
            <a:endParaRPr kumimoji="1" lang="ja-JP" altLang="en-US"/>
          </a:p>
        </p:txBody>
      </p:sp>
      <p:sp>
        <p:nvSpPr>
          <p:cNvPr id="5" name="フッター プレースホルダー 4">
            <a:extLst>
              <a:ext uri="{FF2B5EF4-FFF2-40B4-BE49-F238E27FC236}">
                <a16:creationId xmlns:a16="http://schemas.microsoft.com/office/drawing/2014/main" id="{05BA3C7A-7FAF-4833-B1EA-338DB57C0E1F}"/>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2199704A-177C-4D33-A3B7-8FCD82690E5D}"/>
              </a:ext>
            </a:extLst>
          </p:cNvPr>
          <p:cNvSpPr>
            <a:spLocks noGrp="1"/>
          </p:cNvSpPr>
          <p:nvPr>
            <p:ph type="sldNum" sz="quarter" idx="12"/>
          </p:nvPr>
        </p:nvSpPr>
        <p:spPr/>
        <p:txBody>
          <a:bodyPr/>
          <a:lstStyle/>
          <a:p>
            <a:fld id="{0E8F6B09-49CE-43F8-B76D-6AEB0E8D5916}" type="slidenum">
              <a:rPr kumimoji="1" lang="ja-JP" altLang="en-US" smtClean="0"/>
              <a:t>‹#›</a:t>
            </a:fld>
            <a:endParaRPr kumimoji="1" lang="ja-JP" altLang="en-US"/>
          </a:p>
        </p:txBody>
      </p:sp>
    </p:spTree>
    <p:extLst>
      <p:ext uri="{BB962C8B-B14F-4D97-AF65-F5344CB8AC3E}">
        <p14:creationId xmlns:p14="http://schemas.microsoft.com/office/powerpoint/2010/main" val="21923172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903AC6F-E4B7-41FD-8603-BA30657EC2FF}"/>
              </a:ext>
            </a:extLst>
          </p:cNvPr>
          <p:cNvSpPr>
            <a:spLocks noGrp="1"/>
          </p:cNvSpPr>
          <p:nvPr>
            <p:ph type="title"/>
          </p:nvPr>
        </p:nvSpPr>
        <p:spPr>
          <a:xfrm>
            <a:off x="623888" y="1709739"/>
            <a:ext cx="7886700" cy="2852737"/>
          </a:xfrm>
        </p:spPr>
        <p:txBody>
          <a:bodyPr anchor="b"/>
          <a:lstStyle>
            <a:lvl1pPr>
              <a:defRPr sz="45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99DACFBB-5FC4-42F6-994A-BCDB3413A7D8}"/>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F1DF4EE6-6E17-4119-A8DE-0F134A9D0ED6}"/>
              </a:ext>
            </a:extLst>
          </p:cNvPr>
          <p:cNvSpPr>
            <a:spLocks noGrp="1"/>
          </p:cNvSpPr>
          <p:nvPr>
            <p:ph type="dt" sz="half" idx="10"/>
          </p:nvPr>
        </p:nvSpPr>
        <p:spPr/>
        <p:txBody>
          <a:bodyPr/>
          <a:lstStyle/>
          <a:p>
            <a:fld id="{D8DDC7A1-A312-43BA-A484-59EB4A415F80}" type="datetimeFigureOut">
              <a:rPr kumimoji="1" lang="ja-JP" altLang="en-US" smtClean="0"/>
              <a:t>2023/9/21</a:t>
            </a:fld>
            <a:endParaRPr kumimoji="1" lang="ja-JP" altLang="en-US"/>
          </a:p>
        </p:txBody>
      </p:sp>
      <p:sp>
        <p:nvSpPr>
          <p:cNvPr id="5" name="フッター プレースホルダー 4">
            <a:extLst>
              <a:ext uri="{FF2B5EF4-FFF2-40B4-BE49-F238E27FC236}">
                <a16:creationId xmlns:a16="http://schemas.microsoft.com/office/drawing/2014/main" id="{3F0F07C4-C05B-40C4-824B-77F0F2C3FDC0}"/>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3377DC15-F0F7-4C72-B056-AF35A75CD806}"/>
              </a:ext>
            </a:extLst>
          </p:cNvPr>
          <p:cNvSpPr>
            <a:spLocks noGrp="1"/>
          </p:cNvSpPr>
          <p:nvPr>
            <p:ph type="sldNum" sz="quarter" idx="12"/>
          </p:nvPr>
        </p:nvSpPr>
        <p:spPr/>
        <p:txBody>
          <a:bodyPr/>
          <a:lstStyle/>
          <a:p>
            <a:fld id="{0E8F6B09-49CE-43F8-B76D-6AEB0E8D5916}" type="slidenum">
              <a:rPr kumimoji="1" lang="ja-JP" altLang="en-US" smtClean="0"/>
              <a:t>‹#›</a:t>
            </a:fld>
            <a:endParaRPr kumimoji="1" lang="ja-JP" altLang="en-US"/>
          </a:p>
        </p:txBody>
      </p:sp>
    </p:spTree>
    <p:extLst>
      <p:ext uri="{BB962C8B-B14F-4D97-AF65-F5344CB8AC3E}">
        <p14:creationId xmlns:p14="http://schemas.microsoft.com/office/powerpoint/2010/main" val="21231058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5C25164-6A69-400F-A9CB-E06713EE489E}"/>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CB313015-E1F3-4B4E-8191-D4F2AB2B9DAE}"/>
              </a:ext>
            </a:extLst>
          </p:cNvPr>
          <p:cNvSpPr>
            <a:spLocks noGrp="1"/>
          </p:cNvSpPr>
          <p:nvPr>
            <p:ph sz="half" idx="1"/>
          </p:nvPr>
        </p:nvSpPr>
        <p:spPr>
          <a:xfrm>
            <a:off x="628650" y="1825625"/>
            <a:ext cx="38862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B634BF82-17A1-4F24-80EC-CF319EBC8FFC}"/>
              </a:ext>
            </a:extLst>
          </p:cNvPr>
          <p:cNvSpPr>
            <a:spLocks noGrp="1"/>
          </p:cNvSpPr>
          <p:nvPr>
            <p:ph sz="half" idx="2"/>
          </p:nvPr>
        </p:nvSpPr>
        <p:spPr>
          <a:xfrm>
            <a:off x="4629150" y="1825625"/>
            <a:ext cx="38862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BE2F6CEB-D573-4A63-922F-3E406DF72177}"/>
              </a:ext>
            </a:extLst>
          </p:cNvPr>
          <p:cNvSpPr>
            <a:spLocks noGrp="1"/>
          </p:cNvSpPr>
          <p:nvPr>
            <p:ph type="dt" sz="half" idx="10"/>
          </p:nvPr>
        </p:nvSpPr>
        <p:spPr/>
        <p:txBody>
          <a:bodyPr/>
          <a:lstStyle/>
          <a:p>
            <a:fld id="{D8DDC7A1-A312-43BA-A484-59EB4A415F80}" type="datetimeFigureOut">
              <a:rPr kumimoji="1" lang="ja-JP" altLang="en-US" smtClean="0"/>
              <a:t>2023/9/21</a:t>
            </a:fld>
            <a:endParaRPr kumimoji="1" lang="ja-JP" altLang="en-US"/>
          </a:p>
        </p:txBody>
      </p:sp>
      <p:sp>
        <p:nvSpPr>
          <p:cNvPr id="6" name="フッター プレースホルダー 5">
            <a:extLst>
              <a:ext uri="{FF2B5EF4-FFF2-40B4-BE49-F238E27FC236}">
                <a16:creationId xmlns:a16="http://schemas.microsoft.com/office/drawing/2014/main" id="{F38AD9DA-A3CF-4C5A-B751-165F19466670}"/>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903B139B-072B-44B0-96C4-171A468AD214}"/>
              </a:ext>
            </a:extLst>
          </p:cNvPr>
          <p:cNvSpPr>
            <a:spLocks noGrp="1"/>
          </p:cNvSpPr>
          <p:nvPr>
            <p:ph type="sldNum" sz="quarter" idx="12"/>
          </p:nvPr>
        </p:nvSpPr>
        <p:spPr/>
        <p:txBody>
          <a:bodyPr/>
          <a:lstStyle/>
          <a:p>
            <a:fld id="{0E8F6B09-49CE-43F8-B76D-6AEB0E8D5916}" type="slidenum">
              <a:rPr kumimoji="1" lang="ja-JP" altLang="en-US" smtClean="0"/>
              <a:t>‹#›</a:t>
            </a:fld>
            <a:endParaRPr kumimoji="1" lang="ja-JP" altLang="en-US"/>
          </a:p>
        </p:txBody>
      </p:sp>
    </p:spTree>
    <p:extLst>
      <p:ext uri="{BB962C8B-B14F-4D97-AF65-F5344CB8AC3E}">
        <p14:creationId xmlns:p14="http://schemas.microsoft.com/office/powerpoint/2010/main" val="4793671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B6EF066-7C42-407E-BA11-31C958EF13CF}"/>
              </a:ext>
            </a:extLst>
          </p:cNvPr>
          <p:cNvSpPr>
            <a:spLocks noGrp="1"/>
          </p:cNvSpPr>
          <p:nvPr>
            <p:ph type="title"/>
          </p:nvPr>
        </p:nvSpPr>
        <p:spPr>
          <a:xfrm>
            <a:off x="629841" y="365126"/>
            <a:ext cx="78867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45B8029E-D14B-45A2-98F2-A1B15914A395}"/>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33E9414B-9CFB-4ADE-A310-CF784F17CF35}"/>
              </a:ext>
            </a:extLst>
          </p:cNvPr>
          <p:cNvSpPr>
            <a:spLocks noGrp="1"/>
          </p:cNvSpPr>
          <p:nvPr>
            <p:ph sz="half" idx="2"/>
          </p:nvPr>
        </p:nvSpPr>
        <p:spPr>
          <a:xfrm>
            <a:off x="629842" y="2505075"/>
            <a:ext cx="3868340"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CB7B8CBF-CD50-4FD1-98F2-CB3DF6739458}"/>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795AA27C-45F9-4F56-8BB6-8EF5293024B0}"/>
              </a:ext>
            </a:extLst>
          </p:cNvPr>
          <p:cNvSpPr>
            <a:spLocks noGrp="1"/>
          </p:cNvSpPr>
          <p:nvPr>
            <p:ph sz="quarter" idx="4"/>
          </p:nvPr>
        </p:nvSpPr>
        <p:spPr>
          <a:xfrm>
            <a:off x="4629150" y="2505075"/>
            <a:ext cx="3887391"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EFAD340B-0E6A-45E2-B3B7-47830B1F801C}"/>
              </a:ext>
            </a:extLst>
          </p:cNvPr>
          <p:cNvSpPr>
            <a:spLocks noGrp="1"/>
          </p:cNvSpPr>
          <p:nvPr>
            <p:ph type="dt" sz="half" idx="10"/>
          </p:nvPr>
        </p:nvSpPr>
        <p:spPr/>
        <p:txBody>
          <a:bodyPr/>
          <a:lstStyle/>
          <a:p>
            <a:fld id="{D8DDC7A1-A312-43BA-A484-59EB4A415F80}" type="datetimeFigureOut">
              <a:rPr kumimoji="1" lang="ja-JP" altLang="en-US" smtClean="0"/>
              <a:t>2023/9/21</a:t>
            </a:fld>
            <a:endParaRPr kumimoji="1" lang="ja-JP" altLang="en-US"/>
          </a:p>
        </p:txBody>
      </p:sp>
      <p:sp>
        <p:nvSpPr>
          <p:cNvPr id="8" name="フッター プレースホルダー 7">
            <a:extLst>
              <a:ext uri="{FF2B5EF4-FFF2-40B4-BE49-F238E27FC236}">
                <a16:creationId xmlns:a16="http://schemas.microsoft.com/office/drawing/2014/main" id="{BF004F42-0110-46D0-8D8E-8D43DFA757D7}"/>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E68A2CE2-0544-4B29-8E00-643A29E80877}"/>
              </a:ext>
            </a:extLst>
          </p:cNvPr>
          <p:cNvSpPr>
            <a:spLocks noGrp="1"/>
          </p:cNvSpPr>
          <p:nvPr>
            <p:ph type="sldNum" sz="quarter" idx="12"/>
          </p:nvPr>
        </p:nvSpPr>
        <p:spPr/>
        <p:txBody>
          <a:bodyPr/>
          <a:lstStyle/>
          <a:p>
            <a:fld id="{0E8F6B09-49CE-43F8-B76D-6AEB0E8D5916}" type="slidenum">
              <a:rPr kumimoji="1" lang="ja-JP" altLang="en-US" smtClean="0"/>
              <a:t>‹#›</a:t>
            </a:fld>
            <a:endParaRPr kumimoji="1" lang="ja-JP" altLang="en-US"/>
          </a:p>
        </p:txBody>
      </p:sp>
    </p:spTree>
    <p:extLst>
      <p:ext uri="{BB962C8B-B14F-4D97-AF65-F5344CB8AC3E}">
        <p14:creationId xmlns:p14="http://schemas.microsoft.com/office/powerpoint/2010/main" val="24008616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ABEC3A4-51E5-4816-9FBD-CD74E12779A7}"/>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129FE814-4DC9-417E-851F-7C241E2C54F3}"/>
              </a:ext>
            </a:extLst>
          </p:cNvPr>
          <p:cNvSpPr>
            <a:spLocks noGrp="1"/>
          </p:cNvSpPr>
          <p:nvPr>
            <p:ph type="dt" sz="half" idx="10"/>
          </p:nvPr>
        </p:nvSpPr>
        <p:spPr/>
        <p:txBody>
          <a:bodyPr/>
          <a:lstStyle/>
          <a:p>
            <a:fld id="{D8DDC7A1-A312-43BA-A484-59EB4A415F80}" type="datetimeFigureOut">
              <a:rPr kumimoji="1" lang="ja-JP" altLang="en-US" smtClean="0"/>
              <a:t>2023/9/21</a:t>
            </a:fld>
            <a:endParaRPr kumimoji="1" lang="ja-JP" altLang="en-US"/>
          </a:p>
        </p:txBody>
      </p:sp>
      <p:sp>
        <p:nvSpPr>
          <p:cNvPr id="4" name="フッター プレースホルダー 3">
            <a:extLst>
              <a:ext uri="{FF2B5EF4-FFF2-40B4-BE49-F238E27FC236}">
                <a16:creationId xmlns:a16="http://schemas.microsoft.com/office/drawing/2014/main" id="{1931CDB3-02F5-4E09-8F49-93B30C771A91}"/>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94651698-C4A0-4D58-943E-27B4CB890A3B}"/>
              </a:ext>
            </a:extLst>
          </p:cNvPr>
          <p:cNvSpPr>
            <a:spLocks noGrp="1"/>
          </p:cNvSpPr>
          <p:nvPr>
            <p:ph type="sldNum" sz="quarter" idx="12"/>
          </p:nvPr>
        </p:nvSpPr>
        <p:spPr/>
        <p:txBody>
          <a:bodyPr/>
          <a:lstStyle/>
          <a:p>
            <a:fld id="{0E8F6B09-49CE-43F8-B76D-6AEB0E8D5916}" type="slidenum">
              <a:rPr kumimoji="1" lang="ja-JP" altLang="en-US" smtClean="0"/>
              <a:t>‹#›</a:t>
            </a:fld>
            <a:endParaRPr kumimoji="1" lang="ja-JP" altLang="en-US"/>
          </a:p>
        </p:txBody>
      </p:sp>
    </p:spTree>
    <p:extLst>
      <p:ext uri="{BB962C8B-B14F-4D97-AF65-F5344CB8AC3E}">
        <p14:creationId xmlns:p14="http://schemas.microsoft.com/office/powerpoint/2010/main" val="10824203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F37EE33E-C99B-4ADB-A392-5A86873E132F}"/>
              </a:ext>
            </a:extLst>
          </p:cNvPr>
          <p:cNvSpPr>
            <a:spLocks noGrp="1"/>
          </p:cNvSpPr>
          <p:nvPr>
            <p:ph type="dt" sz="half" idx="10"/>
          </p:nvPr>
        </p:nvSpPr>
        <p:spPr/>
        <p:txBody>
          <a:bodyPr/>
          <a:lstStyle/>
          <a:p>
            <a:fld id="{D8DDC7A1-A312-43BA-A484-59EB4A415F80}" type="datetimeFigureOut">
              <a:rPr kumimoji="1" lang="ja-JP" altLang="en-US" smtClean="0"/>
              <a:t>2023/9/21</a:t>
            </a:fld>
            <a:endParaRPr kumimoji="1" lang="ja-JP" altLang="en-US"/>
          </a:p>
        </p:txBody>
      </p:sp>
      <p:sp>
        <p:nvSpPr>
          <p:cNvPr id="3" name="フッター プレースホルダー 2">
            <a:extLst>
              <a:ext uri="{FF2B5EF4-FFF2-40B4-BE49-F238E27FC236}">
                <a16:creationId xmlns:a16="http://schemas.microsoft.com/office/drawing/2014/main" id="{A027C1C4-51DD-4831-ACE1-F102A5EB7B92}"/>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2483B468-0D7C-488E-9397-557684D205AF}"/>
              </a:ext>
            </a:extLst>
          </p:cNvPr>
          <p:cNvSpPr>
            <a:spLocks noGrp="1"/>
          </p:cNvSpPr>
          <p:nvPr>
            <p:ph type="sldNum" sz="quarter" idx="12"/>
          </p:nvPr>
        </p:nvSpPr>
        <p:spPr/>
        <p:txBody>
          <a:bodyPr/>
          <a:lstStyle/>
          <a:p>
            <a:fld id="{0E8F6B09-49CE-43F8-B76D-6AEB0E8D5916}" type="slidenum">
              <a:rPr kumimoji="1" lang="ja-JP" altLang="en-US" smtClean="0"/>
              <a:t>‹#›</a:t>
            </a:fld>
            <a:endParaRPr kumimoji="1" lang="ja-JP" altLang="en-US"/>
          </a:p>
        </p:txBody>
      </p:sp>
    </p:spTree>
    <p:extLst>
      <p:ext uri="{BB962C8B-B14F-4D97-AF65-F5344CB8AC3E}">
        <p14:creationId xmlns:p14="http://schemas.microsoft.com/office/powerpoint/2010/main" val="23261423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B4E2D4D-77AA-4137-AC34-8796BE52E098}"/>
              </a:ext>
            </a:extLst>
          </p:cNvPr>
          <p:cNvSpPr>
            <a:spLocks noGrp="1"/>
          </p:cNvSpPr>
          <p:nvPr>
            <p:ph type="title"/>
          </p:nvPr>
        </p:nvSpPr>
        <p:spPr>
          <a:xfrm>
            <a:off x="629841" y="457200"/>
            <a:ext cx="2949178" cy="1600200"/>
          </a:xfrm>
        </p:spPr>
        <p:txBody>
          <a:bodyPr anchor="b"/>
          <a:lstStyle>
            <a:lvl1pPr>
              <a:defRPr sz="24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D459E408-F090-443A-985D-CBC9BB632D2F}"/>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8E81F6DB-1C15-42FD-8F62-2DBE08CA9AA4}"/>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F49559D2-AF09-4396-BCE8-EC8F83C879E0}"/>
              </a:ext>
            </a:extLst>
          </p:cNvPr>
          <p:cNvSpPr>
            <a:spLocks noGrp="1"/>
          </p:cNvSpPr>
          <p:nvPr>
            <p:ph type="dt" sz="half" idx="10"/>
          </p:nvPr>
        </p:nvSpPr>
        <p:spPr/>
        <p:txBody>
          <a:bodyPr/>
          <a:lstStyle/>
          <a:p>
            <a:fld id="{D8DDC7A1-A312-43BA-A484-59EB4A415F80}" type="datetimeFigureOut">
              <a:rPr kumimoji="1" lang="ja-JP" altLang="en-US" smtClean="0"/>
              <a:t>2023/9/21</a:t>
            </a:fld>
            <a:endParaRPr kumimoji="1" lang="ja-JP" altLang="en-US"/>
          </a:p>
        </p:txBody>
      </p:sp>
      <p:sp>
        <p:nvSpPr>
          <p:cNvPr id="6" name="フッター プレースホルダー 5">
            <a:extLst>
              <a:ext uri="{FF2B5EF4-FFF2-40B4-BE49-F238E27FC236}">
                <a16:creationId xmlns:a16="http://schemas.microsoft.com/office/drawing/2014/main" id="{F66346FB-03F5-4E30-8505-059F94C3941C}"/>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F9AFA884-97A2-4E66-938B-1B7A5FFFE666}"/>
              </a:ext>
            </a:extLst>
          </p:cNvPr>
          <p:cNvSpPr>
            <a:spLocks noGrp="1"/>
          </p:cNvSpPr>
          <p:nvPr>
            <p:ph type="sldNum" sz="quarter" idx="12"/>
          </p:nvPr>
        </p:nvSpPr>
        <p:spPr/>
        <p:txBody>
          <a:bodyPr/>
          <a:lstStyle/>
          <a:p>
            <a:fld id="{0E8F6B09-49CE-43F8-B76D-6AEB0E8D5916}" type="slidenum">
              <a:rPr kumimoji="1" lang="ja-JP" altLang="en-US" smtClean="0"/>
              <a:t>‹#›</a:t>
            </a:fld>
            <a:endParaRPr kumimoji="1" lang="ja-JP" altLang="en-US"/>
          </a:p>
        </p:txBody>
      </p:sp>
    </p:spTree>
    <p:extLst>
      <p:ext uri="{BB962C8B-B14F-4D97-AF65-F5344CB8AC3E}">
        <p14:creationId xmlns:p14="http://schemas.microsoft.com/office/powerpoint/2010/main" val="22049648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92BA5D8-15D7-46D9-B596-12113A025A43}"/>
              </a:ext>
            </a:extLst>
          </p:cNvPr>
          <p:cNvSpPr>
            <a:spLocks noGrp="1"/>
          </p:cNvSpPr>
          <p:nvPr>
            <p:ph type="title"/>
          </p:nvPr>
        </p:nvSpPr>
        <p:spPr>
          <a:xfrm>
            <a:off x="629841" y="457200"/>
            <a:ext cx="2949178" cy="1600200"/>
          </a:xfrm>
        </p:spPr>
        <p:txBody>
          <a:bodyPr anchor="b"/>
          <a:lstStyle>
            <a:lvl1pPr>
              <a:defRPr sz="24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E5C9F19D-3D4A-4E52-9B9C-3E73984A8D68}"/>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kumimoji="1" lang="ja-JP" altLang="en-US"/>
          </a:p>
        </p:txBody>
      </p:sp>
      <p:sp>
        <p:nvSpPr>
          <p:cNvPr id="4" name="テキスト プレースホルダー 3">
            <a:extLst>
              <a:ext uri="{FF2B5EF4-FFF2-40B4-BE49-F238E27FC236}">
                <a16:creationId xmlns:a16="http://schemas.microsoft.com/office/drawing/2014/main" id="{BC86B81F-4D6A-448C-B515-7B553DEBECA9}"/>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1974EEF7-2907-4908-B169-D8279BA4B1D4}"/>
              </a:ext>
            </a:extLst>
          </p:cNvPr>
          <p:cNvSpPr>
            <a:spLocks noGrp="1"/>
          </p:cNvSpPr>
          <p:nvPr>
            <p:ph type="dt" sz="half" idx="10"/>
          </p:nvPr>
        </p:nvSpPr>
        <p:spPr/>
        <p:txBody>
          <a:bodyPr/>
          <a:lstStyle/>
          <a:p>
            <a:fld id="{D8DDC7A1-A312-43BA-A484-59EB4A415F80}" type="datetimeFigureOut">
              <a:rPr kumimoji="1" lang="ja-JP" altLang="en-US" smtClean="0"/>
              <a:t>2023/9/21</a:t>
            </a:fld>
            <a:endParaRPr kumimoji="1" lang="ja-JP" altLang="en-US"/>
          </a:p>
        </p:txBody>
      </p:sp>
      <p:sp>
        <p:nvSpPr>
          <p:cNvPr id="6" name="フッター プレースホルダー 5">
            <a:extLst>
              <a:ext uri="{FF2B5EF4-FFF2-40B4-BE49-F238E27FC236}">
                <a16:creationId xmlns:a16="http://schemas.microsoft.com/office/drawing/2014/main" id="{3189F36B-A85E-4D16-855A-C8F7A943F4D8}"/>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9FA6F1DB-C22E-42FF-8C05-A136EC0DCF5B}"/>
              </a:ext>
            </a:extLst>
          </p:cNvPr>
          <p:cNvSpPr>
            <a:spLocks noGrp="1"/>
          </p:cNvSpPr>
          <p:nvPr>
            <p:ph type="sldNum" sz="quarter" idx="12"/>
          </p:nvPr>
        </p:nvSpPr>
        <p:spPr/>
        <p:txBody>
          <a:bodyPr/>
          <a:lstStyle/>
          <a:p>
            <a:fld id="{0E8F6B09-49CE-43F8-B76D-6AEB0E8D5916}" type="slidenum">
              <a:rPr kumimoji="1" lang="ja-JP" altLang="en-US" smtClean="0"/>
              <a:t>‹#›</a:t>
            </a:fld>
            <a:endParaRPr kumimoji="1" lang="ja-JP" altLang="en-US"/>
          </a:p>
        </p:txBody>
      </p:sp>
    </p:spTree>
    <p:extLst>
      <p:ext uri="{BB962C8B-B14F-4D97-AF65-F5344CB8AC3E}">
        <p14:creationId xmlns:p14="http://schemas.microsoft.com/office/powerpoint/2010/main" val="9139000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6E30205D-553B-4662-8C3F-5FF549EE1954}"/>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8FDCC9C0-FD54-43B5-A19D-32F0426288BA}"/>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5EC927A3-1571-4555-BAF7-F3C880DA905A}"/>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D8DDC7A1-A312-43BA-A484-59EB4A415F80}" type="datetimeFigureOut">
              <a:rPr kumimoji="1" lang="ja-JP" altLang="en-US" smtClean="0"/>
              <a:t>2023/9/21</a:t>
            </a:fld>
            <a:endParaRPr kumimoji="1" lang="ja-JP" altLang="en-US"/>
          </a:p>
        </p:txBody>
      </p:sp>
      <p:sp>
        <p:nvSpPr>
          <p:cNvPr id="5" name="フッター プレースホルダー 4">
            <a:extLst>
              <a:ext uri="{FF2B5EF4-FFF2-40B4-BE49-F238E27FC236}">
                <a16:creationId xmlns:a16="http://schemas.microsoft.com/office/drawing/2014/main" id="{B060AA32-9BCF-4672-977C-71899216474C}"/>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BEB13F9B-8F4E-4388-A80E-37A998C64DDD}"/>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0E8F6B09-49CE-43F8-B76D-6AEB0E8D5916}" type="slidenum">
              <a:rPr kumimoji="1" lang="ja-JP" altLang="en-US" smtClean="0"/>
              <a:t>‹#›</a:t>
            </a:fld>
            <a:endParaRPr kumimoji="1" lang="ja-JP" altLang="en-US"/>
          </a:p>
        </p:txBody>
      </p:sp>
    </p:spTree>
    <p:extLst>
      <p:ext uri="{BB962C8B-B14F-4D97-AF65-F5344CB8AC3E}">
        <p14:creationId xmlns:p14="http://schemas.microsoft.com/office/powerpoint/2010/main" val="85459336"/>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ja-JP"/>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4" Type="http://schemas.openxmlformats.org/officeDocument/2006/relationships/image" Target="../media/image90.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10.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616B2D3-8858-43A1-AEF9-5A9586880AFA}"/>
              </a:ext>
            </a:extLst>
          </p:cNvPr>
          <p:cNvSpPr>
            <a:spLocks noGrp="1"/>
          </p:cNvSpPr>
          <p:nvPr>
            <p:ph type="ctrTitle"/>
          </p:nvPr>
        </p:nvSpPr>
        <p:spPr/>
        <p:txBody>
          <a:bodyPr/>
          <a:lstStyle/>
          <a:p>
            <a:r>
              <a:rPr kumimoji="1" lang="ja-JP" altLang="en-US" dirty="0"/>
              <a:t>経済原論 </a:t>
            </a:r>
            <a:r>
              <a:rPr kumimoji="1" lang="en-US" altLang="ja-JP" dirty="0"/>
              <a:t>I</a:t>
            </a:r>
            <a:br>
              <a:rPr kumimoji="1" lang="en-US" altLang="ja-JP" dirty="0"/>
            </a:br>
            <a:r>
              <a:rPr kumimoji="1" lang="ja-JP" altLang="en-US" sz="3200" dirty="0"/>
              <a:t>マクロ経済学入門</a:t>
            </a:r>
            <a:endParaRPr kumimoji="1" lang="ja-JP" altLang="en-US" dirty="0"/>
          </a:p>
        </p:txBody>
      </p:sp>
      <p:sp>
        <p:nvSpPr>
          <p:cNvPr id="3" name="字幕 2">
            <a:extLst>
              <a:ext uri="{FF2B5EF4-FFF2-40B4-BE49-F238E27FC236}">
                <a16:creationId xmlns:a16="http://schemas.microsoft.com/office/drawing/2014/main" id="{14B8DBB2-4E50-4FF4-A22C-AB1790A38566}"/>
              </a:ext>
            </a:extLst>
          </p:cNvPr>
          <p:cNvSpPr>
            <a:spLocks noGrp="1"/>
          </p:cNvSpPr>
          <p:nvPr>
            <p:ph type="subTitle" idx="1"/>
          </p:nvPr>
        </p:nvSpPr>
        <p:spPr/>
        <p:txBody>
          <a:bodyPr/>
          <a:lstStyle/>
          <a:p>
            <a:r>
              <a:rPr kumimoji="1" lang="en-US" altLang="ja-JP" dirty="0"/>
              <a:t>no.4</a:t>
            </a:r>
          </a:p>
          <a:p>
            <a:r>
              <a:rPr kumimoji="1" lang="ja-JP" altLang="en-US" dirty="0"/>
              <a:t>麻生良文</a:t>
            </a:r>
          </a:p>
        </p:txBody>
      </p:sp>
    </p:spTree>
    <p:extLst>
      <p:ext uri="{BB962C8B-B14F-4D97-AF65-F5344CB8AC3E}">
        <p14:creationId xmlns:p14="http://schemas.microsoft.com/office/powerpoint/2010/main" val="9275235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normAutofit/>
          </a:bodyPr>
          <a:lstStyle/>
          <a:p>
            <a:r>
              <a:rPr lang="ja-JP" altLang="en-US" sz="4000" dirty="0"/>
              <a:t>財政政策の効果</a:t>
            </a:r>
            <a:r>
              <a:rPr lang="en-US" altLang="ja-JP" sz="4000" dirty="0"/>
              <a:t>(2)</a:t>
            </a:r>
          </a:p>
        </p:txBody>
      </p:sp>
      <p:sp>
        <p:nvSpPr>
          <p:cNvPr id="33795" name="Rectangle 3"/>
          <p:cNvSpPr>
            <a:spLocks noGrp="1" noChangeArrowheads="1"/>
          </p:cNvSpPr>
          <p:nvPr>
            <p:ph idx="1"/>
          </p:nvPr>
        </p:nvSpPr>
        <p:spPr>
          <a:xfrm>
            <a:off x="628650" y="1628801"/>
            <a:ext cx="7886700" cy="4752528"/>
          </a:xfrm>
        </p:spPr>
        <p:txBody>
          <a:bodyPr>
            <a:normAutofit fontScale="92500" lnSpcReduction="20000"/>
          </a:bodyPr>
          <a:lstStyle/>
          <a:p>
            <a:pPr>
              <a:lnSpc>
                <a:spcPct val="120000"/>
              </a:lnSpc>
            </a:pPr>
            <a:r>
              <a:rPr lang="ja-JP" altLang="en-US" sz="2800" dirty="0">
                <a:latin typeface="Times New Roman" panose="02020603050405020304" pitchFamily="18" charset="0"/>
                <a:cs typeface="Times New Roman" panose="02020603050405020304" pitchFamily="18" charset="0"/>
              </a:rPr>
              <a:t>一時的な政府支出の拡大</a:t>
            </a:r>
          </a:p>
          <a:p>
            <a:pPr lvl="1">
              <a:lnSpc>
                <a:spcPct val="120000"/>
              </a:lnSpc>
              <a:buFont typeface="Wingdings" pitchFamily="2" charset="2"/>
              <a:buNone/>
            </a:pPr>
            <a:r>
              <a:rPr lang="ja-JP" altLang="en-US" sz="2400" dirty="0">
                <a:latin typeface="Times New Roman" panose="02020603050405020304" pitchFamily="18" charset="0"/>
                <a:cs typeface="Times New Roman" panose="02020603050405020304" pitchFamily="18" charset="0"/>
              </a:rPr>
              <a:t>家計の恒常所得は不変</a:t>
            </a:r>
            <a:r>
              <a:rPr lang="ja-JP" altLang="en-US" sz="2400" dirty="0">
                <a:latin typeface="Times New Roman" panose="02020603050405020304" pitchFamily="18" charset="0"/>
                <a:cs typeface="Times New Roman" panose="02020603050405020304" pitchFamily="18" charset="0"/>
                <a:sym typeface="Wingdings" pitchFamily="2" charset="2"/>
              </a:rPr>
              <a:t></a:t>
            </a:r>
            <a:r>
              <a:rPr lang="en-US" altLang="ja-JP" sz="2400" i="1" dirty="0">
                <a:latin typeface="Times New Roman" panose="02020603050405020304" pitchFamily="18" charset="0"/>
                <a:cs typeface="Times New Roman" panose="02020603050405020304" pitchFamily="18" charset="0"/>
                <a:sym typeface="Wingdings" pitchFamily="2" charset="2"/>
              </a:rPr>
              <a:t>C</a:t>
            </a:r>
            <a:r>
              <a:rPr lang="ja-JP" altLang="en-US" sz="2400" dirty="0">
                <a:latin typeface="Times New Roman" panose="02020603050405020304" pitchFamily="18" charset="0"/>
                <a:cs typeface="Times New Roman" panose="02020603050405020304" pitchFamily="18" charset="0"/>
                <a:sym typeface="Wingdings" pitchFamily="2" charset="2"/>
              </a:rPr>
              <a:t>は不変</a:t>
            </a:r>
            <a:endParaRPr lang="ja-JP" altLang="en-US" sz="2400" dirty="0">
              <a:latin typeface="Times New Roman" panose="02020603050405020304" pitchFamily="18" charset="0"/>
              <a:cs typeface="Times New Roman" panose="02020603050405020304" pitchFamily="18" charset="0"/>
            </a:endParaRPr>
          </a:p>
          <a:p>
            <a:pPr lvl="1">
              <a:lnSpc>
                <a:spcPct val="120000"/>
              </a:lnSpc>
              <a:buFont typeface="Wingdings" pitchFamily="2" charset="2"/>
              <a:buNone/>
            </a:pPr>
            <a:r>
              <a:rPr lang="en-US" altLang="ja-JP" sz="2400" i="1" dirty="0">
                <a:latin typeface="Times New Roman" panose="02020603050405020304" pitchFamily="18" charset="0"/>
                <a:cs typeface="Times New Roman" panose="02020603050405020304" pitchFamily="18" charset="0"/>
              </a:rPr>
              <a:t>G</a:t>
            </a:r>
            <a:r>
              <a:rPr lang="ja-JP" altLang="en-US" sz="2400" dirty="0">
                <a:latin typeface="Times New Roman" panose="02020603050405020304" pitchFamily="18" charset="0"/>
                <a:cs typeface="Times New Roman" panose="02020603050405020304" pitchFamily="18" charset="0"/>
              </a:rPr>
              <a:t>の増加</a:t>
            </a:r>
            <a:r>
              <a:rPr lang="ja-JP" altLang="en-US" sz="2400" dirty="0">
                <a:latin typeface="Times New Roman" panose="02020603050405020304" pitchFamily="18" charset="0"/>
                <a:cs typeface="Times New Roman" panose="02020603050405020304" pitchFamily="18" charset="0"/>
                <a:sym typeface="Wingdings" pitchFamily="2" charset="2"/>
              </a:rPr>
              <a:t> </a:t>
            </a:r>
            <a:r>
              <a:rPr lang="en-US" altLang="ja-JP" sz="2400" i="1" dirty="0">
                <a:latin typeface="Times New Roman" panose="02020603050405020304" pitchFamily="18" charset="0"/>
                <a:cs typeface="Times New Roman" panose="02020603050405020304" pitchFamily="18" charset="0"/>
                <a:sym typeface="Wingdings" pitchFamily="2" charset="2"/>
              </a:rPr>
              <a:t>Y</a:t>
            </a:r>
            <a:r>
              <a:rPr lang="en-US" altLang="ja-JP" sz="2400" i="1" baseline="30000" dirty="0">
                <a:latin typeface="Times New Roman" panose="02020603050405020304" pitchFamily="18" charset="0"/>
                <a:cs typeface="Times New Roman" panose="02020603050405020304" pitchFamily="18" charset="0"/>
                <a:sym typeface="Wingdings" pitchFamily="2" charset="2"/>
              </a:rPr>
              <a:t>d</a:t>
            </a:r>
            <a:r>
              <a:rPr lang="en-US" altLang="ja-JP" sz="2400" dirty="0">
                <a:latin typeface="Times New Roman" panose="02020603050405020304" pitchFamily="18" charset="0"/>
                <a:cs typeface="Times New Roman" panose="02020603050405020304" pitchFamily="18" charset="0"/>
                <a:sym typeface="Wingdings" pitchFamily="2" charset="2"/>
              </a:rPr>
              <a:t>=</a:t>
            </a:r>
            <a:r>
              <a:rPr lang="en-US" altLang="ja-JP" sz="2400" i="1" dirty="0">
                <a:latin typeface="Times New Roman" panose="02020603050405020304" pitchFamily="18" charset="0"/>
                <a:cs typeface="Times New Roman" panose="02020603050405020304" pitchFamily="18" charset="0"/>
                <a:sym typeface="Wingdings" pitchFamily="2" charset="2"/>
              </a:rPr>
              <a:t>C</a:t>
            </a:r>
            <a:r>
              <a:rPr lang="en-US" altLang="ja-JP" sz="2400" dirty="0">
                <a:latin typeface="Times New Roman" panose="02020603050405020304" pitchFamily="18" charset="0"/>
                <a:cs typeface="Times New Roman" panose="02020603050405020304" pitchFamily="18" charset="0"/>
                <a:sym typeface="Wingdings" pitchFamily="2" charset="2"/>
              </a:rPr>
              <a:t>+</a:t>
            </a:r>
            <a:r>
              <a:rPr lang="en-US" altLang="ja-JP" sz="2400" i="1" dirty="0">
                <a:latin typeface="Times New Roman" panose="02020603050405020304" pitchFamily="18" charset="0"/>
                <a:cs typeface="Times New Roman" panose="02020603050405020304" pitchFamily="18" charset="0"/>
                <a:sym typeface="Wingdings" pitchFamily="2" charset="2"/>
              </a:rPr>
              <a:t>I</a:t>
            </a:r>
            <a:r>
              <a:rPr lang="en-US" altLang="ja-JP" sz="2400" dirty="0">
                <a:latin typeface="Times New Roman" panose="02020603050405020304" pitchFamily="18" charset="0"/>
                <a:cs typeface="Times New Roman" panose="02020603050405020304" pitchFamily="18" charset="0"/>
                <a:sym typeface="Wingdings" pitchFamily="2" charset="2"/>
              </a:rPr>
              <a:t>(</a:t>
            </a:r>
            <a:r>
              <a:rPr lang="en-US" altLang="ja-JP" sz="2400" i="1" dirty="0">
                <a:latin typeface="Times New Roman" panose="02020603050405020304" pitchFamily="18" charset="0"/>
                <a:cs typeface="Times New Roman" panose="02020603050405020304" pitchFamily="18" charset="0"/>
                <a:sym typeface="Wingdings" pitchFamily="2" charset="2"/>
              </a:rPr>
              <a:t>r</a:t>
            </a:r>
            <a:r>
              <a:rPr lang="en-US" altLang="ja-JP" sz="2400" dirty="0">
                <a:latin typeface="Times New Roman" panose="02020603050405020304" pitchFamily="18" charset="0"/>
                <a:cs typeface="Times New Roman" panose="02020603050405020304" pitchFamily="18" charset="0"/>
                <a:sym typeface="Wingdings" pitchFamily="2" charset="2"/>
              </a:rPr>
              <a:t>)+</a:t>
            </a:r>
            <a:r>
              <a:rPr lang="en-US" altLang="ja-JP" sz="2400" i="1" dirty="0">
                <a:latin typeface="Times New Roman" panose="02020603050405020304" pitchFamily="18" charset="0"/>
                <a:cs typeface="Times New Roman" panose="02020603050405020304" pitchFamily="18" charset="0"/>
                <a:sym typeface="Wingdings" pitchFamily="2" charset="2"/>
              </a:rPr>
              <a:t>G</a:t>
            </a:r>
            <a:r>
              <a:rPr lang="ja-JP" altLang="en-US" sz="2400" dirty="0">
                <a:latin typeface="Times New Roman" panose="02020603050405020304" pitchFamily="18" charset="0"/>
                <a:cs typeface="Times New Roman" panose="02020603050405020304" pitchFamily="18" charset="0"/>
                <a:sym typeface="Wingdings" pitchFamily="2" charset="2"/>
              </a:rPr>
              <a:t>増加</a:t>
            </a:r>
          </a:p>
          <a:p>
            <a:pPr lvl="1">
              <a:lnSpc>
                <a:spcPct val="120000"/>
              </a:lnSpc>
              <a:buFont typeface="Wingdings" pitchFamily="2" charset="2"/>
              <a:buNone/>
            </a:pPr>
            <a:r>
              <a:rPr lang="ja-JP" altLang="en-US" sz="2400" dirty="0">
                <a:latin typeface="Times New Roman" panose="02020603050405020304" pitchFamily="18" charset="0"/>
                <a:cs typeface="Times New Roman" panose="02020603050405020304" pitchFamily="18" charset="0"/>
                <a:sym typeface="Wingdings" pitchFamily="2" charset="2"/>
              </a:rPr>
              <a:t>ところが</a:t>
            </a:r>
            <a:r>
              <a:rPr lang="en-US" altLang="ja-JP" sz="2400" i="1" dirty="0">
                <a:latin typeface="Times New Roman" panose="02020603050405020304" pitchFamily="18" charset="0"/>
                <a:cs typeface="Times New Roman" panose="02020603050405020304" pitchFamily="18" charset="0"/>
                <a:sym typeface="Wingdings" pitchFamily="2" charset="2"/>
              </a:rPr>
              <a:t>Y</a:t>
            </a:r>
            <a:r>
              <a:rPr lang="en-US" altLang="ja-JP" sz="2400" i="1" baseline="30000" dirty="0">
                <a:latin typeface="Times New Roman" panose="02020603050405020304" pitchFamily="18" charset="0"/>
                <a:cs typeface="Times New Roman" panose="02020603050405020304" pitchFamily="18" charset="0"/>
                <a:sym typeface="Wingdings" pitchFamily="2" charset="2"/>
              </a:rPr>
              <a:t>s</a:t>
            </a:r>
            <a:r>
              <a:rPr lang="ja-JP" altLang="en-US" sz="2400" dirty="0">
                <a:latin typeface="Times New Roman" panose="02020603050405020304" pitchFamily="18" charset="0"/>
                <a:cs typeface="Times New Roman" panose="02020603050405020304" pitchFamily="18" charset="0"/>
                <a:sym typeface="Wingdings" pitchFamily="2" charset="2"/>
              </a:rPr>
              <a:t>は一定</a:t>
            </a:r>
            <a:r>
              <a:rPr lang="en-US" altLang="ja-JP" sz="2400" i="1" dirty="0">
                <a:latin typeface="Times New Roman" panose="02020603050405020304" pitchFamily="18" charset="0"/>
                <a:cs typeface="Times New Roman" panose="02020603050405020304" pitchFamily="18" charset="0"/>
                <a:sym typeface="Wingdings" pitchFamily="2" charset="2"/>
              </a:rPr>
              <a:t>r</a:t>
            </a:r>
            <a:r>
              <a:rPr lang="ja-JP" altLang="en-US" sz="2400" dirty="0">
                <a:latin typeface="Times New Roman" panose="02020603050405020304" pitchFamily="18" charset="0"/>
                <a:cs typeface="Times New Roman" panose="02020603050405020304" pitchFamily="18" charset="0"/>
                <a:sym typeface="Wingdings" pitchFamily="2" charset="2"/>
              </a:rPr>
              <a:t>上昇，</a:t>
            </a:r>
            <a:r>
              <a:rPr lang="en-US" altLang="ja-JP" sz="2400" i="1" dirty="0">
                <a:latin typeface="Times New Roman" panose="02020603050405020304" pitchFamily="18" charset="0"/>
                <a:cs typeface="Times New Roman" panose="02020603050405020304" pitchFamily="18" charset="0"/>
                <a:sym typeface="Wingdings" pitchFamily="2" charset="2"/>
              </a:rPr>
              <a:t>I</a:t>
            </a:r>
            <a:r>
              <a:rPr lang="ja-JP" altLang="en-US" sz="2400" dirty="0">
                <a:latin typeface="Times New Roman" panose="02020603050405020304" pitchFamily="18" charset="0"/>
                <a:cs typeface="Times New Roman" panose="02020603050405020304" pitchFamily="18" charset="0"/>
                <a:sym typeface="Wingdings" pitchFamily="2" charset="2"/>
              </a:rPr>
              <a:t>減少で均衡が実現</a:t>
            </a:r>
          </a:p>
          <a:p>
            <a:pPr>
              <a:lnSpc>
                <a:spcPct val="120000"/>
              </a:lnSpc>
            </a:pPr>
            <a:r>
              <a:rPr lang="ja-JP" altLang="en-US" sz="2800" dirty="0">
                <a:latin typeface="Times New Roman" panose="02020603050405020304" pitchFamily="18" charset="0"/>
                <a:cs typeface="Times New Roman" panose="02020603050405020304" pitchFamily="18" charset="0"/>
                <a:sym typeface="Wingdings" pitchFamily="2" charset="2"/>
              </a:rPr>
              <a:t>政府支出の恒久的な増加</a:t>
            </a:r>
          </a:p>
          <a:p>
            <a:pPr lvl="1">
              <a:lnSpc>
                <a:spcPct val="120000"/>
              </a:lnSpc>
              <a:buFont typeface="Wingdings" pitchFamily="2" charset="2"/>
              <a:buNone/>
            </a:pPr>
            <a:r>
              <a:rPr lang="ja-JP" altLang="en-US" sz="2400" dirty="0">
                <a:latin typeface="Times New Roman" panose="02020603050405020304" pitchFamily="18" charset="0"/>
                <a:cs typeface="Times New Roman" panose="02020603050405020304" pitchFamily="18" charset="0"/>
                <a:sym typeface="Wingdings" pitchFamily="2" charset="2"/>
              </a:rPr>
              <a:t>家計の恒常所得が政府支出増加分だけ減少</a:t>
            </a:r>
          </a:p>
          <a:p>
            <a:pPr lvl="1">
              <a:lnSpc>
                <a:spcPct val="120000"/>
              </a:lnSpc>
              <a:buFont typeface="Wingdings" pitchFamily="2" charset="2"/>
              <a:buNone/>
            </a:pPr>
            <a:r>
              <a:rPr lang="ja-JP" altLang="en-US" sz="2400" dirty="0">
                <a:latin typeface="Times New Roman" panose="02020603050405020304" pitchFamily="18" charset="0"/>
                <a:cs typeface="Times New Roman" panose="02020603050405020304" pitchFamily="18" charset="0"/>
                <a:sym typeface="Wingdings" pitchFamily="2" charset="2"/>
              </a:rPr>
              <a:t></a:t>
            </a:r>
            <a:r>
              <a:rPr lang="en-US" altLang="ja-JP" sz="2400" i="1" dirty="0">
                <a:latin typeface="Times New Roman" panose="02020603050405020304" pitchFamily="18" charset="0"/>
                <a:cs typeface="Times New Roman" panose="02020603050405020304" pitchFamily="18" charset="0"/>
                <a:sym typeface="Wingdings" pitchFamily="2" charset="2"/>
              </a:rPr>
              <a:t>C</a:t>
            </a:r>
            <a:r>
              <a:rPr lang="ja-JP" altLang="en-US" sz="2400" dirty="0">
                <a:latin typeface="Times New Roman" panose="02020603050405020304" pitchFamily="18" charset="0"/>
                <a:cs typeface="Times New Roman" panose="02020603050405020304" pitchFamily="18" charset="0"/>
                <a:sym typeface="Wingdings" pitchFamily="2" charset="2"/>
              </a:rPr>
              <a:t>が</a:t>
            </a:r>
            <a:r>
              <a:rPr lang="en-US" altLang="ja-JP" sz="2400" i="1" dirty="0">
                <a:latin typeface="Times New Roman" panose="02020603050405020304" pitchFamily="18" charset="0"/>
                <a:cs typeface="Times New Roman" panose="02020603050405020304" pitchFamily="18" charset="0"/>
                <a:sym typeface="Wingdings" pitchFamily="2" charset="2"/>
              </a:rPr>
              <a:t>G</a:t>
            </a:r>
            <a:r>
              <a:rPr lang="ja-JP" altLang="en-US" sz="2400" dirty="0">
                <a:latin typeface="Times New Roman" panose="02020603050405020304" pitchFamily="18" charset="0"/>
                <a:cs typeface="Times New Roman" panose="02020603050405020304" pitchFamily="18" charset="0"/>
                <a:sym typeface="Wingdings" pitchFamily="2" charset="2"/>
              </a:rPr>
              <a:t>の増加分だけ減少</a:t>
            </a:r>
          </a:p>
          <a:p>
            <a:pPr>
              <a:lnSpc>
                <a:spcPct val="120000"/>
              </a:lnSpc>
            </a:pPr>
            <a:r>
              <a:rPr lang="ja-JP" altLang="en-US" sz="2800" dirty="0">
                <a:latin typeface="Times New Roman" panose="02020603050405020304" pitchFamily="18" charset="0"/>
                <a:cs typeface="Times New Roman" panose="02020603050405020304" pitchFamily="18" charset="0"/>
                <a:sym typeface="Wingdings" pitchFamily="2" charset="2"/>
              </a:rPr>
              <a:t>ただし，</a:t>
            </a:r>
            <a:r>
              <a:rPr lang="en-US" altLang="ja-JP" sz="2800" i="1" dirty="0">
                <a:latin typeface="Times New Roman" panose="02020603050405020304" pitchFamily="18" charset="0"/>
                <a:cs typeface="Times New Roman" panose="02020603050405020304" pitchFamily="18" charset="0"/>
                <a:sym typeface="Wingdings" pitchFamily="2" charset="2"/>
              </a:rPr>
              <a:t>G</a:t>
            </a:r>
            <a:r>
              <a:rPr lang="ja-JP" altLang="en-US" sz="2800" dirty="0">
                <a:latin typeface="Times New Roman" panose="02020603050405020304" pitchFamily="18" charset="0"/>
                <a:cs typeface="Times New Roman" panose="02020603050405020304" pitchFamily="18" charset="0"/>
                <a:sym typeface="Wingdings" pitchFamily="2" charset="2"/>
              </a:rPr>
              <a:t>が生産力に与える効果があるかもしれない</a:t>
            </a:r>
            <a:endParaRPr lang="en-US" altLang="ja-JP" sz="2800" dirty="0">
              <a:latin typeface="Times New Roman" panose="02020603050405020304" pitchFamily="18" charset="0"/>
              <a:cs typeface="Times New Roman" panose="02020603050405020304" pitchFamily="18" charset="0"/>
              <a:sym typeface="Wingdings" pitchFamily="2" charset="2"/>
            </a:endParaRPr>
          </a:p>
          <a:p>
            <a:pPr lvl="1">
              <a:lnSpc>
                <a:spcPct val="120000"/>
              </a:lnSpc>
            </a:pPr>
            <a:r>
              <a:rPr lang="en-US" altLang="ja-JP" sz="2500" i="1" dirty="0">
                <a:latin typeface="Times New Roman" panose="02020603050405020304" pitchFamily="18" charset="0"/>
                <a:cs typeface="Times New Roman" panose="02020603050405020304" pitchFamily="18" charset="0"/>
                <a:sym typeface="Wingdings" pitchFamily="2" charset="2"/>
              </a:rPr>
              <a:t>Y</a:t>
            </a:r>
            <a:r>
              <a:rPr lang="ja-JP" altLang="en-US" sz="2500" dirty="0">
                <a:latin typeface="Times New Roman" panose="02020603050405020304" pitchFamily="18" charset="0"/>
                <a:cs typeface="Times New Roman" panose="02020603050405020304" pitchFamily="18" charset="0"/>
                <a:sym typeface="Wingdings" pitchFamily="2" charset="2"/>
              </a:rPr>
              <a:t>の増加に寄与する政府支出，無駄な支出</a:t>
            </a:r>
            <a:endParaRPr lang="en-US" altLang="ja-JP" sz="2500" dirty="0">
              <a:latin typeface="Times New Roman" panose="02020603050405020304" pitchFamily="18" charset="0"/>
              <a:cs typeface="Times New Roman" panose="02020603050405020304" pitchFamily="18" charset="0"/>
              <a:sym typeface="Wingdings" pitchFamily="2" charset="2"/>
            </a:endParaRPr>
          </a:p>
          <a:p>
            <a:pPr lvl="1">
              <a:lnSpc>
                <a:spcPct val="120000"/>
              </a:lnSpc>
            </a:pPr>
            <a:r>
              <a:rPr lang="ja-JP" altLang="en-US" sz="2500" dirty="0">
                <a:latin typeface="Times New Roman" panose="02020603050405020304" pitchFamily="18" charset="0"/>
                <a:cs typeface="Times New Roman" panose="02020603050405020304" pitchFamily="18" charset="0"/>
                <a:sym typeface="Wingdings" pitchFamily="2" charset="2"/>
              </a:rPr>
              <a:t>例）インフラ整備，無駄な公共事業</a:t>
            </a:r>
          </a:p>
        </p:txBody>
      </p:sp>
    </p:spTree>
    <p:extLst>
      <p:ext uri="{BB962C8B-B14F-4D97-AF65-F5344CB8AC3E}">
        <p14:creationId xmlns:p14="http://schemas.microsoft.com/office/powerpoint/2010/main" val="17355171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sz="4000" dirty="0"/>
              <a:t>公共投資の効果</a:t>
            </a:r>
          </a:p>
        </p:txBody>
      </p:sp>
      <p:sp>
        <p:nvSpPr>
          <p:cNvPr id="3" name="コンテンツ プレースホルダー 2"/>
          <p:cNvSpPr>
            <a:spLocks noGrp="1"/>
          </p:cNvSpPr>
          <p:nvPr>
            <p:ph idx="1"/>
          </p:nvPr>
        </p:nvSpPr>
        <p:spPr>
          <a:xfrm>
            <a:off x="628650" y="1628800"/>
            <a:ext cx="7886700" cy="4864073"/>
          </a:xfrm>
        </p:spPr>
        <p:txBody>
          <a:bodyPr>
            <a:normAutofit fontScale="92500" lnSpcReduction="10000"/>
          </a:bodyPr>
          <a:lstStyle/>
          <a:p>
            <a:pPr>
              <a:lnSpc>
                <a:spcPct val="110000"/>
              </a:lnSpc>
            </a:pPr>
            <a:r>
              <a:rPr kumimoji="1" lang="ja-JP" altLang="en-US" sz="2800" dirty="0"/>
              <a:t>公共投資</a:t>
            </a:r>
            <a:endParaRPr kumimoji="1" lang="en-US" altLang="ja-JP" sz="2800" dirty="0"/>
          </a:p>
          <a:p>
            <a:pPr lvl="1">
              <a:lnSpc>
                <a:spcPct val="110000"/>
              </a:lnSpc>
            </a:pPr>
            <a:r>
              <a:rPr lang="ja-JP" altLang="en-US" sz="2400" dirty="0"/>
              <a:t>生産力効果：　生産基盤インフラ（道路，港湾等）の整備が（将来の）生産力を増加させる効果</a:t>
            </a:r>
            <a:endParaRPr lang="en-US" altLang="ja-JP" sz="2400" dirty="0"/>
          </a:p>
          <a:p>
            <a:pPr lvl="1">
              <a:lnSpc>
                <a:spcPct val="110000"/>
              </a:lnSpc>
            </a:pPr>
            <a:r>
              <a:rPr kumimoji="1" lang="ja-JP" altLang="en-US" sz="2400" dirty="0"/>
              <a:t>生活基盤の整備なら，環境の改善等で人々の効用を増加させる（多くの場合，</a:t>
            </a:r>
            <a:r>
              <a:rPr kumimoji="1" lang="en-US" altLang="ja-JP" sz="2400" dirty="0"/>
              <a:t>GDP</a:t>
            </a:r>
            <a:r>
              <a:rPr kumimoji="1" lang="ja-JP" altLang="en-US" sz="2400" dirty="0"/>
              <a:t>統計に反映されないが重要な効果）</a:t>
            </a:r>
            <a:endParaRPr kumimoji="1" lang="en-US" altLang="ja-JP" sz="2400" dirty="0"/>
          </a:p>
          <a:p>
            <a:pPr lvl="1">
              <a:lnSpc>
                <a:spcPct val="110000"/>
              </a:lnSpc>
            </a:pPr>
            <a:r>
              <a:rPr kumimoji="1" lang="ja-JP" altLang="en-US" sz="2400" dirty="0"/>
              <a:t>生産基盤インフラの整備は，民間投資の収益率を増加させる効果もある</a:t>
            </a:r>
            <a:r>
              <a:rPr kumimoji="1" lang="en-US" altLang="ja-JP" sz="2400" dirty="0">
                <a:sym typeface="Wingdings" panose="05000000000000000000" pitchFamily="2" charset="2"/>
              </a:rPr>
              <a:t></a:t>
            </a:r>
            <a:r>
              <a:rPr kumimoji="1" lang="ja-JP" altLang="en-US" sz="2400" dirty="0">
                <a:sym typeface="Wingdings" panose="05000000000000000000" pitchFamily="2" charset="2"/>
              </a:rPr>
              <a:t>民間投資の増加</a:t>
            </a:r>
            <a:r>
              <a:rPr kumimoji="1" lang="en-US" altLang="ja-JP" sz="2400" dirty="0">
                <a:sym typeface="Wingdings" panose="05000000000000000000" pitchFamily="2" charset="2"/>
              </a:rPr>
              <a:t></a:t>
            </a:r>
            <a:r>
              <a:rPr kumimoji="1" lang="ja-JP" altLang="en-US" sz="2400" dirty="0">
                <a:sym typeface="Wingdings" panose="05000000000000000000" pitchFamily="2" charset="2"/>
              </a:rPr>
              <a:t>（将来の）産出量の増加</a:t>
            </a:r>
            <a:endParaRPr kumimoji="1" lang="en-US" altLang="ja-JP" sz="2400" dirty="0">
              <a:sym typeface="Wingdings" panose="05000000000000000000" pitchFamily="2" charset="2"/>
            </a:endParaRPr>
          </a:p>
          <a:p>
            <a:pPr>
              <a:lnSpc>
                <a:spcPct val="110000"/>
              </a:lnSpc>
            </a:pPr>
            <a:r>
              <a:rPr lang="ja-JP" altLang="en-US" sz="2800" dirty="0">
                <a:sym typeface="Wingdings" panose="05000000000000000000" pitchFamily="2" charset="2"/>
              </a:rPr>
              <a:t>無駄な公共投資</a:t>
            </a:r>
            <a:endParaRPr lang="en-US" altLang="ja-JP" sz="2800" dirty="0">
              <a:sym typeface="Wingdings" panose="05000000000000000000" pitchFamily="2" charset="2"/>
            </a:endParaRPr>
          </a:p>
          <a:p>
            <a:pPr lvl="1">
              <a:lnSpc>
                <a:spcPct val="110000"/>
              </a:lnSpc>
            </a:pPr>
            <a:r>
              <a:rPr kumimoji="1" lang="ja-JP" altLang="en-US" sz="2400" dirty="0">
                <a:sym typeface="Wingdings" panose="05000000000000000000" pitchFamily="2" charset="2"/>
              </a:rPr>
              <a:t>コストに見合わない便益しかもたらさない</a:t>
            </a:r>
            <a:endParaRPr kumimoji="1" lang="en-US" altLang="ja-JP" sz="2400" dirty="0">
              <a:sym typeface="Wingdings" panose="05000000000000000000" pitchFamily="2" charset="2"/>
            </a:endParaRPr>
          </a:p>
          <a:p>
            <a:pPr lvl="2">
              <a:lnSpc>
                <a:spcPct val="110000"/>
              </a:lnSpc>
            </a:pPr>
            <a:r>
              <a:rPr lang="ja-JP" altLang="en-US" sz="1800" dirty="0"/>
              <a:t>生産力効果，効用に与える効果が小さい</a:t>
            </a:r>
            <a:endParaRPr lang="en-US" altLang="ja-JP" sz="1800" dirty="0"/>
          </a:p>
          <a:p>
            <a:pPr lvl="2">
              <a:lnSpc>
                <a:spcPct val="110000"/>
              </a:lnSpc>
            </a:pPr>
            <a:r>
              <a:rPr lang="ja-JP" altLang="en-US" sz="1800" dirty="0"/>
              <a:t>民間でもできる投資をただ単に代替しただけの場合</a:t>
            </a:r>
            <a:endParaRPr kumimoji="1" lang="ja-JP" altLang="en-US" sz="1800" dirty="0"/>
          </a:p>
        </p:txBody>
      </p:sp>
    </p:spTree>
    <p:extLst>
      <p:ext uri="{BB962C8B-B14F-4D97-AF65-F5344CB8AC3E}">
        <p14:creationId xmlns:p14="http://schemas.microsoft.com/office/powerpoint/2010/main" val="25563479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29480" y="2168860"/>
            <a:ext cx="5213985" cy="374046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タイトル 1"/>
          <p:cNvSpPr>
            <a:spLocks noGrp="1"/>
          </p:cNvSpPr>
          <p:nvPr>
            <p:ph type="title"/>
          </p:nvPr>
        </p:nvSpPr>
        <p:spPr>
          <a:xfrm>
            <a:off x="628650" y="365126"/>
            <a:ext cx="7975798" cy="1263675"/>
          </a:xfrm>
        </p:spPr>
        <p:txBody>
          <a:bodyPr>
            <a:normAutofit/>
          </a:bodyPr>
          <a:lstStyle/>
          <a:p>
            <a:r>
              <a:rPr kumimoji="1" lang="ja-JP" altLang="en-US" sz="3600" dirty="0"/>
              <a:t>公共投資の効果</a:t>
            </a:r>
            <a:r>
              <a:rPr kumimoji="1" lang="en-US" altLang="ja-JP" sz="3600" dirty="0"/>
              <a:t>(2) </a:t>
            </a:r>
            <a:r>
              <a:rPr lang="ja-JP" altLang="en-US" sz="3600" dirty="0"/>
              <a:t>有益な公共投資</a:t>
            </a:r>
            <a:endParaRPr kumimoji="1" lang="ja-JP" altLang="en-US" dirty="0"/>
          </a:p>
        </p:txBody>
      </p:sp>
      <p:sp>
        <p:nvSpPr>
          <p:cNvPr id="3" name="コンテンツ プレースホルダー 2"/>
          <p:cNvSpPr>
            <a:spLocks noGrp="1"/>
          </p:cNvSpPr>
          <p:nvPr>
            <p:ph idx="1"/>
          </p:nvPr>
        </p:nvSpPr>
        <p:spPr>
          <a:xfrm>
            <a:off x="161930" y="1412776"/>
            <a:ext cx="7975798" cy="756084"/>
          </a:xfrm>
        </p:spPr>
        <p:txBody>
          <a:bodyPr>
            <a:noAutofit/>
          </a:bodyPr>
          <a:lstStyle/>
          <a:p>
            <a:pPr marL="0" indent="0">
              <a:buNone/>
            </a:pPr>
            <a:r>
              <a:rPr kumimoji="1" lang="ja-JP" altLang="en-US" sz="1800" dirty="0"/>
              <a:t>生産力効果：</a:t>
            </a:r>
            <a:r>
              <a:rPr lang="en-US" altLang="ja-JP" sz="1800" dirty="0"/>
              <a:t> 1</a:t>
            </a:r>
            <a:r>
              <a:rPr lang="ja-JP" altLang="en-US" sz="1800" dirty="0"/>
              <a:t>単位の公共投資</a:t>
            </a:r>
            <a:r>
              <a:rPr lang="en-US" altLang="ja-JP" sz="1800" dirty="0">
                <a:sym typeface="Wingdings" panose="05000000000000000000" pitchFamily="2" charset="2"/>
              </a:rPr>
              <a:t></a:t>
            </a:r>
            <a:r>
              <a:rPr lang="ja-JP" altLang="en-US" sz="1800" dirty="0">
                <a:sym typeface="Wingdings" panose="05000000000000000000" pitchFamily="2" charset="2"/>
              </a:rPr>
              <a:t> 産出量の増加：</a:t>
            </a:r>
            <a:r>
              <a:rPr lang="en-US" altLang="ja-JP" sz="1800" dirty="0">
                <a:latin typeface="Symbol" panose="05050102010706020507" pitchFamily="18" charset="2"/>
              </a:rPr>
              <a:t>r</a:t>
            </a:r>
            <a:r>
              <a:rPr lang="ja-JP" altLang="en-US" sz="1800" dirty="0">
                <a:latin typeface="Symbol" panose="05050102010706020507" pitchFamily="18" charset="2"/>
              </a:rPr>
              <a:t>，</a:t>
            </a:r>
            <a:r>
              <a:rPr kumimoji="1" lang="ja-JP" altLang="en-US" sz="1800" dirty="0"/>
              <a:t>コスト：</a:t>
            </a:r>
            <a:r>
              <a:rPr kumimoji="1" lang="en-US" altLang="ja-JP" sz="1800" i="1" dirty="0">
                <a:latin typeface="Times New Roman" panose="02020603050405020304" pitchFamily="18" charset="0"/>
                <a:cs typeface="Times New Roman" panose="02020603050405020304" pitchFamily="18" charset="0"/>
              </a:rPr>
              <a:t>r </a:t>
            </a:r>
            <a:r>
              <a:rPr kumimoji="1" lang="ja-JP" altLang="en-US" sz="1800" dirty="0"/>
              <a:t>（利子率）</a:t>
            </a:r>
            <a:endParaRPr kumimoji="1" lang="en-US" altLang="ja-JP" sz="1800" dirty="0"/>
          </a:p>
          <a:p>
            <a:pPr marL="0" indent="0">
              <a:buNone/>
            </a:pPr>
            <a:r>
              <a:rPr lang="en-US" altLang="ja-JP" sz="1800" dirty="0"/>
              <a:t>(</a:t>
            </a:r>
            <a:r>
              <a:rPr lang="ja-JP" altLang="en-US" sz="1800" dirty="0"/>
              <a:t>どちらも</a:t>
            </a:r>
            <a:r>
              <a:rPr lang="en-US" altLang="ja-JP" sz="1800" dirty="0"/>
              <a:t>1</a:t>
            </a:r>
            <a:r>
              <a:rPr lang="ja-JP" altLang="en-US" sz="1800" dirty="0"/>
              <a:t>年あたり）</a:t>
            </a:r>
            <a:endParaRPr lang="en-US" altLang="ja-JP" sz="1800" dirty="0"/>
          </a:p>
        </p:txBody>
      </p:sp>
      <p:sp>
        <p:nvSpPr>
          <p:cNvPr id="4" name="テキスト ボックス 3"/>
          <p:cNvSpPr txBox="1"/>
          <p:nvPr/>
        </p:nvSpPr>
        <p:spPr>
          <a:xfrm>
            <a:off x="161930" y="2347195"/>
            <a:ext cx="4338062" cy="4205062"/>
          </a:xfrm>
          <a:prstGeom prst="rect">
            <a:avLst/>
          </a:prstGeom>
          <a:noFill/>
        </p:spPr>
        <p:txBody>
          <a:bodyPr wrap="square" rtlCol="0">
            <a:spAutoFit/>
          </a:bodyPr>
          <a:lstStyle/>
          <a:p>
            <a:pPr marL="285750" indent="-285750">
              <a:lnSpc>
                <a:spcPct val="150000"/>
              </a:lnSpc>
              <a:buFont typeface="Arial" panose="020B0604020202020204" pitchFamily="34" charset="0"/>
              <a:buChar char="•"/>
            </a:pPr>
            <a:r>
              <a:rPr kumimoji="1" lang="ja-JP" altLang="en-US" dirty="0"/>
              <a:t>公共投資</a:t>
            </a:r>
            <a:r>
              <a:rPr kumimoji="1" lang="en-US" altLang="ja-JP" dirty="0">
                <a:sym typeface="Wingdings" panose="05000000000000000000" pitchFamily="2" charset="2"/>
              </a:rPr>
              <a:t> </a:t>
            </a:r>
            <a:r>
              <a:rPr kumimoji="1" lang="en-US" altLang="ja-JP" i="1" dirty="0">
                <a:latin typeface="Times New Roman" panose="02020603050405020304" pitchFamily="18" charset="0"/>
                <a:cs typeface="Times New Roman" panose="02020603050405020304" pitchFamily="18" charset="0"/>
                <a:sym typeface="Wingdings" panose="05000000000000000000" pitchFamily="2" charset="2"/>
              </a:rPr>
              <a:t>G</a:t>
            </a:r>
            <a:r>
              <a:rPr kumimoji="1" lang="ja-JP" altLang="en-US" dirty="0">
                <a:sym typeface="Wingdings" panose="05000000000000000000" pitchFamily="2" charset="2"/>
              </a:rPr>
              <a:t>を</a:t>
            </a:r>
            <a:r>
              <a:rPr kumimoji="1" lang="en-US" altLang="ja-JP" dirty="0">
                <a:latin typeface="Symbol" panose="05050102010706020507" pitchFamily="18" charset="2"/>
                <a:sym typeface="Wingdings" panose="05000000000000000000" pitchFamily="2" charset="2"/>
              </a:rPr>
              <a:t>D</a:t>
            </a:r>
            <a:r>
              <a:rPr kumimoji="1" lang="en-US" altLang="ja-JP" i="1" dirty="0">
                <a:latin typeface="Times New Roman" panose="02020603050405020304" pitchFamily="18" charset="0"/>
                <a:cs typeface="Times New Roman" panose="02020603050405020304" pitchFamily="18" charset="0"/>
                <a:sym typeface="Wingdings" panose="05000000000000000000" pitchFamily="2" charset="2"/>
              </a:rPr>
              <a:t>G</a:t>
            </a:r>
            <a:r>
              <a:rPr kumimoji="1" lang="ja-JP" altLang="en-US" dirty="0">
                <a:sym typeface="Wingdings" panose="05000000000000000000" pitchFamily="2" charset="2"/>
              </a:rPr>
              <a:t>増加 </a:t>
            </a:r>
            <a:endParaRPr kumimoji="1" lang="en-US" altLang="ja-JP" dirty="0">
              <a:sym typeface="Wingdings" panose="05000000000000000000" pitchFamily="2" charset="2"/>
            </a:endParaRPr>
          </a:p>
          <a:p>
            <a:pPr lvl="1">
              <a:lnSpc>
                <a:spcPct val="150000"/>
              </a:lnSpc>
            </a:pPr>
            <a:r>
              <a:rPr kumimoji="1" lang="ja-JP" altLang="en-US" dirty="0">
                <a:sym typeface="Wingdings" panose="05000000000000000000" pitchFamily="2" charset="2"/>
              </a:rPr>
              <a:t>恒常所得</a:t>
            </a:r>
            <a:r>
              <a:rPr kumimoji="1" lang="en-US" altLang="ja-JP" dirty="0">
                <a:latin typeface="Times New Roman" panose="02020603050405020304" pitchFamily="18" charset="0"/>
                <a:cs typeface="Times New Roman" panose="02020603050405020304" pitchFamily="18" charset="0"/>
                <a:sym typeface="Wingdings" panose="05000000000000000000" pitchFamily="2" charset="2"/>
              </a:rPr>
              <a:t>(</a:t>
            </a:r>
            <a:r>
              <a:rPr kumimoji="1" lang="en-US" altLang="ja-JP" dirty="0">
                <a:latin typeface="Symbol" panose="05050102010706020507" pitchFamily="18" charset="2"/>
                <a:sym typeface="Wingdings" panose="05000000000000000000" pitchFamily="2" charset="2"/>
              </a:rPr>
              <a:t>r</a:t>
            </a:r>
            <a:r>
              <a:rPr kumimoji="1" lang="en-US" altLang="ja-JP" dirty="0">
                <a:latin typeface="Times New Roman" panose="02020603050405020304" pitchFamily="18" charset="0"/>
                <a:cs typeface="Times New Roman" panose="02020603050405020304" pitchFamily="18" charset="0"/>
                <a:sym typeface="Wingdings" panose="05000000000000000000" pitchFamily="2" charset="2"/>
              </a:rPr>
              <a:t>−r)</a:t>
            </a:r>
            <a:r>
              <a:rPr kumimoji="1" lang="en-US" altLang="ja-JP" dirty="0">
                <a:latin typeface="Symbol" panose="05050102010706020507" pitchFamily="18" charset="2"/>
                <a:sym typeface="Wingdings" panose="05000000000000000000" pitchFamily="2" charset="2"/>
              </a:rPr>
              <a:t>D</a:t>
            </a:r>
            <a:r>
              <a:rPr kumimoji="1" lang="en-US" altLang="ja-JP" dirty="0">
                <a:latin typeface="Times New Roman" panose="02020603050405020304" pitchFamily="18" charset="0"/>
                <a:cs typeface="Times New Roman" panose="02020603050405020304" pitchFamily="18" charset="0"/>
                <a:sym typeface="Wingdings" panose="05000000000000000000" pitchFamily="2" charset="2"/>
              </a:rPr>
              <a:t>G</a:t>
            </a:r>
            <a:r>
              <a:rPr kumimoji="1" lang="ja-JP" altLang="en-US" dirty="0">
                <a:sym typeface="Wingdings" panose="05000000000000000000" pitchFamily="2" charset="2"/>
              </a:rPr>
              <a:t>増加（</a:t>
            </a:r>
            <a:r>
              <a:rPr kumimoji="1" lang="en-US" altLang="ja-JP" dirty="0">
                <a:latin typeface="Times New Roman" panose="02020603050405020304" pitchFamily="18" charset="0"/>
                <a:cs typeface="Times New Roman" panose="02020603050405020304" pitchFamily="18" charset="0"/>
                <a:sym typeface="Wingdings" panose="05000000000000000000" pitchFamily="2" charset="2"/>
              </a:rPr>
              <a:t>C</a:t>
            </a:r>
            <a:r>
              <a:rPr kumimoji="1" lang="ja-JP" altLang="en-US" dirty="0">
                <a:sym typeface="Wingdings" panose="05000000000000000000" pitchFamily="2" charset="2"/>
              </a:rPr>
              <a:t>の増加）</a:t>
            </a:r>
            <a:r>
              <a:rPr kumimoji="1" lang="en-US" altLang="ja-JP" dirty="0">
                <a:sym typeface="Wingdings" panose="05000000000000000000" pitchFamily="2" charset="2"/>
              </a:rPr>
              <a:t></a:t>
            </a:r>
            <a:r>
              <a:rPr lang="en-US" altLang="ja-JP" dirty="0">
                <a:latin typeface="Times New Roman" panose="02020603050405020304" pitchFamily="18" charset="0"/>
                <a:cs typeface="Times New Roman" panose="02020603050405020304" pitchFamily="18" charset="0"/>
                <a:sym typeface="Wingdings" panose="05000000000000000000" pitchFamily="2" charset="2"/>
              </a:rPr>
              <a:t>Yd</a:t>
            </a:r>
            <a:r>
              <a:rPr lang="ja-JP" altLang="en-US" dirty="0">
                <a:sym typeface="Wingdings" panose="05000000000000000000" pitchFamily="2" charset="2"/>
              </a:rPr>
              <a:t>は</a:t>
            </a:r>
            <a:r>
              <a:rPr lang="en-US" altLang="ja-JP" dirty="0">
                <a:sym typeface="Wingdings" panose="05000000000000000000" pitchFamily="2" charset="2"/>
              </a:rPr>
              <a:t>(</a:t>
            </a:r>
            <a:r>
              <a:rPr lang="en-US" altLang="ja-JP" dirty="0">
                <a:latin typeface="Times New Roman" panose="02020603050405020304" pitchFamily="18" charset="0"/>
                <a:cs typeface="Times New Roman" panose="02020603050405020304" pitchFamily="18" charset="0"/>
                <a:sym typeface="Wingdings" panose="05000000000000000000" pitchFamily="2" charset="2"/>
              </a:rPr>
              <a:t>1+</a:t>
            </a:r>
            <a:r>
              <a:rPr lang="en-US" altLang="ja-JP" dirty="0">
                <a:latin typeface="Symbol" panose="05050102010706020507" pitchFamily="18" charset="2"/>
                <a:sym typeface="Wingdings" panose="05000000000000000000" pitchFamily="2" charset="2"/>
              </a:rPr>
              <a:t>r</a:t>
            </a:r>
            <a:r>
              <a:rPr lang="en-US" altLang="ja-JP" dirty="0">
                <a:latin typeface="Times New Roman" panose="02020603050405020304" pitchFamily="18" charset="0"/>
                <a:cs typeface="Times New Roman" panose="02020603050405020304" pitchFamily="18" charset="0"/>
                <a:sym typeface="Wingdings" panose="05000000000000000000" pitchFamily="2" charset="2"/>
              </a:rPr>
              <a:t>−</a:t>
            </a:r>
            <a:r>
              <a:rPr lang="en-US" altLang="ja-JP" i="1" dirty="0">
                <a:latin typeface="Times New Roman" panose="02020603050405020304" pitchFamily="18" charset="0"/>
                <a:cs typeface="Times New Roman" panose="02020603050405020304" pitchFamily="18" charset="0"/>
                <a:sym typeface="Wingdings" panose="05000000000000000000" pitchFamily="2" charset="2"/>
              </a:rPr>
              <a:t>r</a:t>
            </a:r>
            <a:r>
              <a:rPr lang="en-US" altLang="ja-JP" dirty="0">
                <a:sym typeface="Wingdings" panose="05000000000000000000" pitchFamily="2" charset="2"/>
              </a:rPr>
              <a:t>)</a:t>
            </a:r>
            <a:r>
              <a:rPr lang="en-US" altLang="ja-JP" dirty="0">
                <a:latin typeface="Symbol" panose="05050102010706020507" pitchFamily="18" charset="2"/>
                <a:sym typeface="Wingdings" panose="05000000000000000000" pitchFamily="2" charset="2"/>
              </a:rPr>
              <a:t>D</a:t>
            </a:r>
            <a:r>
              <a:rPr lang="en-US" altLang="ja-JP" i="1" dirty="0">
                <a:sym typeface="Wingdings" panose="05000000000000000000" pitchFamily="2" charset="2"/>
              </a:rPr>
              <a:t>G</a:t>
            </a:r>
            <a:r>
              <a:rPr lang="ja-JP" altLang="en-US" dirty="0">
                <a:sym typeface="Wingdings" panose="05000000000000000000" pitchFamily="2" charset="2"/>
              </a:rPr>
              <a:t>増加（</a:t>
            </a:r>
            <a:r>
              <a:rPr kumimoji="1" lang="en-US" altLang="ja-JP" i="1" dirty="0" err="1">
                <a:latin typeface="Times New Roman" panose="02020603050405020304" pitchFamily="18" charset="0"/>
                <a:cs typeface="Times New Roman" panose="02020603050405020304" pitchFamily="18" charset="0"/>
                <a:sym typeface="Wingdings" panose="05000000000000000000" pitchFamily="2" charset="2"/>
              </a:rPr>
              <a:t>Y</a:t>
            </a:r>
            <a:r>
              <a:rPr kumimoji="1" lang="en-US" altLang="ja-JP" i="1" baseline="30000" dirty="0" err="1">
                <a:latin typeface="Times New Roman" panose="02020603050405020304" pitchFamily="18" charset="0"/>
                <a:cs typeface="Times New Roman" panose="02020603050405020304" pitchFamily="18" charset="0"/>
                <a:sym typeface="Wingdings" panose="05000000000000000000" pitchFamily="2" charset="2"/>
              </a:rPr>
              <a:t>d</a:t>
            </a:r>
            <a:r>
              <a:rPr kumimoji="1" lang="en-US" altLang="ja-JP" dirty="0">
                <a:latin typeface="Times New Roman" panose="02020603050405020304" pitchFamily="18" charset="0"/>
                <a:cs typeface="Times New Roman" panose="02020603050405020304" pitchFamily="18" charset="0"/>
                <a:sym typeface="Wingdings" panose="05000000000000000000" pitchFamily="2" charset="2"/>
              </a:rPr>
              <a:t>’</a:t>
            </a:r>
            <a:r>
              <a:rPr kumimoji="1" lang="ja-JP" altLang="en-US" dirty="0">
                <a:sym typeface="Wingdings" panose="05000000000000000000" pitchFamily="2" charset="2"/>
              </a:rPr>
              <a:t>にシフト），しかし</a:t>
            </a:r>
            <a:r>
              <a:rPr kumimoji="1" lang="en-US" altLang="ja-JP" i="1" dirty="0" err="1">
                <a:latin typeface="Times New Roman" panose="02020603050405020304" pitchFamily="18" charset="0"/>
                <a:cs typeface="Times New Roman" panose="02020603050405020304" pitchFamily="18" charset="0"/>
                <a:sym typeface="Wingdings" panose="05000000000000000000" pitchFamily="2" charset="2"/>
              </a:rPr>
              <a:t>Y</a:t>
            </a:r>
            <a:r>
              <a:rPr kumimoji="1" lang="en-US" altLang="ja-JP" i="1" baseline="30000" dirty="0" err="1">
                <a:latin typeface="Times New Roman" panose="02020603050405020304" pitchFamily="18" charset="0"/>
                <a:cs typeface="Times New Roman" panose="02020603050405020304" pitchFamily="18" charset="0"/>
                <a:sym typeface="Wingdings" panose="05000000000000000000" pitchFamily="2" charset="2"/>
              </a:rPr>
              <a:t>s</a:t>
            </a:r>
            <a:r>
              <a:rPr kumimoji="1" lang="ja-JP" altLang="en-US" dirty="0">
                <a:sym typeface="Wingdings" panose="05000000000000000000" pitchFamily="2" charset="2"/>
              </a:rPr>
              <a:t>はまだ増えない</a:t>
            </a:r>
            <a:r>
              <a:rPr kumimoji="1" lang="en-US" altLang="ja-JP" dirty="0">
                <a:sym typeface="Wingdings" panose="05000000000000000000" pitchFamily="2" charset="2"/>
              </a:rPr>
              <a:t></a:t>
            </a:r>
            <a:r>
              <a:rPr kumimoji="1" lang="ja-JP" altLang="en-US" dirty="0">
                <a:sym typeface="Wingdings" panose="05000000000000000000" pitchFamily="2" charset="2"/>
              </a:rPr>
              <a:t>利子率の上昇（点</a:t>
            </a:r>
            <a:r>
              <a:rPr kumimoji="1" lang="en-US" altLang="ja-JP" dirty="0">
                <a:sym typeface="Wingdings" panose="05000000000000000000" pitchFamily="2" charset="2"/>
              </a:rPr>
              <a:t>F</a:t>
            </a:r>
            <a:r>
              <a:rPr kumimoji="1" lang="ja-JP" altLang="en-US" dirty="0">
                <a:sym typeface="Wingdings" panose="05000000000000000000" pitchFamily="2" charset="2"/>
              </a:rPr>
              <a:t>）</a:t>
            </a:r>
            <a:endParaRPr kumimoji="1" lang="en-US" altLang="ja-JP" dirty="0">
              <a:sym typeface="Wingdings" panose="05000000000000000000" pitchFamily="2" charset="2"/>
            </a:endParaRPr>
          </a:p>
          <a:p>
            <a:pPr marL="285750" indent="-285750">
              <a:lnSpc>
                <a:spcPct val="150000"/>
              </a:lnSpc>
              <a:buFont typeface="Arial" panose="020B0604020202020204" pitchFamily="34" charset="0"/>
              <a:buChar char="•"/>
            </a:pPr>
            <a:r>
              <a:rPr lang="ja-JP" altLang="en-US" dirty="0">
                <a:sym typeface="Wingdings" panose="05000000000000000000" pitchFamily="2" charset="2"/>
              </a:rPr>
              <a:t>次期以降</a:t>
            </a:r>
            <a:endParaRPr lang="en-US" altLang="ja-JP" dirty="0">
              <a:sym typeface="Wingdings" panose="05000000000000000000" pitchFamily="2" charset="2"/>
            </a:endParaRPr>
          </a:p>
          <a:p>
            <a:pPr lvl="1">
              <a:lnSpc>
                <a:spcPct val="150000"/>
              </a:lnSpc>
            </a:pPr>
            <a:r>
              <a:rPr lang="en-US" altLang="ja-JP" i="1" dirty="0">
                <a:latin typeface="Times New Roman" panose="02020603050405020304" pitchFamily="18" charset="0"/>
                <a:cs typeface="Times New Roman" panose="02020603050405020304" pitchFamily="18" charset="0"/>
                <a:sym typeface="Wingdings" panose="05000000000000000000" pitchFamily="2" charset="2"/>
              </a:rPr>
              <a:t>G</a:t>
            </a:r>
            <a:r>
              <a:rPr lang="ja-JP" altLang="en-US" dirty="0">
                <a:latin typeface="Times New Roman" panose="02020603050405020304" pitchFamily="18" charset="0"/>
                <a:cs typeface="Times New Roman" panose="02020603050405020304" pitchFamily="18" charset="0"/>
                <a:sym typeface="Wingdings" panose="05000000000000000000" pitchFamily="2" charset="2"/>
              </a:rPr>
              <a:t>は元の水準。しかし恒常所得の増加の効果（</a:t>
            </a:r>
            <a:r>
              <a:rPr lang="en-US" altLang="ja-JP" dirty="0">
                <a:latin typeface="Times New Roman" panose="02020603050405020304" pitchFamily="18" charset="0"/>
                <a:cs typeface="Times New Roman" panose="02020603050405020304" pitchFamily="18" charset="0"/>
                <a:sym typeface="Wingdings" panose="05000000000000000000" pitchFamily="2" charset="2"/>
              </a:rPr>
              <a:t>=</a:t>
            </a:r>
            <a:r>
              <a:rPr lang="en-US" altLang="ja-JP" i="1" dirty="0">
                <a:latin typeface="Times New Roman" panose="02020603050405020304" pitchFamily="18" charset="0"/>
                <a:cs typeface="Times New Roman" panose="02020603050405020304" pitchFamily="18" charset="0"/>
                <a:sym typeface="Wingdings" panose="05000000000000000000" pitchFamily="2" charset="2"/>
              </a:rPr>
              <a:t>C</a:t>
            </a:r>
            <a:r>
              <a:rPr lang="ja-JP" altLang="en-US" dirty="0">
                <a:latin typeface="Times New Roman" panose="02020603050405020304" pitchFamily="18" charset="0"/>
                <a:cs typeface="Times New Roman" panose="02020603050405020304" pitchFamily="18" charset="0"/>
                <a:sym typeface="Wingdings" panose="05000000000000000000" pitchFamily="2" charset="2"/>
              </a:rPr>
              <a:t>の増加）が残る</a:t>
            </a:r>
            <a:r>
              <a:rPr lang="ja-JP" altLang="en-US" dirty="0">
                <a:sym typeface="Wingdings" panose="05000000000000000000" pitchFamily="2" charset="2"/>
              </a:rPr>
              <a:t>：</a:t>
            </a:r>
            <a:r>
              <a:rPr lang="en-US" altLang="ja-JP" dirty="0">
                <a:latin typeface="Times New Roman" panose="02020603050405020304" pitchFamily="18" charset="0"/>
                <a:cs typeface="Times New Roman" panose="02020603050405020304" pitchFamily="18" charset="0"/>
                <a:sym typeface="Wingdings" panose="05000000000000000000" pitchFamily="2" charset="2"/>
              </a:rPr>
              <a:t>(</a:t>
            </a:r>
            <a:r>
              <a:rPr lang="en-US" altLang="ja-JP" dirty="0">
                <a:latin typeface="Symbol" panose="05050102010706020507" pitchFamily="18" charset="2"/>
                <a:sym typeface="Wingdings" panose="05000000000000000000" pitchFamily="2" charset="2"/>
              </a:rPr>
              <a:t>r</a:t>
            </a:r>
            <a:r>
              <a:rPr lang="en-US" altLang="ja-JP" dirty="0">
                <a:latin typeface="Times New Roman" panose="02020603050405020304" pitchFamily="18" charset="0"/>
                <a:cs typeface="Times New Roman" panose="02020603050405020304" pitchFamily="18" charset="0"/>
                <a:sym typeface="Wingdings" panose="05000000000000000000" pitchFamily="2" charset="2"/>
              </a:rPr>
              <a:t>−</a:t>
            </a:r>
            <a:r>
              <a:rPr lang="en-US" altLang="ja-JP" i="1" dirty="0">
                <a:latin typeface="Times New Roman" panose="02020603050405020304" pitchFamily="18" charset="0"/>
                <a:cs typeface="Times New Roman" panose="02020603050405020304" pitchFamily="18" charset="0"/>
                <a:sym typeface="Wingdings" panose="05000000000000000000" pitchFamily="2" charset="2"/>
              </a:rPr>
              <a:t>r</a:t>
            </a:r>
            <a:r>
              <a:rPr lang="en-US" altLang="ja-JP" dirty="0">
                <a:latin typeface="Times New Roman" panose="02020603050405020304" pitchFamily="18" charset="0"/>
                <a:cs typeface="Times New Roman" panose="02020603050405020304" pitchFamily="18" charset="0"/>
                <a:sym typeface="Wingdings" panose="05000000000000000000" pitchFamily="2" charset="2"/>
              </a:rPr>
              <a:t>)</a:t>
            </a:r>
            <a:r>
              <a:rPr lang="en-US" altLang="ja-JP" dirty="0">
                <a:latin typeface="Symbol" panose="05050102010706020507" pitchFamily="18" charset="2"/>
                <a:cs typeface="Times New Roman" panose="02020603050405020304" pitchFamily="18" charset="0"/>
                <a:sym typeface="Wingdings" panose="05000000000000000000" pitchFamily="2" charset="2"/>
              </a:rPr>
              <a:t>D</a:t>
            </a:r>
            <a:r>
              <a:rPr lang="en-US" altLang="ja-JP" i="1" dirty="0">
                <a:latin typeface="Times New Roman" panose="02020603050405020304" pitchFamily="18" charset="0"/>
                <a:cs typeface="Times New Roman" panose="02020603050405020304" pitchFamily="18" charset="0"/>
                <a:sym typeface="Wingdings" panose="05000000000000000000" pitchFamily="2" charset="2"/>
              </a:rPr>
              <a:t>G</a:t>
            </a:r>
            <a:r>
              <a:rPr lang="en-US" altLang="ja-JP" dirty="0">
                <a:latin typeface="Times New Roman" panose="02020603050405020304" pitchFamily="18" charset="0"/>
                <a:cs typeface="Times New Roman" panose="02020603050405020304" pitchFamily="18" charset="0"/>
                <a:sym typeface="Wingdings" panose="05000000000000000000" pitchFamily="2" charset="2"/>
              </a:rPr>
              <a:t> </a:t>
            </a:r>
            <a:r>
              <a:rPr lang="ja-JP" altLang="en-US" dirty="0">
                <a:latin typeface="Times New Roman" panose="02020603050405020304" pitchFamily="18" charset="0"/>
                <a:cs typeface="Times New Roman" panose="02020603050405020304" pitchFamily="18" charset="0"/>
                <a:sym typeface="Wingdings" panose="05000000000000000000" pitchFamily="2" charset="2"/>
              </a:rPr>
              <a:t>（</a:t>
            </a:r>
            <a:r>
              <a:rPr lang="en-US" altLang="ja-JP" i="1" dirty="0" err="1">
                <a:latin typeface="Times New Roman" panose="02020603050405020304" pitchFamily="18" charset="0"/>
                <a:cs typeface="Times New Roman" panose="02020603050405020304" pitchFamily="18" charset="0"/>
                <a:sym typeface="Wingdings" panose="05000000000000000000" pitchFamily="2" charset="2"/>
              </a:rPr>
              <a:t>Y</a:t>
            </a:r>
            <a:r>
              <a:rPr lang="en-US" altLang="ja-JP" i="1" baseline="30000" dirty="0" err="1">
                <a:latin typeface="Times New Roman" panose="02020603050405020304" pitchFamily="18" charset="0"/>
                <a:cs typeface="Times New Roman" panose="02020603050405020304" pitchFamily="18" charset="0"/>
                <a:sym typeface="Wingdings" panose="05000000000000000000" pitchFamily="2" charset="2"/>
              </a:rPr>
              <a:t>d</a:t>
            </a:r>
            <a:r>
              <a:rPr lang="en-US" altLang="ja-JP" dirty="0">
                <a:latin typeface="Times New Roman" panose="02020603050405020304" pitchFamily="18" charset="0"/>
                <a:cs typeface="Times New Roman" panose="02020603050405020304" pitchFamily="18" charset="0"/>
                <a:sym typeface="Wingdings" panose="05000000000000000000" pitchFamily="2" charset="2"/>
              </a:rPr>
              <a:t>’’</a:t>
            </a:r>
            <a:r>
              <a:rPr lang="ja-JP" altLang="en-US" dirty="0">
                <a:latin typeface="Times New Roman" panose="02020603050405020304" pitchFamily="18" charset="0"/>
                <a:cs typeface="Times New Roman" panose="02020603050405020304" pitchFamily="18" charset="0"/>
                <a:sym typeface="Wingdings" panose="05000000000000000000" pitchFamily="2" charset="2"/>
              </a:rPr>
              <a:t>）</a:t>
            </a:r>
            <a:r>
              <a:rPr lang="ja-JP" altLang="en-US" dirty="0">
                <a:sym typeface="Wingdings" panose="05000000000000000000" pitchFamily="2" charset="2"/>
              </a:rPr>
              <a:t>。</a:t>
            </a:r>
            <a:r>
              <a:rPr kumimoji="1" lang="ja-JP" altLang="en-US" dirty="0">
                <a:sym typeface="Wingdings" panose="05000000000000000000" pitchFamily="2" charset="2"/>
              </a:rPr>
              <a:t>生産力が増加し</a:t>
            </a:r>
            <a:r>
              <a:rPr kumimoji="1" lang="en-US" altLang="ja-JP" dirty="0">
                <a:latin typeface="Times New Roman" panose="02020603050405020304" pitchFamily="18" charset="0"/>
                <a:cs typeface="Times New Roman" panose="02020603050405020304" pitchFamily="18" charset="0"/>
                <a:sym typeface="Wingdings" panose="05000000000000000000" pitchFamily="2" charset="2"/>
              </a:rPr>
              <a:t>(</a:t>
            </a:r>
            <a:r>
              <a:rPr kumimoji="1" lang="en-US" altLang="ja-JP" dirty="0">
                <a:latin typeface="Symbol" panose="05050102010706020507" pitchFamily="18" charset="2"/>
                <a:sym typeface="Wingdings" panose="05000000000000000000" pitchFamily="2" charset="2"/>
              </a:rPr>
              <a:t>D</a:t>
            </a:r>
            <a:r>
              <a:rPr kumimoji="1" lang="en-US" altLang="ja-JP" i="1" dirty="0">
                <a:latin typeface="Times New Roman" panose="02020603050405020304" pitchFamily="18" charset="0"/>
                <a:cs typeface="Times New Roman" panose="02020603050405020304" pitchFamily="18" charset="0"/>
                <a:sym typeface="Wingdings" panose="05000000000000000000" pitchFamily="2" charset="2"/>
              </a:rPr>
              <a:t>Y</a:t>
            </a:r>
            <a:r>
              <a:rPr kumimoji="1" lang="en-US" altLang="ja-JP" i="1" baseline="30000" dirty="0">
                <a:latin typeface="Times New Roman" panose="02020603050405020304" pitchFamily="18" charset="0"/>
                <a:cs typeface="Times New Roman" panose="02020603050405020304" pitchFamily="18" charset="0"/>
                <a:sym typeface="Wingdings" panose="05000000000000000000" pitchFamily="2" charset="2"/>
              </a:rPr>
              <a:t>s</a:t>
            </a:r>
            <a:r>
              <a:rPr kumimoji="1" lang="en-US" altLang="ja-JP" dirty="0">
                <a:sym typeface="Wingdings" panose="05000000000000000000" pitchFamily="2" charset="2"/>
              </a:rPr>
              <a:t>=</a:t>
            </a:r>
            <a:r>
              <a:rPr lang="en-US" altLang="ja-JP" dirty="0" err="1">
                <a:latin typeface="Symbol" panose="05050102010706020507" pitchFamily="18" charset="2"/>
                <a:sym typeface="Wingdings" panose="05000000000000000000" pitchFamily="2" charset="2"/>
              </a:rPr>
              <a:t>rD</a:t>
            </a:r>
            <a:r>
              <a:rPr lang="en-US" altLang="ja-JP" i="1" dirty="0" err="1">
                <a:latin typeface="Times New Roman" panose="02020603050405020304" pitchFamily="18" charset="0"/>
                <a:cs typeface="Times New Roman" panose="02020603050405020304" pitchFamily="18" charset="0"/>
                <a:sym typeface="Wingdings" panose="05000000000000000000" pitchFamily="2" charset="2"/>
              </a:rPr>
              <a:t>G</a:t>
            </a:r>
            <a:r>
              <a:rPr lang="en-US" altLang="ja-JP" dirty="0">
                <a:sym typeface="Wingdings" panose="05000000000000000000" pitchFamily="2" charset="2"/>
              </a:rPr>
              <a:t> </a:t>
            </a:r>
            <a:r>
              <a:rPr lang="en-US" altLang="ja-JP" dirty="0">
                <a:latin typeface="Times New Roman" panose="02020603050405020304" pitchFamily="18" charset="0"/>
                <a:cs typeface="Times New Roman" panose="02020603050405020304" pitchFamily="18" charset="0"/>
                <a:sym typeface="Wingdings" panose="05000000000000000000" pitchFamily="2" charset="2"/>
              </a:rPr>
              <a:t>)</a:t>
            </a:r>
            <a:r>
              <a:rPr kumimoji="1" lang="ja-JP" altLang="en-US" dirty="0" err="1">
                <a:sym typeface="Wingdings" panose="05000000000000000000" pitchFamily="2" charset="2"/>
              </a:rPr>
              <a:t>，</a:t>
            </a:r>
            <a:r>
              <a:rPr kumimoji="1" lang="en-US" altLang="ja-JP" i="1" dirty="0" err="1">
                <a:latin typeface="Times New Roman" panose="02020603050405020304" pitchFamily="18" charset="0"/>
                <a:cs typeface="Times New Roman" panose="02020603050405020304" pitchFamily="18" charset="0"/>
                <a:sym typeface="Wingdings" panose="05000000000000000000" pitchFamily="2" charset="2"/>
              </a:rPr>
              <a:t>Y</a:t>
            </a:r>
            <a:r>
              <a:rPr kumimoji="1" lang="en-US" altLang="ja-JP" i="1" baseline="30000" dirty="0" err="1">
                <a:latin typeface="Times New Roman" panose="02020603050405020304" pitchFamily="18" charset="0"/>
                <a:cs typeface="Times New Roman" panose="02020603050405020304" pitchFamily="18" charset="0"/>
                <a:sym typeface="Wingdings" panose="05000000000000000000" pitchFamily="2" charset="2"/>
              </a:rPr>
              <a:t>s</a:t>
            </a:r>
            <a:r>
              <a:rPr kumimoji="1" lang="en-US" altLang="ja-JP" dirty="0">
                <a:latin typeface="Times New Roman" panose="02020603050405020304" pitchFamily="18" charset="0"/>
                <a:cs typeface="Times New Roman" panose="02020603050405020304" pitchFamily="18" charset="0"/>
                <a:sym typeface="Wingdings" panose="05000000000000000000" pitchFamily="2" charset="2"/>
              </a:rPr>
              <a:t>’’</a:t>
            </a:r>
            <a:r>
              <a:rPr kumimoji="1" lang="ja-JP" altLang="en-US" dirty="0">
                <a:sym typeface="Wingdings" panose="05000000000000000000" pitchFamily="2" charset="2"/>
              </a:rPr>
              <a:t>にシフト。</a:t>
            </a:r>
            <a:endParaRPr kumimoji="1" lang="ja-JP" altLang="en-US" dirty="0"/>
          </a:p>
        </p:txBody>
      </p:sp>
    </p:spTree>
    <p:extLst>
      <p:ext uri="{BB962C8B-B14F-4D97-AF65-F5344CB8AC3E}">
        <p14:creationId xmlns:p14="http://schemas.microsoft.com/office/powerpoint/2010/main" val="7942795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sz="3600" dirty="0"/>
              <a:t>公共投資の効果</a:t>
            </a:r>
            <a:r>
              <a:rPr kumimoji="1" lang="en-US" altLang="ja-JP" sz="3600" dirty="0"/>
              <a:t>(3)  </a:t>
            </a:r>
            <a:r>
              <a:rPr lang="ja-JP" altLang="en-US" sz="3600" dirty="0"/>
              <a:t>無駄な公共投資</a:t>
            </a:r>
            <a:endParaRPr kumimoji="1" lang="ja-JP" altLang="en-US" dirty="0"/>
          </a:p>
        </p:txBody>
      </p:sp>
      <p:sp>
        <p:nvSpPr>
          <p:cNvPr id="3" name="コンテンツ プレースホルダー 2"/>
          <p:cNvSpPr>
            <a:spLocks noGrp="1"/>
          </p:cNvSpPr>
          <p:nvPr>
            <p:ph idx="1"/>
          </p:nvPr>
        </p:nvSpPr>
        <p:spPr>
          <a:xfrm>
            <a:off x="395536" y="1412776"/>
            <a:ext cx="4032448" cy="5080098"/>
          </a:xfrm>
        </p:spPr>
        <p:txBody>
          <a:bodyPr>
            <a:normAutofit/>
          </a:bodyPr>
          <a:lstStyle/>
          <a:p>
            <a:pPr>
              <a:lnSpc>
                <a:spcPct val="120000"/>
              </a:lnSpc>
            </a:pPr>
            <a:r>
              <a:rPr kumimoji="1" lang="ja-JP" altLang="en-US" sz="1600" dirty="0"/>
              <a:t>公共投資の増加</a:t>
            </a:r>
            <a:r>
              <a:rPr lang="en-US" altLang="ja-JP" sz="1600" dirty="0">
                <a:sym typeface="Wingdings" panose="05000000000000000000" pitchFamily="2" charset="2"/>
              </a:rPr>
              <a:t></a:t>
            </a:r>
            <a:r>
              <a:rPr lang="en-US" altLang="ja-JP" sz="1600" i="1" dirty="0">
                <a:latin typeface="Times New Roman" panose="02020603050405020304" pitchFamily="18" charset="0"/>
                <a:cs typeface="Times New Roman" panose="02020603050405020304" pitchFamily="18" charset="0"/>
                <a:sym typeface="Wingdings" panose="05000000000000000000" pitchFamily="2" charset="2"/>
              </a:rPr>
              <a:t>G</a:t>
            </a:r>
            <a:r>
              <a:rPr lang="ja-JP" altLang="en-US" sz="1600" dirty="0">
                <a:latin typeface="Times New Roman" panose="02020603050405020304" pitchFamily="18" charset="0"/>
                <a:cs typeface="Times New Roman" panose="02020603050405020304" pitchFamily="18" charset="0"/>
                <a:sym typeface="Wingdings" panose="05000000000000000000" pitchFamily="2" charset="2"/>
              </a:rPr>
              <a:t>の増加と</a:t>
            </a:r>
            <a:r>
              <a:rPr lang="en-US" altLang="ja-JP" sz="1600" i="1" dirty="0">
                <a:latin typeface="Times New Roman" panose="02020603050405020304" pitchFamily="18" charset="0"/>
                <a:cs typeface="Times New Roman" panose="02020603050405020304" pitchFamily="18" charset="0"/>
                <a:sym typeface="Wingdings" panose="05000000000000000000" pitchFamily="2" charset="2"/>
              </a:rPr>
              <a:t>C</a:t>
            </a:r>
            <a:r>
              <a:rPr lang="ja-JP" altLang="en-US" sz="1600" dirty="0">
                <a:latin typeface="Times New Roman" panose="02020603050405020304" pitchFamily="18" charset="0"/>
                <a:cs typeface="Times New Roman" panose="02020603050405020304" pitchFamily="18" charset="0"/>
                <a:sym typeface="Wingdings" panose="05000000000000000000" pitchFamily="2" charset="2"/>
              </a:rPr>
              <a:t>の減少</a:t>
            </a:r>
            <a:r>
              <a:rPr lang="en-US" altLang="ja-JP" sz="1600" dirty="0">
                <a:sym typeface="Wingdings" panose="05000000000000000000" pitchFamily="2" charset="2"/>
              </a:rPr>
              <a:t>(</a:t>
            </a:r>
            <a:r>
              <a:rPr lang="en-US" altLang="ja-JP" sz="1600" dirty="0">
                <a:latin typeface="Symbol" panose="05050102010706020507" pitchFamily="18" charset="2"/>
                <a:sym typeface="Wingdings" panose="05000000000000000000" pitchFamily="2" charset="2"/>
              </a:rPr>
              <a:t>r</a:t>
            </a:r>
            <a:r>
              <a:rPr lang="en-US" altLang="ja-JP" sz="1600" dirty="0">
                <a:sym typeface="Wingdings" panose="05000000000000000000" pitchFamily="2" charset="2"/>
              </a:rPr>
              <a:t>&lt;</a:t>
            </a:r>
            <a:r>
              <a:rPr lang="en-US" altLang="ja-JP" sz="1600" i="1" dirty="0">
                <a:latin typeface="Times New Roman" panose="02020603050405020304" pitchFamily="18" charset="0"/>
                <a:cs typeface="Times New Roman" panose="02020603050405020304" pitchFamily="18" charset="0"/>
                <a:sym typeface="Wingdings" panose="05000000000000000000" pitchFamily="2" charset="2"/>
              </a:rPr>
              <a:t>r</a:t>
            </a:r>
            <a:r>
              <a:rPr lang="ja-JP" altLang="en-US" sz="1600" dirty="0">
                <a:sym typeface="Wingdings" panose="05000000000000000000" pitchFamily="2" charset="2"/>
              </a:rPr>
              <a:t>のため；恒常所得の低下）</a:t>
            </a:r>
            <a:endParaRPr lang="en-US" altLang="ja-JP" sz="1600" dirty="0">
              <a:sym typeface="Wingdings" panose="05000000000000000000" pitchFamily="2" charset="2"/>
            </a:endParaRPr>
          </a:p>
          <a:p>
            <a:pPr marL="0" indent="0">
              <a:lnSpc>
                <a:spcPct val="120000"/>
              </a:lnSpc>
              <a:buNone/>
            </a:pPr>
            <a:r>
              <a:rPr lang="en-US" altLang="ja-JP" sz="1600" dirty="0">
                <a:sym typeface="Wingdings" panose="05000000000000000000" pitchFamily="2" charset="2"/>
              </a:rPr>
              <a:t></a:t>
            </a:r>
            <a:r>
              <a:rPr lang="en-US" altLang="ja-JP" sz="1600" i="1" dirty="0">
                <a:latin typeface="Times New Roman" panose="02020603050405020304" pitchFamily="18" charset="0"/>
                <a:cs typeface="Times New Roman" panose="02020603050405020304" pitchFamily="18" charset="0"/>
                <a:sym typeface="Wingdings" panose="05000000000000000000" pitchFamily="2" charset="2"/>
              </a:rPr>
              <a:t>G</a:t>
            </a:r>
            <a:r>
              <a:rPr lang="ja-JP" altLang="en-US" sz="1600" dirty="0">
                <a:latin typeface="Times New Roman" panose="02020603050405020304" pitchFamily="18" charset="0"/>
                <a:cs typeface="Times New Roman" panose="02020603050405020304" pitchFamily="18" charset="0"/>
                <a:sym typeface="Wingdings" panose="05000000000000000000" pitchFamily="2" charset="2"/>
              </a:rPr>
              <a:t>の増加の効果が大きいので，一時的に</a:t>
            </a:r>
            <a:r>
              <a:rPr lang="en-US" altLang="ja-JP" sz="1600" i="1" dirty="0">
                <a:latin typeface="Times New Roman" panose="02020603050405020304" pitchFamily="18" charset="0"/>
                <a:cs typeface="Times New Roman" panose="02020603050405020304" pitchFamily="18" charset="0"/>
                <a:sym typeface="Wingdings" panose="05000000000000000000" pitchFamily="2" charset="2"/>
              </a:rPr>
              <a:t>Y</a:t>
            </a:r>
            <a:r>
              <a:rPr lang="en-US" altLang="ja-JP" sz="1600" i="1" baseline="30000" dirty="0">
                <a:latin typeface="Times New Roman" panose="02020603050405020304" pitchFamily="18" charset="0"/>
                <a:cs typeface="Times New Roman" panose="02020603050405020304" pitchFamily="18" charset="0"/>
                <a:sym typeface="Wingdings" panose="05000000000000000000" pitchFamily="2" charset="2"/>
              </a:rPr>
              <a:t>d</a:t>
            </a:r>
            <a:r>
              <a:rPr lang="en-US" altLang="ja-JP" sz="1600" dirty="0">
                <a:latin typeface="Times New Roman" panose="02020603050405020304" pitchFamily="18" charset="0"/>
                <a:cs typeface="Times New Roman" panose="02020603050405020304" pitchFamily="18" charset="0"/>
                <a:sym typeface="Wingdings" panose="05000000000000000000" pitchFamily="2" charset="2"/>
              </a:rPr>
              <a:t>’</a:t>
            </a:r>
            <a:r>
              <a:rPr lang="ja-JP" altLang="en-US" sz="1600" dirty="0">
                <a:latin typeface="Times New Roman" panose="02020603050405020304" pitchFamily="18" charset="0"/>
                <a:cs typeface="Times New Roman" panose="02020603050405020304" pitchFamily="18" charset="0"/>
                <a:sym typeface="Wingdings" panose="05000000000000000000" pitchFamily="2" charset="2"/>
              </a:rPr>
              <a:t>にシフト</a:t>
            </a:r>
            <a:r>
              <a:rPr lang="en-US" altLang="ja-JP" sz="1600" dirty="0">
                <a:latin typeface="Times New Roman" panose="02020603050405020304" pitchFamily="18" charset="0"/>
                <a:cs typeface="Times New Roman" panose="02020603050405020304" pitchFamily="18" charset="0"/>
                <a:sym typeface="Wingdings" panose="05000000000000000000" pitchFamily="2" charset="2"/>
              </a:rPr>
              <a:t></a:t>
            </a:r>
            <a:r>
              <a:rPr lang="ja-JP" altLang="en-US" sz="1600" dirty="0">
                <a:latin typeface="Times New Roman" panose="02020603050405020304" pitchFamily="18" charset="0"/>
                <a:cs typeface="Times New Roman" panose="02020603050405020304" pitchFamily="18" charset="0"/>
                <a:sym typeface="Wingdings" panose="05000000000000000000" pitchFamily="2" charset="2"/>
              </a:rPr>
              <a:t>利子率上昇（点</a:t>
            </a:r>
            <a:r>
              <a:rPr lang="en-US" altLang="ja-JP" sz="1600" dirty="0">
                <a:latin typeface="Times New Roman" panose="02020603050405020304" pitchFamily="18" charset="0"/>
                <a:cs typeface="Times New Roman" panose="02020603050405020304" pitchFamily="18" charset="0"/>
                <a:sym typeface="Wingdings" panose="05000000000000000000" pitchFamily="2" charset="2"/>
              </a:rPr>
              <a:t>F</a:t>
            </a:r>
            <a:r>
              <a:rPr lang="ja-JP" altLang="en-US" sz="1600" dirty="0">
                <a:latin typeface="Times New Roman" panose="02020603050405020304" pitchFamily="18" charset="0"/>
                <a:cs typeface="Times New Roman" panose="02020603050405020304" pitchFamily="18" charset="0"/>
                <a:sym typeface="Wingdings" panose="05000000000000000000" pitchFamily="2" charset="2"/>
              </a:rPr>
              <a:t>）</a:t>
            </a:r>
            <a:endParaRPr lang="en-US" altLang="ja-JP" sz="1600" dirty="0">
              <a:latin typeface="Times New Roman" panose="02020603050405020304" pitchFamily="18" charset="0"/>
              <a:cs typeface="Times New Roman" panose="02020603050405020304" pitchFamily="18" charset="0"/>
              <a:sym typeface="Wingdings" panose="05000000000000000000" pitchFamily="2" charset="2"/>
            </a:endParaRPr>
          </a:p>
          <a:p>
            <a:pPr>
              <a:lnSpc>
                <a:spcPct val="120000"/>
              </a:lnSpc>
            </a:pPr>
            <a:r>
              <a:rPr kumimoji="1" lang="ja-JP" altLang="en-US" sz="1600" dirty="0">
                <a:sym typeface="Wingdings" panose="05000000000000000000" pitchFamily="2" charset="2"/>
              </a:rPr>
              <a:t>次の年以降</a:t>
            </a:r>
            <a:endParaRPr kumimoji="1" lang="en-US" altLang="ja-JP" sz="1600" dirty="0">
              <a:sym typeface="Wingdings" panose="05000000000000000000" pitchFamily="2" charset="2"/>
            </a:endParaRPr>
          </a:p>
          <a:p>
            <a:pPr marL="0" indent="0">
              <a:lnSpc>
                <a:spcPct val="120000"/>
              </a:lnSpc>
              <a:buNone/>
            </a:pPr>
            <a:r>
              <a:rPr kumimoji="1" lang="en-US" altLang="ja-JP" sz="1600" i="1" dirty="0">
                <a:latin typeface="Times New Roman" panose="02020603050405020304" pitchFamily="18" charset="0"/>
                <a:cs typeface="Times New Roman" panose="02020603050405020304" pitchFamily="18" charset="0"/>
                <a:sym typeface="Wingdings" panose="05000000000000000000" pitchFamily="2" charset="2"/>
              </a:rPr>
              <a:t>G</a:t>
            </a:r>
            <a:r>
              <a:rPr kumimoji="1" lang="ja-JP" altLang="en-US" sz="1600" dirty="0">
                <a:latin typeface="Times New Roman" panose="02020603050405020304" pitchFamily="18" charset="0"/>
                <a:cs typeface="Times New Roman" panose="02020603050405020304" pitchFamily="18" charset="0"/>
                <a:sym typeface="Wingdings" panose="05000000000000000000" pitchFamily="2" charset="2"/>
              </a:rPr>
              <a:t>は元の水準に戻り，</a:t>
            </a:r>
            <a:r>
              <a:rPr kumimoji="1" lang="en-US" altLang="ja-JP" sz="1600" i="1" dirty="0">
                <a:latin typeface="Times New Roman" panose="02020603050405020304" pitchFamily="18" charset="0"/>
                <a:cs typeface="Times New Roman" panose="02020603050405020304" pitchFamily="18" charset="0"/>
                <a:sym typeface="Wingdings" panose="05000000000000000000" pitchFamily="2" charset="2"/>
              </a:rPr>
              <a:t>C</a:t>
            </a:r>
            <a:r>
              <a:rPr kumimoji="1" lang="ja-JP" altLang="en-US" sz="1600" dirty="0">
                <a:latin typeface="Times New Roman" panose="02020603050405020304" pitchFamily="18" charset="0"/>
                <a:cs typeface="Times New Roman" panose="02020603050405020304" pitchFamily="18" charset="0"/>
                <a:sym typeface="Wingdings" panose="05000000000000000000" pitchFamily="2" charset="2"/>
              </a:rPr>
              <a:t>減少の効果が残る</a:t>
            </a:r>
            <a:r>
              <a:rPr kumimoji="1" lang="en-US" altLang="ja-JP" sz="1600" dirty="0">
                <a:latin typeface="Times New Roman" panose="02020603050405020304" pitchFamily="18" charset="0"/>
                <a:cs typeface="Times New Roman" panose="02020603050405020304" pitchFamily="18" charset="0"/>
                <a:sym typeface="Wingdings" panose="05000000000000000000" pitchFamily="2" charset="2"/>
              </a:rPr>
              <a:t> </a:t>
            </a:r>
            <a:r>
              <a:rPr kumimoji="1" lang="en-US" altLang="ja-JP" sz="1600" i="1" dirty="0">
                <a:latin typeface="Times New Roman" panose="02020603050405020304" pitchFamily="18" charset="0"/>
                <a:cs typeface="Times New Roman" panose="02020603050405020304" pitchFamily="18" charset="0"/>
                <a:sym typeface="Wingdings" panose="05000000000000000000" pitchFamily="2" charset="2"/>
              </a:rPr>
              <a:t>Y</a:t>
            </a:r>
            <a:r>
              <a:rPr kumimoji="1" lang="en-US" altLang="ja-JP" sz="1600" i="1" baseline="30000" dirty="0">
                <a:latin typeface="Times New Roman" panose="02020603050405020304" pitchFamily="18" charset="0"/>
                <a:cs typeface="Times New Roman" panose="02020603050405020304" pitchFamily="18" charset="0"/>
                <a:sym typeface="Wingdings" panose="05000000000000000000" pitchFamily="2" charset="2"/>
              </a:rPr>
              <a:t>d</a:t>
            </a:r>
            <a:r>
              <a:rPr kumimoji="1" lang="en-US" altLang="ja-JP" sz="1600" dirty="0">
                <a:latin typeface="Times New Roman" panose="02020603050405020304" pitchFamily="18" charset="0"/>
                <a:cs typeface="Times New Roman" panose="02020603050405020304" pitchFamily="18" charset="0"/>
                <a:sym typeface="Wingdings" panose="05000000000000000000" pitchFamily="2" charset="2"/>
              </a:rPr>
              <a:t>”</a:t>
            </a:r>
            <a:r>
              <a:rPr kumimoji="1" lang="ja-JP" altLang="en-US" sz="1600" dirty="0">
                <a:latin typeface="Times New Roman" panose="02020603050405020304" pitchFamily="18" charset="0"/>
                <a:cs typeface="Times New Roman" panose="02020603050405020304" pitchFamily="18" charset="0"/>
                <a:sym typeface="Wingdings" panose="05000000000000000000" pitchFamily="2" charset="2"/>
              </a:rPr>
              <a:t>にシフト</a:t>
            </a:r>
            <a:endParaRPr kumimoji="1" lang="en-US" altLang="ja-JP" sz="1600" dirty="0">
              <a:latin typeface="Times New Roman" panose="02020603050405020304" pitchFamily="18" charset="0"/>
              <a:cs typeface="Times New Roman" panose="02020603050405020304" pitchFamily="18" charset="0"/>
              <a:sym typeface="Wingdings" panose="05000000000000000000" pitchFamily="2" charset="2"/>
            </a:endParaRPr>
          </a:p>
          <a:p>
            <a:pPr marL="0" indent="0">
              <a:lnSpc>
                <a:spcPct val="120000"/>
              </a:lnSpc>
              <a:buNone/>
            </a:pPr>
            <a:r>
              <a:rPr lang="en-US" altLang="ja-JP" sz="1600" i="1" dirty="0" err="1">
                <a:latin typeface="Times New Roman" panose="02020603050405020304" pitchFamily="18" charset="0"/>
                <a:cs typeface="Times New Roman" panose="02020603050405020304" pitchFamily="18" charset="0"/>
                <a:sym typeface="Wingdings" panose="05000000000000000000" pitchFamily="2" charset="2"/>
              </a:rPr>
              <a:t>Y</a:t>
            </a:r>
            <a:r>
              <a:rPr lang="en-US" altLang="ja-JP" sz="1600" i="1" baseline="30000" dirty="0" err="1">
                <a:latin typeface="Times New Roman" panose="02020603050405020304" pitchFamily="18" charset="0"/>
                <a:cs typeface="Times New Roman" panose="02020603050405020304" pitchFamily="18" charset="0"/>
                <a:sym typeface="Wingdings" panose="05000000000000000000" pitchFamily="2" charset="2"/>
              </a:rPr>
              <a:t>s</a:t>
            </a:r>
            <a:r>
              <a:rPr lang="ja-JP" altLang="en-US" sz="1600" dirty="0">
                <a:latin typeface="Times New Roman" panose="02020603050405020304" pitchFamily="18" charset="0"/>
                <a:cs typeface="Times New Roman" panose="02020603050405020304" pitchFamily="18" charset="0"/>
                <a:sym typeface="Wingdings" panose="05000000000000000000" pitchFamily="2" charset="2"/>
              </a:rPr>
              <a:t>はごくわずかに増加</a:t>
            </a:r>
            <a:r>
              <a:rPr lang="ja-JP" altLang="en-US" sz="1600" dirty="0">
                <a:sym typeface="Wingdings" panose="05000000000000000000" pitchFamily="2" charset="2"/>
              </a:rPr>
              <a:t>（</a:t>
            </a:r>
            <a:r>
              <a:rPr lang="en-US" altLang="ja-JP" sz="1600" dirty="0">
                <a:latin typeface="Symbol" panose="05050102010706020507" pitchFamily="18" charset="2"/>
                <a:sym typeface="Wingdings" panose="05000000000000000000" pitchFamily="2" charset="2"/>
              </a:rPr>
              <a:t>r</a:t>
            </a:r>
            <a:r>
              <a:rPr lang="en-US" altLang="ja-JP" sz="1600" dirty="0">
                <a:latin typeface="Times New Roman" panose="02020603050405020304" pitchFamily="18" charset="0"/>
                <a:cs typeface="Times New Roman" panose="02020603050405020304" pitchFamily="18" charset="0"/>
                <a:sym typeface="Wingdings" panose="05000000000000000000" pitchFamily="2" charset="2"/>
              </a:rPr>
              <a:t>&gt;0</a:t>
            </a:r>
            <a:r>
              <a:rPr lang="ja-JP" altLang="en-US" sz="1600" dirty="0">
                <a:sym typeface="Wingdings" panose="05000000000000000000" pitchFamily="2" charset="2"/>
              </a:rPr>
              <a:t>の場合）</a:t>
            </a:r>
            <a:r>
              <a:rPr lang="en-US" altLang="ja-JP" sz="1600" dirty="0">
                <a:sym typeface="Wingdings" panose="05000000000000000000" pitchFamily="2" charset="2"/>
              </a:rPr>
              <a:t></a:t>
            </a:r>
            <a:r>
              <a:rPr lang="ja-JP" altLang="en-US" sz="1600" dirty="0">
                <a:sym typeface="Wingdings" panose="05000000000000000000" pitchFamily="2" charset="2"/>
              </a:rPr>
              <a:t>利子率の下落（点</a:t>
            </a:r>
            <a:r>
              <a:rPr lang="en-US" altLang="ja-JP" sz="1600" dirty="0">
                <a:latin typeface="Times New Roman" panose="02020603050405020304" pitchFamily="18" charset="0"/>
                <a:cs typeface="Times New Roman" panose="02020603050405020304" pitchFamily="18" charset="0"/>
                <a:sym typeface="Wingdings" panose="05000000000000000000" pitchFamily="2" charset="2"/>
              </a:rPr>
              <a:t>G</a:t>
            </a:r>
            <a:r>
              <a:rPr lang="ja-JP" altLang="en-US" sz="1600" dirty="0">
                <a:sym typeface="Wingdings" panose="05000000000000000000" pitchFamily="2" charset="2"/>
              </a:rPr>
              <a:t>）</a:t>
            </a:r>
            <a:endParaRPr kumimoji="1" lang="en-US" altLang="ja-JP" sz="1600" dirty="0">
              <a:sym typeface="Wingdings" panose="05000000000000000000" pitchFamily="2" charset="2"/>
            </a:endParaRPr>
          </a:p>
          <a:p>
            <a:pPr marL="0" indent="0">
              <a:lnSpc>
                <a:spcPct val="120000"/>
              </a:lnSpc>
              <a:buNone/>
            </a:pPr>
            <a:r>
              <a:rPr lang="en-US" altLang="ja-JP" sz="1600" dirty="0">
                <a:latin typeface="Symbol" panose="05050102010706020507" pitchFamily="18" charset="2"/>
                <a:sym typeface="Wingdings" panose="05000000000000000000" pitchFamily="2" charset="2"/>
              </a:rPr>
              <a:t>r</a:t>
            </a:r>
            <a:r>
              <a:rPr lang="en-US" altLang="ja-JP" sz="1600" dirty="0">
                <a:latin typeface="Times New Roman" panose="02020603050405020304" pitchFamily="18" charset="0"/>
                <a:cs typeface="Times New Roman" panose="02020603050405020304" pitchFamily="18" charset="0"/>
                <a:sym typeface="Wingdings" panose="05000000000000000000" pitchFamily="2" charset="2"/>
              </a:rPr>
              <a:t>&lt;0</a:t>
            </a:r>
            <a:r>
              <a:rPr lang="ja-JP" altLang="en-US" sz="1600" dirty="0">
                <a:sym typeface="Wingdings" panose="05000000000000000000" pitchFamily="2" charset="2"/>
              </a:rPr>
              <a:t> </a:t>
            </a:r>
            <a:r>
              <a:rPr lang="en-US" altLang="ja-JP" sz="1600" dirty="0">
                <a:sym typeface="Wingdings" panose="05000000000000000000" pitchFamily="2" charset="2"/>
              </a:rPr>
              <a:t>(</a:t>
            </a:r>
            <a:r>
              <a:rPr lang="ja-JP" altLang="en-US" sz="1600" dirty="0"/>
              <a:t>公共</a:t>
            </a:r>
            <a:r>
              <a:rPr lang="ja-JP" altLang="en-US" sz="1600" dirty="0">
                <a:latin typeface="Times New Roman" panose="02020603050405020304" pitchFamily="18" charset="0"/>
                <a:cs typeface="Times New Roman" panose="02020603050405020304" pitchFamily="18" charset="0"/>
              </a:rPr>
              <a:t>投資の生産力効果がマイナス</a:t>
            </a:r>
            <a:r>
              <a:rPr lang="en-US" altLang="ja-JP" sz="1600" dirty="0">
                <a:latin typeface="Times New Roman" panose="02020603050405020304" pitchFamily="18" charset="0"/>
                <a:cs typeface="Times New Roman" panose="02020603050405020304" pitchFamily="18" charset="0"/>
              </a:rPr>
              <a:t>)</a:t>
            </a:r>
            <a:r>
              <a:rPr lang="ja-JP" altLang="en-US" sz="1600" dirty="0">
                <a:sym typeface="Wingdings" panose="05000000000000000000" pitchFamily="2" charset="2"/>
              </a:rPr>
              <a:t>の場合</a:t>
            </a:r>
            <a:r>
              <a:rPr lang="ja-JP" altLang="en-US" sz="1600" dirty="0">
                <a:latin typeface="Times New Roman" panose="02020603050405020304" pitchFamily="18" charset="0"/>
                <a:cs typeface="Times New Roman" panose="02020603050405020304" pitchFamily="18" charset="0"/>
              </a:rPr>
              <a:t>には，</a:t>
            </a:r>
            <a:r>
              <a:rPr lang="en-US" altLang="ja-JP" sz="1600" i="1" dirty="0" err="1">
                <a:latin typeface="Times New Roman" panose="02020603050405020304" pitchFamily="18" charset="0"/>
                <a:cs typeface="Times New Roman" panose="02020603050405020304" pitchFamily="18" charset="0"/>
              </a:rPr>
              <a:t>Ys</a:t>
            </a:r>
            <a:r>
              <a:rPr lang="en-US" altLang="ja-JP" sz="1600" dirty="0">
                <a:latin typeface="Times New Roman" panose="02020603050405020304" pitchFamily="18" charset="0"/>
                <a:cs typeface="Times New Roman" panose="02020603050405020304" pitchFamily="18" charset="0"/>
              </a:rPr>
              <a:t>”</a:t>
            </a:r>
            <a:r>
              <a:rPr lang="ja-JP" altLang="en-US" sz="1600" dirty="0">
                <a:latin typeface="Times New Roman" panose="02020603050405020304" pitchFamily="18" charset="0"/>
                <a:cs typeface="Times New Roman" panose="02020603050405020304" pitchFamily="18" charset="0"/>
              </a:rPr>
              <a:t>曲線が</a:t>
            </a:r>
            <a:r>
              <a:rPr lang="en-US" altLang="ja-JP" sz="1600" i="1" dirty="0" err="1">
                <a:latin typeface="Times New Roman" panose="02020603050405020304" pitchFamily="18" charset="0"/>
                <a:cs typeface="Times New Roman" panose="02020603050405020304" pitchFamily="18" charset="0"/>
              </a:rPr>
              <a:t>Ys</a:t>
            </a:r>
            <a:r>
              <a:rPr lang="ja-JP" altLang="en-US" sz="1600" dirty="0">
                <a:latin typeface="Times New Roman" panose="02020603050405020304" pitchFamily="18" charset="0"/>
                <a:cs typeface="Times New Roman" panose="02020603050405020304" pitchFamily="18" charset="0"/>
              </a:rPr>
              <a:t>より左側にシフト</a:t>
            </a:r>
            <a:endParaRPr lang="en-US" altLang="ja-JP" sz="1600" dirty="0">
              <a:latin typeface="Times New Roman" panose="02020603050405020304" pitchFamily="18" charset="0"/>
              <a:cs typeface="Times New Roman" panose="02020603050405020304" pitchFamily="18" charset="0"/>
            </a:endParaRPr>
          </a:p>
          <a:p>
            <a:pPr marL="0" indent="0">
              <a:lnSpc>
                <a:spcPct val="120000"/>
              </a:lnSpc>
              <a:buNone/>
            </a:pPr>
            <a:r>
              <a:rPr lang="ja-JP" altLang="en-US" sz="1600" dirty="0">
                <a:latin typeface="Times New Roman" panose="02020603050405020304" pitchFamily="18" charset="0"/>
                <a:cs typeface="Times New Roman" panose="02020603050405020304" pitchFamily="18" charset="0"/>
              </a:rPr>
              <a:t>点</a:t>
            </a:r>
            <a:r>
              <a:rPr lang="en-US" altLang="ja-JP" sz="1600" dirty="0">
                <a:latin typeface="Times New Roman" panose="02020603050405020304" pitchFamily="18" charset="0"/>
                <a:cs typeface="Times New Roman" panose="02020603050405020304" pitchFamily="18" charset="0"/>
              </a:rPr>
              <a:t>F</a:t>
            </a:r>
            <a:r>
              <a:rPr lang="ja-JP" altLang="en-US" sz="1600" dirty="0">
                <a:latin typeface="Times New Roman" panose="02020603050405020304" pitchFamily="18" charset="0"/>
                <a:cs typeface="Times New Roman" panose="02020603050405020304" pitchFamily="18" charset="0"/>
              </a:rPr>
              <a:t>：一時的な利子率上昇は民間投資を減らし，将来の産出量の低下をもたらすかもしれない（ここでは無視）</a:t>
            </a:r>
            <a:endParaRPr kumimoji="1" lang="ja-JP" altLang="en-US" sz="1600" dirty="0">
              <a:latin typeface="Times New Roman" panose="02020603050405020304" pitchFamily="18" charset="0"/>
              <a:cs typeface="Times New Roman" panose="02020603050405020304" pitchFamily="18" charset="0"/>
            </a:endParaRPr>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83968" y="2049348"/>
            <a:ext cx="4760595" cy="395097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1795551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sz="4000" dirty="0"/>
              <a:t>異時点間の代替</a:t>
            </a:r>
          </a:p>
        </p:txBody>
      </p:sp>
      <mc:AlternateContent xmlns:mc="http://schemas.openxmlformats.org/markup-compatibility/2006" xmlns:a14="http://schemas.microsoft.com/office/drawing/2010/main">
        <mc:Choice Requires="a14">
          <p:sp>
            <p:nvSpPr>
              <p:cNvPr id="3" name="コンテンツ プレースホルダー 2"/>
              <p:cNvSpPr>
                <a:spLocks noGrp="1"/>
              </p:cNvSpPr>
              <p:nvPr>
                <p:ph idx="1"/>
              </p:nvPr>
            </p:nvSpPr>
            <p:spPr/>
            <p:txBody>
              <a:bodyPr>
                <a:normAutofit/>
              </a:bodyPr>
              <a:lstStyle/>
              <a:p>
                <a:pPr>
                  <a:lnSpc>
                    <a:spcPct val="100000"/>
                  </a:lnSpc>
                </a:pPr>
                <a:r>
                  <a:rPr kumimoji="1" lang="ja-JP" altLang="en-US" sz="2800" dirty="0"/>
                  <a:t>消費関数　</a:t>
                </a:r>
                <a14:m>
                  <m:oMath xmlns:m="http://schemas.openxmlformats.org/officeDocument/2006/math">
                    <m:r>
                      <a:rPr kumimoji="1" lang="en-US" altLang="ja-JP" sz="2800" b="0" i="1" smtClean="0">
                        <a:latin typeface="Cambria Math"/>
                      </a:rPr>
                      <m:t>𝐶</m:t>
                    </m:r>
                    <m:r>
                      <a:rPr kumimoji="1" lang="en-US" altLang="ja-JP" sz="2800" b="0" i="1" smtClean="0">
                        <a:latin typeface="Cambria Math"/>
                      </a:rPr>
                      <m:t>=</m:t>
                    </m:r>
                    <m:r>
                      <a:rPr kumimoji="1" lang="en-US" altLang="ja-JP" sz="2800" b="0" i="1" smtClean="0">
                        <a:latin typeface="Cambria Math"/>
                      </a:rPr>
                      <m:t>𝐶</m:t>
                    </m:r>
                    <m:d>
                      <m:dPr>
                        <m:ctrlPr>
                          <a:rPr kumimoji="1" lang="en-US" altLang="ja-JP" sz="2800" b="0" i="1" smtClean="0">
                            <a:latin typeface="Cambria Math" panose="02040503050406030204" pitchFamily="18" charset="0"/>
                          </a:rPr>
                        </m:ctrlPr>
                      </m:dPr>
                      <m:e>
                        <m:sSup>
                          <m:sSupPr>
                            <m:ctrlPr>
                              <a:rPr kumimoji="1" lang="en-US" altLang="ja-JP" sz="2800" b="0" i="1" smtClean="0">
                                <a:latin typeface="Cambria Math" panose="02040503050406030204" pitchFamily="18" charset="0"/>
                              </a:rPr>
                            </m:ctrlPr>
                          </m:sSupPr>
                          <m:e>
                            <m:r>
                              <a:rPr kumimoji="1" lang="en-US" altLang="ja-JP" sz="2800" b="0" i="1" smtClean="0">
                                <a:latin typeface="Cambria Math"/>
                              </a:rPr>
                              <m:t>𝑌</m:t>
                            </m:r>
                          </m:e>
                          <m:sup>
                            <m:r>
                              <a:rPr kumimoji="1" lang="en-US" altLang="ja-JP" sz="2800" b="0" i="1" smtClean="0">
                                <a:latin typeface="Cambria Math"/>
                              </a:rPr>
                              <m:t>𝑃</m:t>
                            </m:r>
                          </m:sup>
                        </m:sSup>
                        <m:r>
                          <a:rPr kumimoji="1" lang="en-US" altLang="ja-JP" sz="2800" b="0" i="1" smtClean="0">
                            <a:latin typeface="Cambria Math"/>
                          </a:rPr>
                          <m:t>,</m:t>
                        </m:r>
                        <m:r>
                          <a:rPr kumimoji="1" lang="en-US" altLang="ja-JP" sz="2800" b="0" i="1" smtClean="0">
                            <a:latin typeface="Cambria Math"/>
                          </a:rPr>
                          <m:t>𝑟</m:t>
                        </m:r>
                      </m:e>
                    </m:d>
                  </m:oMath>
                </a14:m>
                <a:endParaRPr kumimoji="1" lang="en-US" altLang="ja-JP" sz="2800" dirty="0"/>
              </a:p>
              <a:p>
                <a:pPr lvl="1">
                  <a:lnSpc>
                    <a:spcPct val="100000"/>
                  </a:lnSpc>
                </a:pPr>
                <a:r>
                  <a:rPr lang="ja-JP" altLang="en-US" sz="2400" dirty="0"/>
                  <a:t>利子率</a:t>
                </a:r>
                <a:r>
                  <a:rPr lang="en-US" altLang="ja-JP" sz="2400" i="1" dirty="0">
                    <a:latin typeface="Times New Roman" panose="02020603050405020304" pitchFamily="18" charset="0"/>
                    <a:cs typeface="Times New Roman" panose="02020603050405020304" pitchFamily="18" charset="0"/>
                  </a:rPr>
                  <a:t>r</a:t>
                </a:r>
                <a:r>
                  <a:rPr lang="ja-JP" altLang="en-US" sz="2400" dirty="0"/>
                  <a:t>の上昇 </a:t>
                </a:r>
                <a:r>
                  <a:rPr lang="en-US" altLang="ja-JP" sz="2400" dirty="0">
                    <a:sym typeface="Wingdings" panose="05000000000000000000" pitchFamily="2" charset="2"/>
                  </a:rPr>
                  <a:t> </a:t>
                </a:r>
                <a:r>
                  <a:rPr lang="ja-JP" altLang="en-US" sz="2400" dirty="0">
                    <a:sym typeface="Wingdings" panose="05000000000000000000" pitchFamily="2" charset="2"/>
                  </a:rPr>
                  <a:t>貯蓄が有利，現在の消費を抑制</a:t>
                </a:r>
                <a:endParaRPr lang="en-US" altLang="ja-JP" sz="2400" dirty="0">
                  <a:sym typeface="Wingdings" panose="05000000000000000000" pitchFamily="2" charset="2"/>
                </a:endParaRPr>
              </a:p>
              <a:p>
                <a:pPr lvl="1">
                  <a:lnSpc>
                    <a:spcPct val="100000"/>
                  </a:lnSpc>
                </a:pPr>
                <a:r>
                  <a:rPr lang="ja-JP" altLang="en-US" sz="2400" dirty="0">
                    <a:sym typeface="Wingdings" panose="05000000000000000000" pitchFamily="2" charset="2"/>
                  </a:rPr>
                  <a:t>将来財の価格（割引価値）　</a:t>
                </a:r>
                <a:r>
                  <a:rPr kumimoji="1" lang="en-US" altLang="ja-JP" sz="2400" dirty="0">
                    <a:latin typeface="Times New Roman" panose="02020603050405020304" pitchFamily="18" charset="0"/>
                    <a:cs typeface="Times New Roman" panose="02020603050405020304" pitchFamily="18" charset="0"/>
                    <a:sym typeface="Wingdings" panose="05000000000000000000" pitchFamily="2" charset="2"/>
                  </a:rPr>
                  <a:t>1/(1+</a:t>
                </a:r>
                <a:r>
                  <a:rPr kumimoji="1" lang="en-US" altLang="ja-JP" sz="2400" i="1" dirty="0">
                    <a:latin typeface="Times New Roman" panose="02020603050405020304" pitchFamily="18" charset="0"/>
                    <a:cs typeface="Times New Roman" panose="02020603050405020304" pitchFamily="18" charset="0"/>
                    <a:sym typeface="Wingdings" panose="05000000000000000000" pitchFamily="2" charset="2"/>
                  </a:rPr>
                  <a:t>r</a:t>
                </a:r>
                <a:r>
                  <a:rPr kumimoji="1" lang="en-US" altLang="ja-JP" sz="2400" dirty="0">
                    <a:latin typeface="Times New Roman" panose="02020603050405020304" pitchFamily="18" charset="0"/>
                    <a:cs typeface="Times New Roman" panose="02020603050405020304" pitchFamily="18" charset="0"/>
                    <a:sym typeface="Wingdings" panose="05000000000000000000" pitchFamily="2" charset="2"/>
                  </a:rPr>
                  <a:t>)</a:t>
                </a:r>
                <a:endParaRPr lang="en-US" altLang="ja-JP" sz="2400" dirty="0">
                  <a:latin typeface="Times New Roman" panose="02020603050405020304" pitchFamily="18" charset="0"/>
                  <a:cs typeface="Times New Roman" panose="02020603050405020304" pitchFamily="18" charset="0"/>
                  <a:sym typeface="Wingdings" panose="05000000000000000000" pitchFamily="2" charset="2"/>
                </a:endParaRPr>
              </a:p>
              <a:p>
                <a:pPr lvl="1">
                  <a:lnSpc>
                    <a:spcPct val="100000"/>
                  </a:lnSpc>
                </a:pPr>
                <a:r>
                  <a:rPr kumimoji="1" lang="ja-JP" altLang="en-US" sz="2400" dirty="0">
                    <a:sym typeface="Wingdings" panose="05000000000000000000" pitchFamily="2" charset="2"/>
                  </a:rPr>
                  <a:t>利子率の上昇は将来財の価格の低下（現在財の価格が相対的に高価になる）</a:t>
                </a:r>
                <a:r>
                  <a:rPr kumimoji="1" lang="en-US" altLang="ja-JP" sz="2400" dirty="0">
                    <a:sym typeface="Wingdings" panose="05000000000000000000" pitchFamily="2" charset="2"/>
                  </a:rPr>
                  <a:t></a:t>
                </a:r>
                <a:r>
                  <a:rPr kumimoji="1" lang="ja-JP" altLang="en-US" sz="2400" dirty="0">
                    <a:sym typeface="Wingdings" panose="05000000000000000000" pitchFamily="2" charset="2"/>
                  </a:rPr>
                  <a:t>現在財の消費抑制</a:t>
                </a:r>
                <a:endParaRPr kumimoji="1" lang="en-US" altLang="ja-JP" sz="2400" dirty="0"/>
              </a:p>
              <a:p>
                <a:pPr>
                  <a:lnSpc>
                    <a:spcPct val="100000"/>
                  </a:lnSpc>
                </a:pPr>
                <a:r>
                  <a:rPr lang="ja-JP" altLang="en-US" sz="2800" dirty="0"/>
                  <a:t>労働供給</a:t>
                </a:r>
                <a:endParaRPr lang="en-US" altLang="ja-JP" sz="2800" dirty="0"/>
              </a:p>
              <a:p>
                <a:pPr lvl="1">
                  <a:lnSpc>
                    <a:spcPct val="100000"/>
                  </a:lnSpc>
                </a:pPr>
                <a:r>
                  <a:rPr lang="ja-JP" altLang="en-US" sz="2400" dirty="0">
                    <a:sym typeface="Wingdings" panose="05000000000000000000" pitchFamily="2" charset="2"/>
                  </a:rPr>
                  <a:t>現在働くか将来働くかの選択（現在のレジャーか将来のレジャーか）</a:t>
                </a:r>
                <a:endParaRPr lang="en-US" altLang="ja-JP" sz="2400" dirty="0">
                  <a:sym typeface="Wingdings" panose="05000000000000000000" pitchFamily="2" charset="2"/>
                </a:endParaRPr>
              </a:p>
              <a:p>
                <a:pPr lvl="1">
                  <a:lnSpc>
                    <a:spcPct val="100000"/>
                  </a:lnSpc>
                </a:pPr>
                <a:r>
                  <a:rPr kumimoji="1" lang="ja-JP" altLang="en-US" sz="2400" dirty="0">
                    <a:sym typeface="Wingdings" panose="05000000000000000000" pitchFamily="2" charset="2"/>
                  </a:rPr>
                  <a:t>利子率の上昇</a:t>
                </a:r>
                <a:r>
                  <a:rPr kumimoji="1" lang="en-US" altLang="ja-JP" sz="2400" dirty="0">
                    <a:sym typeface="Wingdings" panose="05000000000000000000" pitchFamily="2" charset="2"/>
                  </a:rPr>
                  <a:t> </a:t>
                </a:r>
                <a:r>
                  <a:rPr kumimoji="1" lang="ja-JP" altLang="en-US" sz="2400" dirty="0">
                    <a:sym typeface="Wingdings" panose="05000000000000000000" pitchFamily="2" charset="2"/>
                  </a:rPr>
                  <a:t>現在のレジャーが高価，将来のレジャーが安価</a:t>
                </a:r>
                <a:r>
                  <a:rPr kumimoji="1" lang="en-US" altLang="ja-JP" sz="2400" dirty="0">
                    <a:sym typeface="Wingdings" panose="05000000000000000000" pitchFamily="2" charset="2"/>
                  </a:rPr>
                  <a:t></a:t>
                </a:r>
                <a:r>
                  <a:rPr kumimoji="1" lang="ja-JP" altLang="en-US" sz="2400" dirty="0">
                    <a:sym typeface="Wingdings" panose="05000000000000000000" pitchFamily="2" charset="2"/>
                  </a:rPr>
                  <a:t>現在，もっと働く</a:t>
                </a:r>
                <a:endParaRPr kumimoji="1" lang="ja-JP" altLang="en-US" sz="2400" dirty="0"/>
              </a:p>
            </p:txBody>
          </p:sp>
        </mc:Choice>
        <mc:Fallback xmlns="">
          <p:sp>
            <p:nvSpPr>
              <p:cNvPr id="3" name="コンテンツ プレースホルダー 2"/>
              <p:cNvSpPr>
                <a:spLocks noGrp="1" noRot="1" noChangeAspect="1" noMove="1" noResize="1" noEditPoints="1" noAdjustHandles="1" noChangeArrowheads="1" noChangeShapeType="1" noTextEdit="1"/>
              </p:cNvSpPr>
              <p:nvPr>
                <p:ph idx="1"/>
              </p:nvPr>
            </p:nvSpPr>
            <p:spPr>
              <a:blipFill>
                <a:blip r:embed="rId4"/>
                <a:stretch>
                  <a:fillRect l="-1391" t="-1261" b="-420"/>
                </a:stretch>
              </a:blipFill>
            </p:spPr>
            <p:txBody>
              <a:bodyPr/>
              <a:lstStyle/>
              <a:p>
                <a:r>
                  <a:rPr lang="ja-JP" altLang="en-US">
                    <a:noFill/>
                  </a:rPr>
                  <a:t> </a:t>
                </a:r>
              </a:p>
            </p:txBody>
          </p:sp>
        </mc:Fallback>
      </mc:AlternateContent>
    </p:spTree>
    <p:extLst>
      <p:ext uri="{BB962C8B-B14F-4D97-AF65-F5344CB8AC3E}">
        <p14:creationId xmlns:p14="http://schemas.microsoft.com/office/powerpoint/2010/main" val="29594681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sz="3600" dirty="0"/>
              <a:t>異時点間の代替</a:t>
            </a:r>
            <a:r>
              <a:rPr kumimoji="1" lang="en-US" altLang="ja-JP" sz="3600" dirty="0"/>
              <a:t>(2)  </a:t>
            </a:r>
            <a:r>
              <a:rPr kumimoji="1" lang="ja-JP" altLang="en-US" sz="3600" dirty="0"/>
              <a:t>財市場の均衡</a:t>
            </a:r>
            <a:endParaRPr kumimoji="1" lang="ja-JP" altLang="en-US" dirty="0"/>
          </a:p>
        </p:txBody>
      </p:sp>
      <mc:AlternateContent xmlns:mc="http://schemas.openxmlformats.org/markup-compatibility/2006" xmlns:a14="http://schemas.microsoft.com/office/drawing/2010/main">
        <mc:Choice Requires="a14">
          <p:sp>
            <p:nvSpPr>
              <p:cNvPr id="3" name="コンテンツ プレースホルダー 2"/>
              <p:cNvSpPr>
                <a:spLocks noGrp="1"/>
              </p:cNvSpPr>
              <p:nvPr>
                <p:ph idx="1"/>
              </p:nvPr>
            </p:nvSpPr>
            <p:spPr>
              <a:xfrm>
                <a:off x="457200" y="1600201"/>
                <a:ext cx="5050904" cy="820687"/>
              </a:xfrm>
            </p:spPr>
            <p:txBody>
              <a:bodyPr>
                <a:noAutofit/>
              </a:bodyPr>
              <a:lstStyle/>
              <a:p>
                <a:pPr marL="0" indent="0">
                  <a:buNone/>
                </a:pPr>
                <a14:m>
                  <m:oMathPara xmlns:m="http://schemas.openxmlformats.org/officeDocument/2006/math">
                    <m:oMathParaPr>
                      <m:jc m:val="centerGroup"/>
                    </m:oMathParaPr>
                    <m:oMath xmlns:m="http://schemas.openxmlformats.org/officeDocument/2006/math">
                      <m:sSup>
                        <m:sSupPr>
                          <m:ctrlPr>
                            <a:rPr kumimoji="1" lang="en-US" altLang="ja-JP" sz="2800" i="1" smtClean="0">
                              <a:latin typeface="Cambria Math" panose="02040503050406030204" pitchFamily="18" charset="0"/>
                            </a:rPr>
                          </m:ctrlPr>
                        </m:sSupPr>
                        <m:e>
                          <m:r>
                            <a:rPr kumimoji="1" lang="en-US" altLang="ja-JP" sz="2800" b="0" i="1" smtClean="0">
                              <a:latin typeface="Cambria Math"/>
                            </a:rPr>
                            <m:t>𝑌</m:t>
                          </m:r>
                        </m:e>
                        <m:sup>
                          <m:r>
                            <a:rPr kumimoji="1" lang="en-US" altLang="ja-JP" sz="2800" b="0" i="1" smtClean="0">
                              <a:latin typeface="Cambria Math"/>
                            </a:rPr>
                            <m:t>𝑑</m:t>
                          </m:r>
                        </m:sup>
                      </m:sSup>
                      <m:r>
                        <a:rPr kumimoji="1" lang="en-US" altLang="ja-JP" sz="2800" b="0" i="1" smtClean="0">
                          <a:latin typeface="Cambria Math"/>
                        </a:rPr>
                        <m:t>=</m:t>
                      </m:r>
                      <m:r>
                        <a:rPr kumimoji="1" lang="en-US" altLang="ja-JP" sz="2800" b="0" i="1" smtClean="0">
                          <a:latin typeface="Cambria Math"/>
                        </a:rPr>
                        <m:t>𝐶</m:t>
                      </m:r>
                      <m:d>
                        <m:dPr>
                          <m:ctrlPr>
                            <a:rPr kumimoji="1" lang="en-US" altLang="ja-JP" sz="2800" b="0" i="1" smtClean="0">
                              <a:latin typeface="Cambria Math" panose="02040503050406030204" pitchFamily="18" charset="0"/>
                            </a:rPr>
                          </m:ctrlPr>
                        </m:dPr>
                        <m:e>
                          <m:sSup>
                            <m:sSupPr>
                              <m:ctrlPr>
                                <a:rPr kumimoji="1" lang="en-US" altLang="ja-JP" sz="2800" b="0" i="1" smtClean="0">
                                  <a:latin typeface="Cambria Math" panose="02040503050406030204" pitchFamily="18" charset="0"/>
                                </a:rPr>
                              </m:ctrlPr>
                            </m:sSupPr>
                            <m:e>
                              <m:r>
                                <a:rPr kumimoji="1" lang="en-US" altLang="ja-JP" sz="2800" b="0" i="1" smtClean="0">
                                  <a:latin typeface="Cambria Math"/>
                                </a:rPr>
                                <m:t>𝑌</m:t>
                              </m:r>
                            </m:e>
                            <m:sup>
                              <m:r>
                                <a:rPr kumimoji="1" lang="en-US" altLang="ja-JP" sz="2800" b="0" i="1" smtClean="0">
                                  <a:latin typeface="Cambria Math"/>
                                </a:rPr>
                                <m:t>𝑃</m:t>
                              </m:r>
                            </m:sup>
                          </m:sSup>
                          <m:r>
                            <a:rPr kumimoji="1" lang="en-US" altLang="ja-JP" sz="2800" b="0" i="1" smtClean="0">
                              <a:latin typeface="Cambria Math"/>
                            </a:rPr>
                            <m:t>,</m:t>
                          </m:r>
                          <m:r>
                            <a:rPr kumimoji="1" lang="en-US" altLang="ja-JP" sz="2800" b="0" i="1" smtClean="0">
                              <a:latin typeface="Cambria Math"/>
                            </a:rPr>
                            <m:t>𝑟</m:t>
                          </m:r>
                        </m:e>
                      </m:d>
                      <m:r>
                        <a:rPr kumimoji="1" lang="en-US" altLang="ja-JP" sz="2800" b="0" i="1" smtClean="0">
                          <a:latin typeface="Cambria Math"/>
                        </a:rPr>
                        <m:t>+</m:t>
                      </m:r>
                      <m:r>
                        <a:rPr kumimoji="1" lang="en-US" altLang="ja-JP" sz="2800" b="0" i="1" smtClean="0">
                          <a:latin typeface="Cambria Math"/>
                        </a:rPr>
                        <m:t>𝐼</m:t>
                      </m:r>
                      <m:d>
                        <m:dPr>
                          <m:ctrlPr>
                            <a:rPr kumimoji="1" lang="en-US" altLang="ja-JP" sz="2800" b="0" i="1" smtClean="0">
                              <a:latin typeface="Cambria Math" panose="02040503050406030204" pitchFamily="18" charset="0"/>
                            </a:rPr>
                          </m:ctrlPr>
                        </m:dPr>
                        <m:e>
                          <m:r>
                            <a:rPr kumimoji="1" lang="en-US" altLang="ja-JP" sz="2800" b="0" i="1" smtClean="0">
                              <a:latin typeface="Cambria Math"/>
                            </a:rPr>
                            <m:t>𝑟</m:t>
                          </m:r>
                        </m:e>
                      </m:d>
                      <m:r>
                        <a:rPr kumimoji="1" lang="en-US" altLang="ja-JP" sz="2800" b="0" i="1" smtClean="0">
                          <a:latin typeface="Cambria Math"/>
                        </a:rPr>
                        <m:t>+</m:t>
                      </m:r>
                      <m:r>
                        <a:rPr kumimoji="1" lang="en-US" altLang="ja-JP" sz="2800" b="0" i="1" smtClean="0">
                          <a:latin typeface="Cambria Math"/>
                        </a:rPr>
                        <m:t>𝐺</m:t>
                      </m:r>
                    </m:oMath>
                  </m:oMathPara>
                </a14:m>
                <a:endParaRPr kumimoji="1" lang="en-US" altLang="ja-JP" sz="2800" b="0" dirty="0"/>
              </a:p>
              <a:p>
                <a:pPr marL="0" indent="0">
                  <a:buNone/>
                </a:pPr>
                <a14:m>
                  <m:oMathPara xmlns:m="http://schemas.openxmlformats.org/officeDocument/2006/math">
                    <m:oMathParaPr>
                      <m:jc m:val="centerGroup"/>
                    </m:oMathParaPr>
                    <m:oMath xmlns:m="http://schemas.openxmlformats.org/officeDocument/2006/math">
                      <m:sSup>
                        <m:sSupPr>
                          <m:ctrlPr>
                            <a:rPr kumimoji="1" lang="en-US" altLang="ja-JP" sz="2800" i="1" smtClean="0">
                              <a:latin typeface="Cambria Math" panose="02040503050406030204" pitchFamily="18" charset="0"/>
                            </a:rPr>
                          </m:ctrlPr>
                        </m:sSupPr>
                        <m:e>
                          <m:r>
                            <a:rPr kumimoji="1" lang="en-US" altLang="ja-JP" sz="2800" b="0" i="1" smtClean="0">
                              <a:latin typeface="Cambria Math"/>
                            </a:rPr>
                            <m:t>𝑌</m:t>
                          </m:r>
                        </m:e>
                        <m:sup>
                          <m:r>
                            <a:rPr kumimoji="1" lang="en-US" altLang="ja-JP" sz="2800" b="0" i="1" smtClean="0">
                              <a:latin typeface="Cambria Math"/>
                            </a:rPr>
                            <m:t>𝑠</m:t>
                          </m:r>
                        </m:sup>
                      </m:sSup>
                      <m:r>
                        <a:rPr kumimoji="1" lang="en-US" altLang="ja-JP" sz="2800" b="0" i="1" smtClean="0">
                          <a:latin typeface="Cambria Math"/>
                        </a:rPr>
                        <m:t>=</m:t>
                      </m:r>
                      <m:sSup>
                        <m:sSupPr>
                          <m:ctrlPr>
                            <a:rPr kumimoji="1" lang="en-US" altLang="ja-JP" sz="2800" b="0" i="1" smtClean="0">
                              <a:latin typeface="Cambria Math" panose="02040503050406030204" pitchFamily="18" charset="0"/>
                            </a:rPr>
                          </m:ctrlPr>
                        </m:sSupPr>
                        <m:e>
                          <m:r>
                            <a:rPr kumimoji="1" lang="en-US" altLang="ja-JP" sz="2800" b="0" i="1" smtClean="0">
                              <a:latin typeface="Cambria Math"/>
                            </a:rPr>
                            <m:t>𝑌</m:t>
                          </m:r>
                        </m:e>
                        <m:sup>
                          <m:r>
                            <a:rPr kumimoji="1" lang="en-US" altLang="ja-JP" sz="2800" b="0" i="1" smtClean="0">
                              <a:latin typeface="Cambria Math"/>
                            </a:rPr>
                            <m:t>𝑠</m:t>
                          </m:r>
                        </m:sup>
                      </m:sSup>
                      <m:d>
                        <m:dPr>
                          <m:ctrlPr>
                            <a:rPr kumimoji="1" lang="en-US" altLang="ja-JP" sz="2800" b="0" i="1" smtClean="0">
                              <a:latin typeface="Cambria Math" panose="02040503050406030204" pitchFamily="18" charset="0"/>
                            </a:rPr>
                          </m:ctrlPr>
                        </m:dPr>
                        <m:e>
                          <m:r>
                            <a:rPr kumimoji="1" lang="en-US" altLang="ja-JP" sz="2800" b="0" i="1" smtClean="0">
                              <a:latin typeface="Cambria Math"/>
                            </a:rPr>
                            <m:t>𝑟</m:t>
                          </m:r>
                        </m:e>
                      </m:d>
                    </m:oMath>
                  </m:oMathPara>
                </a14:m>
                <a:endParaRPr kumimoji="1" lang="ja-JP" altLang="en-US" sz="2800" dirty="0"/>
              </a:p>
            </p:txBody>
          </p:sp>
        </mc:Choice>
        <mc:Fallback xmlns="">
          <p:sp>
            <p:nvSpPr>
              <p:cNvPr id="3" name="コンテンツ プレースホルダー 2"/>
              <p:cNvSpPr>
                <a:spLocks noGrp="1" noRot="1" noChangeAspect="1" noMove="1" noResize="1" noEditPoints="1" noAdjustHandles="1" noChangeArrowheads="1" noChangeShapeType="1" noTextEdit="1"/>
              </p:cNvSpPr>
              <p:nvPr>
                <p:ph idx="1"/>
              </p:nvPr>
            </p:nvSpPr>
            <p:spPr>
              <a:xfrm>
                <a:off x="457200" y="1600201"/>
                <a:ext cx="5050904" cy="820687"/>
              </a:xfrm>
              <a:blipFill>
                <a:blip r:embed="rId4"/>
                <a:stretch>
                  <a:fillRect t="-746" b="-2985"/>
                </a:stretch>
              </a:blipFill>
            </p:spPr>
            <p:txBody>
              <a:bodyPr/>
              <a:lstStyle/>
              <a:p>
                <a:r>
                  <a:rPr lang="ja-JP" altLang="en-US">
                    <a:noFill/>
                  </a:rPr>
                  <a:t> </a:t>
                </a:r>
              </a:p>
            </p:txBody>
          </p:sp>
        </mc:Fallback>
      </mc:AlternateContent>
      <p:pic>
        <p:nvPicPr>
          <p:cNvPr id="4099"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067944" y="2420888"/>
            <a:ext cx="5200537" cy="34918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テキスト ボックス 3"/>
          <p:cNvSpPr txBox="1"/>
          <p:nvPr/>
        </p:nvSpPr>
        <p:spPr>
          <a:xfrm>
            <a:off x="251520" y="3356992"/>
            <a:ext cx="4032448" cy="2819170"/>
          </a:xfrm>
          <a:prstGeom prst="rect">
            <a:avLst/>
          </a:prstGeom>
          <a:noFill/>
        </p:spPr>
        <p:txBody>
          <a:bodyPr wrap="square" rtlCol="0">
            <a:spAutoFit/>
          </a:bodyPr>
          <a:lstStyle/>
          <a:p>
            <a:pPr>
              <a:lnSpc>
                <a:spcPct val="150000"/>
              </a:lnSpc>
            </a:pPr>
            <a:r>
              <a:rPr lang="ja-JP" altLang="en-US" sz="2000" dirty="0"/>
              <a:t>一時的な産出量の増加の効果は？</a:t>
            </a:r>
            <a:endParaRPr lang="en-US" altLang="ja-JP" sz="2000" dirty="0"/>
          </a:p>
          <a:p>
            <a:pPr>
              <a:lnSpc>
                <a:spcPct val="150000"/>
              </a:lnSpc>
            </a:pPr>
            <a:r>
              <a:rPr kumimoji="1" lang="ja-JP" altLang="en-US" sz="2000" dirty="0"/>
              <a:t>恒常的な産出量の増加の効果は？</a:t>
            </a:r>
            <a:endParaRPr kumimoji="1" lang="en-US" altLang="ja-JP" sz="2000" dirty="0"/>
          </a:p>
          <a:p>
            <a:pPr>
              <a:lnSpc>
                <a:spcPct val="150000"/>
              </a:lnSpc>
            </a:pPr>
            <a:r>
              <a:rPr kumimoji="1" lang="ja-JP" altLang="en-US" sz="2000" dirty="0"/>
              <a:t>財政政策の効果は？</a:t>
            </a:r>
            <a:endParaRPr kumimoji="1" lang="en-US" altLang="ja-JP" sz="2000" dirty="0"/>
          </a:p>
          <a:p>
            <a:pPr>
              <a:lnSpc>
                <a:spcPct val="150000"/>
              </a:lnSpc>
            </a:pPr>
            <a:r>
              <a:rPr lang="ja-JP" altLang="en-US" sz="2000" dirty="0"/>
              <a:t>　一時的な減税，恒常的な減税，</a:t>
            </a:r>
            <a:endParaRPr lang="en-US" altLang="ja-JP" sz="2000" dirty="0"/>
          </a:p>
          <a:p>
            <a:pPr>
              <a:lnSpc>
                <a:spcPct val="150000"/>
              </a:lnSpc>
            </a:pPr>
            <a:r>
              <a:rPr kumimoji="1" lang="ja-JP" altLang="en-US" sz="2000" dirty="0"/>
              <a:t>　一時的な政府支出増加，恒常的な政府支出増加</a:t>
            </a:r>
          </a:p>
        </p:txBody>
      </p:sp>
    </p:spTree>
    <p:extLst>
      <p:ext uri="{BB962C8B-B14F-4D97-AF65-F5344CB8AC3E}">
        <p14:creationId xmlns:p14="http://schemas.microsoft.com/office/powerpoint/2010/main" val="11602905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normAutofit/>
          </a:bodyPr>
          <a:lstStyle/>
          <a:p>
            <a:r>
              <a:rPr kumimoji="1" lang="ja-JP" altLang="en-US" sz="4000" dirty="0"/>
              <a:t>古典派モデル</a:t>
            </a:r>
            <a:r>
              <a:rPr kumimoji="1" lang="en-US" altLang="ja-JP" sz="4000" dirty="0"/>
              <a:t>(2)</a:t>
            </a:r>
            <a:r>
              <a:rPr kumimoji="1" lang="ja-JP" altLang="en-US" sz="4000" dirty="0"/>
              <a:t>　拡張モデル</a:t>
            </a:r>
          </a:p>
        </p:txBody>
      </p:sp>
      <p:sp>
        <p:nvSpPr>
          <p:cNvPr id="5" name="コンテンツ プレースホルダー 4"/>
          <p:cNvSpPr>
            <a:spLocks noGrp="1"/>
          </p:cNvSpPr>
          <p:nvPr>
            <p:ph idx="1"/>
          </p:nvPr>
        </p:nvSpPr>
        <p:spPr>
          <a:xfrm>
            <a:off x="628650" y="1484784"/>
            <a:ext cx="7886700" cy="5008090"/>
          </a:xfrm>
        </p:spPr>
        <p:txBody>
          <a:bodyPr>
            <a:normAutofit lnSpcReduction="10000"/>
          </a:bodyPr>
          <a:lstStyle/>
          <a:p>
            <a:r>
              <a:rPr kumimoji="1" lang="ja-JP" altLang="en-US" sz="2600" dirty="0"/>
              <a:t>恒常所得仮説</a:t>
            </a:r>
            <a:endParaRPr kumimoji="1" lang="en-US" altLang="ja-JP" sz="2600" dirty="0"/>
          </a:p>
          <a:p>
            <a:r>
              <a:rPr lang="ja-JP" altLang="en-US" sz="2600" dirty="0"/>
              <a:t>産出量変化の効果</a:t>
            </a:r>
            <a:endParaRPr lang="en-US" altLang="ja-JP" sz="2600" dirty="0"/>
          </a:p>
          <a:p>
            <a:pPr lvl="1"/>
            <a:r>
              <a:rPr kumimoji="1" lang="ja-JP" altLang="en-US" sz="2200" dirty="0"/>
              <a:t>一時的な産出量の変化</a:t>
            </a:r>
            <a:endParaRPr kumimoji="1" lang="en-US" altLang="ja-JP" sz="2200" dirty="0"/>
          </a:p>
          <a:p>
            <a:pPr lvl="1"/>
            <a:r>
              <a:rPr lang="ja-JP" altLang="en-US" sz="2200" dirty="0"/>
              <a:t>恒常的な産出量の変化</a:t>
            </a:r>
            <a:endParaRPr lang="en-US" altLang="ja-JP" sz="2200" dirty="0"/>
          </a:p>
          <a:p>
            <a:pPr lvl="2"/>
            <a:r>
              <a:rPr kumimoji="1" lang="ja-JP" altLang="en-US" sz="1700" dirty="0"/>
              <a:t>現在生じた場合，</a:t>
            </a:r>
            <a:r>
              <a:rPr lang="ja-JP" altLang="en-US" sz="1700" dirty="0"/>
              <a:t>将来生じると予想された場合</a:t>
            </a:r>
            <a:endParaRPr lang="en-US" altLang="ja-JP" sz="1700" dirty="0"/>
          </a:p>
          <a:p>
            <a:pPr lvl="1"/>
            <a:r>
              <a:rPr kumimoji="1" lang="ja-JP" altLang="en-US" sz="2200" dirty="0"/>
              <a:t>資本の限界生産物の増加の効果</a:t>
            </a:r>
            <a:endParaRPr kumimoji="1" lang="en-US" altLang="ja-JP" sz="2200" dirty="0"/>
          </a:p>
          <a:p>
            <a:r>
              <a:rPr lang="ja-JP" altLang="en-US" sz="2600" dirty="0"/>
              <a:t>財政政策の効果</a:t>
            </a:r>
            <a:endParaRPr lang="en-US" altLang="ja-JP" sz="2600" dirty="0"/>
          </a:p>
          <a:p>
            <a:pPr lvl="1"/>
            <a:r>
              <a:rPr kumimoji="1" lang="ja-JP" altLang="en-US" sz="2200" dirty="0"/>
              <a:t>政府支出の増加（一時的，恒常的）</a:t>
            </a:r>
            <a:endParaRPr kumimoji="1" lang="en-US" altLang="ja-JP" sz="2200" dirty="0"/>
          </a:p>
          <a:p>
            <a:pPr lvl="1"/>
            <a:r>
              <a:rPr lang="ja-JP" altLang="en-US" sz="2200" dirty="0"/>
              <a:t>減税の効果（一時的，恒常的）</a:t>
            </a:r>
            <a:endParaRPr lang="en-US" altLang="ja-JP" sz="2200" dirty="0"/>
          </a:p>
          <a:p>
            <a:r>
              <a:rPr kumimoji="1" lang="ja-JP" altLang="en-US" sz="2500" dirty="0"/>
              <a:t>公共投資の効果</a:t>
            </a:r>
            <a:endParaRPr kumimoji="1" lang="en-US" altLang="ja-JP" sz="2500" dirty="0"/>
          </a:p>
          <a:p>
            <a:r>
              <a:rPr lang="ja-JP" altLang="en-US" sz="2600" dirty="0"/>
              <a:t>異時点間の代替</a:t>
            </a:r>
            <a:endParaRPr lang="en-US" altLang="ja-JP" sz="2600" dirty="0"/>
          </a:p>
          <a:p>
            <a:pPr lvl="1"/>
            <a:r>
              <a:rPr lang="ja-JP" altLang="en-US" sz="2200" dirty="0"/>
              <a:t>消費関数</a:t>
            </a:r>
            <a:endParaRPr lang="en-US" altLang="ja-JP" sz="2200" dirty="0"/>
          </a:p>
          <a:p>
            <a:pPr lvl="1"/>
            <a:r>
              <a:rPr lang="ja-JP" altLang="en-US" sz="2200" dirty="0"/>
              <a:t>生産の異時点間代替</a:t>
            </a:r>
            <a:endParaRPr lang="en-US" altLang="ja-JP" sz="2200" dirty="0"/>
          </a:p>
          <a:p>
            <a:endParaRPr kumimoji="1" lang="ja-JP" altLang="en-US" dirty="0"/>
          </a:p>
        </p:txBody>
      </p:sp>
    </p:spTree>
    <p:extLst>
      <p:ext uri="{BB962C8B-B14F-4D97-AF65-F5344CB8AC3E}">
        <p14:creationId xmlns:p14="http://schemas.microsoft.com/office/powerpoint/2010/main" val="7454634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normAutofit/>
          </a:bodyPr>
          <a:lstStyle/>
          <a:p>
            <a:r>
              <a:rPr lang="ja-JP" altLang="en-US" sz="4000" dirty="0"/>
              <a:t>恒常所得仮説</a:t>
            </a:r>
            <a:endParaRPr lang="en-US" altLang="ja-JP" sz="4000" dirty="0"/>
          </a:p>
        </p:txBody>
      </p:sp>
      <p:sp>
        <p:nvSpPr>
          <p:cNvPr id="30723" name="Rectangle 3"/>
          <p:cNvSpPr>
            <a:spLocks noGrp="1" noChangeArrowheads="1"/>
          </p:cNvSpPr>
          <p:nvPr>
            <p:ph idx="1"/>
          </p:nvPr>
        </p:nvSpPr>
        <p:spPr>
          <a:xfrm>
            <a:off x="251520" y="1412776"/>
            <a:ext cx="8568952" cy="4713387"/>
          </a:xfrm>
        </p:spPr>
        <p:txBody>
          <a:bodyPr>
            <a:normAutofit/>
          </a:bodyPr>
          <a:lstStyle/>
          <a:p>
            <a:pPr marL="0" indent="0">
              <a:lnSpc>
                <a:spcPct val="100000"/>
              </a:lnSpc>
              <a:buNone/>
            </a:pPr>
            <a:r>
              <a:rPr lang="ja-JP" altLang="en-US" sz="2800" dirty="0"/>
              <a:t>恒常所得仮説</a:t>
            </a:r>
            <a:endParaRPr lang="en-US" altLang="ja-JP" sz="2800" dirty="0"/>
          </a:p>
          <a:p>
            <a:pPr marL="0" indent="0">
              <a:lnSpc>
                <a:spcPct val="100000"/>
              </a:lnSpc>
              <a:buNone/>
            </a:pPr>
            <a:r>
              <a:rPr lang="ja-JP" altLang="en-US" sz="2800" dirty="0"/>
              <a:t>　</a:t>
            </a:r>
            <a:r>
              <a:rPr lang="en-US" altLang="ja-JP" sz="2800" i="1" dirty="0">
                <a:latin typeface="Times New Roman" panose="02020603050405020304" pitchFamily="18" charset="0"/>
                <a:cs typeface="Times New Roman" panose="02020603050405020304" pitchFamily="18" charset="0"/>
              </a:rPr>
              <a:t>Y</a:t>
            </a:r>
            <a:r>
              <a:rPr lang="ja-JP" altLang="en-US" sz="2800" dirty="0">
                <a:latin typeface="Times New Roman" panose="02020603050405020304" pitchFamily="18" charset="0"/>
                <a:cs typeface="Times New Roman" panose="02020603050405020304" pitchFamily="18" charset="0"/>
              </a:rPr>
              <a:t>＝</a:t>
            </a:r>
            <a:r>
              <a:rPr lang="en-US" altLang="ja-JP" sz="2800" i="1" dirty="0">
                <a:latin typeface="Times New Roman" panose="02020603050405020304" pitchFamily="18" charset="0"/>
                <a:cs typeface="Times New Roman" panose="02020603050405020304" pitchFamily="18" charset="0"/>
              </a:rPr>
              <a:t>Y</a:t>
            </a:r>
            <a:r>
              <a:rPr lang="en-US" altLang="ja-JP" sz="2800" i="1" baseline="30000" dirty="0">
                <a:latin typeface="Times New Roman" panose="02020603050405020304" pitchFamily="18" charset="0"/>
                <a:cs typeface="Times New Roman" panose="02020603050405020304" pitchFamily="18" charset="0"/>
              </a:rPr>
              <a:t>P</a:t>
            </a:r>
            <a:r>
              <a:rPr lang="ja-JP" altLang="en-US" sz="2800" dirty="0">
                <a:latin typeface="Times New Roman" panose="02020603050405020304" pitchFamily="18" charset="0"/>
                <a:cs typeface="Times New Roman" panose="02020603050405020304" pitchFamily="18" charset="0"/>
              </a:rPr>
              <a:t>＋</a:t>
            </a:r>
            <a:r>
              <a:rPr lang="en-US" altLang="ja-JP" sz="2800" i="1" dirty="0">
                <a:latin typeface="Times New Roman" panose="02020603050405020304" pitchFamily="18" charset="0"/>
                <a:cs typeface="Times New Roman" panose="02020603050405020304" pitchFamily="18" charset="0"/>
              </a:rPr>
              <a:t>Y</a:t>
            </a:r>
            <a:r>
              <a:rPr lang="en-US" altLang="ja-JP" sz="2800" i="1" baseline="30000" dirty="0">
                <a:latin typeface="Times New Roman" panose="02020603050405020304" pitchFamily="18" charset="0"/>
                <a:cs typeface="Times New Roman" panose="02020603050405020304" pitchFamily="18" charset="0"/>
              </a:rPr>
              <a:t>T</a:t>
            </a:r>
          </a:p>
          <a:p>
            <a:pPr lvl="1">
              <a:lnSpc>
                <a:spcPct val="100000"/>
              </a:lnSpc>
              <a:buFont typeface="Wingdings" pitchFamily="2" charset="2"/>
              <a:buNone/>
            </a:pPr>
            <a:r>
              <a:rPr lang="ja-JP" altLang="en-US" sz="2600" dirty="0"/>
              <a:t>ある</a:t>
            </a:r>
            <a:r>
              <a:rPr lang="en-US" altLang="ja-JP" sz="2600" dirty="0"/>
              <a:t>1</a:t>
            </a:r>
            <a:r>
              <a:rPr lang="ja-JP" altLang="en-US" sz="2600" dirty="0"/>
              <a:t>時点の所得は恒常所得と変動所得に分解される</a:t>
            </a:r>
            <a:endParaRPr lang="en-US" altLang="ja-JP" sz="2600" dirty="0"/>
          </a:p>
          <a:p>
            <a:pPr lvl="1">
              <a:lnSpc>
                <a:spcPct val="100000"/>
              </a:lnSpc>
              <a:buFont typeface="Wingdings" pitchFamily="2" charset="2"/>
              <a:buNone/>
            </a:pPr>
            <a:r>
              <a:rPr lang="en-US" altLang="ja-JP" sz="2600" dirty="0"/>
              <a:t>			</a:t>
            </a:r>
            <a:r>
              <a:rPr lang="en-US" altLang="ja-JP" sz="2600" i="1" dirty="0">
                <a:latin typeface="Times New Roman" panose="02020603050405020304" pitchFamily="18" charset="0"/>
                <a:cs typeface="Times New Roman" panose="02020603050405020304" pitchFamily="18" charset="0"/>
              </a:rPr>
              <a:t>Y</a:t>
            </a:r>
            <a:r>
              <a:rPr lang="en-US" altLang="ja-JP" sz="2600" i="1" baseline="30000" dirty="0">
                <a:latin typeface="Times New Roman" panose="02020603050405020304" pitchFamily="18" charset="0"/>
                <a:cs typeface="Times New Roman" panose="02020603050405020304" pitchFamily="18" charset="0"/>
              </a:rPr>
              <a:t>P</a:t>
            </a:r>
            <a:r>
              <a:rPr lang="ja-JP" altLang="en-US" sz="2600" dirty="0">
                <a:latin typeface="Times New Roman" panose="02020603050405020304" pitchFamily="18" charset="0"/>
                <a:cs typeface="Times New Roman" panose="02020603050405020304" pitchFamily="18" charset="0"/>
              </a:rPr>
              <a:t>： 恒常所得  </a:t>
            </a:r>
            <a:r>
              <a:rPr lang="en-US" altLang="ja-JP" sz="2600" dirty="0">
                <a:latin typeface="Times New Roman" panose="02020603050405020304" pitchFamily="18" charset="0"/>
                <a:cs typeface="Times New Roman" panose="02020603050405020304" pitchFamily="18" charset="0"/>
              </a:rPr>
              <a:t>permanent income</a:t>
            </a:r>
          </a:p>
          <a:p>
            <a:pPr lvl="1">
              <a:lnSpc>
                <a:spcPct val="100000"/>
              </a:lnSpc>
              <a:buFont typeface="Wingdings" pitchFamily="2" charset="2"/>
              <a:buNone/>
            </a:pPr>
            <a:r>
              <a:rPr lang="en-US" altLang="ja-JP" sz="2600" dirty="0">
                <a:latin typeface="Times New Roman" panose="02020603050405020304" pitchFamily="18" charset="0"/>
                <a:cs typeface="Times New Roman" panose="02020603050405020304" pitchFamily="18" charset="0"/>
              </a:rPr>
              <a:t>			</a:t>
            </a:r>
            <a:r>
              <a:rPr lang="en-US" altLang="ja-JP" sz="2600" i="1" dirty="0">
                <a:latin typeface="Times New Roman" panose="02020603050405020304" pitchFamily="18" charset="0"/>
                <a:cs typeface="Times New Roman" panose="02020603050405020304" pitchFamily="18" charset="0"/>
              </a:rPr>
              <a:t>Y</a:t>
            </a:r>
            <a:r>
              <a:rPr lang="en-US" altLang="ja-JP" sz="2600" i="1" baseline="30000" dirty="0">
                <a:latin typeface="Times New Roman" panose="02020603050405020304" pitchFamily="18" charset="0"/>
                <a:cs typeface="Times New Roman" panose="02020603050405020304" pitchFamily="18" charset="0"/>
              </a:rPr>
              <a:t>T </a:t>
            </a:r>
            <a:r>
              <a:rPr lang="ja-JP" altLang="en-US" sz="2600" dirty="0">
                <a:latin typeface="Times New Roman" panose="02020603050405020304" pitchFamily="18" charset="0"/>
                <a:cs typeface="Times New Roman" panose="02020603050405020304" pitchFamily="18" charset="0"/>
              </a:rPr>
              <a:t>：</a:t>
            </a:r>
            <a:r>
              <a:rPr lang="en-US" altLang="ja-JP" sz="2600" dirty="0">
                <a:latin typeface="Times New Roman" panose="02020603050405020304" pitchFamily="18" charset="0"/>
                <a:cs typeface="Times New Roman" panose="02020603050405020304" pitchFamily="18" charset="0"/>
              </a:rPr>
              <a:t> </a:t>
            </a:r>
            <a:r>
              <a:rPr lang="ja-JP" altLang="en-US" sz="2600" dirty="0">
                <a:latin typeface="Times New Roman" panose="02020603050405020304" pitchFamily="18" charset="0"/>
                <a:cs typeface="Times New Roman" panose="02020603050405020304" pitchFamily="18" charset="0"/>
              </a:rPr>
              <a:t>変動所得  </a:t>
            </a:r>
            <a:r>
              <a:rPr lang="en-US" altLang="ja-JP" sz="2600" dirty="0">
                <a:latin typeface="Times New Roman" panose="02020603050405020304" pitchFamily="18" charset="0"/>
                <a:cs typeface="Times New Roman" panose="02020603050405020304" pitchFamily="18" charset="0"/>
              </a:rPr>
              <a:t>transitory income</a:t>
            </a:r>
          </a:p>
          <a:p>
            <a:pPr lvl="1">
              <a:lnSpc>
                <a:spcPct val="100000"/>
              </a:lnSpc>
              <a:buFont typeface="Wingdings" pitchFamily="2" charset="2"/>
              <a:buNone/>
            </a:pPr>
            <a:endParaRPr lang="en-US" altLang="ja-JP" sz="2600" i="1" dirty="0">
              <a:latin typeface="Times New Roman" panose="02020603050405020304" pitchFamily="18" charset="0"/>
              <a:cs typeface="Times New Roman" panose="02020603050405020304" pitchFamily="18" charset="0"/>
            </a:endParaRPr>
          </a:p>
          <a:p>
            <a:pPr lvl="1">
              <a:lnSpc>
                <a:spcPct val="100000"/>
              </a:lnSpc>
              <a:buFont typeface="Wingdings" pitchFamily="2" charset="2"/>
              <a:buNone/>
            </a:pPr>
            <a:r>
              <a:rPr lang="en-US" altLang="ja-JP" sz="2800" i="1" dirty="0">
                <a:latin typeface="Times New Roman" panose="02020603050405020304" pitchFamily="18" charset="0"/>
                <a:cs typeface="Times New Roman" panose="02020603050405020304" pitchFamily="18" charset="0"/>
              </a:rPr>
              <a:t>C</a:t>
            </a:r>
            <a:r>
              <a:rPr lang="en-US" altLang="ja-JP" sz="2800" dirty="0">
                <a:latin typeface="Times New Roman" panose="02020603050405020304" pitchFamily="18" charset="0"/>
                <a:cs typeface="Times New Roman" panose="02020603050405020304" pitchFamily="18" charset="0"/>
              </a:rPr>
              <a:t>=</a:t>
            </a:r>
            <a:r>
              <a:rPr lang="en-US" altLang="ja-JP" sz="2800" i="1" dirty="0">
                <a:latin typeface="Times New Roman" panose="02020603050405020304" pitchFamily="18" charset="0"/>
                <a:cs typeface="Times New Roman" panose="02020603050405020304" pitchFamily="18" charset="0"/>
              </a:rPr>
              <a:t>C</a:t>
            </a:r>
            <a:r>
              <a:rPr lang="en-US" altLang="ja-JP" sz="2800" dirty="0">
                <a:latin typeface="Times New Roman" panose="02020603050405020304" pitchFamily="18" charset="0"/>
                <a:cs typeface="Times New Roman" panose="02020603050405020304" pitchFamily="18" charset="0"/>
              </a:rPr>
              <a:t>(</a:t>
            </a:r>
            <a:r>
              <a:rPr lang="en-US" altLang="ja-JP" sz="2800" i="1" dirty="0">
                <a:latin typeface="Times New Roman" panose="02020603050405020304" pitchFamily="18" charset="0"/>
                <a:cs typeface="Times New Roman" panose="02020603050405020304" pitchFamily="18" charset="0"/>
              </a:rPr>
              <a:t>Y</a:t>
            </a:r>
            <a:r>
              <a:rPr lang="en-US" altLang="ja-JP" sz="2800" i="1" baseline="30000" dirty="0">
                <a:latin typeface="Times New Roman" panose="02020603050405020304" pitchFamily="18" charset="0"/>
                <a:cs typeface="Times New Roman" panose="02020603050405020304" pitchFamily="18" charset="0"/>
              </a:rPr>
              <a:t>P</a:t>
            </a:r>
            <a:r>
              <a:rPr lang="en-US" altLang="ja-JP" sz="2800" dirty="0">
                <a:latin typeface="Times New Roman" panose="02020603050405020304" pitchFamily="18" charset="0"/>
                <a:cs typeface="Times New Roman" panose="02020603050405020304" pitchFamily="18" charset="0"/>
              </a:rPr>
              <a:t>)</a:t>
            </a:r>
          </a:p>
          <a:p>
            <a:pPr marL="0" indent="0">
              <a:lnSpc>
                <a:spcPct val="100000"/>
              </a:lnSpc>
              <a:buNone/>
            </a:pPr>
            <a:r>
              <a:rPr lang="en-US" altLang="ja-JP" sz="2600" dirty="0"/>
              <a:t>	</a:t>
            </a:r>
            <a:r>
              <a:rPr lang="ja-JP" altLang="en-US" sz="2600" dirty="0"/>
              <a:t>消費は恒常所得のみに依存する</a:t>
            </a:r>
          </a:p>
          <a:p>
            <a:pPr lvl="1">
              <a:lnSpc>
                <a:spcPct val="100000"/>
              </a:lnSpc>
              <a:buFont typeface="Wingdings" pitchFamily="2" charset="2"/>
              <a:buNone/>
            </a:pPr>
            <a:r>
              <a:rPr lang="ja-JP" altLang="en-US" sz="2600" dirty="0"/>
              <a:t>	</a:t>
            </a:r>
            <a:r>
              <a:rPr lang="en-US" altLang="ja-JP" sz="2600" dirty="0"/>
              <a:t>		</a:t>
            </a:r>
            <a:r>
              <a:rPr lang="ja-JP" altLang="en-US" sz="2600" dirty="0"/>
              <a:t>一時的な所得の変動は消費を変化させない</a:t>
            </a:r>
          </a:p>
          <a:p>
            <a:pPr lvl="1">
              <a:lnSpc>
                <a:spcPct val="100000"/>
              </a:lnSpc>
              <a:buFont typeface="Wingdings" pitchFamily="2" charset="2"/>
              <a:buNone/>
            </a:pPr>
            <a:r>
              <a:rPr lang="ja-JP" altLang="en-US" sz="2600" dirty="0"/>
              <a:t>　</a:t>
            </a:r>
            <a:r>
              <a:rPr lang="en-US" altLang="ja-JP" sz="2600" dirty="0"/>
              <a:t>		</a:t>
            </a:r>
            <a:r>
              <a:rPr lang="ja-JP" altLang="en-US" sz="2600" dirty="0"/>
              <a:t>恒久的な所得の変化のみが消費を変化させる</a:t>
            </a:r>
            <a:endParaRPr lang="en-US" altLang="ja-JP" sz="2600" dirty="0"/>
          </a:p>
          <a:p>
            <a:pPr lvl="1">
              <a:lnSpc>
                <a:spcPct val="100000"/>
              </a:lnSpc>
              <a:buFont typeface="Wingdings" pitchFamily="2" charset="2"/>
              <a:buNone/>
            </a:pPr>
            <a:endParaRPr lang="en-US" altLang="ja-JP" sz="2600" dirty="0"/>
          </a:p>
          <a:p>
            <a:pPr marL="0" lvl="1" indent="4763">
              <a:lnSpc>
                <a:spcPct val="100000"/>
              </a:lnSpc>
              <a:buFont typeface="Wingdings" pitchFamily="2" charset="2"/>
              <a:buNone/>
              <a:tabLst>
                <a:tab pos="0" algn="l"/>
              </a:tabLst>
            </a:pPr>
            <a:endParaRPr lang="ja-JP" altLang="en-US" sz="2400" dirty="0"/>
          </a:p>
        </p:txBody>
      </p:sp>
    </p:spTree>
    <p:extLst>
      <p:ext uri="{BB962C8B-B14F-4D97-AF65-F5344CB8AC3E}">
        <p14:creationId xmlns:p14="http://schemas.microsoft.com/office/powerpoint/2010/main" val="16509723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title" idx="4294967295"/>
          </p:nvPr>
        </p:nvSpPr>
        <p:spPr>
          <a:xfrm>
            <a:off x="529208" y="370368"/>
            <a:ext cx="8229600" cy="1143000"/>
          </a:xfrm>
        </p:spPr>
        <p:txBody>
          <a:bodyPr>
            <a:normAutofit/>
          </a:bodyPr>
          <a:lstStyle/>
          <a:p>
            <a:r>
              <a:rPr lang="ja-JP" altLang="en-US" sz="4000" dirty="0"/>
              <a:t>財市場の均衡</a:t>
            </a:r>
            <a:endParaRPr lang="en-US" altLang="ja-JP" sz="4000" dirty="0"/>
          </a:p>
        </p:txBody>
      </p:sp>
      <p:sp>
        <p:nvSpPr>
          <p:cNvPr id="14340" name="Text Box 6"/>
          <p:cNvSpPr txBox="1">
            <a:spLocks noChangeArrowheads="1"/>
          </p:cNvSpPr>
          <p:nvPr/>
        </p:nvSpPr>
        <p:spPr bwMode="auto">
          <a:xfrm>
            <a:off x="573087" y="1776020"/>
            <a:ext cx="1728788" cy="523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r>
              <a:rPr lang="ja-JP" altLang="en-US" sz="2800" dirty="0">
                <a:latin typeface="+mj-ea"/>
                <a:ea typeface="+mj-ea"/>
              </a:rPr>
              <a:t>財の供給</a:t>
            </a:r>
          </a:p>
        </p:txBody>
      </p:sp>
      <p:sp>
        <p:nvSpPr>
          <p:cNvPr id="14341" name="Text Box 7"/>
          <p:cNvSpPr txBox="1">
            <a:spLocks noChangeArrowheads="1"/>
          </p:cNvSpPr>
          <p:nvPr/>
        </p:nvSpPr>
        <p:spPr bwMode="auto">
          <a:xfrm>
            <a:off x="611560" y="2390338"/>
            <a:ext cx="1728788" cy="523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spcBef>
                <a:spcPct val="50000"/>
              </a:spcBef>
            </a:pPr>
            <a:r>
              <a:rPr lang="ja-JP" altLang="en-US" sz="2800" dirty="0">
                <a:latin typeface="+mj-ea"/>
                <a:ea typeface="+mj-ea"/>
              </a:rPr>
              <a:t>財の需要</a:t>
            </a:r>
          </a:p>
        </p:txBody>
      </p:sp>
      <p:sp>
        <p:nvSpPr>
          <p:cNvPr id="14342" name="Text Box 8"/>
          <p:cNvSpPr txBox="1">
            <a:spLocks noChangeArrowheads="1"/>
          </p:cNvSpPr>
          <p:nvPr/>
        </p:nvSpPr>
        <p:spPr bwMode="auto">
          <a:xfrm>
            <a:off x="585098" y="3025636"/>
            <a:ext cx="2449513" cy="523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spcBef>
                <a:spcPct val="50000"/>
              </a:spcBef>
            </a:pPr>
            <a:r>
              <a:rPr lang="ja-JP" altLang="en-US" sz="2800" dirty="0">
                <a:latin typeface="+mj-ea"/>
                <a:ea typeface="+mj-ea"/>
              </a:rPr>
              <a:t>財市場の均衡</a:t>
            </a:r>
          </a:p>
        </p:txBody>
      </p:sp>
      <mc:AlternateContent xmlns:mc="http://schemas.openxmlformats.org/markup-compatibility/2006" xmlns:a14="http://schemas.microsoft.com/office/drawing/2010/main">
        <mc:Choice Requires="a14">
          <p:sp>
            <p:nvSpPr>
              <p:cNvPr id="2" name="テキスト ボックス 1"/>
              <p:cNvSpPr txBox="1"/>
              <p:nvPr/>
            </p:nvSpPr>
            <p:spPr>
              <a:xfrm>
                <a:off x="3275856" y="1638794"/>
                <a:ext cx="5105036" cy="2514919"/>
              </a:xfrm>
              <a:prstGeom prst="rect">
                <a:avLst/>
              </a:prstGeom>
              <a:noFill/>
            </p:spPr>
            <p:txBody>
              <a:bodyPr wrap="square" rtlCol="0">
                <a:spAutoFit/>
              </a:bodyPr>
              <a:lstStyle/>
              <a:p>
                <a:pPr/>
                <a14:m>
                  <m:oMathPara xmlns:m="http://schemas.openxmlformats.org/officeDocument/2006/math">
                    <m:oMathParaPr>
                      <m:jc m:val="left"/>
                    </m:oMathParaPr>
                    <m:oMath xmlns:m="http://schemas.openxmlformats.org/officeDocument/2006/math">
                      <m:sSup>
                        <m:sSupPr>
                          <m:ctrlPr>
                            <a:rPr lang="en-US" altLang="ja-JP" sz="4000" i="1" smtClean="0">
                              <a:latin typeface="Cambria Math" panose="02040503050406030204" pitchFamily="18" charset="0"/>
                            </a:rPr>
                          </m:ctrlPr>
                        </m:sSupPr>
                        <m:e>
                          <m:r>
                            <a:rPr lang="en-US" altLang="ja-JP" sz="4000" i="1">
                              <a:latin typeface="Cambria Math"/>
                            </a:rPr>
                            <m:t>𝑌</m:t>
                          </m:r>
                        </m:e>
                        <m:sup>
                          <m:r>
                            <a:rPr lang="en-US" altLang="ja-JP" sz="4000" b="0" i="1" smtClean="0">
                              <a:latin typeface="Cambria Math"/>
                            </a:rPr>
                            <m:t>𝑠</m:t>
                          </m:r>
                        </m:sup>
                      </m:sSup>
                      <m:r>
                        <a:rPr lang="en-US" altLang="ja-JP" sz="4000" i="1">
                          <a:latin typeface="Cambria Math"/>
                        </a:rPr>
                        <m:t>=</m:t>
                      </m:r>
                      <m:sSup>
                        <m:sSupPr>
                          <m:ctrlPr>
                            <a:rPr lang="en-US" altLang="ja-JP" sz="4000" i="1">
                              <a:latin typeface="Cambria Math" panose="02040503050406030204" pitchFamily="18" charset="0"/>
                            </a:rPr>
                          </m:ctrlPr>
                        </m:sSupPr>
                        <m:e>
                          <m:r>
                            <a:rPr lang="en-US" altLang="ja-JP" sz="4000" i="1">
                              <a:latin typeface="Cambria Math"/>
                            </a:rPr>
                            <m:t>𝑌</m:t>
                          </m:r>
                        </m:e>
                        <m:sup>
                          <m:r>
                            <a:rPr lang="en-US" altLang="ja-JP" sz="4000" i="1">
                              <a:latin typeface="Cambria Math"/>
                            </a:rPr>
                            <m:t>𝑃</m:t>
                          </m:r>
                        </m:sup>
                      </m:sSup>
                      <m:r>
                        <a:rPr lang="en-US" altLang="ja-JP" sz="4000" i="1">
                          <a:latin typeface="Cambria Math"/>
                        </a:rPr>
                        <m:t>+</m:t>
                      </m:r>
                      <m:sSup>
                        <m:sSupPr>
                          <m:ctrlPr>
                            <a:rPr lang="en-US" altLang="ja-JP" sz="4000" i="1">
                              <a:latin typeface="Cambria Math" panose="02040503050406030204" pitchFamily="18" charset="0"/>
                            </a:rPr>
                          </m:ctrlPr>
                        </m:sSupPr>
                        <m:e>
                          <m:r>
                            <a:rPr lang="en-US" altLang="ja-JP" sz="4000" i="1">
                              <a:latin typeface="Cambria Math"/>
                            </a:rPr>
                            <m:t>𝑌</m:t>
                          </m:r>
                        </m:e>
                        <m:sup>
                          <m:r>
                            <a:rPr lang="en-US" altLang="ja-JP" sz="4000" i="1">
                              <a:latin typeface="Cambria Math"/>
                            </a:rPr>
                            <m:t>𝑇</m:t>
                          </m:r>
                        </m:sup>
                      </m:sSup>
                    </m:oMath>
                  </m:oMathPara>
                </a14:m>
                <a:endParaRPr kumimoji="1" lang="en-US" altLang="ja-JP" sz="4000" i="1" dirty="0">
                  <a:latin typeface="Cambria Math"/>
                </a:endParaRPr>
              </a:p>
              <a:p>
                <a:pPr/>
                <a14:m>
                  <m:oMathPara xmlns:m="http://schemas.openxmlformats.org/officeDocument/2006/math">
                    <m:oMathParaPr>
                      <m:jc m:val="left"/>
                    </m:oMathParaPr>
                    <m:oMath xmlns:m="http://schemas.openxmlformats.org/officeDocument/2006/math">
                      <m:sSup>
                        <m:sSupPr>
                          <m:ctrlPr>
                            <a:rPr kumimoji="1" lang="en-US" altLang="ja-JP" sz="4000" i="1" smtClean="0">
                              <a:latin typeface="Cambria Math" panose="02040503050406030204" pitchFamily="18" charset="0"/>
                            </a:rPr>
                          </m:ctrlPr>
                        </m:sSupPr>
                        <m:e>
                          <m:r>
                            <a:rPr kumimoji="1" lang="en-US" altLang="ja-JP" sz="4000" b="0" i="1" smtClean="0">
                              <a:latin typeface="Cambria Math"/>
                            </a:rPr>
                            <m:t>𝑌</m:t>
                          </m:r>
                        </m:e>
                        <m:sup>
                          <m:r>
                            <a:rPr kumimoji="1" lang="en-US" altLang="ja-JP" sz="4000" b="0" i="1" smtClean="0">
                              <a:latin typeface="Cambria Math"/>
                            </a:rPr>
                            <m:t>𝑑</m:t>
                          </m:r>
                        </m:sup>
                      </m:sSup>
                      <m:r>
                        <a:rPr kumimoji="1" lang="en-US" altLang="ja-JP" sz="4000" b="0" i="1" smtClean="0">
                          <a:latin typeface="Cambria Math"/>
                        </a:rPr>
                        <m:t>=</m:t>
                      </m:r>
                      <m:r>
                        <a:rPr kumimoji="1" lang="en-US" altLang="ja-JP" sz="4000" b="0" i="1" smtClean="0">
                          <a:latin typeface="Cambria Math"/>
                        </a:rPr>
                        <m:t>𝐶</m:t>
                      </m:r>
                      <m:d>
                        <m:dPr>
                          <m:ctrlPr>
                            <a:rPr kumimoji="1" lang="en-US" altLang="ja-JP" sz="4000" b="0" i="1" smtClean="0">
                              <a:latin typeface="Cambria Math" panose="02040503050406030204" pitchFamily="18" charset="0"/>
                            </a:rPr>
                          </m:ctrlPr>
                        </m:dPr>
                        <m:e>
                          <m:sSup>
                            <m:sSupPr>
                              <m:ctrlPr>
                                <a:rPr kumimoji="1" lang="en-US" altLang="ja-JP" sz="4000" b="0" i="1" smtClean="0">
                                  <a:latin typeface="Cambria Math" panose="02040503050406030204" pitchFamily="18" charset="0"/>
                                </a:rPr>
                              </m:ctrlPr>
                            </m:sSupPr>
                            <m:e>
                              <m:r>
                                <a:rPr kumimoji="1" lang="en-US" altLang="ja-JP" sz="4000" b="0" i="1" smtClean="0">
                                  <a:latin typeface="Cambria Math"/>
                                </a:rPr>
                                <m:t>𝑌</m:t>
                              </m:r>
                            </m:e>
                            <m:sup>
                              <m:r>
                                <a:rPr kumimoji="1" lang="en-US" altLang="ja-JP" sz="4000" b="0" i="1" smtClean="0">
                                  <a:latin typeface="Cambria Math"/>
                                </a:rPr>
                                <m:t>𝑃</m:t>
                              </m:r>
                            </m:sup>
                          </m:sSup>
                        </m:e>
                      </m:d>
                      <m:r>
                        <a:rPr kumimoji="1" lang="en-US" altLang="ja-JP" sz="4000" b="0" i="1" smtClean="0">
                          <a:latin typeface="Cambria Math"/>
                        </a:rPr>
                        <m:t>+</m:t>
                      </m:r>
                      <m:r>
                        <a:rPr kumimoji="1" lang="en-US" altLang="ja-JP" sz="4000" b="0" i="1" smtClean="0">
                          <a:latin typeface="Cambria Math"/>
                        </a:rPr>
                        <m:t>𝐼</m:t>
                      </m:r>
                      <m:r>
                        <a:rPr kumimoji="1" lang="en-US" altLang="ja-JP" sz="4000" b="0" i="1" smtClean="0">
                          <a:latin typeface="Cambria Math"/>
                        </a:rPr>
                        <m:t>+</m:t>
                      </m:r>
                      <m:r>
                        <a:rPr kumimoji="1" lang="en-US" altLang="ja-JP" sz="4000" b="0" i="1" smtClean="0">
                          <a:latin typeface="Cambria Math"/>
                        </a:rPr>
                        <m:t>𝐺</m:t>
                      </m:r>
                    </m:oMath>
                  </m:oMathPara>
                </a14:m>
                <a:endParaRPr kumimoji="1" lang="en-US" altLang="ja-JP" sz="4000" dirty="0"/>
              </a:p>
              <a:p>
                <a:pPr/>
                <a14:m>
                  <m:oMathPara xmlns:m="http://schemas.openxmlformats.org/officeDocument/2006/math">
                    <m:oMathParaPr>
                      <m:jc m:val="left"/>
                    </m:oMathParaPr>
                    <m:oMath xmlns:m="http://schemas.openxmlformats.org/officeDocument/2006/math">
                      <m:sSup>
                        <m:sSupPr>
                          <m:ctrlPr>
                            <a:rPr kumimoji="1" lang="en-US" altLang="ja-JP" sz="4000" b="0" i="1" smtClean="0">
                              <a:latin typeface="Cambria Math" panose="02040503050406030204" pitchFamily="18" charset="0"/>
                            </a:rPr>
                          </m:ctrlPr>
                        </m:sSupPr>
                        <m:e>
                          <m:r>
                            <a:rPr kumimoji="1" lang="en-US" altLang="ja-JP" sz="4000" b="0" i="1" smtClean="0">
                              <a:latin typeface="Cambria Math"/>
                            </a:rPr>
                            <m:t>𝑌</m:t>
                          </m:r>
                        </m:e>
                        <m:sup>
                          <m:r>
                            <a:rPr kumimoji="1" lang="en-US" altLang="ja-JP" sz="4000" b="0" i="1" smtClean="0">
                              <a:latin typeface="Cambria Math"/>
                            </a:rPr>
                            <m:t>𝑠</m:t>
                          </m:r>
                        </m:sup>
                      </m:sSup>
                      <m:r>
                        <a:rPr kumimoji="1" lang="en-US" altLang="ja-JP" sz="4000" b="0" i="1" smtClean="0">
                          <a:latin typeface="Cambria Math"/>
                        </a:rPr>
                        <m:t>=</m:t>
                      </m:r>
                      <m:sSup>
                        <m:sSupPr>
                          <m:ctrlPr>
                            <a:rPr kumimoji="1" lang="en-US" altLang="ja-JP" sz="4000" b="0" i="1" smtClean="0">
                              <a:latin typeface="Cambria Math" panose="02040503050406030204" pitchFamily="18" charset="0"/>
                            </a:rPr>
                          </m:ctrlPr>
                        </m:sSupPr>
                        <m:e>
                          <m:r>
                            <a:rPr kumimoji="1" lang="en-US" altLang="ja-JP" sz="4000" b="0" i="1" smtClean="0">
                              <a:latin typeface="Cambria Math"/>
                            </a:rPr>
                            <m:t>𝑌</m:t>
                          </m:r>
                        </m:e>
                        <m:sup>
                          <m:r>
                            <a:rPr kumimoji="1" lang="en-US" altLang="ja-JP" sz="4000" b="0" i="1" smtClean="0">
                              <a:latin typeface="Cambria Math"/>
                            </a:rPr>
                            <m:t>𝑑</m:t>
                          </m:r>
                        </m:sup>
                      </m:sSup>
                    </m:oMath>
                  </m:oMathPara>
                </a14:m>
                <a:endParaRPr kumimoji="1" lang="en-US" altLang="ja-JP" sz="4000" b="0" dirty="0"/>
              </a:p>
              <a:p>
                <a:endParaRPr kumimoji="1" lang="ja-JP" altLang="en-US" sz="3600" dirty="0"/>
              </a:p>
            </p:txBody>
          </p:sp>
        </mc:Choice>
        <mc:Fallback xmlns="">
          <p:sp>
            <p:nvSpPr>
              <p:cNvPr id="2" name="テキスト ボックス 1"/>
              <p:cNvSpPr txBox="1">
                <a:spLocks noRot="1" noChangeAspect="1" noMove="1" noResize="1" noEditPoints="1" noAdjustHandles="1" noChangeArrowheads="1" noChangeShapeType="1" noTextEdit="1"/>
              </p:cNvSpPr>
              <p:nvPr/>
            </p:nvSpPr>
            <p:spPr>
              <a:xfrm>
                <a:off x="3275856" y="1638794"/>
                <a:ext cx="5105036" cy="2514919"/>
              </a:xfrm>
              <a:prstGeom prst="rect">
                <a:avLst/>
              </a:prstGeom>
              <a:blipFill>
                <a:blip r:embed="rId4"/>
                <a:stretch>
                  <a:fillRect/>
                </a:stretch>
              </a:blipFill>
            </p:spPr>
            <p:txBody>
              <a:bodyPr/>
              <a:lstStyle/>
              <a:p>
                <a:r>
                  <a:rPr lang="ja-JP" altLang="en-US">
                    <a:noFill/>
                  </a:rPr>
                  <a:t> </a:t>
                </a:r>
              </a:p>
            </p:txBody>
          </p:sp>
        </mc:Fallback>
      </mc:AlternateContent>
      <p:sp>
        <p:nvSpPr>
          <p:cNvPr id="4" name="テキスト ボックス 3"/>
          <p:cNvSpPr txBox="1"/>
          <p:nvPr/>
        </p:nvSpPr>
        <p:spPr>
          <a:xfrm>
            <a:off x="611560" y="4221088"/>
            <a:ext cx="8147248" cy="1938992"/>
          </a:xfrm>
          <a:prstGeom prst="rect">
            <a:avLst/>
          </a:prstGeom>
          <a:noFill/>
        </p:spPr>
        <p:txBody>
          <a:bodyPr wrap="square" rtlCol="0">
            <a:spAutoFit/>
          </a:bodyPr>
          <a:lstStyle/>
          <a:p>
            <a:r>
              <a:rPr lang="ja-JP" altLang="en-US" sz="2400" dirty="0"/>
              <a:t>基本モデルとは異なり，産出量の変動を考慮</a:t>
            </a:r>
            <a:endParaRPr lang="en-US" altLang="ja-JP" sz="2400" dirty="0"/>
          </a:p>
          <a:p>
            <a:r>
              <a:rPr kumimoji="1" lang="ja-JP" altLang="en-US" sz="2400" dirty="0"/>
              <a:t>産出量の変動は，恒常的な部分と一時的な部分に分解できる</a:t>
            </a:r>
            <a:endParaRPr kumimoji="1" lang="en-US" altLang="ja-JP" sz="2400" dirty="0"/>
          </a:p>
          <a:p>
            <a:r>
              <a:rPr lang="ja-JP" altLang="en-US" sz="2400" dirty="0"/>
              <a:t>消費は産出量（所得）の恒常的な部分のみに反応</a:t>
            </a:r>
            <a:endParaRPr lang="en-US" altLang="ja-JP" sz="2400" dirty="0"/>
          </a:p>
          <a:p>
            <a:r>
              <a:rPr lang="ja-JP" altLang="en-US" sz="2400" dirty="0"/>
              <a:t>一時的な所得の変化には反応しない</a:t>
            </a:r>
            <a:endParaRPr kumimoji="1" lang="ja-JP" altLang="en-US" sz="2400" dirty="0"/>
          </a:p>
        </p:txBody>
      </p:sp>
    </p:spTree>
    <p:extLst>
      <p:ext uri="{BB962C8B-B14F-4D97-AF65-F5344CB8AC3E}">
        <p14:creationId xmlns:p14="http://schemas.microsoft.com/office/powerpoint/2010/main" val="8121211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sz="4000" dirty="0"/>
              <a:t>財市場の均衡</a:t>
            </a:r>
            <a:r>
              <a:rPr kumimoji="1" lang="en-US" altLang="ja-JP" sz="4000" dirty="0"/>
              <a:t>(2)</a:t>
            </a:r>
            <a:endParaRPr kumimoji="1" lang="ja-JP" altLang="en-US" sz="4000" dirty="0"/>
          </a:p>
        </p:txBody>
      </p:sp>
      <p:sp>
        <p:nvSpPr>
          <p:cNvPr id="3" name="コンテンツ プレースホルダー 2"/>
          <p:cNvSpPr>
            <a:spLocks noGrp="1"/>
          </p:cNvSpPr>
          <p:nvPr>
            <p:ph idx="1"/>
          </p:nvPr>
        </p:nvSpPr>
        <p:spPr>
          <a:xfrm>
            <a:off x="630355" y="1690690"/>
            <a:ext cx="7886700" cy="5028328"/>
          </a:xfrm>
        </p:spPr>
        <p:txBody>
          <a:bodyPr>
            <a:normAutofit fontScale="92500" lnSpcReduction="20000"/>
          </a:bodyPr>
          <a:lstStyle/>
          <a:p>
            <a:pPr>
              <a:lnSpc>
                <a:spcPct val="100000"/>
              </a:lnSpc>
            </a:pPr>
            <a:r>
              <a:rPr kumimoji="1" lang="ja-JP" altLang="en-US" sz="2800" dirty="0"/>
              <a:t>以下では，次のような変化（政策）の効果を考える</a:t>
            </a:r>
            <a:endParaRPr kumimoji="1" lang="en-US" altLang="ja-JP" sz="2800" dirty="0"/>
          </a:p>
          <a:p>
            <a:pPr>
              <a:lnSpc>
                <a:spcPct val="100000"/>
              </a:lnSpc>
            </a:pPr>
            <a:r>
              <a:rPr kumimoji="1" lang="ja-JP" altLang="en-US" sz="2800" dirty="0"/>
              <a:t>一時的な産出量（所得）の増加</a:t>
            </a:r>
            <a:endParaRPr lang="en-US" altLang="ja-JP" sz="2800" dirty="0"/>
          </a:p>
          <a:p>
            <a:pPr lvl="1">
              <a:lnSpc>
                <a:spcPct val="100000"/>
              </a:lnSpc>
            </a:pPr>
            <a:r>
              <a:rPr kumimoji="1" lang="ja-JP" altLang="en-US" sz="2400" dirty="0"/>
              <a:t>恒常所得は変化しない</a:t>
            </a:r>
            <a:endParaRPr kumimoji="1" lang="en-US" altLang="ja-JP" sz="2400" dirty="0"/>
          </a:p>
          <a:p>
            <a:pPr>
              <a:lnSpc>
                <a:spcPct val="100000"/>
              </a:lnSpc>
            </a:pPr>
            <a:r>
              <a:rPr lang="ja-JP" altLang="en-US" sz="2800" dirty="0"/>
              <a:t>恒常的な産出量（所得）の増加</a:t>
            </a:r>
            <a:endParaRPr lang="en-US" altLang="ja-JP" sz="2800" dirty="0"/>
          </a:p>
          <a:p>
            <a:pPr lvl="1">
              <a:lnSpc>
                <a:spcPct val="100000"/>
              </a:lnSpc>
            </a:pPr>
            <a:r>
              <a:rPr kumimoji="1" lang="ja-JP" altLang="en-US" sz="2400" dirty="0"/>
              <a:t>恒常所得と現在の産出量が同じだけ増加</a:t>
            </a:r>
            <a:endParaRPr kumimoji="1" lang="en-US" altLang="ja-JP" sz="2400" dirty="0"/>
          </a:p>
          <a:p>
            <a:pPr lvl="1">
              <a:lnSpc>
                <a:spcPct val="100000"/>
              </a:lnSpc>
            </a:pPr>
            <a:r>
              <a:rPr lang="ja-JP" altLang="en-US" sz="2400" dirty="0"/>
              <a:t>現在の産出量（所得）は変化しないが，恒常所得が増加する場合</a:t>
            </a:r>
            <a:r>
              <a:rPr lang="en-US" altLang="ja-JP" sz="2400" dirty="0">
                <a:sym typeface="Wingdings" panose="05000000000000000000" pitchFamily="2" charset="2"/>
              </a:rPr>
              <a:t> </a:t>
            </a:r>
            <a:r>
              <a:rPr lang="ja-JP" altLang="en-US" sz="2400" dirty="0">
                <a:sym typeface="Wingdings" panose="05000000000000000000" pitchFamily="2" charset="2"/>
              </a:rPr>
              <a:t>将来，所得が恒常的に増加</a:t>
            </a:r>
            <a:endParaRPr lang="en-US" altLang="ja-JP" sz="2400" dirty="0">
              <a:sym typeface="Wingdings" panose="05000000000000000000" pitchFamily="2" charset="2"/>
            </a:endParaRPr>
          </a:p>
          <a:p>
            <a:pPr>
              <a:lnSpc>
                <a:spcPct val="100000"/>
              </a:lnSpc>
            </a:pPr>
            <a:r>
              <a:rPr lang="ja-JP" altLang="en-US" sz="2800" dirty="0">
                <a:sym typeface="Wingdings" panose="05000000000000000000" pitchFamily="2" charset="2"/>
              </a:rPr>
              <a:t>資本の限界生産物の増加</a:t>
            </a:r>
            <a:endParaRPr lang="en-US" altLang="ja-JP" sz="2800" dirty="0">
              <a:sym typeface="Wingdings" panose="05000000000000000000" pitchFamily="2" charset="2"/>
            </a:endParaRPr>
          </a:p>
          <a:p>
            <a:pPr lvl="1">
              <a:lnSpc>
                <a:spcPct val="100000"/>
              </a:lnSpc>
            </a:pPr>
            <a:r>
              <a:rPr lang="ja-JP" altLang="en-US" sz="2400" dirty="0">
                <a:sym typeface="Wingdings" panose="05000000000000000000" pitchFamily="2" charset="2"/>
              </a:rPr>
              <a:t>投資関数のシフト</a:t>
            </a:r>
            <a:endParaRPr lang="en-US" altLang="ja-JP" sz="2400" dirty="0">
              <a:sym typeface="Wingdings" panose="05000000000000000000" pitchFamily="2" charset="2"/>
            </a:endParaRPr>
          </a:p>
          <a:p>
            <a:pPr>
              <a:lnSpc>
                <a:spcPct val="100000"/>
              </a:lnSpc>
            </a:pPr>
            <a:r>
              <a:rPr kumimoji="1" lang="ja-JP" altLang="en-US" sz="2800" dirty="0">
                <a:sym typeface="Wingdings" panose="05000000000000000000" pitchFamily="2" charset="2"/>
              </a:rPr>
              <a:t>財政政策の効果</a:t>
            </a:r>
            <a:endParaRPr kumimoji="1" lang="en-US" altLang="ja-JP" sz="2800" dirty="0">
              <a:sym typeface="Wingdings" panose="05000000000000000000" pitchFamily="2" charset="2"/>
            </a:endParaRPr>
          </a:p>
          <a:p>
            <a:pPr lvl="1">
              <a:lnSpc>
                <a:spcPct val="100000"/>
              </a:lnSpc>
            </a:pPr>
            <a:r>
              <a:rPr lang="ja-JP" altLang="en-US" sz="2400" dirty="0">
                <a:sym typeface="Wingdings" panose="05000000000000000000" pitchFamily="2" charset="2"/>
              </a:rPr>
              <a:t>恒常的な減税，一時的な減税</a:t>
            </a:r>
            <a:endParaRPr lang="en-US" altLang="ja-JP" sz="2400" dirty="0">
              <a:sym typeface="Wingdings" panose="05000000000000000000" pitchFamily="2" charset="2"/>
            </a:endParaRPr>
          </a:p>
          <a:p>
            <a:pPr lvl="1">
              <a:lnSpc>
                <a:spcPct val="100000"/>
              </a:lnSpc>
            </a:pPr>
            <a:r>
              <a:rPr lang="ja-JP" altLang="en-US" sz="2400" dirty="0">
                <a:sym typeface="Wingdings" panose="05000000000000000000" pitchFamily="2" charset="2"/>
              </a:rPr>
              <a:t>恒常的な政府支出の増加，一時的な増加</a:t>
            </a:r>
            <a:endParaRPr lang="en-US" altLang="ja-JP" sz="2400" dirty="0">
              <a:sym typeface="Wingdings" panose="05000000000000000000" pitchFamily="2" charset="2"/>
            </a:endParaRPr>
          </a:p>
        </p:txBody>
      </p:sp>
    </p:spTree>
    <p:extLst>
      <p:ext uri="{BB962C8B-B14F-4D97-AF65-F5344CB8AC3E}">
        <p14:creationId xmlns:p14="http://schemas.microsoft.com/office/powerpoint/2010/main" val="14804028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4" name="Rectangle 4"/>
          <p:cNvSpPr>
            <a:spLocks noGrp="1" noChangeArrowheads="1"/>
          </p:cNvSpPr>
          <p:nvPr>
            <p:ph type="title"/>
          </p:nvPr>
        </p:nvSpPr>
        <p:spPr/>
        <p:txBody>
          <a:bodyPr rtlCol="0">
            <a:normAutofit/>
          </a:bodyPr>
          <a:lstStyle/>
          <a:p>
            <a:pPr fontAlgn="auto">
              <a:spcAft>
                <a:spcPts val="0"/>
              </a:spcAft>
              <a:defRPr/>
            </a:pPr>
            <a:r>
              <a:rPr lang="ja-JP" altLang="en-US" sz="3600" dirty="0"/>
              <a:t>一時的な産出量の変化</a:t>
            </a:r>
          </a:p>
        </p:txBody>
      </p:sp>
      <p:pic>
        <p:nvPicPr>
          <p:cNvPr id="31747" name="Picture 8"/>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a:xfrm>
            <a:off x="1543226" y="1825625"/>
            <a:ext cx="6057547" cy="4351338"/>
          </a:xfrm>
          <a:noFill/>
        </p:spPr>
      </p:pic>
      <p:sp>
        <p:nvSpPr>
          <p:cNvPr id="2" name="テキスト ボックス 1">
            <a:extLst>
              <a:ext uri="{FF2B5EF4-FFF2-40B4-BE49-F238E27FC236}">
                <a16:creationId xmlns:a16="http://schemas.microsoft.com/office/drawing/2014/main" id="{6E92A95D-8C8F-4F45-B69D-321C5A306E66}"/>
              </a:ext>
            </a:extLst>
          </p:cNvPr>
          <p:cNvSpPr txBox="1"/>
          <p:nvPr/>
        </p:nvSpPr>
        <p:spPr>
          <a:xfrm>
            <a:off x="5796136" y="1484784"/>
            <a:ext cx="3096344" cy="1323439"/>
          </a:xfrm>
          <a:prstGeom prst="rect">
            <a:avLst/>
          </a:prstGeom>
          <a:noFill/>
        </p:spPr>
        <p:txBody>
          <a:bodyPr wrap="square" rtlCol="0">
            <a:spAutoFit/>
          </a:bodyPr>
          <a:lstStyle/>
          <a:p>
            <a:r>
              <a:rPr kumimoji="1" lang="ja-JP" altLang="en-US" sz="2000" dirty="0">
                <a:latin typeface="Times New Roman" panose="02020603050405020304" pitchFamily="18" charset="0"/>
                <a:cs typeface="Times New Roman" panose="02020603050405020304" pitchFamily="18" charset="0"/>
              </a:rPr>
              <a:t>恒常所得は変化しないので，</a:t>
            </a:r>
            <a:r>
              <a:rPr kumimoji="1" lang="en-US" altLang="ja-JP" sz="2000" i="1" dirty="0">
                <a:latin typeface="Times New Roman" panose="02020603050405020304" pitchFamily="18" charset="0"/>
                <a:cs typeface="Times New Roman" panose="02020603050405020304" pitchFamily="18" charset="0"/>
              </a:rPr>
              <a:t>C</a:t>
            </a:r>
            <a:r>
              <a:rPr kumimoji="1" lang="ja-JP" altLang="en-US" sz="2000" dirty="0">
                <a:latin typeface="Times New Roman" panose="02020603050405020304" pitchFamily="18" charset="0"/>
                <a:cs typeface="Times New Roman" panose="02020603050405020304" pitchFamily="18" charset="0"/>
              </a:rPr>
              <a:t>は不変。投資関数が一定だとすると，</a:t>
            </a:r>
            <a:r>
              <a:rPr kumimoji="1" lang="en-US" altLang="ja-JP" sz="2000" i="1" dirty="0">
                <a:latin typeface="Times New Roman" panose="02020603050405020304" pitchFamily="18" charset="0"/>
                <a:cs typeface="Times New Roman" panose="02020603050405020304" pitchFamily="18" charset="0"/>
              </a:rPr>
              <a:t>Y</a:t>
            </a:r>
            <a:r>
              <a:rPr kumimoji="1" lang="en-US" altLang="ja-JP" sz="2000" i="1" baseline="30000" dirty="0">
                <a:latin typeface="Times New Roman" panose="02020603050405020304" pitchFamily="18" charset="0"/>
                <a:cs typeface="Times New Roman" panose="02020603050405020304" pitchFamily="18" charset="0"/>
              </a:rPr>
              <a:t>d</a:t>
            </a:r>
            <a:r>
              <a:rPr kumimoji="1" lang="en-US" altLang="ja-JP" sz="2000" dirty="0">
                <a:latin typeface="Times New Roman" panose="02020603050405020304" pitchFamily="18" charset="0"/>
                <a:cs typeface="Times New Roman" panose="02020603050405020304" pitchFamily="18" charset="0"/>
              </a:rPr>
              <a:t> </a:t>
            </a:r>
            <a:r>
              <a:rPr kumimoji="1" lang="ja-JP" altLang="en-US" sz="2000" dirty="0">
                <a:latin typeface="Times New Roman" panose="02020603050405020304" pitchFamily="18" charset="0"/>
                <a:cs typeface="Times New Roman" panose="02020603050405020304" pitchFamily="18" charset="0"/>
              </a:rPr>
              <a:t>曲線はシフトしない</a:t>
            </a:r>
          </a:p>
        </p:txBody>
      </p:sp>
    </p:spTree>
    <p:extLst>
      <p:ext uri="{BB962C8B-B14F-4D97-AF65-F5344CB8AC3E}">
        <p14:creationId xmlns:p14="http://schemas.microsoft.com/office/powerpoint/2010/main" val="21374017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sz="3600" dirty="0"/>
              <a:t>恒常的な産出量の増加</a:t>
            </a:r>
          </a:p>
        </p:txBody>
      </p:sp>
      <p:sp>
        <p:nvSpPr>
          <p:cNvPr id="3" name="コンテンツ プレースホルダー 2"/>
          <p:cNvSpPr>
            <a:spLocks noGrp="1"/>
          </p:cNvSpPr>
          <p:nvPr>
            <p:ph idx="1"/>
          </p:nvPr>
        </p:nvSpPr>
        <p:spPr>
          <a:xfrm>
            <a:off x="395535" y="4869160"/>
            <a:ext cx="3945125" cy="1584176"/>
          </a:xfrm>
        </p:spPr>
        <p:txBody>
          <a:bodyPr>
            <a:normAutofit lnSpcReduction="10000"/>
          </a:bodyPr>
          <a:lstStyle/>
          <a:p>
            <a:pPr marL="0" indent="0">
              <a:lnSpc>
                <a:spcPct val="120000"/>
              </a:lnSpc>
              <a:buNone/>
            </a:pPr>
            <a:r>
              <a:rPr lang="ja-JP" altLang="en-US" sz="1800" dirty="0">
                <a:latin typeface="Times New Roman" panose="02020603050405020304" pitchFamily="18" charset="0"/>
                <a:cs typeface="Times New Roman" panose="02020603050405020304" pitchFamily="18" charset="0"/>
              </a:rPr>
              <a:t>現在の産出量が増加</a:t>
            </a:r>
            <a:r>
              <a:rPr lang="en-US" altLang="ja-JP" sz="1800" dirty="0">
                <a:latin typeface="Times New Roman" panose="02020603050405020304" pitchFamily="18" charset="0"/>
                <a:cs typeface="Times New Roman" panose="02020603050405020304" pitchFamily="18" charset="0"/>
                <a:sym typeface="Wingdings" panose="05000000000000000000" pitchFamily="2" charset="2"/>
              </a:rPr>
              <a:t></a:t>
            </a:r>
            <a:r>
              <a:rPr lang="en-US" altLang="ja-JP" sz="1800" i="1" dirty="0" err="1">
                <a:latin typeface="Times New Roman" panose="02020603050405020304" pitchFamily="18" charset="0"/>
                <a:cs typeface="Times New Roman" panose="02020603050405020304" pitchFamily="18" charset="0"/>
              </a:rPr>
              <a:t>Y</a:t>
            </a:r>
            <a:r>
              <a:rPr lang="en-US" altLang="ja-JP" sz="1800" i="1" baseline="30000" dirty="0" err="1">
                <a:latin typeface="Times New Roman" panose="02020603050405020304" pitchFamily="18" charset="0"/>
                <a:cs typeface="Times New Roman" panose="02020603050405020304" pitchFamily="18" charset="0"/>
              </a:rPr>
              <a:t>s</a:t>
            </a:r>
            <a:r>
              <a:rPr lang="ja-JP" altLang="en-US" sz="1800" dirty="0">
                <a:latin typeface="Times New Roman" panose="02020603050405020304" pitchFamily="18" charset="0"/>
                <a:cs typeface="Times New Roman" panose="02020603050405020304" pitchFamily="18" charset="0"/>
              </a:rPr>
              <a:t>曲線シフト</a:t>
            </a:r>
            <a:endParaRPr lang="en-US" altLang="ja-JP" sz="1800" dirty="0">
              <a:latin typeface="Times New Roman" panose="02020603050405020304" pitchFamily="18" charset="0"/>
              <a:cs typeface="Times New Roman" panose="02020603050405020304" pitchFamily="18" charset="0"/>
            </a:endParaRPr>
          </a:p>
          <a:p>
            <a:pPr marL="0" indent="0">
              <a:lnSpc>
                <a:spcPct val="120000"/>
              </a:lnSpc>
              <a:buNone/>
            </a:pPr>
            <a:r>
              <a:rPr kumimoji="1" lang="en-US" altLang="ja-JP" sz="1800" i="1" dirty="0" err="1">
                <a:latin typeface="Times New Roman" panose="02020603050405020304" pitchFamily="18" charset="0"/>
                <a:cs typeface="Times New Roman" panose="02020603050405020304" pitchFamily="18" charset="0"/>
              </a:rPr>
              <a:t>Y</a:t>
            </a:r>
            <a:r>
              <a:rPr kumimoji="1" lang="en-US" altLang="ja-JP" sz="1800" i="1" baseline="30000" dirty="0" err="1">
                <a:latin typeface="Times New Roman" panose="02020603050405020304" pitchFamily="18" charset="0"/>
                <a:cs typeface="Times New Roman" panose="02020603050405020304" pitchFamily="18" charset="0"/>
              </a:rPr>
              <a:t>p</a:t>
            </a:r>
            <a:r>
              <a:rPr kumimoji="1" lang="ja-JP" altLang="en-US" sz="1800" dirty="0">
                <a:latin typeface="Times New Roman" panose="02020603050405020304" pitchFamily="18" charset="0"/>
                <a:cs typeface="Times New Roman" panose="02020603050405020304" pitchFamily="18" charset="0"/>
              </a:rPr>
              <a:t>の増加</a:t>
            </a:r>
            <a:r>
              <a:rPr kumimoji="1" lang="en-US" altLang="ja-JP" sz="1800" dirty="0">
                <a:latin typeface="Times New Roman" panose="02020603050405020304" pitchFamily="18" charset="0"/>
                <a:cs typeface="Times New Roman" panose="02020603050405020304" pitchFamily="18" charset="0"/>
                <a:sym typeface="Wingdings" panose="05000000000000000000" pitchFamily="2" charset="2"/>
              </a:rPr>
              <a:t></a:t>
            </a:r>
            <a:r>
              <a:rPr kumimoji="1" lang="en-US" altLang="ja-JP" sz="1800" i="1" dirty="0">
                <a:latin typeface="Times New Roman" panose="02020603050405020304" pitchFamily="18" charset="0"/>
                <a:cs typeface="Times New Roman" panose="02020603050405020304" pitchFamily="18" charset="0"/>
              </a:rPr>
              <a:t>C</a:t>
            </a:r>
            <a:r>
              <a:rPr kumimoji="1" lang="ja-JP" altLang="en-US" sz="1800" dirty="0">
                <a:latin typeface="Times New Roman" panose="02020603050405020304" pitchFamily="18" charset="0"/>
                <a:cs typeface="Times New Roman" panose="02020603050405020304" pitchFamily="18" charset="0"/>
              </a:rPr>
              <a:t>の増加</a:t>
            </a:r>
            <a:r>
              <a:rPr kumimoji="1" lang="en-US" altLang="ja-JP" sz="1800" dirty="0">
                <a:latin typeface="Times New Roman" panose="02020603050405020304" pitchFamily="18" charset="0"/>
                <a:cs typeface="Times New Roman" panose="02020603050405020304" pitchFamily="18" charset="0"/>
                <a:sym typeface="Wingdings" panose="05000000000000000000" pitchFamily="2" charset="2"/>
              </a:rPr>
              <a:t></a:t>
            </a:r>
            <a:r>
              <a:rPr lang="en-US" altLang="ja-JP" sz="1800" i="1" dirty="0" err="1">
                <a:latin typeface="Times New Roman" panose="02020603050405020304" pitchFamily="18" charset="0"/>
                <a:cs typeface="Times New Roman" panose="02020603050405020304" pitchFamily="18" charset="0"/>
              </a:rPr>
              <a:t>Y</a:t>
            </a:r>
            <a:r>
              <a:rPr lang="en-US" altLang="ja-JP" sz="1800" i="1" baseline="30000" dirty="0" err="1">
                <a:latin typeface="Times New Roman" panose="02020603050405020304" pitchFamily="18" charset="0"/>
                <a:cs typeface="Times New Roman" panose="02020603050405020304" pitchFamily="18" charset="0"/>
              </a:rPr>
              <a:t>d</a:t>
            </a:r>
            <a:r>
              <a:rPr lang="ja-JP" altLang="en-US" sz="1800" dirty="0">
                <a:latin typeface="Times New Roman" panose="02020603050405020304" pitchFamily="18" charset="0"/>
                <a:cs typeface="Times New Roman" panose="02020603050405020304" pitchFamily="18" charset="0"/>
              </a:rPr>
              <a:t>曲線シフト</a:t>
            </a:r>
            <a:endParaRPr kumimoji="1" lang="en-US" altLang="ja-JP" sz="1800" dirty="0">
              <a:latin typeface="Times New Roman" panose="02020603050405020304" pitchFamily="18" charset="0"/>
              <a:cs typeface="Times New Roman" panose="02020603050405020304" pitchFamily="18" charset="0"/>
            </a:endParaRPr>
          </a:p>
          <a:p>
            <a:pPr marL="0" indent="0">
              <a:lnSpc>
                <a:spcPct val="120000"/>
              </a:lnSpc>
              <a:buNone/>
            </a:pPr>
            <a:r>
              <a:rPr lang="ja-JP" altLang="en-US" sz="1800" dirty="0">
                <a:latin typeface="Times New Roman" panose="02020603050405020304" pitchFamily="18" charset="0"/>
                <a:cs typeface="Times New Roman" panose="02020603050405020304" pitchFamily="18" charset="0"/>
              </a:rPr>
              <a:t>恒常所得の増加と消費の増加が等しいなら，均衡利子率は変化しない</a:t>
            </a:r>
            <a:endParaRPr kumimoji="1" lang="ja-JP" altLang="en-US" sz="1800" dirty="0">
              <a:latin typeface="Times New Roman" panose="02020603050405020304" pitchFamily="18" charset="0"/>
              <a:cs typeface="Times New Roman" panose="02020603050405020304" pitchFamily="18" charset="0"/>
            </a:endParaRPr>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504" y="1789898"/>
            <a:ext cx="4214813" cy="28717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340661" y="1861336"/>
            <a:ext cx="3814763" cy="28003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テキスト ボックス 3"/>
          <p:cNvSpPr txBox="1"/>
          <p:nvPr/>
        </p:nvSpPr>
        <p:spPr>
          <a:xfrm>
            <a:off x="179513" y="1340768"/>
            <a:ext cx="3888432" cy="369332"/>
          </a:xfrm>
          <a:prstGeom prst="rect">
            <a:avLst/>
          </a:prstGeom>
          <a:noFill/>
        </p:spPr>
        <p:txBody>
          <a:bodyPr wrap="square" rtlCol="0">
            <a:spAutoFit/>
          </a:bodyPr>
          <a:lstStyle/>
          <a:p>
            <a:r>
              <a:rPr kumimoji="1" lang="ja-JP" altLang="en-US" dirty="0"/>
              <a:t>恒常的な</a:t>
            </a:r>
            <a:r>
              <a:rPr lang="ja-JP" altLang="en-US" dirty="0"/>
              <a:t>産出量</a:t>
            </a:r>
            <a:r>
              <a:rPr kumimoji="1" lang="ja-JP" altLang="en-US" dirty="0"/>
              <a:t>の増加が現在生じる</a:t>
            </a:r>
          </a:p>
        </p:txBody>
      </p:sp>
      <p:sp>
        <p:nvSpPr>
          <p:cNvPr id="5" name="テキスト ボックス 4"/>
          <p:cNvSpPr txBox="1"/>
          <p:nvPr/>
        </p:nvSpPr>
        <p:spPr>
          <a:xfrm>
            <a:off x="4340660" y="1344442"/>
            <a:ext cx="4623827" cy="369332"/>
          </a:xfrm>
          <a:prstGeom prst="rect">
            <a:avLst/>
          </a:prstGeom>
          <a:noFill/>
        </p:spPr>
        <p:txBody>
          <a:bodyPr wrap="square" rtlCol="0">
            <a:spAutoFit/>
          </a:bodyPr>
          <a:lstStyle/>
          <a:p>
            <a:r>
              <a:rPr kumimoji="1" lang="ja-JP" altLang="en-US" dirty="0"/>
              <a:t>恒常的な産出量の増加が将来生じると予想</a:t>
            </a:r>
          </a:p>
        </p:txBody>
      </p:sp>
      <p:sp>
        <p:nvSpPr>
          <p:cNvPr id="8" name="コンテンツ プレースホルダー 2"/>
          <p:cNvSpPr txBox="1">
            <a:spLocks/>
          </p:cNvSpPr>
          <p:nvPr/>
        </p:nvSpPr>
        <p:spPr>
          <a:xfrm>
            <a:off x="4493059" y="4797152"/>
            <a:ext cx="4513471" cy="1872208"/>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Font typeface="Arial" panose="020B0604020202020204" pitchFamily="34" charset="0"/>
              <a:buNone/>
            </a:pPr>
            <a:r>
              <a:rPr lang="ja-JP" altLang="en-US" sz="1800" dirty="0">
                <a:latin typeface="Times New Roman" panose="02020603050405020304" pitchFamily="18" charset="0"/>
                <a:cs typeface="Times New Roman" panose="02020603050405020304" pitchFamily="18" charset="0"/>
              </a:rPr>
              <a:t>現在の産出量は不変</a:t>
            </a:r>
            <a:r>
              <a:rPr lang="en-US" altLang="ja-JP" sz="1800" dirty="0">
                <a:latin typeface="Times New Roman" panose="02020603050405020304" pitchFamily="18" charset="0"/>
                <a:cs typeface="Times New Roman" panose="02020603050405020304" pitchFamily="18" charset="0"/>
                <a:sym typeface="Wingdings" panose="05000000000000000000" pitchFamily="2" charset="2"/>
              </a:rPr>
              <a:t></a:t>
            </a:r>
            <a:r>
              <a:rPr lang="en-US" altLang="ja-JP" sz="1800" i="1" dirty="0" err="1">
                <a:latin typeface="Times New Roman" panose="02020603050405020304" pitchFamily="18" charset="0"/>
                <a:cs typeface="Times New Roman" panose="02020603050405020304" pitchFamily="18" charset="0"/>
              </a:rPr>
              <a:t>Y</a:t>
            </a:r>
            <a:r>
              <a:rPr lang="en-US" altLang="ja-JP" sz="1800" i="1" baseline="30000" dirty="0" err="1">
                <a:latin typeface="Times New Roman" panose="02020603050405020304" pitchFamily="18" charset="0"/>
                <a:cs typeface="Times New Roman" panose="02020603050405020304" pitchFamily="18" charset="0"/>
              </a:rPr>
              <a:t>s</a:t>
            </a:r>
            <a:r>
              <a:rPr lang="ja-JP" altLang="en-US" sz="1800" dirty="0">
                <a:latin typeface="Times New Roman" panose="02020603050405020304" pitchFamily="18" charset="0"/>
                <a:cs typeface="Times New Roman" panose="02020603050405020304" pitchFamily="18" charset="0"/>
              </a:rPr>
              <a:t>曲線はそのまま</a:t>
            </a:r>
            <a:endParaRPr lang="en-US" altLang="ja-JP" sz="1800" dirty="0">
              <a:latin typeface="Times New Roman" panose="02020603050405020304" pitchFamily="18" charset="0"/>
              <a:cs typeface="Times New Roman" panose="02020603050405020304" pitchFamily="18" charset="0"/>
            </a:endParaRPr>
          </a:p>
          <a:p>
            <a:pPr marL="0" indent="0">
              <a:buFont typeface="Arial" panose="020B0604020202020204" pitchFamily="34" charset="0"/>
              <a:buNone/>
            </a:pPr>
            <a:r>
              <a:rPr lang="en-US" altLang="ja-JP" sz="1800" i="1" dirty="0" err="1">
                <a:latin typeface="Times New Roman" panose="02020603050405020304" pitchFamily="18" charset="0"/>
                <a:cs typeface="Times New Roman" panose="02020603050405020304" pitchFamily="18" charset="0"/>
              </a:rPr>
              <a:t>Y</a:t>
            </a:r>
            <a:r>
              <a:rPr lang="en-US" altLang="ja-JP" sz="1800" i="1" baseline="30000" dirty="0" err="1">
                <a:latin typeface="Times New Roman" panose="02020603050405020304" pitchFamily="18" charset="0"/>
                <a:cs typeface="Times New Roman" panose="02020603050405020304" pitchFamily="18" charset="0"/>
              </a:rPr>
              <a:t>p</a:t>
            </a:r>
            <a:r>
              <a:rPr lang="ja-JP" altLang="en-US" sz="1800" dirty="0">
                <a:latin typeface="Times New Roman" panose="02020603050405020304" pitchFamily="18" charset="0"/>
                <a:cs typeface="Times New Roman" panose="02020603050405020304" pitchFamily="18" charset="0"/>
              </a:rPr>
              <a:t>の増加</a:t>
            </a:r>
            <a:r>
              <a:rPr lang="en-US" altLang="ja-JP" sz="1800" dirty="0">
                <a:latin typeface="Times New Roman" panose="02020603050405020304" pitchFamily="18" charset="0"/>
                <a:cs typeface="Times New Roman" panose="02020603050405020304" pitchFamily="18" charset="0"/>
                <a:sym typeface="Wingdings" panose="05000000000000000000" pitchFamily="2" charset="2"/>
              </a:rPr>
              <a:t></a:t>
            </a:r>
            <a:r>
              <a:rPr lang="en-US" altLang="ja-JP" sz="1800" i="1" dirty="0">
                <a:latin typeface="Times New Roman" panose="02020603050405020304" pitchFamily="18" charset="0"/>
                <a:cs typeface="Times New Roman" panose="02020603050405020304" pitchFamily="18" charset="0"/>
              </a:rPr>
              <a:t>C</a:t>
            </a:r>
            <a:r>
              <a:rPr lang="ja-JP" altLang="en-US" sz="1800" dirty="0">
                <a:latin typeface="Times New Roman" panose="02020603050405020304" pitchFamily="18" charset="0"/>
                <a:cs typeface="Times New Roman" panose="02020603050405020304" pitchFamily="18" charset="0"/>
              </a:rPr>
              <a:t>の増加</a:t>
            </a:r>
            <a:r>
              <a:rPr lang="en-US" altLang="ja-JP" sz="1800" dirty="0">
                <a:latin typeface="Times New Roman" panose="02020603050405020304" pitchFamily="18" charset="0"/>
                <a:cs typeface="Times New Roman" panose="02020603050405020304" pitchFamily="18" charset="0"/>
                <a:sym typeface="Wingdings" panose="05000000000000000000" pitchFamily="2" charset="2"/>
              </a:rPr>
              <a:t></a:t>
            </a:r>
            <a:r>
              <a:rPr lang="en-US" altLang="ja-JP" sz="1800" i="1" dirty="0" err="1">
                <a:latin typeface="Times New Roman" panose="02020603050405020304" pitchFamily="18" charset="0"/>
                <a:cs typeface="Times New Roman" panose="02020603050405020304" pitchFamily="18" charset="0"/>
              </a:rPr>
              <a:t>Y</a:t>
            </a:r>
            <a:r>
              <a:rPr lang="en-US" altLang="ja-JP" sz="1800" i="1" baseline="30000" dirty="0" err="1">
                <a:latin typeface="Times New Roman" panose="02020603050405020304" pitchFamily="18" charset="0"/>
                <a:cs typeface="Times New Roman" panose="02020603050405020304" pitchFamily="18" charset="0"/>
              </a:rPr>
              <a:t>d</a:t>
            </a:r>
            <a:r>
              <a:rPr lang="ja-JP" altLang="en-US" sz="1800" dirty="0">
                <a:latin typeface="Times New Roman" panose="02020603050405020304" pitchFamily="18" charset="0"/>
                <a:cs typeface="Times New Roman" panose="02020603050405020304" pitchFamily="18" charset="0"/>
              </a:rPr>
              <a:t>曲線シフト</a:t>
            </a:r>
            <a:endParaRPr lang="en-US" altLang="ja-JP" sz="1800" dirty="0">
              <a:latin typeface="Times New Roman" panose="02020603050405020304" pitchFamily="18" charset="0"/>
              <a:cs typeface="Times New Roman" panose="02020603050405020304" pitchFamily="18" charset="0"/>
            </a:endParaRPr>
          </a:p>
          <a:p>
            <a:pPr marL="0" indent="0">
              <a:buFont typeface="Arial" panose="020B0604020202020204" pitchFamily="34" charset="0"/>
              <a:buNone/>
            </a:pPr>
            <a:r>
              <a:rPr lang="ja-JP" altLang="en-US" sz="1800" dirty="0">
                <a:latin typeface="Times New Roman" panose="02020603050405020304" pitchFamily="18" charset="0"/>
                <a:cs typeface="Times New Roman" panose="02020603050405020304" pitchFamily="18" charset="0"/>
              </a:rPr>
              <a:t>利子率の増加により財市場均衡</a:t>
            </a:r>
            <a:endParaRPr lang="en-US" altLang="ja-JP" sz="1800" dirty="0">
              <a:latin typeface="Times New Roman" panose="02020603050405020304" pitchFamily="18" charset="0"/>
              <a:cs typeface="Times New Roman" panose="02020603050405020304" pitchFamily="18" charset="0"/>
            </a:endParaRPr>
          </a:p>
          <a:p>
            <a:pPr marL="0" indent="0">
              <a:buFont typeface="Arial" panose="020B0604020202020204" pitchFamily="34" charset="0"/>
              <a:buNone/>
            </a:pPr>
            <a:r>
              <a:rPr lang="ja-JP" altLang="en-US" sz="1800" dirty="0">
                <a:latin typeface="Times New Roman" panose="02020603050405020304" pitchFamily="18" charset="0"/>
                <a:cs typeface="Times New Roman" panose="02020603050405020304" pitchFamily="18" charset="0"/>
              </a:rPr>
              <a:t>将来，所得の増加がおこった時点で（ほぼ）左のグラフのようなことが生じる</a:t>
            </a:r>
          </a:p>
        </p:txBody>
      </p:sp>
    </p:spTree>
    <p:extLst>
      <p:ext uri="{BB962C8B-B14F-4D97-AF65-F5344CB8AC3E}">
        <p14:creationId xmlns:p14="http://schemas.microsoft.com/office/powerpoint/2010/main" val="12799921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Autofit/>
          </a:bodyPr>
          <a:lstStyle/>
          <a:p>
            <a:r>
              <a:rPr kumimoji="1" lang="ja-JP" altLang="en-US" sz="3200" dirty="0"/>
              <a:t>恒常的な産出量の増加　</a:t>
            </a:r>
            <a:r>
              <a:rPr lang="ja-JP" altLang="en-US" sz="2800" dirty="0"/>
              <a:t>貸付資金市場</a:t>
            </a:r>
            <a:endParaRPr kumimoji="1" lang="ja-JP" altLang="en-US" sz="3200" dirty="0"/>
          </a:p>
        </p:txBody>
      </p:sp>
      <mc:AlternateContent xmlns:mc="http://schemas.openxmlformats.org/markup-compatibility/2006">
        <mc:Choice xmlns:a14="http://schemas.microsoft.com/office/drawing/2010/main" Requires="a14">
          <p:sp>
            <p:nvSpPr>
              <p:cNvPr id="3" name="コンテンツ プレースホルダー 2"/>
              <p:cNvSpPr>
                <a:spLocks noGrp="1"/>
              </p:cNvSpPr>
              <p:nvPr>
                <p:ph idx="1"/>
              </p:nvPr>
            </p:nvSpPr>
            <p:spPr>
              <a:xfrm>
                <a:off x="4278255" y="1429614"/>
                <a:ext cx="4441824" cy="5080098"/>
              </a:xfrm>
            </p:spPr>
            <p:txBody>
              <a:bodyPr>
                <a:normAutofit/>
              </a:bodyPr>
              <a:lstStyle/>
              <a:p>
                <a:pPr marL="0" indent="0">
                  <a:buNone/>
                </a:pPr>
                <a14:m>
                  <m:oMathPara xmlns:m="http://schemas.openxmlformats.org/officeDocument/2006/math">
                    <m:oMathParaPr>
                      <m:jc m:val="centerGroup"/>
                    </m:oMathParaPr>
                    <m:oMath xmlns:m="http://schemas.openxmlformats.org/officeDocument/2006/math">
                      <m:r>
                        <a:rPr kumimoji="1" lang="en-US" altLang="ja-JP" sz="2800" b="0" i="1" smtClean="0">
                          <a:latin typeface="Cambria Math"/>
                        </a:rPr>
                        <m:t>𝑆</m:t>
                      </m:r>
                      <m:r>
                        <a:rPr kumimoji="1" lang="en-US" altLang="ja-JP" sz="2800" b="0" i="1" smtClean="0">
                          <a:latin typeface="Cambria Math"/>
                        </a:rPr>
                        <m:t>=</m:t>
                      </m:r>
                      <m:r>
                        <a:rPr kumimoji="1" lang="en-US" altLang="ja-JP" sz="2800" b="0" i="1" smtClean="0">
                          <a:latin typeface="Cambria Math"/>
                        </a:rPr>
                        <m:t>𝑌</m:t>
                      </m:r>
                      <m:r>
                        <a:rPr kumimoji="1" lang="en-US" altLang="ja-JP" sz="2800" b="0" i="1" smtClean="0">
                          <a:latin typeface="Cambria Math"/>
                        </a:rPr>
                        <m:t>−</m:t>
                      </m:r>
                      <m:r>
                        <a:rPr kumimoji="1" lang="en-US" altLang="ja-JP" sz="2800" b="0" i="1" smtClean="0">
                          <a:latin typeface="Cambria Math"/>
                        </a:rPr>
                        <m:t>𝐶</m:t>
                      </m:r>
                      <m:d>
                        <m:dPr>
                          <m:ctrlPr>
                            <a:rPr kumimoji="1" lang="en-US" altLang="ja-JP" sz="2800" b="0" i="1" smtClean="0">
                              <a:latin typeface="Cambria Math" panose="02040503050406030204" pitchFamily="18" charset="0"/>
                            </a:rPr>
                          </m:ctrlPr>
                        </m:dPr>
                        <m:e>
                          <m:sSup>
                            <m:sSupPr>
                              <m:ctrlPr>
                                <a:rPr kumimoji="1" lang="en-US" altLang="ja-JP" sz="2800" b="0" i="1" smtClean="0">
                                  <a:latin typeface="Cambria Math" panose="02040503050406030204" pitchFamily="18" charset="0"/>
                                </a:rPr>
                              </m:ctrlPr>
                            </m:sSupPr>
                            <m:e>
                              <m:r>
                                <a:rPr kumimoji="1" lang="en-US" altLang="ja-JP" sz="2800" b="0" i="1" smtClean="0">
                                  <a:latin typeface="Cambria Math"/>
                                </a:rPr>
                                <m:t>𝑌</m:t>
                              </m:r>
                            </m:e>
                            <m:sup>
                              <m:r>
                                <a:rPr kumimoji="1" lang="en-US" altLang="ja-JP" sz="2800" b="0" i="1" smtClean="0">
                                  <a:latin typeface="Cambria Math"/>
                                </a:rPr>
                                <m:t>𝑃</m:t>
                              </m:r>
                            </m:sup>
                          </m:sSup>
                        </m:e>
                      </m:d>
                      <m:r>
                        <a:rPr kumimoji="1" lang="en-US" altLang="ja-JP" sz="2800" b="0" i="1" smtClean="0">
                          <a:latin typeface="Cambria Math"/>
                        </a:rPr>
                        <m:t>−</m:t>
                      </m:r>
                      <m:r>
                        <a:rPr kumimoji="1" lang="en-US" altLang="ja-JP" sz="2800" b="0" i="1" smtClean="0">
                          <a:latin typeface="Cambria Math"/>
                        </a:rPr>
                        <m:t>𝐺</m:t>
                      </m:r>
                    </m:oMath>
                  </m:oMathPara>
                </a14:m>
                <a:endParaRPr kumimoji="1" lang="en-US" altLang="ja-JP" sz="2800" b="0" dirty="0"/>
              </a:p>
              <a:p>
                <a:pPr marL="0" indent="0">
                  <a:buNone/>
                </a:pPr>
                <a14:m>
                  <m:oMathPara xmlns:m="http://schemas.openxmlformats.org/officeDocument/2006/math">
                    <m:oMathParaPr>
                      <m:jc m:val="centerGroup"/>
                    </m:oMathParaPr>
                    <m:oMath xmlns:m="http://schemas.openxmlformats.org/officeDocument/2006/math">
                      <m:sSup>
                        <m:sSupPr>
                          <m:ctrlPr>
                            <a:rPr kumimoji="1" lang="en-US" altLang="ja-JP" sz="2400" i="1" smtClean="0">
                              <a:latin typeface="Cambria Math" panose="02040503050406030204" pitchFamily="18" charset="0"/>
                            </a:rPr>
                          </m:ctrlPr>
                        </m:sSupPr>
                        <m:e>
                          <m:r>
                            <a:rPr kumimoji="1" lang="en-US" altLang="ja-JP" sz="2400" b="0" i="1" smtClean="0">
                              <a:latin typeface="Cambria Math"/>
                            </a:rPr>
                            <m:t>𝑆</m:t>
                          </m:r>
                        </m:e>
                        <m:sup>
                          <m:r>
                            <a:rPr kumimoji="1" lang="en-US" altLang="ja-JP" sz="2400" b="0" i="1" smtClean="0">
                              <a:latin typeface="Cambria Math"/>
                            </a:rPr>
                            <m:t>𝑃</m:t>
                          </m:r>
                        </m:sup>
                      </m:sSup>
                      <m:r>
                        <a:rPr kumimoji="1" lang="en-US" altLang="ja-JP" sz="2400" b="0" i="1" smtClean="0">
                          <a:latin typeface="Cambria Math"/>
                        </a:rPr>
                        <m:t>=</m:t>
                      </m:r>
                      <m:r>
                        <a:rPr kumimoji="1" lang="en-US" altLang="ja-JP" sz="2400" b="0" i="1" smtClean="0">
                          <a:latin typeface="Cambria Math"/>
                        </a:rPr>
                        <m:t>𝑌</m:t>
                      </m:r>
                      <m:r>
                        <a:rPr kumimoji="1" lang="en-US" altLang="ja-JP" sz="2400" b="0" i="1" smtClean="0">
                          <a:latin typeface="Cambria Math"/>
                        </a:rPr>
                        <m:t>−</m:t>
                      </m:r>
                      <m:r>
                        <a:rPr kumimoji="1" lang="en-US" altLang="ja-JP" sz="2400" b="0" i="1" smtClean="0">
                          <a:latin typeface="Cambria Math"/>
                        </a:rPr>
                        <m:t>𝑇</m:t>
                      </m:r>
                      <m:r>
                        <a:rPr kumimoji="1" lang="en-US" altLang="ja-JP" sz="2400" b="0" i="1" smtClean="0">
                          <a:latin typeface="Cambria Math"/>
                        </a:rPr>
                        <m:t>−</m:t>
                      </m:r>
                      <m:r>
                        <a:rPr kumimoji="1" lang="en-US" altLang="ja-JP" sz="2400" b="0" i="1" smtClean="0">
                          <a:latin typeface="Cambria Math"/>
                        </a:rPr>
                        <m:t>𝐶</m:t>
                      </m:r>
                      <m:d>
                        <m:dPr>
                          <m:ctrlPr>
                            <a:rPr kumimoji="1" lang="en-US" altLang="ja-JP" sz="2400" b="0" i="1" smtClean="0">
                              <a:latin typeface="Cambria Math" panose="02040503050406030204" pitchFamily="18" charset="0"/>
                            </a:rPr>
                          </m:ctrlPr>
                        </m:dPr>
                        <m:e>
                          <m:sSup>
                            <m:sSupPr>
                              <m:ctrlPr>
                                <a:rPr kumimoji="1" lang="en-US" altLang="ja-JP" sz="2400" b="0" i="1" smtClean="0">
                                  <a:latin typeface="Cambria Math" panose="02040503050406030204" pitchFamily="18" charset="0"/>
                                </a:rPr>
                              </m:ctrlPr>
                            </m:sSupPr>
                            <m:e>
                              <m:r>
                                <a:rPr kumimoji="1" lang="en-US" altLang="ja-JP" sz="2400" b="0" i="1" smtClean="0">
                                  <a:latin typeface="Cambria Math"/>
                                </a:rPr>
                                <m:t>𝑌</m:t>
                              </m:r>
                            </m:e>
                            <m:sup>
                              <m:r>
                                <a:rPr kumimoji="1" lang="en-US" altLang="ja-JP" sz="2400" b="0" i="1" smtClean="0">
                                  <a:latin typeface="Cambria Math"/>
                                </a:rPr>
                                <m:t>𝑃</m:t>
                              </m:r>
                            </m:sup>
                          </m:sSup>
                        </m:e>
                      </m:d>
                    </m:oMath>
                  </m:oMathPara>
                </a14:m>
                <a:endParaRPr kumimoji="1" lang="en-US" altLang="ja-JP" sz="2400" b="0" i="1" dirty="0">
                  <a:latin typeface="Cambria Math"/>
                </a:endParaRPr>
              </a:p>
              <a:p>
                <a:pPr marL="0" indent="0">
                  <a:buNone/>
                </a:pPr>
                <a14:m>
                  <m:oMathPara xmlns:m="http://schemas.openxmlformats.org/officeDocument/2006/math">
                    <m:oMathParaPr>
                      <m:jc m:val="centerGroup"/>
                    </m:oMathParaPr>
                    <m:oMath xmlns:m="http://schemas.openxmlformats.org/officeDocument/2006/math">
                      <m:sSup>
                        <m:sSupPr>
                          <m:ctrlPr>
                            <a:rPr kumimoji="1" lang="en-US" altLang="ja-JP" sz="2400" i="1" smtClean="0">
                              <a:latin typeface="Cambria Math" panose="02040503050406030204" pitchFamily="18" charset="0"/>
                            </a:rPr>
                          </m:ctrlPr>
                        </m:sSupPr>
                        <m:e>
                          <m:r>
                            <a:rPr kumimoji="1" lang="en-US" altLang="ja-JP" sz="2400" b="0" i="1" smtClean="0">
                              <a:latin typeface="Cambria Math"/>
                            </a:rPr>
                            <m:t>𝑆</m:t>
                          </m:r>
                        </m:e>
                        <m:sup>
                          <m:r>
                            <a:rPr kumimoji="1" lang="en-US" altLang="ja-JP" sz="2400" b="0" i="1" smtClean="0">
                              <a:latin typeface="Cambria Math"/>
                            </a:rPr>
                            <m:t>𝐺</m:t>
                          </m:r>
                        </m:sup>
                      </m:sSup>
                      <m:r>
                        <a:rPr kumimoji="1" lang="en-US" altLang="ja-JP" sz="2400" b="0" i="1" smtClean="0">
                          <a:latin typeface="Cambria Math"/>
                        </a:rPr>
                        <m:t>=</m:t>
                      </m:r>
                      <m:r>
                        <a:rPr kumimoji="1" lang="en-US" altLang="ja-JP" sz="2400" b="0" i="1" smtClean="0">
                          <a:latin typeface="Cambria Math"/>
                        </a:rPr>
                        <m:t>𝑇</m:t>
                      </m:r>
                      <m:r>
                        <a:rPr kumimoji="1" lang="en-US" altLang="ja-JP" sz="2400" b="0" i="1" smtClean="0">
                          <a:latin typeface="Cambria Math"/>
                        </a:rPr>
                        <m:t>−</m:t>
                      </m:r>
                      <m:r>
                        <a:rPr kumimoji="1" lang="en-US" altLang="ja-JP" sz="2400" b="0" i="1" smtClean="0">
                          <a:latin typeface="Cambria Math"/>
                        </a:rPr>
                        <m:t>𝐺</m:t>
                      </m:r>
                    </m:oMath>
                  </m:oMathPara>
                </a14:m>
                <a:endParaRPr kumimoji="1" lang="en-US" altLang="ja-JP" sz="2400" b="0" dirty="0"/>
              </a:p>
              <a:p>
                <a:pPr marL="0" indent="0">
                  <a:buNone/>
                </a:pPr>
                <a:r>
                  <a:rPr kumimoji="1" lang="ja-JP" altLang="en-US" sz="2000" dirty="0"/>
                  <a:t>所得の増加が将来起こる場合</a:t>
                </a:r>
                <a:endParaRPr kumimoji="1" lang="en-US" altLang="ja-JP" sz="2000" dirty="0"/>
              </a:p>
              <a:p>
                <a:pPr lvl="1"/>
                <a:r>
                  <a:rPr lang="ja-JP" altLang="en-US" dirty="0">
                    <a:latin typeface="Times New Roman" panose="02020603050405020304" pitchFamily="18" charset="0"/>
                    <a:cs typeface="Times New Roman" panose="02020603050405020304" pitchFamily="18" charset="0"/>
                  </a:rPr>
                  <a:t>現在の</a:t>
                </a:r>
                <a:r>
                  <a:rPr lang="en-US" altLang="ja-JP" i="1" dirty="0">
                    <a:latin typeface="Times New Roman" panose="02020603050405020304" pitchFamily="18" charset="0"/>
                    <a:cs typeface="Times New Roman" panose="02020603050405020304" pitchFamily="18" charset="0"/>
                  </a:rPr>
                  <a:t>Y</a:t>
                </a:r>
                <a:r>
                  <a:rPr lang="ja-JP" altLang="en-US" dirty="0">
                    <a:latin typeface="Times New Roman" panose="02020603050405020304" pitchFamily="18" charset="0"/>
                    <a:cs typeface="Times New Roman" panose="02020603050405020304" pitchFamily="18" charset="0"/>
                  </a:rPr>
                  <a:t>は不変だが，恒常所得の増加により消費が増加</a:t>
                </a:r>
                <a:r>
                  <a:rPr lang="en-US" altLang="ja-JP" dirty="0">
                    <a:latin typeface="Times New Roman" panose="02020603050405020304" pitchFamily="18" charset="0"/>
                    <a:cs typeface="Times New Roman" panose="02020603050405020304" pitchFamily="18" charset="0"/>
                    <a:sym typeface="Wingdings" panose="05000000000000000000" pitchFamily="2" charset="2"/>
                  </a:rPr>
                  <a:t> </a:t>
                </a:r>
                <a:r>
                  <a:rPr lang="en-US" altLang="ja-JP" i="1" dirty="0">
                    <a:latin typeface="Times New Roman" panose="02020603050405020304" pitchFamily="18" charset="0"/>
                    <a:cs typeface="Times New Roman" panose="02020603050405020304" pitchFamily="18" charset="0"/>
                    <a:sym typeface="Wingdings" panose="05000000000000000000" pitchFamily="2" charset="2"/>
                  </a:rPr>
                  <a:t>S</a:t>
                </a:r>
                <a:r>
                  <a:rPr lang="ja-JP" altLang="en-US" dirty="0">
                    <a:latin typeface="Times New Roman" panose="02020603050405020304" pitchFamily="18" charset="0"/>
                    <a:cs typeface="Times New Roman" panose="02020603050405020304" pitchFamily="18" charset="0"/>
                    <a:sym typeface="Wingdings" panose="05000000000000000000" pitchFamily="2" charset="2"/>
                  </a:rPr>
                  <a:t>が減少</a:t>
                </a:r>
                <a:endParaRPr lang="en-US" altLang="ja-JP" dirty="0">
                  <a:latin typeface="Times New Roman" panose="02020603050405020304" pitchFamily="18" charset="0"/>
                  <a:cs typeface="Times New Roman" panose="02020603050405020304" pitchFamily="18" charset="0"/>
                  <a:sym typeface="Wingdings" panose="05000000000000000000" pitchFamily="2" charset="2"/>
                </a:endParaRPr>
              </a:p>
              <a:p>
                <a:pPr lvl="1"/>
                <a:r>
                  <a:rPr lang="ja-JP" altLang="en-US" dirty="0">
                    <a:latin typeface="Times New Roman" panose="02020603050405020304" pitchFamily="18" charset="0"/>
                    <a:cs typeface="Times New Roman" panose="02020603050405020304" pitchFamily="18" charset="0"/>
                  </a:rPr>
                  <a:t>民間貯蓄</a:t>
                </a:r>
                <a:r>
                  <a:rPr kumimoji="1" lang="en-US" altLang="ja-JP" i="1" dirty="0">
                    <a:latin typeface="Times New Roman" panose="02020603050405020304" pitchFamily="18" charset="0"/>
                    <a:cs typeface="Times New Roman" panose="02020603050405020304" pitchFamily="18" charset="0"/>
                  </a:rPr>
                  <a:t>S</a:t>
                </a:r>
                <a:r>
                  <a:rPr kumimoji="1" lang="en-US" altLang="ja-JP" i="1" baseline="30000" dirty="0">
                    <a:latin typeface="Times New Roman" panose="02020603050405020304" pitchFamily="18" charset="0"/>
                    <a:cs typeface="Times New Roman" panose="02020603050405020304" pitchFamily="18" charset="0"/>
                  </a:rPr>
                  <a:t>P</a:t>
                </a:r>
                <a:r>
                  <a:rPr kumimoji="1" lang="ja-JP" altLang="en-US" dirty="0">
                    <a:latin typeface="Times New Roman" panose="02020603050405020304" pitchFamily="18" charset="0"/>
                    <a:cs typeface="Times New Roman" panose="02020603050405020304" pitchFamily="18" charset="0"/>
                  </a:rPr>
                  <a:t>が減少，政府貯蓄</a:t>
                </a:r>
                <a:r>
                  <a:rPr kumimoji="1" lang="en-US" altLang="ja-JP" i="1" dirty="0">
                    <a:latin typeface="Times New Roman" panose="02020603050405020304" pitchFamily="18" charset="0"/>
                    <a:cs typeface="Times New Roman" panose="02020603050405020304" pitchFamily="18" charset="0"/>
                  </a:rPr>
                  <a:t>S</a:t>
                </a:r>
                <a:r>
                  <a:rPr kumimoji="1" lang="en-US" altLang="ja-JP" i="1" baseline="30000" dirty="0">
                    <a:latin typeface="Times New Roman" panose="02020603050405020304" pitchFamily="18" charset="0"/>
                    <a:cs typeface="Times New Roman" panose="02020603050405020304" pitchFamily="18" charset="0"/>
                  </a:rPr>
                  <a:t>G</a:t>
                </a:r>
                <a:r>
                  <a:rPr kumimoji="1" lang="ja-JP" altLang="en-US" dirty="0">
                    <a:latin typeface="Times New Roman" panose="02020603050405020304" pitchFamily="18" charset="0"/>
                    <a:cs typeface="Times New Roman" panose="02020603050405020304" pitchFamily="18" charset="0"/>
                  </a:rPr>
                  <a:t>は不変</a:t>
                </a:r>
                <a:r>
                  <a:rPr kumimoji="1" lang="en-US" altLang="ja-JP" dirty="0">
                    <a:latin typeface="Times New Roman" panose="02020603050405020304" pitchFamily="18" charset="0"/>
                    <a:cs typeface="Times New Roman" panose="02020603050405020304" pitchFamily="18" charset="0"/>
                    <a:sym typeface="Wingdings" panose="05000000000000000000" pitchFamily="2" charset="2"/>
                  </a:rPr>
                  <a:t></a:t>
                </a:r>
                <a:r>
                  <a:rPr kumimoji="1" lang="ja-JP" altLang="en-US" dirty="0">
                    <a:latin typeface="Times New Roman" panose="02020603050405020304" pitchFamily="18" charset="0"/>
                    <a:cs typeface="Times New Roman" panose="02020603050405020304" pitchFamily="18" charset="0"/>
                    <a:sym typeface="Wingdings" panose="05000000000000000000" pitchFamily="2" charset="2"/>
                  </a:rPr>
                  <a:t>国民貯蓄</a:t>
                </a:r>
                <a:r>
                  <a:rPr kumimoji="1" lang="en-US" altLang="ja-JP" i="1" dirty="0">
                    <a:latin typeface="Times New Roman" panose="02020603050405020304" pitchFamily="18" charset="0"/>
                    <a:cs typeface="Times New Roman" panose="02020603050405020304" pitchFamily="18" charset="0"/>
                    <a:sym typeface="Wingdings" panose="05000000000000000000" pitchFamily="2" charset="2"/>
                  </a:rPr>
                  <a:t>S</a:t>
                </a:r>
                <a:r>
                  <a:rPr kumimoji="1" lang="ja-JP" altLang="en-US" dirty="0">
                    <a:latin typeface="Times New Roman" panose="02020603050405020304" pitchFamily="18" charset="0"/>
                    <a:cs typeface="Times New Roman" panose="02020603050405020304" pitchFamily="18" charset="0"/>
                    <a:sym typeface="Wingdings" panose="05000000000000000000" pitchFamily="2" charset="2"/>
                  </a:rPr>
                  <a:t>が減少</a:t>
                </a:r>
                <a:endParaRPr kumimoji="1" lang="en-US" altLang="ja-JP" dirty="0">
                  <a:latin typeface="Times New Roman" panose="02020603050405020304" pitchFamily="18" charset="0"/>
                  <a:cs typeface="Times New Roman" panose="02020603050405020304" pitchFamily="18" charset="0"/>
                  <a:sym typeface="Wingdings" panose="05000000000000000000" pitchFamily="2" charset="2"/>
                </a:endParaRPr>
              </a:p>
              <a:p>
                <a:pPr lvl="1"/>
                <a:r>
                  <a:rPr lang="ja-JP" altLang="en-US" dirty="0">
                    <a:latin typeface="Times New Roman" panose="02020603050405020304" pitchFamily="18" charset="0"/>
                    <a:cs typeface="Times New Roman" panose="02020603050405020304" pitchFamily="18" charset="0"/>
                    <a:sym typeface="Wingdings" panose="05000000000000000000" pitchFamily="2" charset="2"/>
                  </a:rPr>
                  <a:t>投資曲線が不変なら，資金市場の均衡のためには，現在の利子率が上昇しなければならない</a:t>
                </a:r>
                <a:endParaRPr lang="en-US" altLang="ja-JP" dirty="0">
                  <a:latin typeface="Times New Roman" panose="02020603050405020304" pitchFamily="18" charset="0"/>
                  <a:cs typeface="Times New Roman" panose="02020603050405020304" pitchFamily="18" charset="0"/>
                  <a:sym typeface="Wingdings" panose="05000000000000000000" pitchFamily="2" charset="2"/>
                </a:endParaRPr>
              </a:p>
              <a:p>
                <a:pPr marL="0" indent="0">
                  <a:buNone/>
                </a:pPr>
                <a:r>
                  <a:rPr kumimoji="1" lang="ja-JP" altLang="en-US" sz="2000" dirty="0">
                    <a:latin typeface="Times New Roman" panose="02020603050405020304" pitchFamily="18" charset="0"/>
                    <a:cs typeface="Times New Roman" panose="02020603050405020304" pitchFamily="18" charset="0"/>
                    <a:sym typeface="Wingdings" panose="05000000000000000000" pitchFamily="2" charset="2"/>
                  </a:rPr>
                  <a:t>所得の増加が現在起こる場合</a:t>
                </a:r>
                <a:endParaRPr kumimoji="1" lang="en-US" altLang="ja-JP" sz="2000" dirty="0">
                  <a:latin typeface="Times New Roman" panose="02020603050405020304" pitchFamily="18" charset="0"/>
                  <a:cs typeface="Times New Roman" panose="02020603050405020304" pitchFamily="18" charset="0"/>
                  <a:sym typeface="Wingdings" panose="05000000000000000000" pitchFamily="2" charset="2"/>
                </a:endParaRPr>
              </a:p>
              <a:p>
                <a:pPr lvl="1"/>
                <a:r>
                  <a:rPr lang="ja-JP" altLang="en-US" sz="1700" dirty="0">
                    <a:latin typeface="Times New Roman" panose="02020603050405020304" pitchFamily="18" charset="0"/>
                    <a:cs typeface="Times New Roman" panose="02020603050405020304" pitchFamily="18" charset="0"/>
                    <a:sym typeface="Wingdings" panose="05000000000000000000" pitchFamily="2" charset="2"/>
                  </a:rPr>
                  <a:t>現在の</a:t>
                </a:r>
                <a:r>
                  <a:rPr lang="en-US" altLang="ja-JP" sz="1700" i="1" dirty="0">
                    <a:latin typeface="Times New Roman" panose="02020603050405020304" pitchFamily="18" charset="0"/>
                    <a:cs typeface="Times New Roman" panose="02020603050405020304" pitchFamily="18" charset="0"/>
                    <a:sym typeface="Wingdings" panose="05000000000000000000" pitchFamily="2" charset="2"/>
                  </a:rPr>
                  <a:t>Y</a:t>
                </a:r>
                <a:r>
                  <a:rPr lang="ja-JP" altLang="en-US" sz="1700" dirty="0">
                    <a:latin typeface="Times New Roman" panose="02020603050405020304" pitchFamily="18" charset="0"/>
                    <a:cs typeface="Times New Roman" panose="02020603050405020304" pitchFamily="18" charset="0"/>
                    <a:sym typeface="Wingdings" panose="05000000000000000000" pitchFamily="2" charset="2"/>
                  </a:rPr>
                  <a:t>の増加と等しい</a:t>
                </a:r>
                <a:r>
                  <a:rPr lang="en-US" altLang="ja-JP" sz="1700" i="1" dirty="0">
                    <a:latin typeface="Times New Roman" panose="02020603050405020304" pitchFamily="18" charset="0"/>
                    <a:cs typeface="Times New Roman" panose="02020603050405020304" pitchFamily="18" charset="0"/>
                    <a:sym typeface="Wingdings" panose="05000000000000000000" pitchFamily="2" charset="2"/>
                  </a:rPr>
                  <a:t>Y</a:t>
                </a:r>
                <a:r>
                  <a:rPr lang="en-US" altLang="ja-JP" sz="1700" i="1" baseline="30000" dirty="0">
                    <a:latin typeface="Times New Roman" panose="02020603050405020304" pitchFamily="18" charset="0"/>
                    <a:cs typeface="Times New Roman" panose="02020603050405020304" pitchFamily="18" charset="0"/>
                    <a:sym typeface="Wingdings" panose="05000000000000000000" pitchFamily="2" charset="2"/>
                  </a:rPr>
                  <a:t>P</a:t>
                </a:r>
                <a:r>
                  <a:rPr lang="ja-JP" altLang="en-US" sz="1700" dirty="0">
                    <a:latin typeface="Times New Roman" panose="02020603050405020304" pitchFamily="18" charset="0"/>
                    <a:cs typeface="Times New Roman" panose="02020603050405020304" pitchFamily="18" charset="0"/>
                    <a:sym typeface="Wingdings" panose="05000000000000000000" pitchFamily="2" charset="2"/>
                  </a:rPr>
                  <a:t>の増加</a:t>
                </a:r>
                <a:r>
                  <a:rPr lang="en-US" altLang="ja-JP" sz="1700" dirty="0">
                    <a:latin typeface="Times New Roman" panose="02020603050405020304" pitchFamily="18" charset="0"/>
                    <a:cs typeface="Times New Roman" panose="02020603050405020304" pitchFamily="18" charset="0"/>
                    <a:sym typeface="Wingdings" panose="05000000000000000000" pitchFamily="2" charset="2"/>
                  </a:rPr>
                  <a:t></a:t>
                </a:r>
                <a:r>
                  <a:rPr lang="en-US" altLang="ja-JP" sz="1700" i="1" dirty="0">
                    <a:latin typeface="Times New Roman" panose="02020603050405020304" pitchFamily="18" charset="0"/>
                    <a:cs typeface="Times New Roman" panose="02020603050405020304" pitchFamily="18" charset="0"/>
                    <a:sym typeface="Wingdings" panose="05000000000000000000" pitchFamily="2" charset="2"/>
                  </a:rPr>
                  <a:t>Y</a:t>
                </a:r>
                <a:r>
                  <a:rPr lang="ja-JP" altLang="en-US" sz="1700" dirty="0">
                    <a:latin typeface="Times New Roman" panose="02020603050405020304" pitchFamily="18" charset="0"/>
                    <a:cs typeface="Times New Roman" panose="02020603050405020304" pitchFamily="18" charset="0"/>
                    <a:sym typeface="Wingdings" panose="05000000000000000000" pitchFamily="2" charset="2"/>
                  </a:rPr>
                  <a:t>と</a:t>
                </a:r>
                <a:r>
                  <a:rPr lang="en-US" altLang="ja-JP" sz="1700" i="1" dirty="0">
                    <a:latin typeface="Times New Roman" panose="02020603050405020304" pitchFamily="18" charset="0"/>
                    <a:cs typeface="Times New Roman" panose="02020603050405020304" pitchFamily="18" charset="0"/>
                    <a:sym typeface="Wingdings" panose="05000000000000000000" pitchFamily="2" charset="2"/>
                  </a:rPr>
                  <a:t>C</a:t>
                </a:r>
                <a:r>
                  <a:rPr lang="ja-JP" altLang="en-US" sz="1700" dirty="0">
                    <a:latin typeface="Times New Roman" panose="02020603050405020304" pitchFamily="18" charset="0"/>
                    <a:cs typeface="Times New Roman" panose="02020603050405020304" pitchFamily="18" charset="0"/>
                    <a:sym typeface="Wingdings" panose="05000000000000000000" pitchFamily="2" charset="2"/>
                  </a:rPr>
                  <a:t>の増加はほぼ同じ</a:t>
                </a:r>
                <a:r>
                  <a:rPr lang="en-US" altLang="ja-JP" sz="1700" dirty="0">
                    <a:latin typeface="Times New Roman" panose="02020603050405020304" pitchFamily="18" charset="0"/>
                    <a:cs typeface="Times New Roman" panose="02020603050405020304" pitchFamily="18" charset="0"/>
                    <a:sym typeface="Wingdings" panose="05000000000000000000" pitchFamily="2" charset="2"/>
                  </a:rPr>
                  <a:t></a:t>
                </a:r>
                <a:r>
                  <a:rPr lang="en-US" altLang="ja-JP" sz="1700" i="1" dirty="0">
                    <a:latin typeface="Times New Roman" panose="02020603050405020304" pitchFamily="18" charset="0"/>
                    <a:cs typeface="Times New Roman" panose="02020603050405020304" pitchFamily="18" charset="0"/>
                    <a:sym typeface="Wingdings" panose="05000000000000000000" pitchFamily="2" charset="2"/>
                  </a:rPr>
                  <a:t>S</a:t>
                </a:r>
                <a:r>
                  <a:rPr lang="ja-JP" altLang="en-US" sz="1700" dirty="0">
                    <a:latin typeface="Times New Roman" panose="02020603050405020304" pitchFamily="18" charset="0"/>
                    <a:cs typeface="Times New Roman" panose="02020603050405020304" pitchFamily="18" charset="0"/>
                    <a:sym typeface="Wingdings" panose="05000000000000000000" pitchFamily="2" charset="2"/>
                  </a:rPr>
                  <a:t>はシフトしない（前頁と同じ結果）</a:t>
                </a:r>
                <a:endParaRPr kumimoji="1" lang="ja-JP" altLang="en-US" sz="1700" dirty="0">
                  <a:latin typeface="Times New Roman" panose="02020603050405020304" pitchFamily="18" charset="0"/>
                  <a:cs typeface="Times New Roman" panose="02020603050405020304" pitchFamily="18" charset="0"/>
                </a:endParaRPr>
              </a:p>
            </p:txBody>
          </p:sp>
        </mc:Choice>
        <mc:Fallback>
          <p:sp>
            <p:nvSpPr>
              <p:cNvPr id="3" name="コンテンツ プレースホルダー 2"/>
              <p:cNvSpPr>
                <a:spLocks noGrp="1" noRot="1" noChangeAspect="1" noMove="1" noResize="1" noEditPoints="1" noAdjustHandles="1" noChangeArrowheads="1" noChangeShapeType="1" noTextEdit="1"/>
              </p:cNvSpPr>
              <p:nvPr>
                <p:ph idx="1"/>
              </p:nvPr>
            </p:nvSpPr>
            <p:spPr>
              <a:xfrm>
                <a:off x="4278255" y="1429614"/>
                <a:ext cx="4441824" cy="5080098"/>
              </a:xfrm>
              <a:blipFill>
                <a:blip r:embed="rId2"/>
                <a:stretch>
                  <a:fillRect l="-1511" t="-120"/>
                </a:stretch>
              </a:blipFill>
            </p:spPr>
            <p:txBody>
              <a:bodyPr/>
              <a:lstStyle/>
              <a:p>
                <a:r>
                  <a:rPr lang="ja-JP" altLang="en-US">
                    <a:noFill/>
                  </a:rPr>
                  <a:t> </a:t>
                </a:r>
              </a:p>
            </p:txBody>
          </p:sp>
        </mc:Fallback>
      </mc:AlternateContent>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3528" y="2276872"/>
            <a:ext cx="3991928" cy="303323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747238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normAutofit/>
          </a:bodyPr>
          <a:lstStyle/>
          <a:p>
            <a:r>
              <a:rPr lang="ja-JP" altLang="en-US" sz="4000" dirty="0"/>
              <a:t>財政政策の効果</a:t>
            </a:r>
            <a:r>
              <a:rPr lang="en-US" altLang="ja-JP" sz="4000" dirty="0"/>
              <a:t>(1)</a:t>
            </a:r>
          </a:p>
        </p:txBody>
      </p:sp>
      <p:sp>
        <p:nvSpPr>
          <p:cNvPr id="32771" name="Rectangle 3"/>
          <p:cNvSpPr>
            <a:spLocks noGrp="1" noChangeArrowheads="1"/>
          </p:cNvSpPr>
          <p:nvPr>
            <p:ph idx="1"/>
          </p:nvPr>
        </p:nvSpPr>
        <p:spPr>
          <a:xfrm>
            <a:off x="664069" y="1628800"/>
            <a:ext cx="7886700" cy="4864074"/>
          </a:xfrm>
        </p:spPr>
        <p:txBody>
          <a:bodyPr>
            <a:normAutofit fontScale="85000" lnSpcReduction="10000"/>
          </a:bodyPr>
          <a:lstStyle/>
          <a:p>
            <a:pPr>
              <a:lnSpc>
                <a:spcPct val="110000"/>
              </a:lnSpc>
            </a:pPr>
            <a:r>
              <a:rPr lang="ja-JP" altLang="en-US" sz="2800" dirty="0">
                <a:latin typeface="Times New Roman" panose="02020603050405020304" pitchFamily="18" charset="0"/>
                <a:cs typeface="Times New Roman" panose="02020603050405020304" pitchFamily="18" charset="0"/>
              </a:rPr>
              <a:t>一時的な減税</a:t>
            </a:r>
          </a:p>
          <a:p>
            <a:pPr lvl="1">
              <a:lnSpc>
                <a:spcPct val="110000"/>
              </a:lnSpc>
            </a:pPr>
            <a:r>
              <a:rPr lang="ja-JP" altLang="en-US" sz="2400" dirty="0">
                <a:latin typeface="Times New Roman" panose="02020603050405020304" pitchFamily="18" charset="0"/>
                <a:cs typeface="Times New Roman" panose="02020603050405020304" pitchFamily="18" charset="0"/>
              </a:rPr>
              <a:t>消費を変化させない</a:t>
            </a:r>
            <a:endParaRPr lang="en-US" altLang="ja-JP" sz="2400" dirty="0">
              <a:latin typeface="Times New Roman" panose="02020603050405020304" pitchFamily="18" charset="0"/>
              <a:cs typeface="Times New Roman" panose="02020603050405020304" pitchFamily="18" charset="0"/>
            </a:endParaRPr>
          </a:p>
          <a:p>
            <a:pPr lvl="2">
              <a:lnSpc>
                <a:spcPct val="110000"/>
              </a:lnSpc>
            </a:pPr>
            <a:r>
              <a:rPr lang="ja-JP" altLang="en-US" sz="2000" dirty="0">
                <a:latin typeface="Times New Roman" panose="02020603050405020304" pitchFamily="18" charset="0"/>
                <a:cs typeface="Times New Roman" panose="02020603050405020304" pitchFamily="18" charset="0"/>
              </a:rPr>
              <a:t>家計の（税引き後）恒常所得を変化させないから</a:t>
            </a:r>
            <a:endParaRPr lang="en-US" altLang="ja-JP" sz="2000" dirty="0">
              <a:latin typeface="Times New Roman" panose="02020603050405020304" pitchFamily="18" charset="0"/>
              <a:cs typeface="Times New Roman" panose="02020603050405020304" pitchFamily="18" charset="0"/>
            </a:endParaRPr>
          </a:p>
          <a:p>
            <a:pPr lvl="1">
              <a:lnSpc>
                <a:spcPct val="110000"/>
              </a:lnSpc>
            </a:pPr>
            <a:r>
              <a:rPr lang="en-US" altLang="ja-JP" sz="2300" i="1" dirty="0">
                <a:latin typeface="Times New Roman" panose="02020603050405020304" pitchFamily="18" charset="0"/>
                <a:cs typeface="Times New Roman" panose="02020603050405020304" pitchFamily="18" charset="0"/>
              </a:rPr>
              <a:t>Y</a:t>
            </a:r>
            <a:r>
              <a:rPr lang="en-US" altLang="ja-JP" sz="2300" i="1" baseline="30000" dirty="0">
                <a:latin typeface="Times New Roman" panose="02020603050405020304" pitchFamily="18" charset="0"/>
                <a:cs typeface="Times New Roman" panose="02020603050405020304" pitchFamily="18" charset="0"/>
              </a:rPr>
              <a:t>d</a:t>
            </a:r>
            <a:r>
              <a:rPr lang="ja-JP" altLang="en-US" sz="2300" dirty="0">
                <a:latin typeface="Times New Roman" panose="02020603050405020304" pitchFamily="18" charset="0"/>
                <a:cs typeface="Times New Roman" panose="02020603050405020304" pitchFamily="18" charset="0"/>
              </a:rPr>
              <a:t>曲線は不変，</a:t>
            </a:r>
            <a:r>
              <a:rPr lang="en-US" altLang="ja-JP" sz="2300" i="1" dirty="0">
                <a:latin typeface="Times New Roman" panose="02020603050405020304" pitchFamily="18" charset="0"/>
                <a:cs typeface="Times New Roman" panose="02020603050405020304" pitchFamily="18" charset="0"/>
              </a:rPr>
              <a:t>Y</a:t>
            </a:r>
            <a:r>
              <a:rPr lang="en-US" altLang="ja-JP" sz="2300" i="1" baseline="30000" dirty="0">
                <a:latin typeface="Times New Roman" panose="02020603050405020304" pitchFamily="18" charset="0"/>
                <a:cs typeface="Times New Roman" panose="02020603050405020304" pitchFamily="18" charset="0"/>
              </a:rPr>
              <a:t>s</a:t>
            </a:r>
            <a:r>
              <a:rPr lang="ja-JP" altLang="en-US" sz="2300" dirty="0">
                <a:latin typeface="Times New Roman" panose="02020603050405020304" pitchFamily="18" charset="0"/>
                <a:cs typeface="Times New Roman" panose="02020603050405020304" pitchFamily="18" charset="0"/>
              </a:rPr>
              <a:t>曲線も同様</a:t>
            </a:r>
            <a:r>
              <a:rPr lang="en-US" altLang="ja-JP" sz="2300" dirty="0">
                <a:latin typeface="Times New Roman" panose="02020603050405020304" pitchFamily="18" charset="0"/>
                <a:cs typeface="Times New Roman" panose="02020603050405020304" pitchFamily="18" charset="0"/>
                <a:sym typeface="Wingdings" panose="05000000000000000000" pitchFamily="2" charset="2"/>
              </a:rPr>
              <a:t></a:t>
            </a:r>
            <a:r>
              <a:rPr lang="ja-JP" altLang="en-US" sz="2300" dirty="0">
                <a:latin typeface="Times New Roman" panose="02020603050405020304" pitchFamily="18" charset="0"/>
                <a:cs typeface="Times New Roman" panose="02020603050405020304" pitchFamily="18" charset="0"/>
                <a:sym typeface="Wingdings" panose="05000000000000000000" pitchFamily="2" charset="2"/>
              </a:rPr>
              <a:t>経済に何の影響も与えない（リカードの等価定理）</a:t>
            </a:r>
            <a:endParaRPr lang="ja-JP" altLang="en-US" sz="2300" dirty="0">
              <a:latin typeface="Times New Roman" panose="02020603050405020304" pitchFamily="18" charset="0"/>
              <a:cs typeface="Times New Roman" panose="02020603050405020304" pitchFamily="18" charset="0"/>
            </a:endParaRPr>
          </a:p>
          <a:p>
            <a:pPr>
              <a:lnSpc>
                <a:spcPct val="110000"/>
              </a:lnSpc>
            </a:pPr>
            <a:r>
              <a:rPr lang="ja-JP" altLang="en-US" sz="2800" dirty="0">
                <a:latin typeface="Times New Roman" panose="02020603050405020304" pitchFamily="18" charset="0"/>
                <a:cs typeface="Times New Roman" panose="02020603050405020304" pitchFamily="18" charset="0"/>
              </a:rPr>
              <a:t>恒久的な減税</a:t>
            </a:r>
          </a:p>
          <a:p>
            <a:pPr lvl="1">
              <a:lnSpc>
                <a:spcPct val="110000"/>
              </a:lnSpc>
            </a:pPr>
            <a:r>
              <a:rPr lang="ja-JP" altLang="en-US" sz="2400" dirty="0">
                <a:latin typeface="Times New Roman" panose="02020603050405020304" pitchFamily="18" charset="0"/>
                <a:cs typeface="Times New Roman" panose="02020603050405020304" pitchFamily="18" charset="0"/>
              </a:rPr>
              <a:t>消費を増加させる</a:t>
            </a:r>
            <a:endParaRPr lang="en-US" altLang="ja-JP" sz="2400" dirty="0">
              <a:latin typeface="Times New Roman" panose="02020603050405020304" pitchFamily="18" charset="0"/>
              <a:cs typeface="Times New Roman" panose="02020603050405020304" pitchFamily="18" charset="0"/>
            </a:endParaRPr>
          </a:p>
          <a:p>
            <a:pPr marL="685800" lvl="2" indent="0">
              <a:lnSpc>
                <a:spcPct val="110000"/>
              </a:lnSpc>
              <a:buNone/>
            </a:pPr>
            <a:r>
              <a:rPr lang="ja-JP" altLang="en-US" sz="2000" dirty="0">
                <a:latin typeface="Times New Roman" panose="02020603050405020304" pitchFamily="18" charset="0"/>
                <a:cs typeface="Times New Roman" panose="02020603050405020304" pitchFamily="18" charset="0"/>
              </a:rPr>
              <a:t>家計の（税引き後）恒常所得が増加するから</a:t>
            </a:r>
          </a:p>
          <a:p>
            <a:pPr lvl="1">
              <a:lnSpc>
                <a:spcPct val="110000"/>
              </a:lnSpc>
            </a:pPr>
            <a:r>
              <a:rPr lang="ja-JP" altLang="en-US" sz="2400" dirty="0">
                <a:latin typeface="Times New Roman" panose="02020603050405020304" pitchFamily="18" charset="0"/>
                <a:cs typeface="Times New Roman" panose="02020603050405020304" pitchFamily="18" charset="0"/>
              </a:rPr>
              <a:t>ただし，政府支出の削減が必要 </a:t>
            </a:r>
            <a:r>
              <a:rPr lang="en-US" altLang="ja-JP" sz="2400" dirty="0">
                <a:latin typeface="Times New Roman" panose="02020603050405020304" pitchFamily="18" charset="0"/>
                <a:cs typeface="Times New Roman" panose="02020603050405020304" pitchFamily="18" charset="0"/>
                <a:sym typeface="Wingdings" panose="05000000000000000000" pitchFamily="2" charset="2"/>
              </a:rPr>
              <a:t></a:t>
            </a:r>
            <a:r>
              <a:rPr lang="en-US" altLang="ja-JP" sz="2400" i="1" dirty="0">
                <a:latin typeface="Times New Roman" panose="02020603050405020304" pitchFamily="18" charset="0"/>
                <a:cs typeface="Times New Roman" panose="02020603050405020304" pitchFamily="18" charset="0"/>
                <a:sym typeface="Wingdings" panose="05000000000000000000" pitchFamily="2" charset="2"/>
              </a:rPr>
              <a:t>C</a:t>
            </a:r>
            <a:r>
              <a:rPr lang="ja-JP" altLang="en-US" sz="2400" dirty="0">
                <a:latin typeface="Times New Roman" panose="02020603050405020304" pitchFamily="18" charset="0"/>
                <a:cs typeface="Times New Roman" panose="02020603050405020304" pitchFamily="18" charset="0"/>
                <a:sym typeface="Wingdings" panose="05000000000000000000" pitchFamily="2" charset="2"/>
              </a:rPr>
              <a:t>の増加と</a:t>
            </a:r>
            <a:r>
              <a:rPr lang="en-US" altLang="ja-JP" sz="2400" i="1" dirty="0">
                <a:latin typeface="Times New Roman" panose="02020603050405020304" pitchFamily="18" charset="0"/>
                <a:cs typeface="Times New Roman" panose="02020603050405020304" pitchFamily="18" charset="0"/>
                <a:sym typeface="Wingdings" panose="05000000000000000000" pitchFamily="2" charset="2"/>
              </a:rPr>
              <a:t>G</a:t>
            </a:r>
            <a:r>
              <a:rPr lang="ja-JP" altLang="en-US" sz="2400" dirty="0">
                <a:latin typeface="Times New Roman" panose="02020603050405020304" pitchFamily="18" charset="0"/>
                <a:cs typeface="Times New Roman" panose="02020603050405020304" pitchFamily="18" charset="0"/>
                <a:sym typeface="Wingdings" panose="05000000000000000000" pitchFamily="2" charset="2"/>
              </a:rPr>
              <a:t>の減少で，</a:t>
            </a:r>
            <a:r>
              <a:rPr lang="en-US" altLang="ja-JP" sz="2400" i="1" dirty="0">
                <a:latin typeface="Times New Roman" panose="02020603050405020304" pitchFamily="18" charset="0"/>
                <a:cs typeface="Times New Roman" panose="02020603050405020304" pitchFamily="18" charset="0"/>
                <a:sym typeface="Wingdings" panose="05000000000000000000" pitchFamily="2" charset="2"/>
              </a:rPr>
              <a:t>Y</a:t>
            </a:r>
            <a:r>
              <a:rPr lang="en-US" altLang="ja-JP" sz="2400" i="1" baseline="30000" dirty="0">
                <a:latin typeface="Times New Roman" panose="02020603050405020304" pitchFamily="18" charset="0"/>
                <a:cs typeface="Times New Roman" panose="02020603050405020304" pitchFamily="18" charset="0"/>
                <a:sym typeface="Wingdings" panose="05000000000000000000" pitchFamily="2" charset="2"/>
              </a:rPr>
              <a:t>d</a:t>
            </a:r>
            <a:r>
              <a:rPr lang="ja-JP" altLang="en-US" sz="2400" dirty="0">
                <a:latin typeface="Times New Roman" panose="02020603050405020304" pitchFamily="18" charset="0"/>
                <a:cs typeface="Times New Roman" panose="02020603050405020304" pitchFamily="18" charset="0"/>
                <a:sym typeface="Wingdings" panose="05000000000000000000" pitchFamily="2" charset="2"/>
              </a:rPr>
              <a:t>曲線不変</a:t>
            </a:r>
            <a:r>
              <a:rPr lang="en-US" altLang="ja-JP" sz="2400" dirty="0">
                <a:latin typeface="Times New Roman" panose="02020603050405020304" pitchFamily="18" charset="0"/>
                <a:cs typeface="Times New Roman" panose="02020603050405020304" pitchFamily="18" charset="0"/>
                <a:sym typeface="Wingdings" panose="05000000000000000000" pitchFamily="2" charset="2"/>
              </a:rPr>
              <a:t></a:t>
            </a:r>
            <a:r>
              <a:rPr lang="en-US" altLang="ja-JP" sz="2400" i="1" dirty="0">
                <a:latin typeface="Times New Roman" panose="02020603050405020304" pitchFamily="18" charset="0"/>
                <a:cs typeface="Times New Roman" panose="02020603050405020304" pitchFamily="18" charset="0"/>
                <a:sym typeface="Wingdings" panose="05000000000000000000" pitchFamily="2" charset="2"/>
              </a:rPr>
              <a:t>Y</a:t>
            </a:r>
            <a:r>
              <a:rPr lang="en-US" altLang="ja-JP" sz="2400" i="1" baseline="30000" dirty="0">
                <a:latin typeface="Times New Roman" panose="02020603050405020304" pitchFamily="18" charset="0"/>
                <a:cs typeface="Times New Roman" panose="02020603050405020304" pitchFamily="18" charset="0"/>
                <a:sym typeface="Wingdings" panose="05000000000000000000" pitchFamily="2" charset="2"/>
              </a:rPr>
              <a:t>d</a:t>
            </a:r>
            <a:r>
              <a:rPr lang="ja-JP" altLang="en-US" sz="2400" dirty="0">
                <a:latin typeface="Times New Roman" panose="02020603050405020304" pitchFamily="18" charset="0"/>
                <a:cs typeface="Times New Roman" panose="02020603050405020304" pitchFamily="18" charset="0"/>
                <a:sym typeface="Wingdings" panose="05000000000000000000" pitchFamily="2" charset="2"/>
              </a:rPr>
              <a:t>の中身（</a:t>
            </a:r>
            <a:r>
              <a:rPr lang="en-US" altLang="ja-JP" sz="2400" i="1" dirty="0">
                <a:latin typeface="Times New Roman" panose="02020603050405020304" pitchFamily="18" charset="0"/>
                <a:cs typeface="Times New Roman" panose="02020603050405020304" pitchFamily="18" charset="0"/>
                <a:sym typeface="Wingdings" panose="05000000000000000000" pitchFamily="2" charset="2"/>
              </a:rPr>
              <a:t>C</a:t>
            </a:r>
            <a:r>
              <a:rPr lang="ja-JP" altLang="en-US" sz="2400" i="1" dirty="0">
                <a:latin typeface="Times New Roman" panose="02020603050405020304" pitchFamily="18" charset="0"/>
                <a:cs typeface="Times New Roman" panose="02020603050405020304" pitchFamily="18" charset="0"/>
                <a:sym typeface="Wingdings" panose="05000000000000000000" pitchFamily="2" charset="2"/>
              </a:rPr>
              <a:t>，</a:t>
            </a:r>
            <a:r>
              <a:rPr lang="en-US" altLang="ja-JP" sz="2400" i="1" dirty="0">
                <a:latin typeface="Times New Roman" panose="02020603050405020304" pitchFamily="18" charset="0"/>
                <a:cs typeface="Times New Roman" panose="02020603050405020304" pitchFamily="18" charset="0"/>
                <a:sym typeface="Wingdings" panose="05000000000000000000" pitchFamily="2" charset="2"/>
              </a:rPr>
              <a:t>G</a:t>
            </a:r>
            <a:r>
              <a:rPr lang="ja-JP" altLang="en-US" sz="2400" dirty="0">
                <a:latin typeface="Times New Roman" panose="02020603050405020304" pitchFamily="18" charset="0"/>
                <a:cs typeface="Times New Roman" panose="02020603050405020304" pitchFamily="18" charset="0"/>
                <a:sym typeface="Wingdings" panose="05000000000000000000" pitchFamily="2" charset="2"/>
              </a:rPr>
              <a:t>の大きさを入れ替えるだけ）</a:t>
            </a:r>
            <a:endParaRPr lang="en-US" altLang="ja-JP" sz="2400" dirty="0">
              <a:latin typeface="Times New Roman" panose="02020603050405020304" pitchFamily="18" charset="0"/>
              <a:cs typeface="Times New Roman" panose="02020603050405020304" pitchFamily="18" charset="0"/>
              <a:sym typeface="Wingdings" panose="05000000000000000000" pitchFamily="2" charset="2"/>
            </a:endParaRPr>
          </a:p>
          <a:p>
            <a:pPr lvl="1">
              <a:lnSpc>
                <a:spcPct val="110000"/>
              </a:lnSpc>
            </a:pPr>
            <a:r>
              <a:rPr lang="ja-JP" altLang="en-US" sz="2400" dirty="0">
                <a:latin typeface="Times New Roman" panose="02020603050405020304" pitchFamily="18" charset="0"/>
                <a:cs typeface="Times New Roman" panose="02020603050405020304" pitchFamily="18" charset="0"/>
              </a:rPr>
              <a:t>ただし，政府支出がインフラ投資など生産力に関係した分野に使われていて，それが減らされれば当然，長期的には</a:t>
            </a:r>
            <a:r>
              <a:rPr lang="en-US" altLang="ja-JP" sz="2400" i="1" dirty="0">
                <a:latin typeface="Times New Roman" panose="02020603050405020304" pitchFamily="18" charset="0"/>
                <a:cs typeface="Times New Roman" panose="02020603050405020304" pitchFamily="18" charset="0"/>
              </a:rPr>
              <a:t>Y</a:t>
            </a:r>
            <a:r>
              <a:rPr lang="ja-JP" altLang="en-US" sz="2400" dirty="0">
                <a:latin typeface="Times New Roman" panose="02020603050405020304" pitchFamily="18" charset="0"/>
                <a:cs typeface="Times New Roman" panose="02020603050405020304" pitchFamily="18" charset="0"/>
              </a:rPr>
              <a:t>は減少。逆に無駄な支出が削られるのであれば長期的には</a:t>
            </a:r>
            <a:r>
              <a:rPr lang="en-US" altLang="ja-JP" sz="2400" i="1" dirty="0">
                <a:latin typeface="Times New Roman" panose="02020603050405020304" pitchFamily="18" charset="0"/>
                <a:cs typeface="Times New Roman" panose="02020603050405020304" pitchFamily="18" charset="0"/>
              </a:rPr>
              <a:t>Y</a:t>
            </a:r>
            <a:r>
              <a:rPr lang="ja-JP" altLang="en-US" sz="2400" dirty="0">
                <a:latin typeface="Times New Roman" panose="02020603050405020304" pitchFamily="18" charset="0"/>
                <a:cs typeface="Times New Roman" panose="02020603050405020304" pitchFamily="18" charset="0"/>
              </a:rPr>
              <a:t>は増加。</a:t>
            </a:r>
            <a:endParaRPr lang="ja-JP" alt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72772391"/>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935</TotalTime>
  <Words>1483</Words>
  <Application>Microsoft Office PowerPoint</Application>
  <PresentationFormat>画面に合わせる (4:3)</PresentationFormat>
  <Paragraphs>134</Paragraphs>
  <Slides>15</Slides>
  <Notes>0</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15</vt:i4>
      </vt:variant>
    </vt:vector>
  </HeadingPairs>
  <TitlesOfParts>
    <vt:vector size="24" baseType="lpstr">
      <vt:lpstr>游ゴシック</vt:lpstr>
      <vt:lpstr>游ゴシック Light</vt:lpstr>
      <vt:lpstr>Arial</vt:lpstr>
      <vt:lpstr>Calibri</vt:lpstr>
      <vt:lpstr>Cambria Math</vt:lpstr>
      <vt:lpstr>Symbol</vt:lpstr>
      <vt:lpstr>Times New Roman</vt:lpstr>
      <vt:lpstr>Wingdings</vt:lpstr>
      <vt:lpstr>Office テーマ</vt:lpstr>
      <vt:lpstr>経済原論 I マクロ経済学入門</vt:lpstr>
      <vt:lpstr>古典派モデル(2)　拡張モデル</vt:lpstr>
      <vt:lpstr>恒常所得仮説</vt:lpstr>
      <vt:lpstr>財市場の均衡</vt:lpstr>
      <vt:lpstr>財市場の均衡(2)</vt:lpstr>
      <vt:lpstr>一時的な産出量の変化</vt:lpstr>
      <vt:lpstr>恒常的な産出量の増加</vt:lpstr>
      <vt:lpstr>恒常的な産出量の増加　貸付資金市場</vt:lpstr>
      <vt:lpstr>財政政策の効果(1)</vt:lpstr>
      <vt:lpstr>財政政策の効果(2)</vt:lpstr>
      <vt:lpstr>公共投資の効果</vt:lpstr>
      <vt:lpstr>公共投資の効果(2) 有益な公共投資</vt:lpstr>
      <vt:lpstr>公共投資の効果(3)  無駄な公共投資</vt:lpstr>
      <vt:lpstr>異時点間の代替</vt:lpstr>
      <vt:lpstr>異時点間の代替(2)  財市場の均衡</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古典派モデル(2)　拡張モデル</dc:title>
  <dc:creator>Yoshibumi Aso</dc:creator>
  <cp:lastModifiedBy>麻生 良文</cp:lastModifiedBy>
  <cp:revision>52</cp:revision>
  <cp:lastPrinted>2013-08-15T02:40:28Z</cp:lastPrinted>
  <dcterms:created xsi:type="dcterms:W3CDTF">2013-08-14T12:07:09Z</dcterms:created>
  <dcterms:modified xsi:type="dcterms:W3CDTF">2023-09-21T05:15:57Z</dcterms:modified>
</cp:coreProperties>
</file>