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handoutMasterIdLst>
    <p:handoutMasterId r:id="rId36"/>
  </p:handoutMasterIdLst>
  <p:sldIdLst>
    <p:sldId id="281" r:id="rId2"/>
    <p:sldId id="256" r:id="rId3"/>
    <p:sldId id="257" r:id="rId4"/>
    <p:sldId id="258" r:id="rId5"/>
    <p:sldId id="259" r:id="rId6"/>
    <p:sldId id="262" r:id="rId7"/>
    <p:sldId id="265" r:id="rId8"/>
    <p:sldId id="261" r:id="rId9"/>
    <p:sldId id="264" r:id="rId10"/>
    <p:sldId id="263" r:id="rId11"/>
    <p:sldId id="282" r:id="rId12"/>
    <p:sldId id="266" r:id="rId13"/>
    <p:sldId id="267" r:id="rId14"/>
    <p:sldId id="268" r:id="rId15"/>
    <p:sldId id="269" r:id="rId16"/>
    <p:sldId id="270" r:id="rId17"/>
    <p:sldId id="279" r:id="rId18"/>
    <p:sldId id="271" r:id="rId19"/>
    <p:sldId id="288" r:id="rId20"/>
    <p:sldId id="289" r:id="rId21"/>
    <p:sldId id="290" r:id="rId22"/>
    <p:sldId id="278" r:id="rId23"/>
    <p:sldId id="272" r:id="rId24"/>
    <p:sldId id="275" r:id="rId25"/>
    <p:sldId id="276" r:id="rId26"/>
    <p:sldId id="277" r:id="rId27"/>
    <p:sldId id="286" r:id="rId28"/>
    <p:sldId id="294" r:id="rId29"/>
    <p:sldId id="285" r:id="rId30"/>
    <p:sldId id="291" r:id="rId31"/>
    <p:sldId id="273" r:id="rId32"/>
    <p:sldId id="292" r:id="rId33"/>
    <p:sldId id="274" r:id="rId34"/>
    <p:sldId id="293" r:id="rId3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70" autoAdjust="0"/>
  </p:normalViewPr>
  <p:slideViewPr>
    <p:cSldViewPr>
      <p:cViewPr varScale="1">
        <p:scale>
          <a:sx n="104" d="100"/>
          <a:sy n="104" d="100"/>
        </p:scale>
        <p:origin x="99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0"/>
            <a:ext cx="2919031" cy="492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8" tIns="47429" rIns="94858" bIns="47429" numCol="1" anchor="t" anchorCtr="0" compatLnSpc="1">
            <a:prstTxWarp prst="textNoShape">
              <a:avLst/>
            </a:prstTxWarp>
          </a:bodyPr>
          <a:lstStyle>
            <a:lvl1pPr defTabSz="948698">
              <a:defRPr sz="1200" smtClean="0"/>
            </a:lvl1pPr>
          </a:lstStyle>
          <a:p>
            <a:pPr>
              <a:defRPr/>
            </a:pPr>
            <a:endParaRPr lang="en-US" altLang="ja-JP"/>
          </a:p>
        </p:txBody>
      </p:sp>
      <p:sp>
        <p:nvSpPr>
          <p:cNvPr id="35843" name="Rectangle 3"/>
          <p:cNvSpPr>
            <a:spLocks noGrp="1" noChangeArrowheads="1"/>
          </p:cNvSpPr>
          <p:nvPr>
            <p:ph type="dt" sz="quarter" idx="1"/>
          </p:nvPr>
        </p:nvSpPr>
        <p:spPr bwMode="auto">
          <a:xfrm>
            <a:off x="3815227" y="0"/>
            <a:ext cx="2919031" cy="492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8" tIns="47429" rIns="94858" bIns="47429" numCol="1" anchor="t" anchorCtr="0" compatLnSpc="1">
            <a:prstTxWarp prst="textNoShape">
              <a:avLst/>
            </a:prstTxWarp>
          </a:bodyPr>
          <a:lstStyle>
            <a:lvl1pPr algn="r" defTabSz="948698">
              <a:defRPr sz="1200" smtClean="0"/>
            </a:lvl1pPr>
          </a:lstStyle>
          <a:p>
            <a:pPr>
              <a:defRPr/>
            </a:pPr>
            <a:endParaRPr lang="en-US" altLang="ja-JP"/>
          </a:p>
        </p:txBody>
      </p:sp>
      <p:sp>
        <p:nvSpPr>
          <p:cNvPr id="35844" name="Rectangle 4"/>
          <p:cNvSpPr>
            <a:spLocks noGrp="1" noChangeArrowheads="1"/>
          </p:cNvSpPr>
          <p:nvPr>
            <p:ph type="ftr" sz="quarter" idx="2"/>
          </p:nvPr>
        </p:nvSpPr>
        <p:spPr bwMode="auto">
          <a:xfrm>
            <a:off x="1" y="9372003"/>
            <a:ext cx="2919031" cy="492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8" tIns="47429" rIns="94858" bIns="47429" numCol="1" anchor="b" anchorCtr="0" compatLnSpc="1">
            <a:prstTxWarp prst="textNoShape">
              <a:avLst/>
            </a:prstTxWarp>
          </a:bodyPr>
          <a:lstStyle>
            <a:lvl1pPr defTabSz="948698">
              <a:defRPr sz="1200" smtClean="0"/>
            </a:lvl1pPr>
          </a:lstStyle>
          <a:p>
            <a:pPr>
              <a:defRPr/>
            </a:pPr>
            <a:endParaRPr lang="en-US" altLang="ja-JP"/>
          </a:p>
        </p:txBody>
      </p:sp>
      <p:sp>
        <p:nvSpPr>
          <p:cNvPr id="35845" name="Rectangle 5"/>
          <p:cNvSpPr>
            <a:spLocks noGrp="1" noChangeArrowheads="1"/>
          </p:cNvSpPr>
          <p:nvPr>
            <p:ph type="sldNum" sz="quarter" idx="3"/>
          </p:nvPr>
        </p:nvSpPr>
        <p:spPr bwMode="auto">
          <a:xfrm>
            <a:off x="3815227" y="9372003"/>
            <a:ext cx="2919031" cy="492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8" tIns="47429" rIns="94858" bIns="47429" numCol="1" anchor="b" anchorCtr="0" compatLnSpc="1">
            <a:prstTxWarp prst="textNoShape">
              <a:avLst/>
            </a:prstTxWarp>
          </a:bodyPr>
          <a:lstStyle>
            <a:lvl1pPr algn="r" defTabSz="948698">
              <a:defRPr sz="1200" smtClean="0"/>
            </a:lvl1pPr>
          </a:lstStyle>
          <a:p>
            <a:pPr>
              <a:defRPr/>
            </a:pPr>
            <a:fld id="{2EA5B330-CAFA-493C-B687-FE039802A3AC}" type="slidenum">
              <a:rPr lang="en-US" altLang="ja-JP"/>
              <a:pPr>
                <a:defRPr/>
              </a:pPr>
              <a:t>‹#›</a:t>
            </a:fld>
            <a:endParaRPr lang="en-US" altLang="ja-JP"/>
          </a:p>
        </p:txBody>
      </p:sp>
    </p:spTree>
    <p:extLst>
      <p:ext uri="{BB962C8B-B14F-4D97-AF65-F5344CB8AC3E}">
        <p14:creationId xmlns:p14="http://schemas.microsoft.com/office/powerpoint/2010/main" val="33655966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E49E77-B51F-483D-A365-A66D957C1552}"/>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FF209F3-8EE9-48BB-8310-13FE53F7ED3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D9CF384-2C22-48E3-95B8-24BCD2021684}"/>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686C13A0-6660-4D0A-AE5D-D581FCB6CD31}"/>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EC9BE0EF-F99E-4FD5-A6F6-23058529C411}"/>
              </a:ext>
            </a:extLst>
          </p:cNvPr>
          <p:cNvSpPr>
            <a:spLocks noGrp="1"/>
          </p:cNvSpPr>
          <p:nvPr>
            <p:ph type="sldNum" sz="quarter" idx="12"/>
          </p:nvPr>
        </p:nvSpPr>
        <p:spPr/>
        <p:txBody>
          <a:bodyPr/>
          <a:lstStyle/>
          <a:p>
            <a:pPr>
              <a:defRPr/>
            </a:pPr>
            <a:fld id="{3435AE1D-90BF-437B-99B7-D9B0AA1FACBB}" type="slidenum">
              <a:rPr lang="en-US" altLang="ja-JP" smtClean="0"/>
              <a:pPr>
                <a:defRPr/>
              </a:pPr>
              <a:t>‹#›</a:t>
            </a:fld>
            <a:endParaRPr lang="en-US" altLang="ja-JP"/>
          </a:p>
        </p:txBody>
      </p:sp>
    </p:spTree>
    <p:extLst>
      <p:ext uri="{BB962C8B-B14F-4D97-AF65-F5344CB8AC3E}">
        <p14:creationId xmlns:p14="http://schemas.microsoft.com/office/powerpoint/2010/main" val="68843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351D8B-6E86-4B2D-AB22-064D4A622CF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3AD8D05-EB62-4118-85F8-52ACAAAEF93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B636257-56CA-4BFD-A593-6EFE5EE8A44B}"/>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B214F878-F62A-4539-AA35-557C67BD962E}"/>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712E541B-9E7C-4D91-9498-2A62EB8FBF15}"/>
              </a:ext>
            </a:extLst>
          </p:cNvPr>
          <p:cNvSpPr>
            <a:spLocks noGrp="1"/>
          </p:cNvSpPr>
          <p:nvPr>
            <p:ph type="sldNum" sz="quarter" idx="12"/>
          </p:nvPr>
        </p:nvSpPr>
        <p:spPr/>
        <p:txBody>
          <a:bodyPr/>
          <a:lstStyle/>
          <a:p>
            <a:pPr>
              <a:defRPr/>
            </a:pPr>
            <a:fld id="{279462AE-9515-4BEA-8A48-95EF9AA3727D}" type="slidenum">
              <a:rPr lang="en-US" altLang="ja-JP" smtClean="0"/>
              <a:pPr>
                <a:defRPr/>
              </a:pPr>
              <a:t>‹#›</a:t>
            </a:fld>
            <a:endParaRPr lang="en-US" altLang="ja-JP"/>
          </a:p>
        </p:txBody>
      </p:sp>
    </p:spTree>
    <p:extLst>
      <p:ext uri="{BB962C8B-B14F-4D97-AF65-F5344CB8AC3E}">
        <p14:creationId xmlns:p14="http://schemas.microsoft.com/office/powerpoint/2010/main" val="3149074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1723E9F-4A0F-45BE-AC77-F90D2313DD54}"/>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4B19ECD-B8B9-4758-811D-1FDF0CC79F07}"/>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D0C68C4-B2CC-4A08-B380-1F420FFF0890}"/>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0F89F81C-0892-406E-98CA-799BD660ED41}"/>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7C3A7FDF-3DFE-40B8-9C05-E84B6AEACE6D}"/>
              </a:ext>
            </a:extLst>
          </p:cNvPr>
          <p:cNvSpPr>
            <a:spLocks noGrp="1"/>
          </p:cNvSpPr>
          <p:nvPr>
            <p:ph type="sldNum" sz="quarter" idx="12"/>
          </p:nvPr>
        </p:nvSpPr>
        <p:spPr/>
        <p:txBody>
          <a:bodyPr/>
          <a:lstStyle/>
          <a:p>
            <a:pPr>
              <a:defRPr/>
            </a:pPr>
            <a:fld id="{A3C0110E-74EB-44B2-850B-6BEDD2A0F8C5}" type="slidenum">
              <a:rPr lang="en-US" altLang="ja-JP" smtClean="0"/>
              <a:pPr>
                <a:defRPr/>
              </a:pPr>
              <a:t>‹#›</a:t>
            </a:fld>
            <a:endParaRPr lang="en-US" altLang="ja-JP"/>
          </a:p>
        </p:txBody>
      </p:sp>
    </p:spTree>
    <p:extLst>
      <p:ext uri="{BB962C8B-B14F-4D97-AF65-F5344CB8AC3E}">
        <p14:creationId xmlns:p14="http://schemas.microsoft.com/office/powerpoint/2010/main" val="2991687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229600" cy="13716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981200"/>
            <a:ext cx="4038600"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4038600"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フッター プレースホルダー 4"/>
          <p:cNvSpPr>
            <a:spLocks noGrp="1"/>
          </p:cNvSpPr>
          <p:nvPr>
            <p:ph type="ftr" sz="quarter" idx="10"/>
          </p:nvPr>
        </p:nvSpPr>
        <p:spPr>
          <a:xfrm>
            <a:off x="3124200" y="6248400"/>
            <a:ext cx="2895600" cy="457200"/>
          </a:xfrm>
        </p:spPr>
        <p:txBody>
          <a:bodyPr/>
          <a:lstStyle>
            <a:lvl1pPr>
              <a:defRPr smtClean="0"/>
            </a:lvl1pPr>
          </a:lstStyle>
          <a:p>
            <a:pPr>
              <a:defRPr/>
            </a:pPr>
            <a:endParaRPr lang="en-US" altLang="ja-JP"/>
          </a:p>
        </p:txBody>
      </p:sp>
      <p:sp>
        <p:nvSpPr>
          <p:cNvPr id="6" name="スライド番号プレースホルダー 5"/>
          <p:cNvSpPr>
            <a:spLocks noGrp="1"/>
          </p:cNvSpPr>
          <p:nvPr>
            <p:ph type="sldNum" sz="quarter" idx="11"/>
          </p:nvPr>
        </p:nvSpPr>
        <p:spPr>
          <a:xfrm>
            <a:off x="6553200" y="6248400"/>
            <a:ext cx="2133600" cy="457200"/>
          </a:xfrm>
        </p:spPr>
        <p:txBody>
          <a:bodyPr/>
          <a:lstStyle>
            <a:lvl1pPr>
              <a:defRPr smtClean="0"/>
            </a:lvl1pPr>
          </a:lstStyle>
          <a:p>
            <a:pPr>
              <a:defRPr/>
            </a:pPr>
            <a:fld id="{F0385EA5-C9D5-4031-97BF-10B670EFF5A8}" type="slidenum">
              <a:rPr lang="en-US" altLang="ja-JP"/>
              <a:pPr>
                <a:defRPr/>
              </a:pPr>
              <a:t>‹#›</a:t>
            </a:fld>
            <a:endParaRPr lang="en-US" altLang="ja-JP"/>
          </a:p>
        </p:txBody>
      </p:sp>
      <p:sp>
        <p:nvSpPr>
          <p:cNvPr id="7" name="日付プレースホルダー 6"/>
          <p:cNvSpPr>
            <a:spLocks noGrp="1"/>
          </p:cNvSpPr>
          <p:nvPr>
            <p:ph type="dt" sz="half" idx="12"/>
          </p:nvPr>
        </p:nvSpPr>
        <p:spPr>
          <a:xfrm>
            <a:off x="457200" y="6245225"/>
            <a:ext cx="2133600" cy="476250"/>
          </a:xfrm>
        </p:spPr>
        <p:txBody>
          <a:bodyPr/>
          <a:lstStyle>
            <a:lvl1pPr>
              <a:defRPr smtClean="0"/>
            </a:lvl1pPr>
          </a:lstStyle>
          <a:p>
            <a:pPr>
              <a:defRPr/>
            </a:pPr>
            <a:endParaRPr lang="en-US" altLang="ja-JP"/>
          </a:p>
        </p:txBody>
      </p:sp>
    </p:spTree>
    <p:extLst>
      <p:ext uri="{BB962C8B-B14F-4D97-AF65-F5344CB8AC3E}">
        <p14:creationId xmlns:p14="http://schemas.microsoft.com/office/powerpoint/2010/main" val="46353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7BEFFE-D555-4C97-972C-60DAC46BB66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77409EE-B365-4A6D-8C5C-E5CF44EEDD1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B67A15F-03D8-4B86-BBC1-1B593E27A588}"/>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5A24AADE-EE8C-4875-B92D-48602B70F54B}"/>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5BA843B8-E8EB-4E05-B105-0B5F2D60E28A}"/>
              </a:ext>
            </a:extLst>
          </p:cNvPr>
          <p:cNvSpPr>
            <a:spLocks noGrp="1"/>
          </p:cNvSpPr>
          <p:nvPr>
            <p:ph type="sldNum" sz="quarter" idx="12"/>
          </p:nvPr>
        </p:nvSpPr>
        <p:spPr/>
        <p:txBody>
          <a:bodyPr/>
          <a:lstStyle/>
          <a:p>
            <a:pPr>
              <a:defRPr/>
            </a:pPr>
            <a:fld id="{78CC91AF-5F5A-404A-9165-355EF9F1F294}" type="slidenum">
              <a:rPr lang="en-US" altLang="ja-JP" smtClean="0"/>
              <a:pPr>
                <a:defRPr/>
              </a:pPr>
              <a:t>‹#›</a:t>
            </a:fld>
            <a:endParaRPr lang="en-US" altLang="ja-JP"/>
          </a:p>
        </p:txBody>
      </p:sp>
    </p:spTree>
    <p:extLst>
      <p:ext uri="{BB962C8B-B14F-4D97-AF65-F5344CB8AC3E}">
        <p14:creationId xmlns:p14="http://schemas.microsoft.com/office/powerpoint/2010/main" val="4125255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4BA31E-52A6-43CA-AD5B-3C11E8E0BC7D}"/>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C2F12F1-AB64-431F-A948-802B4718E03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EC3F120-AE55-4872-915C-0ABD9CC63D2D}"/>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EB914F79-EC10-4250-B572-B78BD811B4B1}"/>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438E7143-6822-4B46-A415-7F5C972CEDDF}"/>
              </a:ext>
            </a:extLst>
          </p:cNvPr>
          <p:cNvSpPr>
            <a:spLocks noGrp="1"/>
          </p:cNvSpPr>
          <p:nvPr>
            <p:ph type="sldNum" sz="quarter" idx="12"/>
          </p:nvPr>
        </p:nvSpPr>
        <p:spPr/>
        <p:txBody>
          <a:bodyPr/>
          <a:lstStyle/>
          <a:p>
            <a:pPr>
              <a:defRPr/>
            </a:pPr>
            <a:fld id="{D5B4EA60-4656-48C1-BE0B-A35B391AF11B}" type="slidenum">
              <a:rPr lang="en-US" altLang="ja-JP" smtClean="0"/>
              <a:pPr>
                <a:defRPr/>
              </a:pPr>
              <a:t>‹#›</a:t>
            </a:fld>
            <a:endParaRPr lang="en-US" altLang="ja-JP"/>
          </a:p>
        </p:txBody>
      </p:sp>
    </p:spTree>
    <p:extLst>
      <p:ext uri="{BB962C8B-B14F-4D97-AF65-F5344CB8AC3E}">
        <p14:creationId xmlns:p14="http://schemas.microsoft.com/office/powerpoint/2010/main" val="1774104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C4B2D9-9803-4B93-9CBD-AB35D6340E5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7FACA80-2A77-4A64-BD02-D1FE2F79D753}"/>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9A17295-FC14-4376-9A4C-362042DC79F5}"/>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E03E3C7-E96D-431C-8D3D-69E99B3349D5}"/>
              </a:ext>
            </a:extLst>
          </p:cNvPr>
          <p:cNvSpPr>
            <a:spLocks noGrp="1"/>
          </p:cNvSpPr>
          <p:nvPr>
            <p:ph type="dt" sz="half" idx="10"/>
          </p:nvPr>
        </p:nvSpPr>
        <p:spPr/>
        <p:txBody>
          <a:bodyPr/>
          <a:lstStyle/>
          <a:p>
            <a:pPr>
              <a:defRPr/>
            </a:pPr>
            <a:endParaRPr lang="en-US" altLang="ja-JP"/>
          </a:p>
        </p:txBody>
      </p:sp>
      <p:sp>
        <p:nvSpPr>
          <p:cNvPr id="6" name="フッター プレースホルダー 5">
            <a:extLst>
              <a:ext uri="{FF2B5EF4-FFF2-40B4-BE49-F238E27FC236}">
                <a16:creationId xmlns:a16="http://schemas.microsoft.com/office/drawing/2014/main" id="{EE1B24EA-5837-41DF-99D8-980009D1B803}"/>
              </a:ext>
            </a:extLst>
          </p:cNvPr>
          <p:cNvSpPr>
            <a:spLocks noGrp="1"/>
          </p:cNvSpPr>
          <p:nvPr>
            <p:ph type="ftr" sz="quarter" idx="11"/>
          </p:nvPr>
        </p:nvSpPr>
        <p:spPr/>
        <p:txBody>
          <a:bodyPr/>
          <a:lstStyle/>
          <a:p>
            <a:pPr>
              <a:defRPr/>
            </a:pPr>
            <a:endParaRPr lang="en-US" altLang="ja-JP"/>
          </a:p>
        </p:txBody>
      </p:sp>
      <p:sp>
        <p:nvSpPr>
          <p:cNvPr id="7" name="スライド番号プレースホルダー 6">
            <a:extLst>
              <a:ext uri="{FF2B5EF4-FFF2-40B4-BE49-F238E27FC236}">
                <a16:creationId xmlns:a16="http://schemas.microsoft.com/office/drawing/2014/main" id="{1B1515FC-F900-4058-A155-ECDE2E45CA89}"/>
              </a:ext>
            </a:extLst>
          </p:cNvPr>
          <p:cNvSpPr>
            <a:spLocks noGrp="1"/>
          </p:cNvSpPr>
          <p:nvPr>
            <p:ph type="sldNum" sz="quarter" idx="12"/>
          </p:nvPr>
        </p:nvSpPr>
        <p:spPr/>
        <p:txBody>
          <a:bodyPr/>
          <a:lstStyle/>
          <a:p>
            <a:pPr>
              <a:defRPr/>
            </a:pPr>
            <a:fld id="{14673A89-7980-42B9-AA7F-906181025F46}" type="slidenum">
              <a:rPr lang="en-US" altLang="ja-JP" smtClean="0"/>
              <a:pPr>
                <a:defRPr/>
              </a:pPr>
              <a:t>‹#›</a:t>
            </a:fld>
            <a:endParaRPr lang="en-US" altLang="ja-JP"/>
          </a:p>
        </p:txBody>
      </p:sp>
    </p:spTree>
    <p:extLst>
      <p:ext uri="{BB962C8B-B14F-4D97-AF65-F5344CB8AC3E}">
        <p14:creationId xmlns:p14="http://schemas.microsoft.com/office/powerpoint/2010/main" val="797491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DA14AE-59E6-4578-8164-E5F8ACA61170}"/>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D42E33F-F3B0-4E62-99EE-947C64C3178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5F3DB79-1B74-48B8-A3E0-F82DDAC12B85}"/>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C6A6BF3-4499-4167-B39C-9D37DC0F72F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362E6B9-EB72-4C8E-8674-6F8D5B3533E8}"/>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9D10F49-2748-4499-9FCF-69F4676936F0}"/>
              </a:ext>
            </a:extLst>
          </p:cNvPr>
          <p:cNvSpPr>
            <a:spLocks noGrp="1"/>
          </p:cNvSpPr>
          <p:nvPr>
            <p:ph type="dt" sz="half" idx="10"/>
          </p:nvPr>
        </p:nvSpPr>
        <p:spPr/>
        <p:txBody>
          <a:bodyPr/>
          <a:lstStyle/>
          <a:p>
            <a:pPr>
              <a:defRPr/>
            </a:pPr>
            <a:endParaRPr lang="en-US" altLang="ja-JP"/>
          </a:p>
        </p:txBody>
      </p:sp>
      <p:sp>
        <p:nvSpPr>
          <p:cNvPr id="8" name="フッター プレースホルダー 7">
            <a:extLst>
              <a:ext uri="{FF2B5EF4-FFF2-40B4-BE49-F238E27FC236}">
                <a16:creationId xmlns:a16="http://schemas.microsoft.com/office/drawing/2014/main" id="{054FDB83-8C7F-4185-94CF-3ECBB5D7E241}"/>
              </a:ext>
            </a:extLst>
          </p:cNvPr>
          <p:cNvSpPr>
            <a:spLocks noGrp="1"/>
          </p:cNvSpPr>
          <p:nvPr>
            <p:ph type="ftr" sz="quarter" idx="11"/>
          </p:nvPr>
        </p:nvSpPr>
        <p:spPr/>
        <p:txBody>
          <a:bodyPr/>
          <a:lstStyle/>
          <a:p>
            <a:pPr>
              <a:defRPr/>
            </a:pPr>
            <a:endParaRPr lang="en-US" altLang="ja-JP"/>
          </a:p>
        </p:txBody>
      </p:sp>
      <p:sp>
        <p:nvSpPr>
          <p:cNvPr id="9" name="スライド番号プレースホルダー 8">
            <a:extLst>
              <a:ext uri="{FF2B5EF4-FFF2-40B4-BE49-F238E27FC236}">
                <a16:creationId xmlns:a16="http://schemas.microsoft.com/office/drawing/2014/main" id="{A9829FF6-AAF5-4E8A-9523-DD475129ABF4}"/>
              </a:ext>
            </a:extLst>
          </p:cNvPr>
          <p:cNvSpPr>
            <a:spLocks noGrp="1"/>
          </p:cNvSpPr>
          <p:nvPr>
            <p:ph type="sldNum" sz="quarter" idx="12"/>
          </p:nvPr>
        </p:nvSpPr>
        <p:spPr/>
        <p:txBody>
          <a:bodyPr/>
          <a:lstStyle/>
          <a:p>
            <a:pPr>
              <a:defRPr/>
            </a:pPr>
            <a:fld id="{D00B4487-CA20-4FBC-B345-8EDBA7B09DF5}" type="slidenum">
              <a:rPr lang="en-US" altLang="ja-JP" smtClean="0"/>
              <a:pPr>
                <a:defRPr/>
              </a:pPr>
              <a:t>‹#›</a:t>
            </a:fld>
            <a:endParaRPr lang="en-US" altLang="ja-JP"/>
          </a:p>
        </p:txBody>
      </p:sp>
    </p:spTree>
    <p:extLst>
      <p:ext uri="{BB962C8B-B14F-4D97-AF65-F5344CB8AC3E}">
        <p14:creationId xmlns:p14="http://schemas.microsoft.com/office/powerpoint/2010/main" val="1486511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F46A92-975D-4302-8146-95A88A532CD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CE46FFF-4E43-4304-BC82-804E6C1CCFA8}"/>
              </a:ext>
            </a:extLst>
          </p:cNvPr>
          <p:cNvSpPr>
            <a:spLocks noGrp="1"/>
          </p:cNvSpPr>
          <p:nvPr>
            <p:ph type="dt" sz="half" idx="10"/>
          </p:nvPr>
        </p:nvSpPr>
        <p:spPr/>
        <p:txBody>
          <a:bodyPr/>
          <a:lstStyle/>
          <a:p>
            <a:pPr>
              <a:defRPr/>
            </a:pPr>
            <a:endParaRPr lang="en-US" altLang="ja-JP"/>
          </a:p>
        </p:txBody>
      </p:sp>
      <p:sp>
        <p:nvSpPr>
          <p:cNvPr id="4" name="フッター プレースホルダー 3">
            <a:extLst>
              <a:ext uri="{FF2B5EF4-FFF2-40B4-BE49-F238E27FC236}">
                <a16:creationId xmlns:a16="http://schemas.microsoft.com/office/drawing/2014/main" id="{FCFFED03-94C7-4540-9981-279A47EA8ACD}"/>
              </a:ext>
            </a:extLst>
          </p:cNvPr>
          <p:cNvSpPr>
            <a:spLocks noGrp="1"/>
          </p:cNvSpPr>
          <p:nvPr>
            <p:ph type="ftr" sz="quarter" idx="11"/>
          </p:nvPr>
        </p:nvSpPr>
        <p:spPr/>
        <p:txBody>
          <a:bodyPr/>
          <a:lstStyle/>
          <a:p>
            <a:pPr>
              <a:defRPr/>
            </a:pPr>
            <a:endParaRPr lang="en-US" altLang="ja-JP"/>
          </a:p>
        </p:txBody>
      </p:sp>
      <p:sp>
        <p:nvSpPr>
          <p:cNvPr id="5" name="スライド番号プレースホルダー 4">
            <a:extLst>
              <a:ext uri="{FF2B5EF4-FFF2-40B4-BE49-F238E27FC236}">
                <a16:creationId xmlns:a16="http://schemas.microsoft.com/office/drawing/2014/main" id="{07459D1C-BD91-4A69-89F1-255B7F135510}"/>
              </a:ext>
            </a:extLst>
          </p:cNvPr>
          <p:cNvSpPr>
            <a:spLocks noGrp="1"/>
          </p:cNvSpPr>
          <p:nvPr>
            <p:ph type="sldNum" sz="quarter" idx="12"/>
          </p:nvPr>
        </p:nvSpPr>
        <p:spPr/>
        <p:txBody>
          <a:bodyPr/>
          <a:lstStyle/>
          <a:p>
            <a:pPr>
              <a:defRPr/>
            </a:pPr>
            <a:fld id="{26F029E9-FAED-479A-8B7E-A6621E7918DD}" type="slidenum">
              <a:rPr lang="en-US" altLang="ja-JP" smtClean="0"/>
              <a:pPr>
                <a:defRPr/>
              </a:pPr>
              <a:t>‹#›</a:t>
            </a:fld>
            <a:endParaRPr lang="en-US" altLang="ja-JP"/>
          </a:p>
        </p:txBody>
      </p:sp>
    </p:spTree>
    <p:extLst>
      <p:ext uri="{BB962C8B-B14F-4D97-AF65-F5344CB8AC3E}">
        <p14:creationId xmlns:p14="http://schemas.microsoft.com/office/powerpoint/2010/main" val="3006028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1FEE2EE-448F-4304-BB78-E9BEE2074D3D}"/>
              </a:ext>
            </a:extLst>
          </p:cNvPr>
          <p:cNvSpPr>
            <a:spLocks noGrp="1"/>
          </p:cNvSpPr>
          <p:nvPr>
            <p:ph type="dt" sz="half" idx="10"/>
          </p:nvPr>
        </p:nvSpPr>
        <p:spPr/>
        <p:txBody>
          <a:bodyPr/>
          <a:lstStyle/>
          <a:p>
            <a:pPr>
              <a:defRPr/>
            </a:pPr>
            <a:endParaRPr lang="en-US" altLang="ja-JP"/>
          </a:p>
        </p:txBody>
      </p:sp>
      <p:sp>
        <p:nvSpPr>
          <p:cNvPr id="3" name="フッター プレースホルダー 2">
            <a:extLst>
              <a:ext uri="{FF2B5EF4-FFF2-40B4-BE49-F238E27FC236}">
                <a16:creationId xmlns:a16="http://schemas.microsoft.com/office/drawing/2014/main" id="{92515DD6-0A37-47D8-A1BC-83F16F1CE212}"/>
              </a:ext>
            </a:extLst>
          </p:cNvPr>
          <p:cNvSpPr>
            <a:spLocks noGrp="1"/>
          </p:cNvSpPr>
          <p:nvPr>
            <p:ph type="ftr" sz="quarter" idx="11"/>
          </p:nvPr>
        </p:nvSpPr>
        <p:spPr/>
        <p:txBody>
          <a:bodyPr/>
          <a:lstStyle/>
          <a:p>
            <a:pPr>
              <a:defRPr/>
            </a:pPr>
            <a:endParaRPr lang="en-US" altLang="ja-JP"/>
          </a:p>
        </p:txBody>
      </p:sp>
      <p:sp>
        <p:nvSpPr>
          <p:cNvPr id="4" name="スライド番号プレースホルダー 3">
            <a:extLst>
              <a:ext uri="{FF2B5EF4-FFF2-40B4-BE49-F238E27FC236}">
                <a16:creationId xmlns:a16="http://schemas.microsoft.com/office/drawing/2014/main" id="{82B244EF-DBD6-4F07-9683-29F18DA3BCA7}"/>
              </a:ext>
            </a:extLst>
          </p:cNvPr>
          <p:cNvSpPr>
            <a:spLocks noGrp="1"/>
          </p:cNvSpPr>
          <p:nvPr>
            <p:ph type="sldNum" sz="quarter" idx="12"/>
          </p:nvPr>
        </p:nvSpPr>
        <p:spPr/>
        <p:txBody>
          <a:bodyPr/>
          <a:lstStyle/>
          <a:p>
            <a:pPr>
              <a:defRPr/>
            </a:pPr>
            <a:fld id="{14526C66-DAE1-4BDC-AF96-3898F07AA169}" type="slidenum">
              <a:rPr lang="en-US" altLang="ja-JP" smtClean="0"/>
              <a:pPr>
                <a:defRPr/>
              </a:pPr>
              <a:t>‹#›</a:t>
            </a:fld>
            <a:endParaRPr lang="en-US" altLang="ja-JP"/>
          </a:p>
        </p:txBody>
      </p:sp>
    </p:spTree>
    <p:extLst>
      <p:ext uri="{BB962C8B-B14F-4D97-AF65-F5344CB8AC3E}">
        <p14:creationId xmlns:p14="http://schemas.microsoft.com/office/powerpoint/2010/main" val="325037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3E514C-3C63-4BC5-BB8A-387DA6AA2276}"/>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E599DBB-5F9E-465B-B5FE-FA3C75BEB45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7DAA5CD-A5D4-4036-BF75-00096D73B2F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716BBE3-BE2E-43AE-94F3-5D03B59758B3}"/>
              </a:ext>
            </a:extLst>
          </p:cNvPr>
          <p:cNvSpPr>
            <a:spLocks noGrp="1"/>
          </p:cNvSpPr>
          <p:nvPr>
            <p:ph type="dt" sz="half" idx="10"/>
          </p:nvPr>
        </p:nvSpPr>
        <p:spPr/>
        <p:txBody>
          <a:bodyPr/>
          <a:lstStyle/>
          <a:p>
            <a:pPr>
              <a:defRPr/>
            </a:pPr>
            <a:endParaRPr lang="en-US" altLang="ja-JP"/>
          </a:p>
        </p:txBody>
      </p:sp>
      <p:sp>
        <p:nvSpPr>
          <p:cNvPr id="6" name="フッター プレースホルダー 5">
            <a:extLst>
              <a:ext uri="{FF2B5EF4-FFF2-40B4-BE49-F238E27FC236}">
                <a16:creationId xmlns:a16="http://schemas.microsoft.com/office/drawing/2014/main" id="{80D5F34E-FBB4-424B-9D96-1F9378A7C7A2}"/>
              </a:ext>
            </a:extLst>
          </p:cNvPr>
          <p:cNvSpPr>
            <a:spLocks noGrp="1"/>
          </p:cNvSpPr>
          <p:nvPr>
            <p:ph type="ftr" sz="quarter" idx="11"/>
          </p:nvPr>
        </p:nvSpPr>
        <p:spPr/>
        <p:txBody>
          <a:bodyPr/>
          <a:lstStyle/>
          <a:p>
            <a:pPr>
              <a:defRPr/>
            </a:pPr>
            <a:endParaRPr lang="en-US" altLang="ja-JP"/>
          </a:p>
        </p:txBody>
      </p:sp>
      <p:sp>
        <p:nvSpPr>
          <p:cNvPr id="7" name="スライド番号プレースホルダー 6">
            <a:extLst>
              <a:ext uri="{FF2B5EF4-FFF2-40B4-BE49-F238E27FC236}">
                <a16:creationId xmlns:a16="http://schemas.microsoft.com/office/drawing/2014/main" id="{BFCC33DB-7A38-4577-A0BC-3F9140A34B5F}"/>
              </a:ext>
            </a:extLst>
          </p:cNvPr>
          <p:cNvSpPr>
            <a:spLocks noGrp="1"/>
          </p:cNvSpPr>
          <p:nvPr>
            <p:ph type="sldNum" sz="quarter" idx="12"/>
          </p:nvPr>
        </p:nvSpPr>
        <p:spPr/>
        <p:txBody>
          <a:bodyPr/>
          <a:lstStyle/>
          <a:p>
            <a:pPr>
              <a:defRPr/>
            </a:pPr>
            <a:fld id="{279462AE-9515-4BEA-8A48-95EF9AA3727D}" type="slidenum">
              <a:rPr lang="en-US" altLang="ja-JP" smtClean="0"/>
              <a:pPr>
                <a:defRPr/>
              </a:pPr>
              <a:t>‹#›</a:t>
            </a:fld>
            <a:endParaRPr lang="en-US" altLang="ja-JP"/>
          </a:p>
        </p:txBody>
      </p:sp>
    </p:spTree>
    <p:extLst>
      <p:ext uri="{BB962C8B-B14F-4D97-AF65-F5344CB8AC3E}">
        <p14:creationId xmlns:p14="http://schemas.microsoft.com/office/powerpoint/2010/main" val="10695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850AAA-68F2-4D63-AEEE-9CD5B4D8B8EF}"/>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63D91E7-5122-4536-BE4F-DDE8D74D838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51D4DBEB-62DA-4100-BA69-5D0EEA83E5A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9E11515-84CB-4B8F-B2C7-7DB3D1D3FC9F}"/>
              </a:ext>
            </a:extLst>
          </p:cNvPr>
          <p:cNvSpPr>
            <a:spLocks noGrp="1"/>
          </p:cNvSpPr>
          <p:nvPr>
            <p:ph type="dt" sz="half" idx="10"/>
          </p:nvPr>
        </p:nvSpPr>
        <p:spPr/>
        <p:txBody>
          <a:bodyPr/>
          <a:lstStyle/>
          <a:p>
            <a:pPr>
              <a:defRPr/>
            </a:pPr>
            <a:endParaRPr lang="en-US" altLang="ja-JP"/>
          </a:p>
        </p:txBody>
      </p:sp>
      <p:sp>
        <p:nvSpPr>
          <p:cNvPr id="6" name="フッター プレースホルダー 5">
            <a:extLst>
              <a:ext uri="{FF2B5EF4-FFF2-40B4-BE49-F238E27FC236}">
                <a16:creationId xmlns:a16="http://schemas.microsoft.com/office/drawing/2014/main" id="{C6FEE44B-6CA6-49AF-8B29-11ADB3CFD8AE}"/>
              </a:ext>
            </a:extLst>
          </p:cNvPr>
          <p:cNvSpPr>
            <a:spLocks noGrp="1"/>
          </p:cNvSpPr>
          <p:nvPr>
            <p:ph type="ftr" sz="quarter" idx="11"/>
          </p:nvPr>
        </p:nvSpPr>
        <p:spPr/>
        <p:txBody>
          <a:bodyPr/>
          <a:lstStyle/>
          <a:p>
            <a:pPr>
              <a:defRPr/>
            </a:pPr>
            <a:endParaRPr lang="en-US" altLang="ja-JP"/>
          </a:p>
        </p:txBody>
      </p:sp>
      <p:sp>
        <p:nvSpPr>
          <p:cNvPr id="7" name="スライド番号プレースホルダー 6">
            <a:extLst>
              <a:ext uri="{FF2B5EF4-FFF2-40B4-BE49-F238E27FC236}">
                <a16:creationId xmlns:a16="http://schemas.microsoft.com/office/drawing/2014/main" id="{4FC1448D-19AE-4751-9936-FD17A4CE473F}"/>
              </a:ext>
            </a:extLst>
          </p:cNvPr>
          <p:cNvSpPr>
            <a:spLocks noGrp="1"/>
          </p:cNvSpPr>
          <p:nvPr>
            <p:ph type="sldNum" sz="quarter" idx="12"/>
          </p:nvPr>
        </p:nvSpPr>
        <p:spPr/>
        <p:txBody>
          <a:bodyPr/>
          <a:lstStyle/>
          <a:p>
            <a:pPr>
              <a:defRPr/>
            </a:pPr>
            <a:fld id="{F2A616DE-8C34-4B2A-9E46-B308AD03E930}" type="slidenum">
              <a:rPr lang="en-US" altLang="ja-JP" smtClean="0"/>
              <a:pPr>
                <a:defRPr/>
              </a:pPr>
              <a:t>‹#›</a:t>
            </a:fld>
            <a:endParaRPr lang="en-US" altLang="ja-JP"/>
          </a:p>
        </p:txBody>
      </p:sp>
    </p:spTree>
    <p:extLst>
      <p:ext uri="{BB962C8B-B14F-4D97-AF65-F5344CB8AC3E}">
        <p14:creationId xmlns:p14="http://schemas.microsoft.com/office/powerpoint/2010/main" val="159556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28C375E-2DFD-4352-94E1-5C06BDF5B90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986A09-D125-45A1-A89C-798C5F0ACDA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B82C866-30DD-4970-A7DE-0A5F622A5BF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ja-JP"/>
          </a:p>
        </p:txBody>
      </p:sp>
      <p:sp>
        <p:nvSpPr>
          <p:cNvPr id="5" name="フッター プレースホルダー 4">
            <a:extLst>
              <a:ext uri="{FF2B5EF4-FFF2-40B4-BE49-F238E27FC236}">
                <a16:creationId xmlns:a16="http://schemas.microsoft.com/office/drawing/2014/main" id="{BCF0D683-29EF-449D-8F2F-DC67E56E94C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a:p>
        </p:txBody>
      </p:sp>
      <p:sp>
        <p:nvSpPr>
          <p:cNvPr id="6" name="スライド番号プレースホルダー 5">
            <a:extLst>
              <a:ext uri="{FF2B5EF4-FFF2-40B4-BE49-F238E27FC236}">
                <a16:creationId xmlns:a16="http://schemas.microsoft.com/office/drawing/2014/main" id="{1F39BB0C-6EBD-4F36-B849-5B9117FB70E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79462AE-9515-4BEA-8A48-95EF9AA3727D}" type="slidenum">
              <a:rPr lang="en-US" altLang="ja-JP" smtClean="0"/>
              <a:pPr>
                <a:defRPr/>
              </a:pPr>
              <a:t>‹#›</a:t>
            </a:fld>
            <a:endParaRPr lang="en-US" altLang="ja-JP"/>
          </a:p>
        </p:txBody>
      </p:sp>
    </p:spTree>
    <p:extLst>
      <p:ext uri="{BB962C8B-B14F-4D97-AF65-F5344CB8AC3E}">
        <p14:creationId xmlns:p14="http://schemas.microsoft.com/office/powerpoint/2010/main" val="3174062057"/>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80.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16B2D3-8858-43A1-AEF9-5A9586880AFA}"/>
              </a:ext>
            </a:extLst>
          </p:cNvPr>
          <p:cNvSpPr>
            <a:spLocks noGrp="1"/>
          </p:cNvSpPr>
          <p:nvPr>
            <p:ph type="ctrTitle"/>
          </p:nvPr>
        </p:nvSpPr>
        <p:spPr/>
        <p:txBody>
          <a:bodyPr/>
          <a:lstStyle/>
          <a:p>
            <a:r>
              <a:rPr kumimoji="1" lang="ja-JP" altLang="en-US" dirty="0"/>
              <a:t>経済原論 </a:t>
            </a:r>
            <a:r>
              <a:rPr kumimoji="1" lang="en-US" altLang="ja-JP" dirty="0"/>
              <a:t>I</a:t>
            </a:r>
            <a:br>
              <a:rPr kumimoji="1" lang="en-US" altLang="ja-JP" dirty="0"/>
            </a:br>
            <a:r>
              <a:rPr kumimoji="1" lang="ja-JP" altLang="en-US" sz="3200" dirty="0"/>
              <a:t>マクロ経済学入門</a:t>
            </a:r>
            <a:endParaRPr kumimoji="1" lang="ja-JP" altLang="en-US" dirty="0"/>
          </a:p>
        </p:txBody>
      </p:sp>
      <p:sp>
        <p:nvSpPr>
          <p:cNvPr id="3" name="字幕 2">
            <a:extLst>
              <a:ext uri="{FF2B5EF4-FFF2-40B4-BE49-F238E27FC236}">
                <a16:creationId xmlns:a16="http://schemas.microsoft.com/office/drawing/2014/main" id="{14B8DBB2-4E50-4FF4-A22C-AB1790A38566}"/>
              </a:ext>
            </a:extLst>
          </p:cNvPr>
          <p:cNvSpPr>
            <a:spLocks noGrp="1"/>
          </p:cNvSpPr>
          <p:nvPr>
            <p:ph type="subTitle" idx="1"/>
          </p:nvPr>
        </p:nvSpPr>
        <p:spPr/>
        <p:txBody>
          <a:bodyPr/>
          <a:lstStyle/>
          <a:p>
            <a:r>
              <a:rPr kumimoji="1" lang="en-US" altLang="ja-JP" dirty="0"/>
              <a:t>no.2</a:t>
            </a:r>
          </a:p>
          <a:p>
            <a:r>
              <a:rPr kumimoji="1" lang="ja-JP" altLang="en-US" dirty="0"/>
              <a:t>麻生良文</a:t>
            </a:r>
          </a:p>
        </p:txBody>
      </p:sp>
    </p:spTree>
    <p:extLst>
      <p:ext uri="{BB962C8B-B14F-4D97-AF65-F5344CB8AC3E}">
        <p14:creationId xmlns:p14="http://schemas.microsoft.com/office/powerpoint/2010/main" val="927523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ja-JP" altLang="en-US" sz="4000" dirty="0"/>
              <a:t>開放経済</a:t>
            </a:r>
          </a:p>
        </p:txBody>
      </p:sp>
      <p:sp>
        <p:nvSpPr>
          <p:cNvPr id="12291" name="Rectangle 3"/>
          <p:cNvSpPr>
            <a:spLocks noGrp="1" noChangeArrowheads="1"/>
          </p:cNvSpPr>
          <p:nvPr>
            <p:ph idx="1"/>
          </p:nvPr>
        </p:nvSpPr>
        <p:spPr>
          <a:xfrm>
            <a:off x="457200" y="1556792"/>
            <a:ext cx="8229600" cy="5107705"/>
          </a:xfrm>
        </p:spPr>
        <p:txBody>
          <a:bodyPr>
            <a:normAutofit lnSpcReduction="10000"/>
          </a:bodyPr>
          <a:lstStyle/>
          <a:p>
            <a:pPr marL="0" indent="0">
              <a:lnSpc>
                <a:spcPct val="100000"/>
              </a:lnSpc>
              <a:buNone/>
            </a:pPr>
            <a:r>
              <a:rPr lang="ja-JP" altLang="en-US" sz="3200" dirty="0"/>
              <a:t>生産＝分配所得</a:t>
            </a:r>
            <a:r>
              <a:rPr lang="en-US" altLang="ja-JP" sz="3200" dirty="0"/>
              <a:t>		</a:t>
            </a:r>
            <a:r>
              <a:rPr lang="en-US" altLang="ja-JP" sz="3200" i="1" dirty="0">
                <a:latin typeface="Times New Roman" pitchFamily="18" charset="0"/>
                <a:cs typeface="Times New Roman" pitchFamily="18" charset="0"/>
              </a:rPr>
              <a:t>Y </a:t>
            </a:r>
            <a:r>
              <a:rPr lang="en-US" altLang="ja-JP" sz="3200" dirty="0">
                <a:latin typeface="Times New Roman" pitchFamily="18" charset="0"/>
                <a:cs typeface="Times New Roman" pitchFamily="18" charset="0"/>
              </a:rPr>
              <a:t>= </a:t>
            </a:r>
            <a:r>
              <a:rPr lang="en-US" altLang="ja-JP" sz="3200" i="1" dirty="0" err="1">
                <a:latin typeface="Times New Roman" pitchFamily="18" charset="0"/>
                <a:cs typeface="Times New Roman" pitchFamily="18" charset="0"/>
              </a:rPr>
              <a:t>wL</a:t>
            </a:r>
            <a:r>
              <a:rPr lang="en-US" altLang="ja-JP" sz="3200" dirty="0" err="1">
                <a:latin typeface="Times New Roman" pitchFamily="18" charset="0"/>
                <a:cs typeface="Times New Roman" pitchFamily="18" charset="0"/>
              </a:rPr>
              <a:t>+</a:t>
            </a:r>
            <a:r>
              <a:rPr lang="en-US" altLang="ja-JP" sz="3200" i="1" dirty="0" err="1">
                <a:latin typeface="Times New Roman" pitchFamily="18" charset="0"/>
                <a:cs typeface="Times New Roman" pitchFamily="18" charset="0"/>
              </a:rPr>
              <a:t>rK</a:t>
            </a:r>
            <a:endParaRPr lang="en-US" altLang="ja-JP" sz="3200" i="1" dirty="0">
              <a:latin typeface="Times New Roman" pitchFamily="18" charset="0"/>
              <a:cs typeface="Times New Roman" pitchFamily="18" charset="0"/>
            </a:endParaRPr>
          </a:p>
          <a:p>
            <a:pPr marL="0" indent="0">
              <a:lnSpc>
                <a:spcPct val="100000"/>
              </a:lnSpc>
              <a:buNone/>
            </a:pPr>
            <a:r>
              <a:rPr lang="ja-JP" altLang="en-US" sz="3200" dirty="0">
                <a:latin typeface="Times New Roman" pitchFamily="18" charset="0"/>
                <a:cs typeface="Times New Roman" pitchFamily="18" charset="0"/>
              </a:rPr>
              <a:t>財市場の均衡	</a:t>
            </a:r>
            <a:r>
              <a:rPr lang="en-US" altLang="ja-JP" sz="3200"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Y </a:t>
            </a:r>
            <a:r>
              <a:rPr lang="en-US" altLang="ja-JP" sz="3200"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C</a:t>
            </a:r>
            <a:r>
              <a:rPr lang="en-US" altLang="ja-JP" sz="3200" dirty="0">
                <a:latin typeface="Times New Roman" pitchFamily="18" charset="0"/>
                <a:cs typeface="Times New Roman" pitchFamily="18" charset="0"/>
              </a:rPr>
              <a:t>+</a:t>
            </a:r>
            <a:r>
              <a:rPr lang="en-US" altLang="ja-JP" sz="3200" i="1" dirty="0">
                <a:latin typeface="Times New Roman" pitchFamily="18" charset="0"/>
                <a:cs typeface="Times New Roman" pitchFamily="18" charset="0"/>
              </a:rPr>
              <a:t>I</a:t>
            </a:r>
            <a:r>
              <a:rPr lang="en-US" altLang="ja-JP" sz="3200" dirty="0">
                <a:latin typeface="Times New Roman" pitchFamily="18" charset="0"/>
                <a:cs typeface="Times New Roman" pitchFamily="18" charset="0"/>
              </a:rPr>
              <a:t>+</a:t>
            </a:r>
            <a:r>
              <a:rPr lang="en-US" altLang="ja-JP" sz="3200" i="1" dirty="0">
                <a:latin typeface="Times New Roman" pitchFamily="18" charset="0"/>
                <a:cs typeface="Times New Roman" pitchFamily="18" charset="0"/>
              </a:rPr>
              <a:t>G</a:t>
            </a:r>
            <a:r>
              <a:rPr lang="en-US" altLang="ja-JP" sz="3200" dirty="0">
                <a:latin typeface="Times New Roman" pitchFamily="18" charset="0"/>
                <a:cs typeface="Times New Roman" pitchFamily="18" charset="0"/>
              </a:rPr>
              <a:t>+</a:t>
            </a:r>
            <a:r>
              <a:rPr lang="en-US" altLang="ja-JP" sz="3200" i="1" dirty="0">
                <a:latin typeface="Times New Roman" pitchFamily="18" charset="0"/>
                <a:cs typeface="Times New Roman" pitchFamily="18" charset="0"/>
              </a:rPr>
              <a:t>NX		</a:t>
            </a:r>
            <a:r>
              <a:rPr lang="en-US" altLang="ja-JP" sz="3200" dirty="0">
                <a:latin typeface="Times New Roman" pitchFamily="18" charset="0"/>
                <a:cs typeface="Times New Roman" pitchFamily="18" charset="0"/>
              </a:rPr>
              <a:t>(1)	</a:t>
            </a:r>
          </a:p>
          <a:p>
            <a:pPr marL="342900" lvl="1" indent="0">
              <a:lnSpc>
                <a:spcPct val="100000"/>
              </a:lnSpc>
              <a:buNone/>
            </a:pPr>
            <a:r>
              <a:rPr lang="en-US" altLang="ja-JP" sz="2800" i="1" dirty="0">
                <a:latin typeface="Times New Roman" pitchFamily="18" charset="0"/>
                <a:cs typeface="Times New Roman" pitchFamily="18" charset="0"/>
              </a:rPr>
              <a:t>NX</a:t>
            </a:r>
            <a:r>
              <a:rPr lang="ja-JP" altLang="en-US" sz="2800" dirty="0">
                <a:latin typeface="Times New Roman" pitchFamily="18" charset="0"/>
                <a:cs typeface="Times New Roman" pitchFamily="18" charset="0"/>
              </a:rPr>
              <a:t>：純輸出 </a:t>
            </a:r>
            <a:r>
              <a:rPr lang="en-US" altLang="ja-JP" sz="2800" dirty="0">
                <a:latin typeface="Times New Roman" pitchFamily="18" charset="0"/>
                <a:cs typeface="Times New Roman" pitchFamily="18" charset="0"/>
              </a:rPr>
              <a:t>(=</a:t>
            </a:r>
            <a:r>
              <a:rPr lang="ja-JP" altLang="en-US" sz="2800" dirty="0">
                <a:latin typeface="Times New Roman" pitchFamily="18" charset="0"/>
                <a:cs typeface="Times New Roman" pitchFamily="18" charset="0"/>
              </a:rPr>
              <a:t>輸出 </a:t>
            </a:r>
            <a:r>
              <a:rPr lang="en-US" altLang="ja-JP" sz="2800" dirty="0">
                <a:latin typeface="Times New Roman" pitchFamily="18" charset="0"/>
                <a:cs typeface="Times New Roman" pitchFamily="18" charset="0"/>
              </a:rPr>
              <a:t>– </a:t>
            </a:r>
            <a:r>
              <a:rPr lang="ja-JP" altLang="en-US" sz="2800" dirty="0">
                <a:latin typeface="Times New Roman" pitchFamily="18" charset="0"/>
                <a:cs typeface="Times New Roman" pitchFamily="18" charset="0"/>
              </a:rPr>
              <a:t>輸入</a:t>
            </a:r>
            <a:r>
              <a:rPr lang="en-US" altLang="ja-JP" sz="2800" dirty="0">
                <a:latin typeface="Times New Roman" pitchFamily="18" charset="0"/>
                <a:cs typeface="Times New Roman" pitchFamily="18" charset="0"/>
              </a:rPr>
              <a:t>; net export</a:t>
            </a:r>
            <a:r>
              <a:rPr lang="ja-JP" altLang="en-US" sz="2800" dirty="0">
                <a:latin typeface="Times New Roman" pitchFamily="18" charset="0"/>
                <a:cs typeface="Times New Roman" pitchFamily="18" charset="0"/>
              </a:rPr>
              <a:t>）</a:t>
            </a:r>
          </a:p>
          <a:p>
            <a:pPr marL="342900" lvl="1" indent="0">
              <a:lnSpc>
                <a:spcPct val="100000"/>
              </a:lnSpc>
              <a:buNone/>
            </a:pPr>
            <a:r>
              <a:rPr lang="ja-JP" altLang="en-US" sz="2800" dirty="0">
                <a:latin typeface="Times New Roman" pitchFamily="18" charset="0"/>
                <a:cs typeface="Times New Roman" pitchFamily="18" charset="0"/>
              </a:rPr>
              <a:t>純輸出＝対外純資産の増分</a:t>
            </a:r>
            <a:endParaRPr lang="en-US" altLang="ja-JP" sz="2800" dirty="0">
              <a:latin typeface="Times New Roman" pitchFamily="18" charset="0"/>
              <a:cs typeface="Times New Roman" pitchFamily="18" charset="0"/>
            </a:endParaRPr>
          </a:p>
          <a:p>
            <a:pPr marL="342900" lvl="1" indent="0">
              <a:lnSpc>
                <a:spcPct val="100000"/>
              </a:lnSpc>
              <a:buNone/>
            </a:pPr>
            <a:r>
              <a:rPr lang="en-US" altLang="ja-JP" sz="2800" dirty="0">
                <a:latin typeface="Times New Roman" pitchFamily="18" charset="0"/>
                <a:cs typeface="Times New Roman" pitchFamily="18" charset="0"/>
              </a:rPr>
              <a:t>	</a:t>
            </a:r>
            <a:r>
              <a:rPr lang="ja-JP" altLang="en-US" sz="2800" dirty="0">
                <a:latin typeface="Times New Roman" pitchFamily="18" charset="0"/>
                <a:cs typeface="Times New Roman" pitchFamily="18" charset="0"/>
              </a:rPr>
              <a:t>（</a:t>
            </a:r>
            <a:r>
              <a:rPr lang="en-US" altLang="ja-JP" sz="2800" dirty="0">
                <a:latin typeface="Times New Roman" pitchFamily="18" charset="0"/>
                <a:cs typeface="Times New Roman" pitchFamily="18" charset="0"/>
              </a:rPr>
              <a:t>=</a:t>
            </a:r>
            <a:r>
              <a:rPr lang="ja-JP" altLang="en-US" sz="2800" dirty="0">
                <a:latin typeface="Times New Roman" pitchFamily="18" charset="0"/>
                <a:cs typeface="Times New Roman" pitchFamily="18" charset="0"/>
              </a:rPr>
              <a:t>対外純投資；</a:t>
            </a:r>
            <a:r>
              <a:rPr lang="en-US" altLang="ja-JP" sz="2800" i="1" dirty="0">
                <a:latin typeface="Times New Roman" pitchFamily="18" charset="0"/>
                <a:cs typeface="Times New Roman" pitchFamily="18" charset="0"/>
              </a:rPr>
              <a:t>NFI </a:t>
            </a:r>
            <a:r>
              <a:rPr lang="en-US" altLang="ja-JP" sz="2800" dirty="0">
                <a:latin typeface="Times New Roman" pitchFamily="18" charset="0"/>
                <a:cs typeface="Times New Roman" pitchFamily="18" charset="0"/>
              </a:rPr>
              <a:t>: net foreign investment</a:t>
            </a:r>
            <a:r>
              <a:rPr lang="ja-JP" altLang="en-US" sz="2800" dirty="0">
                <a:latin typeface="Times New Roman" pitchFamily="18" charset="0"/>
                <a:cs typeface="Times New Roman" pitchFamily="18" charset="0"/>
              </a:rPr>
              <a:t>）</a:t>
            </a:r>
            <a:endParaRPr lang="ja-JP" altLang="en-US" sz="3200" dirty="0">
              <a:latin typeface="Times New Roman" pitchFamily="18" charset="0"/>
              <a:cs typeface="Times New Roman" pitchFamily="18" charset="0"/>
            </a:endParaRPr>
          </a:p>
          <a:p>
            <a:pPr marL="0" indent="0">
              <a:lnSpc>
                <a:spcPct val="100000"/>
              </a:lnSpc>
              <a:buNone/>
            </a:pPr>
            <a:endParaRPr lang="en-US" altLang="ja-JP" sz="3200" dirty="0">
              <a:latin typeface="Times New Roman" pitchFamily="18" charset="0"/>
              <a:cs typeface="Times New Roman" pitchFamily="18" charset="0"/>
            </a:endParaRPr>
          </a:p>
          <a:p>
            <a:pPr marL="0" indent="0">
              <a:lnSpc>
                <a:spcPct val="100000"/>
              </a:lnSpc>
              <a:buNone/>
            </a:pPr>
            <a:r>
              <a:rPr lang="ja-JP" altLang="en-US" sz="3200" dirty="0">
                <a:latin typeface="Times New Roman" pitchFamily="18" charset="0"/>
                <a:cs typeface="Times New Roman" pitchFamily="18" charset="0"/>
              </a:rPr>
              <a:t>貸付資金市場の均衡</a:t>
            </a:r>
          </a:p>
          <a:p>
            <a:pPr marL="342900" lvl="1" indent="0">
              <a:lnSpc>
                <a:spcPct val="100000"/>
              </a:lnSpc>
              <a:buNone/>
            </a:pPr>
            <a:r>
              <a:rPr lang="ja-JP" altLang="en-US" sz="3200" dirty="0">
                <a:latin typeface="Times New Roman" pitchFamily="18" charset="0"/>
                <a:cs typeface="Times New Roman" pitchFamily="18" charset="0"/>
              </a:rPr>
              <a:t>					</a:t>
            </a:r>
            <a:r>
              <a:rPr lang="en-US" altLang="ja-JP" sz="3200"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S </a:t>
            </a:r>
            <a:r>
              <a:rPr lang="en-US" altLang="ja-JP" sz="3200"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I</a:t>
            </a:r>
            <a:r>
              <a:rPr lang="en-US" altLang="ja-JP" sz="3200" dirty="0">
                <a:latin typeface="Times New Roman" pitchFamily="18" charset="0"/>
                <a:cs typeface="Times New Roman" pitchFamily="18" charset="0"/>
              </a:rPr>
              <a:t>+</a:t>
            </a:r>
            <a:r>
              <a:rPr lang="en-US" altLang="ja-JP" sz="3200" i="1" dirty="0">
                <a:latin typeface="Times New Roman" pitchFamily="18" charset="0"/>
                <a:cs typeface="Times New Roman" pitchFamily="18" charset="0"/>
              </a:rPr>
              <a:t>NFI			</a:t>
            </a:r>
            <a:r>
              <a:rPr lang="en-US" altLang="ja-JP" sz="3200" dirty="0">
                <a:latin typeface="Times New Roman" pitchFamily="18" charset="0"/>
                <a:cs typeface="Times New Roman" pitchFamily="18" charset="0"/>
              </a:rPr>
              <a:t>(2)</a:t>
            </a:r>
          </a:p>
          <a:p>
            <a:pPr marL="0" indent="0">
              <a:lnSpc>
                <a:spcPct val="100000"/>
              </a:lnSpc>
              <a:buNone/>
            </a:pPr>
            <a:r>
              <a:rPr lang="en-US" altLang="ja-JP" sz="3200" dirty="0">
                <a:latin typeface="Times New Roman" pitchFamily="18" charset="0"/>
                <a:cs typeface="Times New Roman" pitchFamily="18" charset="0"/>
              </a:rPr>
              <a:t>(1)</a:t>
            </a:r>
            <a:r>
              <a:rPr lang="ja-JP" altLang="en-US" sz="3200" dirty="0">
                <a:latin typeface="Times New Roman" pitchFamily="18" charset="0"/>
                <a:cs typeface="Times New Roman" pitchFamily="18" charset="0"/>
              </a:rPr>
              <a:t>と</a:t>
            </a:r>
            <a:r>
              <a:rPr lang="en-US" altLang="ja-JP" sz="3200" dirty="0">
                <a:latin typeface="Times New Roman" pitchFamily="18" charset="0"/>
                <a:cs typeface="Times New Roman" pitchFamily="18" charset="0"/>
              </a:rPr>
              <a:t>(2)</a:t>
            </a:r>
            <a:r>
              <a:rPr lang="ja-JP" altLang="en-US" sz="3200" dirty="0">
                <a:latin typeface="Times New Roman" pitchFamily="18" charset="0"/>
                <a:cs typeface="Times New Roman" pitchFamily="18" charset="0"/>
              </a:rPr>
              <a:t>は同値</a:t>
            </a:r>
            <a:endParaRPr lang="en-US" altLang="ja-JP" sz="32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30FC30-E0BF-4751-88CE-250A54FE7589}"/>
              </a:ext>
            </a:extLst>
          </p:cNvPr>
          <p:cNvSpPr>
            <a:spLocks noGrp="1"/>
          </p:cNvSpPr>
          <p:nvPr>
            <p:ph type="title"/>
          </p:nvPr>
        </p:nvSpPr>
        <p:spPr/>
        <p:txBody>
          <a:bodyPr/>
          <a:lstStyle/>
          <a:p>
            <a:r>
              <a:rPr lang="ja-JP" altLang="en-US" dirty="0"/>
              <a:t>開放経済での財市場の均衡</a:t>
            </a:r>
            <a:endParaRPr kumimoji="1" lang="ja-JP" altLang="en-US" dirty="0"/>
          </a:p>
        </p:txBody>
      </p:sp>
      <p:sp>
        <p:nvSpPr>
          <p:cNvPr id="3" name="コンテンツ プレースホルダー 2">
            <a:extLst>
              <a:ext uri="{FF2B5EF4-FFF2-40B4-BE49-F238E27FC236}">
                <a16:creationId xmlns:a16="http://schemas.microsoft.com/office/drawing/2014/main" id="{96BCC994-AF60-4919-A1C4-538CCCBD65DF}"/>
              </a:ext>
            </a:extLst>
          </p:cNvPr>
          <p:cNvSpPr>
            <a:spLocks noGrp="1"/>
          </p:cNvSpPr>
          <p:nvPr>
            <p:ph idx="1"/>
          </p:nvPr>
        </p:nvSpPr>
        <p:spPr/>
        <p:txBody>
          <a:bodyPr>
            <a:normAutofit lnSpcReduction="10000"/>
          </a:bodyPr>
          <a:lstStyle/>
          <a:p>
            <a:r>
              <a:rPr kumimoji="1" lang="ja-JP" altLang="en-US" dirty="0"/>
              <a:t>自国財（国内で生産された財）と</a:t>
            </a:r>
            <a:r>
              <a:rPr lang="ja-JP" altLang="en-US" dirty="0"/>
              <a:t>外国財（海外で生産された財）の区別</a:t>
            </a:r>
            <a:endParaRPr lang="en-US" altLang="ja-JP" dirty="0"/>
          </a:p>
          <a:p>
            <a:r>
              <a:rPr kumimoji="1" lang="ja-JP" altLang="en-US" dirty="0"/>
              <a:t>自国財市場の均衡</a:t>
            </a:r>
            <a:endParaRPr kumimoji="1" lang="en-US" altLang="ja-JP" dirty="0"/>
          </a:p>
          <a:p>
            <a:pPr marL="342900" lvl="1" indent="0">
              <a:buNone/>
            </a:pPr>
            <a:r>
              <a:rPr lang="ja-JP" altLang="en-US" sz="2000" dirty="0"/>
              <a:t>自国財に対する世界全体での需要</a:t>
            </a:r>
            <a:r>
              <a:rPr lang="en-US" altLang="ja-JP" sz="2000" dirty="0"/>
              <a:t>=</a:t>
            </a:r>
            <a:r>
              <a:rPr lang="ja-JP" altLang="en-US" sz="2000" dirty="0"/>
              <a:t>国内からの需要＋海外からの需要</a:t>
            </a:r>
            <a:endParaRPr lang="en-US" altLang="ja-JP" sz="2000" dirty="0"/>
          </a:p>
          <a:p>
            <a:r>
              <a:rPr kumimoji="1" lang="en-US" altLang="ja-JP" i="1" dirty="0">
                <a:latin typeface="Times New Roman" panose="02020603050405020304" pitchFamily="18" charset="0"/>
                <a:cs typeface="Times New Roman" panose="02020603050405020304" pitchFamily="18" charset="0"/>
              </a:rPr>
              <a:t>C</a:t>
            </a:r>
            <a:r>
              <a:rPr kumimoji="1" lang="ja-JP" altLang="en-US" dirty="0">
                <a:latin typeface="Times New Roman" panose="02020603050405020304" pitchFamily="18" charset="0"/>
                <a:cs typeface="Times New Roman" panose="02020603050405020304" pitchFamily="18" charset="0"/>
              </a:rPr>
              <a:t>，</a:t>
            </a:r>
            <a:r>
              <a:rPr kumimoji="1" lang="en-US" altLang="ja-JP" i="1" dirty="0">
                <a:latin typeface="Times New Roman" panose="02020603050405020304" pitchFamily="18" charset="0"/>
                <a:cs typeface="Times New Roman" panose="02020603050405020304" pitchFamily="18" charset="0"/>
              </a:rPr>
              <a:t>I</a:t>
            </a:r>
            <a:r>
              <a:rPr kumimoji="1" lang="ja-JP" altLang="en-US" dirty="0">
                <a:latin typeface="Times New Roman" panose="02020603050405020304" pitchFamily="18" charset="0"/>
                <a:cs typeface="Times New Roman" panose="02020603050405020304" pitchFamily="18" charset="0"/>
              </a:rPr>
              <a:t>，</a:t>
            </a:r>
            <a:r>
              <a:rPr kumimoji="1" lang="en-US" altLang="ja-JP" i="1" dirty="0">
                <a:latin typeface="Times New Roman" panose="02020603050405020304" pitchFamily="18" charset="0"/>
                <a:cs typeface="Times New Roman" panose="02020603050405020304" pitchFamily="18" charset="0"/>
              </a:rPr>
              <a:t>G</a:t>
            </a:r>
            <a:r>
              <a:rPr kumimoji="1" lang="ja-JP" altLang="en-US" dirty="0">
                <a:latin typeface="Times New Roman" panose="02020603050405020304" pitchFamily="18" charset="0"/>
                <a:cs typeface="Times New Roman" panose="02020603050405020304" pitchFamily="18" charset="0"/>
              </a:rPr>
              <a:t>を国内消費，国内投資，（国内）政府支出とすると</a:t>
            </a:r>
            <a:endParaRPr kumimoji="1" lang="en-US" altLang="ja-JP" dirty="0">
              <a:latin typeface="Times New Roman" panose="02020603050405020304" pitchFamily="18" charset="0"/>
              <a:cs typeface="Times New Roman" panose="02020603050405020304" pitchFamily="18" charset="0"/>
            </a:endParaRPr>
          </a:p>
          <a:p>
            <a:pPr marL="342900" lvl="1" indent="0">
              <a:buNone/>
            </a:pPr>
            <a:r>
              <a:rPr lang="en-US" altLang="ja-JP" dirty="0">
                <a:latin typeface="Times New Roman" panose="02020603050405020304" pitchFamily="18" charset="0"/>
                <a:cs typeface="Times New Roman" panose="02020603050405020304" pitchFamily="18" charset="0"/>
              </a:rPr>
              <a:t>	</a:t>
            </a:r>
            <a:r>
              <a:rPr lang="ja-JP" altLang="en-US" sz="2000" dirty="0">
                <a:latin typeface="Times New Roman" panose="02020603050405020304" pitchFamily="18" charset="0"/>
                <a:cs typeface="Times New Roman" panose="02020603050405020304" pitchFamily="18" charset="0"/>
              </a:rPr>
              <a:t>自国財に対する国内需要</a:t>
            </a:r>
            <a:r>
              <a:rPr lang="en-US" altLang="ja-JP" sz="2000" dirty="0">
                <a:latin typeface="Times New Roman" panose="02020603050405020304" pitchFamily="18" charset="0"/>
                <a:cs typeface="Times New Roman" panose="02020603050405020304" pitchFamily="18" charset="0"/>
              </a:rPr>
              <a:t>= </a:t>
            </a:r>
            <a:r>
              <a:rPr lang="en-US" altLang="ja-JP" sz="2000" i="1" dirty="0">
                <a:latin typeface="Times New Roman" panose="02020603050405020304" pitchFamily="18" charset="0"/>
                <a:cs typeface="Times New Roman" panose="02020603050405020304" pitchFamily="18" charset="0"/>
              </a:rPr>
              <a:t>C</a:t>
            </a:r>
            <a:r>
              <a:rPr lang="en-US" altLang="ja-JP" sz="2000" dirty="0">
                <a:latin typeface="Times New Roman" panose="02020603050405020304" pitchFamily="18" charset="0"/>
                <a:cs typeface="Times New Roman" panose="02020603050405020304" pitchFamily="18" charset="0"/>
              </a:rPr>
              <a:t>+</a:t>
            </a:r>
            <a:r>
              <a:rPr lang="en-US" altLang="ja-JP" sz="2000" i="1" dirty="0">
                <a:latin typeface="Times New Roman" panose="02020603050405020304" pitchFamily="18" charset="0"/>
                <a:cs typeface="Times New Roman" panose="02020603050405020304" pitchFamily="18" charset="0"/>
              </a:rPr>
              <a:t>I</a:t>
            </a:r>
            <a:r>
              <a:rPr lang="en-US" altLang="ja-JP" sz="2000" dirty="0">
                <a:latin typeface="Times New Roman" panose="02020603050405020304" pitchFamily="18" charset="0"/>
                <a:cs typeface="Times New Roman" panose="02020603050405020304" pitchFamily="18" charset="0"/>
              </a:rPr>
              <a:t>+</a:t>
            </a:r>
            <a:r>
              <a:rPr lang="en-US" altLang="ja-JP" sz="2000" i="1" dirty="0">
                <a:latin typeface="Times New Roman" panose="02020603050405020304" pitchFamily="18" charset="0"/>
                <a:cs typeface="Times New Roman" panose="02020603050405020304" pitchFamily="18" charset="0"/>
              </a:rPr>
              <a:t>G</a:t>
            </a:r>
            <a:r>
              <a:rPr lang="en-US" altLang="ja-JP" sz="2000" dirty="0">
                <a:latin typeface="Times New Roman" panose="02020603050405020304" pitchFamily="18" charset="0"/>
                <a:cs typeface="Times New Roman" panose="02020603050405020304" pitchFamily="18" charset="0"/>
              </a:rPr>
              <a:t>−</a:t>
            </a:r>
            <a:r>
              <a:rPr lang="en-US" altLang="ja-JP" sz="2000" i="1" dirty="0">
                <a:latin typeface="Times New Roman" panose="02020603050405020304" pitchFamily="18" charset="0"/>
                <a:cs typeface="Times New Roman" panose="02020603050405020304" pitchFamily="18" charset="0"/>
              </a:rPr>
              <a:t>IM</a:t>
            </a:r>
            <a:r>
              <a:rPr lang="ja-JP" altLang="en-US" sz="2000" dirty="0">
                <a:latin typeface="Times New Roman" panose="02020603050405020304" pitchFamily="18" charset="0"/>
                <a:cs typeface="Times New Roman" panose="02020603050405020304" pitchFamily="18" charset="0"/>
              </a:rPr>
              <a:t>（輸入</a:t>
            </a:r>
            <a:r>
              <a:rPr lang="en-US" altLang="ja-JP" sz="2000" dirty="0">
                <a:latin typeface="Times New Roman" panose="02020603050405020304" pitchFamily="18" charset="0"/>
                <a:cs typeface="Times New Roman" panose="02020603050405020304" pitchFamily="18" charset="0"/>
              </a:rPr>
              <a:t>; import</a:t>
            </a:r>
            <a:r>
              <a:rPr lang="ja-JP" altLang="en-US" sz="2000" dirty="0">
                <a:latin typeface="Times New Roman" panose="02020603050405020304" pitchFamily="18" charset="0"/>
                <a:cs typeface="Times New Roman" panose="02020603050405020304" pitchFamily="18" charset="0"/>
              </a:rPr>
              <a:t>）</a:t>
            </a:r>
            <a:endParaRPr lang="en-US" altLang="ja-JP" sz="2000" dirty="0">
              <a:latin typeface="Times New Roman" panose="02020603050405020304" pitchFamily="18" charset="0"/>
              <a:cs typeface="Times New Roman" panose="02020603050405020304" pitchFamily="18" charset="0"/>
            </a:endParaRPr>
          </a:p>
          <a:p>
            <a:pPr marL="342900" lvl="1" indent="0">
              <a:buNone/>
            </a:pPr>
            <a:r>
              <a:rPr kumimoji="1" lang="en-US" altLang="ja-JP" sz="2000" dirty="0">
                <a:latin typeface="Times New Roman" panose="02020603050405020304" pitchFamily="18" charset="0"/>
                <a:cs typeface="Times New Roman" panose="02020603050405020304" pitchFamily="18" charset="0"/>
              </a:rPr>
              <a:t>	</a:t>
            </a:r>
            <a:r>
              <a:rPr kumimoji="1" lang="ja-JP" altLang="en-US" sz="2000" dirty="0">
                <a:latin typeface="Times New Roman" panose="02020603050405020304" pitchFamily="18" charset="0"/>
                <a:cs typeface="Times New Roman" panose="02020603050405020304" pitchFamily="18" charset="0"/>
              </a:rPr>
              <a:t>自国財に対する海外需要</a:t>
            </a:r>
            <a:r>
              <a:rPr kumimoji="1" lang="en-US" altLang="ja-JP" sz="2000" dirty="0">
                <a:latin typeface="Times New Roman" panose="02020603050405020304" pitchFamily="18" charset="0"/>
                <a:cs typeface="Times New Roman" panose="02020603050405020304" pitchFamily="18" charset="0"/>
              </a:rPr>
              <a:t>=</a:t>
            </a:r>
            <a:r>
              <a:rPr kumimoji="1" lang="en-US" altLang="ja-JP" sz="2000" i="1" dirty="0">
                <a:latin typeface="Times New Roman" panose="02020603050405020304" pitchFamily="18" charset="0"/>
                <a:cs typeface="Times New Roman" panose="02020603050405020304" pitchFamily="18" charset="0"/>
              </a:rPr>
              <a:t>EX</a:t>
            </a:r>
            <a:r>
              <a:rPr kumimoji="1" lang="en-US" altLang="ja-JP" sz="2000" dirty="0">
                <a:latin typeface="Times New Roman" panose="02020603050405020304" pitchFamily="18" charset="0"/>
                <a:cs typeface="Times New Roman" panose="02020603050405020304" pitchFamily="18" charset="0"/>
              </a:rPr>
              <a:t> </a:t>
            </a:r>
            <a:r>
              <a:rPr kumimoji="1" lang="ja-JP" altLang="en-US" sz="2000" dirty="0">
                <a:latin typeface="Times New Roman" panose="02020603050405020304" pitchFamily="18" charset="0"/>
                <a:cs typeface="Times New Roman" panose="02020603050405020304" pitchFamily="18" charset="0"/>
              </a:rPr>
              <a:t>（輸出</a:t>
            </a:r>
            <a:r>
              <a:rPr kumimoji="1" lang="en-US" altLang="ja-JP" sz="2000" dirty="0">
                <a:latin typeface="Times New Roman" panose="02020603050405020304" pitchFamily="18" charset="0"/>
                <a:cs typeface="Times New Roman" panose="02020603050405020304" pitchFamily="18" charset="0"/>
              </a:rPr>
              <a:t>; export</a:t>
            </a:r>
            <a:r>
              <a:rPr kumimoji="1" lang="ja-JP" altLang="en-US" dirty="0">
                <a:latin typeface="Times New Roman" panose="02020603050405020304" pitchFamily="18" charset="0"/>
                <a:cs typeface="Times New Roman" panose="02020603050405020304" pitchFamily="18" charset="0"/>
              </a:rPr>
              <a:t>）</a:t>
            </a:r>
            <a:endParaRPr kumimoji="1" lang="en-US" altLang="ja-JP" dirty="0">
              <a:latin typeface="Times New Roman" panose="02020603050405020304" pitchFamily="18" charset="0"/>
              <a:cs typeface="Times New Roman" panose="02020603050405020304" pitchFamily="18" charset="0"/>
            </a:endParaRPr>
          </a:p>
          <a:p>
            <a:pPr marL="0" indent="0">
              <a:buNone/>
            </a:pPr>
            <a:r>
              <a:rPr kumimoji="1" lang="ja-JP" altLang="en-US" sz="2000" dirty="0">
                <a:latin typeface="Times New Roman" panose="02020603050405020304" pitchFamily="18" charset="0"/>
                <a:cs typeface="Times New Roman" panose="02020603050405020304" pitchFamily="18" charset="0"/>
              </a:rPr>
              <a:t>したがって</a:t>
            </a:r>
            <a:endParaRPr kumimoji="1" lang="en-US" altLang="ja-JP" sz="2000" dirty="0">
              <a:latin typeface="Times New Roman" panose="02020603050405020304" pitchFamily="18" charset="0"/>
              <a:cs typeface="Times New Roman" panose="02020603050405020304" pitchFamily="18" charset="0"/>
            </a:endParaRPr>
          </a:p>
          <a:p>
            <a:pPr marL="0" indent="0" algn="ctr">
              <a:buNone/>
            </a:pPr>
            <a:r>
              <a:rPr kumimoji="1" lang="ja-JP" altLang="en-US" sz="2400" dirty="0">
                <a:latin typeface="Times New Roman" panose="02020603050405020304" pitchFamily="18" charset="0"/>
                <a:cs typeface="Times New Roman" panose="02020603050405020304" pitchFamily="18" charset="0"/>
              </a:rPr>
              <a:t>自国財に対する世界全体</a:t>
            </a:r>
            <a:r>
              <a:rPr lang="ja-JP" altLang="en-US" sz="2400" dirty="0">
                <a:latin typeface="Times New Roman" panose="02020603050405020304" pitchFamily="18" charset="0"/>
                <a:cs typeface="Times New Roman" panose="02020603050405020304" pitchFamily="18" charset="0"/>
              </a:rPr>
              <a:t>で</a:t>
            </a:r>
            <a:r>
              <a:rPr kumimoji="1" lang="ja-JP" altLang="en-US" sz="2400" dirty="0">
                <a:latin typeface="Times New Roman" panose="02020603050405020304" pitchFamily="18" charset="0"/>
                <a:cs typeface="Times New Roman" panose="02020603050405020304" pitchFamily="18" charset="0"/>
              </a:rPr>
              <a:t>の需要 </a:t>
            </a:r>
            <a:r>
              <a:rPr kumimoji="1" lang="en-US" altLang="ja-JP" sz="2400" dirty="0">
                <a:latin typeface="Times New Roman" panose="02020603050405020304" pitchFamily="18" charset="0"/>
                <a:cs typeface="Times New Roman" panose="02020603050405020304" pitchFamily="18" charset="0"/>
              </a:rPr>
              <a:t>= </a:t>
            </a:r>
            <a:r>
              <a:rPr kumimoji="1" lang="en-US" altLang="ja-JP" sz="2400" i="1" dirty="0">
                <a:latin typeface="Times New Roman" panose="02020603050405020304" pitchFamily="18" charset="0"/>
                <a:cs typeface="Times New Roman" panose="02020603050405020304" pitchFamily="18" charset="0"/>
              </a:rPr>
              <a:t>C</a:t>
            </a:r>
            <a:r>
              <a:rPr kumimoji="1" lang="en-US" altLang="ja-JP" sz="2400" dirty="0">
                <a:latin typeface="Times New Roman" panose="02020603050405020304" pitchFamily="18" charset="0"/>
                <a:cs typeface="Times New Roman" panose="02020603050405020304" pitchFamily="18" charset="0"/>
              </a:rPr>
              <a:t>+</a:t>
            </a:r>
            <a:r>
              <a:rPr kumimoji="1" lang="en-US" altLang="ja-JP" sz="2400" i="1" dirty="0">
                <a:latin typeface="Times New Roman" panose="02020603050405020304" pitchFamily="18" charset="0"/>
                <a:cs typeface="Times New Roman" panose="02020603050405020304" pitchFamily="18" charset="0"/>
              </a:rPr>
              <a:t>I</a:t>
            </a:r>
            <a:r>
              <a:rPr kumimoji="1" lang="en-US" altLang="ja-JP" sz="2400" dirty="0">
                <a:latin typeface="Times New Roman" panose="02020603050405020304" pitchFamily="18" charset="0"/>
                <a:cs typeface="Times New Roman" panose="02020603050405020304" pitchFamily="18" charset="0"/>
              </a:rPr>
              <a:t>+</a:t>
            </a:r>
            <a:r>
              <a:rPr kumimoji="1" lang="en-US" altLang="ja-JP" sz="2400" i="1" dirty="0">
                <a:latin typeface="Times New Roman" panose="02020603050405020304" pitchFamily="18" charset="0"/>
                <a:cs typeface="Times New Roman" panose="02020603050405020304" pitchFamily="18" charset="0"/>
              </a:rPr>
              <a:t>G+NX</a:t>
            </a:r>
          </a:p>
          <a:p>
            <a:pPr marL="342900" lvl="1" indent="0">
              <a:buNone/>
            </a:pPr>
            <a:r>
              <a:rPr lang="en-US" altLang="ja-JP" i="1" dirty="0">
                <a:latin typeface="Times New Roman" panose="02020603050405020304" pitchFamily="18" charset="0"/>
                <a:cs typeface="Times New Roman" panose="02020603050405020304" pitchFamily="18" charset="0"/>
              </a:rPr>
              <a:t>	NX =EX</a:t>
            </a:r>
            <a:r>
              <a:rPr lang="en-US" altLang="ja-JP" dirty="0">
                <a:latin typeface="Times New Roman" panose="02020603050405020304" pitchFamily="18" charset="0"/>
                <a:cs typeface="Times New Roman" panose="02020603050405020304" pitchFamily="18" charset="0"/>
              </a:rPr>
              <a:t> − </a:t>
            </a:r>
            <a:r>
              <a:rPr lang="en-US" altLang="ja-JP" i="1" dirty="0">
                <a:latin typeface="Times New Roman" panose="02020603050405020304" pitchFamily="18" charset="0"/>
                <a:cs typeface="Times New Roman" panose="02020603050405020304" pitchFamily="18" charset="0"/>
              </a:rPr>
              <a:t>IM </a:t>
            </a:r>
            <a:r>
              <a:rPr lang="en-US" altLang="ja-JP"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純輸出</a:t>
            </a:r>
            <a:endParaRPr lang="en-US" altLang="ja-JP" dirty="0">
              <a:latin typeface="Times New Roman" panose="02020603050405020304" pitchFamily="18" charset="0"/>
              <a:cs typeface="Times New Roman" panose="02020603050405020304" pitchFamily="18" charset="0"/>
            </a:endParaRPr>
          </a:p>
          <a:p>
            <a:pPr marL="0" indent="0">
              <a:buNone/>
            </a:pPr>
            <a:r>
              <a:rPr kumimoji="1" lang="ja-JP" altLang="en-US" dirty="0">
                <a:latin typeface="Times New Roman" panose="02020603050405020304" pitchFamily="18" charset="0"/>
                <a:cs typeface="Times New Roman" panose="02020603050405020304" pitchFamily="18" charset="0"/>
              </a:rPr>
              <a:t>以上から自国財市場の均衡条件は</a:t>
            </a:r>
            <a:endParaRPr kumimoji="1" lang="en-US" altLang="ja-JP" dirty="0">
              <a:latin typeface="Times New Roman" panose="02020603050405020304" pitchFamily="18" charset="0"/>
              <a:cs typeface="Times New Roman" panose="02020603050405020304" pitchFamily="18" charset="0"/>
            </a:endParaRPr>
          </a:p>
          <a:p>
            <a:pPr marL="0" indent="0" algn="ctr">
              <a:buNone/>
            </a:pPr>
            <a:r>
              <a:rPr lang="en-US" altLang="ja-JP" dirty="0">
                <a:latin typeface="Times New Roman" panose="02020603050405020304" pitchFamily="18" charset="0"/>
                <a:cs typeface="Times New Roman" panose="02020603050405020304" pitchFamily="18" charset="0"/>
              </a:rPr>
              <a:t>	</a:t>
            </a:r>
            <a:r>
              <a:rPr lang="en-US" altLang="ja-JP" sz="2400" i="1" dirty="0">
                <a:latin typeface="Times New Roman" panose="02020603050405020304" pitchFamily="18" charset="0"/>
                <a:cs typeface="Times New Roman" panose="02020603050405020304" pitchFamily="18" charset="0"/>
              </a:rPr>
              <a:t>Y </a:t>
            </a:r>
            <a:r>
              <a:rPr lang="en-US" altLang="ja-JP" sz="2400" dirty="0">
                <a:latin typeface="Times New Roman" panose="02020603050405020304" pitchFamily="18" charset="0"/>
                <a:cs typeface="Times New Roman" panose="02020603050405020304" pitchFamily="18" charset="0"/>
              </a:rPr>
              <a:t>= </a:t>
            </a:r>
            <a:r>
              <a:rPr lang="en-US" altLang="ja-JP" sz="2400" i="1" dirty="0">
                <a:latin typeface="Times New Roman" panose="02020603050405020304" pitchFamily="18" charset="0"/>
                <a:cs typeface="Times New Roman" panose="02020603050405020304" pitchFamily="18" charset="0"/>
              </a:rPr>
              <a:t>C</a:t>
            </a:r>
            <a:r>
              <a:rPr lang="ja-JP" altLang="en-US" sz="2400" dirty="0">
                <a:latin typeface="Times New Roman" panose="02020603050405020304" pitchFamily="18" charset="0"/>
                <a:cs typeface="Times New Roman" panose="02020603050405020304" pitchFamily="18" charset="0"/>
              </a:rPr>
              <a:t>＋</a:t>
            </a:r>
            <a:r>
              <a:rPr lang="en-US" altLang="ja-JP" sz="2400" i="1" dirty="0">
                <a:latin typeface="Times New Roman" panose="02020603050405020304" pitchFamily="18" charset="0"/>
                <a:cs typeface="Times New Roman" panose="02020603050405020304" pitchFamily="18" charset="0"/>
              </a:rPr>
              <a:t>I</a:t>
            </a:r>
            <a:r>
              <a:rPr lang="ja-JP" altLang="en-US" sz="2400" dirty="0">
                <a:latin typeface="Times New Roman" panose="02020603050405020304" pitchFamily="18" charset="0"/>
                <a:cs typeface="Times New Roman" panose="02020603050405020304" pitchFamily="18" charset="0"/>
              </a:rPr>
              <a:t>＋</a:t>
            </a:r>
            <a:r>
              <a:rPr lang="en-US" altLang="ja-JP" sz="2400" i="1" dirty="0">
                <a:latin typeface="Times New Roman" panose="02020603050405020304" pitchFamily="18" charset="0"/>
                <a:cs typeface="Times New Roman" panose="02020603050405020304" pitchFamily="18" charset="0"/>
              </a:rPr>
              <a:t>G</a:t>
            </a:r>
            <a:r>
              <a:rPr lang="ja-JP" altLang="en-US" sz="2400" dirty="0">
                <a:latin typeface="Times New Roman" panose="02020603050405020304" pitchFamily="18" charset="0"/>
                <a:cs typeface="Times New Roman" panose="02020603050405020304" pitchFamily="18" charset="0"/>
              </a:rPr>
              <a:t>＋</a:t>
            </a:r>
            <a:r>
              <a:rPr lang="en-US" altLang="ja-JP" sz="2400" i="1" dirty="0">
                <a:latin typeface="Times New Roman" panose="02020603050405020304" pitchFamily="18" charset="0"/>
                <a:cs typeface="Times New Roman" panose="02020603050405020304" pitchFamily="18" charset="0"/>
              </a:rPr>
              <a:t>NX</a:t>
            </a:r>
            <a:endParaRPr kumimoji="1" lang="ja-JP" alt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5124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ja-JP" altLang="en-US" sz="4000" dirty="0"/>
              <a:t>重要なマクロ変数</a:t>
            </a:r>
          </a:p>
        </p:txBody>
      </p:sp>
      <p:sp>
        <p:nvSpPr>
          <p:cNvPr id="13315" name="Rectangle 3"/>
          <p:cNvSpPr>
            <a:spLocks noGrp="1" noChangeArrowheads="1"/>
          </p:cNvSpPr>
          <p:nvPr>
            <p:ph idx="1"/>
          </p:nvPr>
        </p:nvSpPr>
        <p:spPr/>
        <p:txBody>
          <a:bodyPr/>
          <a:lstStyle/>
          <a:p>
            <a:pPr>
              <a:lnSpc>
                <a:spcPct val="100000"/>
              </a:lnSpc>
            </a:pPr>
            <a:r>
              <a:rPr lang="en-US" altLang="ja-JP" sz="2800" dirty="0"/>
              <a:t>GDP</a:t>
            </a:r>
            <a:r>
              <a:rPr lang="ja-JP" altLang="en-US" sz="2800" dirty="0"/>
              <a:t>　国内総生産</a:t>
            </a:r>
            <a:endParaRPr lang="en-US" altLang="ja-JP" sz="2800" dirty="0"/>
          </a:p>
          <a:p>
            <a:pPr>
              <a:lnSpc>
                <a:spcPct val="100000"/>
              </a:lnSpc>
            </a:pPr>
            <a:r>
              <a:rPr lang="ja-JP" altLang="en-US" sz="2800" dirty="0"/>
              <a:t>フローとストック</a:t>
            </a:r>
          </a:p>
          <a:p>
            <a:pPr>
              <a:lnSpc>
                <a:spcPct val="100000"/>
              </a:lnSpc>
            </a:pPr>
            <a:r>
              <a:rPr lang="ja-JP" altLang="en-US" sz="2800" dirty="0"/>
              <a:t>物価</a:t>
            </a:r>
          </a:p>
          <a:p>
            <a:pPr>
              <a:lnSpc>
                <a:spcPct val="100000"/>
              </a:lnSpc>
            </a:pPr>
            <a:r>
              <a:rPr lang="ja-JP" altLang="en-US" sz="2800" dirty="0"/>
              <a:t>実質利子率と名目利子率</a:t>
            </a:r>
            <a:endParaRPr lang="en-US" altLang="ja-JP" sz="2800" dirty="0"/>
          </a:p>
          <a:p>
            <a:pPr>
              <a:lnSpc>
                <a:spcPct val="100000"/>
              </a:lnSpc>
            </a:pPr>
            <a:r>
              <a:rPr lang="ja-JP" altLang="en-US" sz="2800" dirty="0"/>
              <a:t>失業率</a:t>
            </a:r>
            <a:endParaRPr lang="en-US" altLang="ja-JP"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9750" y="457200"/>
            <a:ext cx="8147050" cy="884238"/>
          </a:xfrm>
        </p:spPr>
        <p:txBody>
          <a:bodyPr/>
          <a:lstStyle/>
          <a:p>
            <a:r>
              <a:rPr lang="en-US" altLang="ja-JP" sz="4000"/>
              <a:t>GDP  </a:t>
            </a:r>
            <a:r>
              <a:rPr lang="ja-JP" altLang="en-US" sz="3200"/>
              <a:t>国内総生産</a:t>
            </a:r>
            <a:r>
              <a:rPr lang="ja-JP" altLang="en-US" sz="4000"/>
              <a:t>　</a:t>
            </a:r>
            <a:r>
              <a:rPr lang="en-US" altLang="ja-JP" sz="2800"/>
              <a:t>Gross Domestic Product</a:t>
            </a:r>
          </a:p>
        </p:txBody>
      </p:sp>
      <p:sp>
        <p:nvSpPr>
          <p:cNvPr id="14339" name="Rectangle 3"/>
          <p:cNvSpPr>
            <a:spLocks noGrp="1" noChangeArrowheads="1"/>
          </p:cNvSpPr>
          <p:nvPr>
            <p:ph idx="1"/>
          </p:nvPr>
        </p:nvSpPr>
        <p:spPr>
          <a:xfrm>
            <a:off x="457200" y="1557338"/>
            <a:ext cx="8229600" cy="4608512"/>
          </a:xfrm>
        </p:spPr>
        <p:txBody>
          <a:bodyPr>
            <a:normAutofit lnSpcReduction="10000"/>
          </a:bodyPr>
          <a:lstStyle/>
          <a:p>
            <a:r>
              <a:rPr lang="ja-JP" altLang="en-US" sz="2800" dirty="0"/>
              <a:t>ある一定期間内に生産された最終生産物の価値の合計</a:t>
            </a:r>
          </a:p>
          <a:p>
            <a:r>
              <a:rPr lang="en-US" altLang="ja-JP" sz="2800" dirty="0">
                <a:latin typeface="Times New Roman" pitchFamily="18" charset="0"/>
                <a:cs typeface="Times New Roman" pitchFamily="18" charset="0"/>
              </a:rPr>
              <a:t>GDP</a:t>
            </a:r>
            <a:r>
              <a:rPr lang="ja-JP" altLang="en-US" sz="2800" dirty="0">
                <a:latin typeface="Times New Roman" pitchFamily="18" charset="0"/>
                <a:cs typeface="Times New Roman" pitchFamily="18" charset="0"/>
              </a:rPr>
              <a:t>の計算方法</a:t>
            </a:r>
          </a:p>
          <a:p>
            <a:pPr>
              <a:buFont typeface="Wingdings" pitchFamily="2" charset="2"/>
              <a:buNone/>
            </a:pPr>
            <a:r>
              <a:rPr lang="ja-JP" altLang="en-US" sz="2800" dirty="0">
                <a:latin typeface="Times New Roman" pitchFamily="18" charset="0"/>
                <a:cs typeface="Times New Roman" pitchFamily="18" charset="0"/>
              </a:rPr>
              <a:t>		</a:t>
            </a:r>
            <a:r>
              <a:rPr lang="en-US" altLang="ja-JP" sz="2800" i="1" dirty="0">
                <a:latin typeface="Times New Roman" pitchFamily="18" charset="0"/>
                <a:cs typeface="Times New Roman" pitchFamily="18" charset="0"/>
              </a:rPr>
              <a:t>Y </a:t>
            </a:r>
            <a:r>
              <a:rPr lang="en-US" altLang="ja-JP" sz="2800" dirty="0">
                <a:latin typeface="Times New Roman" pitchFamily="18" charset="0"/>
                <a:cs typeface="Times New Roman" pitchFamily="18" charset="0"/>
              </a:rPr>
              <a:t>= </a:t>
            </a:r>
            <a:r>
              <a:rPr lang="en-US" altLang="ja-JP" sz="2800" i="1" dirty="0">
                <a:latin typeface="Times New Roman" pitchFamily="18" charset="0"/>
                <a:cs typeface="Times New Roman" pitchFamily="18" charset="0"/>
              </a:rPr>
              <a:t>p</a:t>
            </a:r>
            <a:r>
              <a:rPr lang="en-US" altLang="ja-JP" sz="2800" baseline="30000" dirty="0">
                <a:latin typeface="Times New Roman" pitchFamily="18" charset="0"/>
                <a:cs typeface="Times New Roman" pitchFamily="18" charset="0"/>
              </a:rPr>
              <a:t>1</a:t>
            </a:r>
            <a:r>
              <a:rPr lang="en-US" altLang="ja-JP" sz="2800" i="1" dirty="0">
                <a:latin typeface="Times New Roman" pitchFamily="18" charset="0"/>
                <a:cs typeface="Times New Roman" pitchFamily="18" charset="0"/>
              </a:rPr>
              <a:t>q</a:t>
            </a:r>
            <a:r>
              <a:rPr lang="en-US" altLang="ja-JP" sz="2800" baseline="30000" dirty="0">
                <a:latin typeface="Times New Roman" pitchFamily="18" charset="0"/>
                <a:cs typeface="Times New Roman" pitchFamily="18" charset="0"/>
              </a:rPr>
              <a:t>1</a:t>
            </a:r>
            <a:r>
              <a:rPr lang="en-US" altLang="ja-JP" sz="2800" dirty="0">
                <a:latin typeface="Times New Roman" pitchFamily="18" charset="0"/>
                <a:cs typeface="Times New Roman" pitchFamily="18" charset="0"/>
              </a:rPr>
              <a:t>+ </a:t>
            </a:r>
            <a:r>
              <a:rPr lang="en-US" altLang="ja-JP" sz="2800" i="1" dirty="0">
                <a:latin typeface="Times New Roman" pitchFamily="18" charset="0"/>
                <a:cs typeface="Times New Roman" pitchFamily="18" charset="0"/>
              </a:rPr>
              <a:t>p</a:t>
            </a:r>
            <a:r>
              <a:rPr lang="en-US" altLang="ja-JP" sz="2800" baseline="30000" dirty="0">
                <a:latin typeface="Times New Roman" pitchFamily="18" charset="0"/>
                <a:cs typeface="Times New Roman" pitchFamily="18" charset="0"/>
              </a:rPr>
              <a:t>2</a:t>
            </a:r>
            <a:r>
              <a:rPr lang="en-US" altLang="ja-JP" sz="2800" i="1" dirty="0">
                <a:latin typeface="Times New Roman" pitchFamily="18" charset="0"/>
                <a:cs typeface="Times New Roman" pitchFamily="18" charset="0"/>
              </a:rPr>
              <a:t>q</a:t>
            </a:r>
            <a:r>
              <a:rPr lang="en-US" altLang="ja-JP" sz="2800" baseline="30000" dirty="0">
                <a:latin typeface="Times New Roman" pitchFamily="18" charset="0"/>
                <a:cs typeface="Times New Roman" pitchFamily="18" charset="0"/>
              </a:rPr>
              <a:t>2</a:t>
            </a:r>
            <a:r>
              <a:rPr lang="en-US" altLang="ja-JP" sz="2800" dirty="0">
                <a:latin typeface="Times New Roman" pitchFamily="18" charset="0"/>
                <a:cs typeface="Times New Roman" pitchFamily="18" charset="0"/>
              </a:rPr>
              <a:t> + …… + </a:t>
            </a:r>
            <a:r>
              <a:rPr lang="en-US" altLang="ja-JP" sz="2800" i="1" dirty="0" err="1">
                <a:latin typeface="Times New Roman" pitchFamily="18" charset="0"/>
                <a:cs typeface="Times New Roman" pitchFamily="18" charset="0"/>
              </a:rPr>
              <a:t>p</a:t>
            </a:r>
            <a:r>
              <a:rPr lang="en-US" altLang="ja-JP" sz="2800" i="1" baseline="30000" dirty="0" err="1">
                <a:latin typeface="Times New Roman" pitchFamily="18" charset="0"/>
                <a:cs typeface="Times New Roman" pitchFamily="18" charset="0"/>
              </a:rPr>
              <a:t>n</a:t>
            </a:r>
            <a:r>
              <a:rPr lang="en-US" altLang="ja-JP" sz="2800" dirty="0">
                <a:latin typeface="Times New Roman" pitchFamily="18" charset="0"/>
                <a:cs typeface="Times New Roman" pitchFamily="18" charset="0"/>
              </a:rPr>
              <a:t> </a:t>
            </a:r>
            <a:r>
              <a:rPr lang="en-US" altLang="ja-JP" sz="2800" i="1" dirty="0" err="1">
                <a:latin typeface="Times New Roman" pitchFamily="18" charset="0"/>
                <a:cs typeface="Times New Roman" pitchFamily="18" charset="0"/>
              </a:rPr>
              <a:t>q</a:t>
            </a:r>
            <a:r>
              <a:rPr lang="en-US" altLang="ja-JP" sz="2800" i="1" baseline="30000" dirty="0" err="1">
                <a:latin typeface="Times New Roman" pitchFamily="18" charset="0"/>
                <a:cs typeface="Times New Roman" pitchFamily="18" charset="0"/>
              </a:rPr>
              <a:t>n</a:t>
            </a:r>
            <a:endParaRPr lang="en-US" altLang="ja-JP" sz="2800" i="1" baseline="30000" dirty="0">
              <a:latin typeface="Times New Roman" pitchFamily="18" charset="0"/>
              <a:cs typeface="Times New Roman" pitchFamily="18" charset="0"/>
            </a:endParaRPr>
          </a:p>
          <a:p>
            <a:pPr>
              <a:buFont typeface="Wingdings" pitchFamily="2" charset="2"/>
              <a:buNone/>
            </a:pPr>
            <a:r>
              <a:rPr lang="en-US" altLang="ja-JP" sz="2800" dirty="0"/>
              <a:t>	</a:t>
            </a:r>
            <a:r>
              <a:rPr lang="ja-JP" altLang="en-US" sz="2800" u="sng" dirty="0"/>
              <a:t>最終生産物</a:t>
            </a:r>
            <a:r>
              <a:rPr lang="ja-JP" altLang="en-US" sz="2800" dirty="0"/>
              <a:t>を市場価格でウェイト付けして合計する</a:t>
            </a:r>
          </a:p>
          <a:p>
            <a:r>
              <a:rPr lang="ja-JP" altLang="en-US" sz="2800" dirty="0"/>
              <a:t>市場価格でのウェイトの意味</a:t>
            </a:r>
          </a:p>
          <a:p>
            <a:pPr>
              <a:buFont typeface="Wingdings" pitchFamily="2" charset="2"/>
              <a:buNone/>
            </a:pPr>
            <a:r>
              <a:rPr lang="ja-JP" altLang="en-US" sz="2800" dirty="0"/>
              <a:t>		消費者の評価（限界便益）を表している</a:t>
            </a:r>
          </a:p>
          <a:p>
            <a:r>
              <a:rPr lang="ja-JP" altLang="en-US" sz="2800" dirty="0"/>
              <a:t>政府サービス</a:t>
            </a:r>
          </a:p>
          <a:p>
            <a:pPr>
              <a:buFont typeface="Wingdings" pitchFamily="2" charset="2"/>
              <a:buNone/>
            </a:pPr>
            <a:r>
              <a:rPr lang="ja-JP" altLang="en-US" sz="2800" dirty="0"/>
              <a:t>		市場取引が存在しない</a:t>
            </a:r>
            <a:r>
              <a:rPr lang="ja-JP" altLang="en-US" sz="2800" dirty="0">
                <a:sym typeface="Wingdings" pitchFamily="2" charset="2"/>
              </a:rPr>
              <a:t></a:t>
            </a:r>
            <a:r>
              <a:rPr lang="ja-JP" altLang="en-US" sz="2800" dirty="0"/>
              <a:t>生産コストで評価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457200"/>
            <a:ext cx="6419850" cy="955675"/>
          </a:xfrm>
        </p:spPr>
        <p:txBody>
          <a:bodyPr>
            <a:normAutofit/>
          </a:bodyPr>
          <a:lstStyle/>
          <a:p>
            <a:r>
              <a:rPr lang="ja-JP" altLang="en-US" sz="4000" dirty="0"/>
              <a:t>中間生産物の取り扱い</a:t>
            </a:r>
          </a:p>
        </p:txBody>
      </p:sp>
      <p:sp>
        <p:nvSpPr>
          <p:cNvPr id="15363" name="Rectangle 5"/>
          <p:cNvSpPr>
            <a:spLocks noChangeArrowheads="1"/>
          </p:cNvSpPr>
          <p:nvPr/>
        </p:nvSpPr>
        <p:spPr bwMode="auto">
          <a:xfrm>
            <a:off x="3203575" y="2060575"/>
            <a:ext cx="1439863" cy="720725"/>
          </a:xfrm>
          <a:prstGeom prst="rect">
            <a:avLst/>
          </a:prstGeom>
          <a:solidFill>
            <a:schemeClr val="accent1">
              <a:alpha val="30000"/>
            </a:schemeClr>
          </a:solidFill>
          <a:ln w="9525">
            <a:solidFill>
              <a:schemeClr val="tx1"/>
            </a:solidFill>
            <a:miter lim="800000"/>
            <a:headEnd/>
            <a:tailEnd/>
          </a:ln>
          <a:effec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a:t>製粉業者</a:t>
            </a:r>
          </a:p>
        </p:txBody>
      </p:sp>
      <p:sp>
        <p:nvSpPr>
          <p:cNvPr id="15364" name="Rectangle 9"/>
          <p:cNvSpPr>
            <a:spLocks noChangeArrowheads="1"/>
          </p:cNvSpPr>
          <p:nvPr/>
        </p:nvSpPr>
        <p:spPr bwMode="auto">
          <a:xfrm>
            <a:off x="1258888" y="2060575"/>
            <a:ext cx="1439862" cy="504825"/>
          </a:xfrm>
          <a:prstGeom prst="rect">
            <a:avLst/>
          </a:prstGeom>
          <a:solidFill>
            <a:schemeClr val="accent1">
              <a:alpha val="30000"/>
            </a:schemeClr>
          </a:solidFill>
          <a:ln w="9525">
            <a:solidFill>
              <a:schemeClr val="tx1"/>
            </a:solidFill>
            <a:miter lim="800000"/>
            <a:headEnd/>
            <a:tailEnd/>
          </a:ln>
          <a:effec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a:t>農家</a:t>
            </a:r>
          </a:p>
        </p:txBody>
      </p:sp>
      <p:sp>
        <p:nvSpPr>
          <p:cNvPr id="15365" name="Rectangle 10"/>
          <p:cNvSpPr>
            <a:spLocks noChangeArrowheads="1"/>
          </p:cNvSpPr>
          <p:nvPr/>
        </p:nvSpPr>
        <p:spPr bwMode="auto">
          <a:xfrm>
            <a:off x="5219700" y="2060575"/>
            <a:ext cx="1439863" cy="863600"/>
          </a:xfrm>
          <a:prstGeom prst="rect">
            <a:avLst/>
          </a:prstGeom>
          <a:solidFill>
            <a:schemeClr val="accent1">
              <a:alpha val="30000"/>
            </a:schemeClr>
          </a:solidFill>
          <a:ln w="9525">
            <a:solidFill>
              <a:schemeClr val="tx1"/>
            </a:solidFill>
            <a:miter lim="800000"/>
            <a:headEnd/>
            <a:tailEnd/>
          </a:ln>
          <a:effec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a:t>パン屋</a:t>
            </a:r>
          </a:p>
        </p:txBody>
      </p:sp>
      <p:sp>
        <p:nvSpPr>
          <p:cNvPr id="15366" name="Oval 12"/>
          <p:cNvSpPr>
            <a:spLocks noChangeArrowheads="1"/>
          </p:cNvSpPr>
          <p:nvPr/>
        </p:nvSpPr>
        <p:spPr bwMode="auto">
          <a:xfrm>
            <a:off x="7380288" y="1916832"/>
            <a:ext cx="1296168" cy="1224831"/>
          </a:xfrm>
          <a:prstGeom prst="ellipse">
            <a:avLst/>
          </a:prstGeom>
          <a:solidFill>
            <a:schemeClr val="accent1">
              <a:alpha val="30000"/>
            </a:schemeClr>
          </a:solidFill>
          <a:ln w="9525">
            <a:solidFill>
              <a:schemeClr val="tx1"/>
            </a:solidFill>
            <a:round/>
            <a:headEnd/>
            <a:tailEnd/>
          </a:ln>
          <a:effec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dirty="0"/>
              <a:t>最終消費者</a:t>
            </a:r>
          </a:p>
        </p:txBody>
      </p:sp>
      <p:sp>
        <p:nvSpPr>
          <p:cNvPr id="15367" name="AutoShape 13"/>
          <p:cNvSpPr>
            <a:spLocks noChangeArrowheads="1"/>
          </p:cNvSpPr>
          <p:nvPr/>
        </p:nvSpPr>
        <p:spPr bwMode="auto">
          <a:xfrm>
            <a:off x="2843213" y="2205038"/>
            <a:ext cx="288925" cy="215900"/>
          </a:xfrm>
          <a:prstGeom prst="rightArrow">
            <a:avLst>
              <a:gd name="adj1" fmla="val 50000"/>
              <a:gd name="adj2" fmla="val 334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5368" name="AutoShape 14"/>
          <p:cNvSpPr>
            <a:spLocks noChangeArrowheads="1"/>
          </p:cNvSpPr>
          <p:nvPr/>
        </p:nvSpPr>
        <p:spPr bwMode="auto">
          <a:xfrm>
            <a:off x="4787900" y="2205038"/>
            <a:ext cx="288925" cy="215900"/>
          </a:xfrm>
          <a:prstGeom prst="rightArrow">
            <a:avLst>
              <a:gd name="adj1" fmla="val 50000"/>
              <a:gd name="adj2" fmla="val 334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endParaRPr lang="ja-JP" altLang="ja-JP"/>
          </a:p>
        </p:txBody>
      </p:sp>
      <p:sp>
        <p:nvSpPr>
          <p:cNvPr id="15369" name="AutoShape 15"/>
          <p:cNvSpPr>
            <a:spLocks noChangeArrowheads="1"/>
          </p:cNvSpPr>
          <p:nvPr/>
        </p:nvSpPr>
        <p:spPr bwMode="auto">
          <a:xfrm>
            <a:off x="6804025" y="2205038"/>
            <a:ext cx="288925" cy="215900"/>
          </a:xfrm>
          <a:prstGeom prst="rightArrow">
            <a:avLst>
              <a:gd name="adj1" fmla="val 50000"/>
              <a:gd name="adj2" fmla="val 334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endParaRPr lang="ja-JP" altLang="ja-JP"/>
          </a:p>
        </p:txBody>
      </p:sp>
      <p:sp>
        <p:nvSpPr>
          <p:cNvPr id="15370" name="Text Box 16"/>
          <p:cNvSpPr txBox="1">
            <a:spLocks noChangeArrowheads="1"/>
          </p:cNvSpPr>
          <p:nvPr/>
        </p:nvSpPr>
        <p:spPr bwMode="auto">
          <a:xfrm>
            <a:off x="2176017" y="2638425"/>
            <a:ext cx="11525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dirty="0"/>
              <a:t>小麦　</a:t>
            </a:r>
            <a:r>
              <a:rPr lang="en-US" altLang="ja-JP" dirty="0"/>
              <a:t>100</a:t>
            </a:r>
            <a:r>
              <a:rPr lang="ja-JP" altLang="en-US" dirty="0"/>
              <a:t>万円</a:t>
            </a:r>
          </a:p>
        </p:txBody>
      </p:sp>
      <p:sp>
        <p:nvSpPr>
          <p:cNvPr id="15371" name="Text Box 17"/>
          <p:cNvSpPr txBox="1">
            <a:spLocks noChangeArrowheads="1"/>
          </p:cNvSpPr>
          <p:nvPr/>
        </p:nvSpPr>
        <p:spPr bwMode="auto">
          <a:xfrm>
            <a:off x="4572000" y="3141663"/>
            <a:ext cx="10080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endParaRPr lang="ja-JP" altLang="ja-JP"/>
          </a:p>
        </p:txBody>
      </p:sp>
      <p:sp>
        <p:nvSpPr>
          <p:cNvPr id="15372" name="Text Box 18"/>
          <p:cNvSpPr txBox="1">
            <a:spLocks noChangeArrowheads="1"/>
          </p:cNvSpPr>
          <p:nvPr/>
        </p:nvSpPr>
        <p:spPr bwMode="auto">
          <a:xfrm>
            <a:off x="4120704" y="2798763"/>
            <a:ext cx="1081087"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dirty="0"/>
              <a:t>小麦粉</a:t>
            </a:r>
          </a:p>
          <a:p>
            <a:pPr eaLnBrk="1" hangingPunct="1">
              <a:spcBef>
                <a:spcPct val="50000"/>
              </a:spcBef>
            </a:pPr>
            <a:r>
              <a:rPr lang="en-US" altLang="ja-JP" dirty="0"/>
              <a:t>150</a:t>
            </a:r>
            <a:r>
              <a:rPr lang="ja-JP" altLang="en-US" dirty="0"/>
              <a:t>万円</a:t>
            </a:r>
          </a:p>
        </p:txBody>
      </p:sp>
      <p:sp>
        <p:nvSpPr>
          <p:cNvPr id="15373" name="Text Box 19"/>
          <p:cNvSpPr txBox="1">
            <a:spLocks noChangeArrowheads="1"/>
          </p:cNvSpPr>
          <p:nvPr/>
        </p:nvSpPr>
        <p:spPr bwMode="auto">
          <a:xfrm>
            <a:off x="6696075" y="2894013"/>
            <a:ext cx="1079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a:t>パン　</a:t>
            </a:r>
            <a:r>
              <a:rPr lang="en-US" altLang="ja-JP"/>
              <a:t>200</a:t>
            </a:r>
            <a:r>
              <a:rPr lang="ja-JP" altLang="en-US"/>
              <a:t>万円</a:t>
            </a:r>
          </a:p>
        </p:txBody>
      </p:sp>
      <p:sp>
        <p:nvSpPr>
          <p:cNvPr id="15374" name="Text Box 21"/>
          <p:cNvSpPr txBox="1">
            <a:spLocks noChangeArrowheads="1"/>
          </p:cNvSpPr>
          <p:nvPr/>
        </p:nvSpPr>
        <p:spPr bwMode="auto">
          <a:xfrm>
            <a:off x="322734" y="3595688"/>
            <a:ext cx="8496944"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342900" indent="-342900" eaLnBrk="1" hangingPunct="1">
              <a:spcBef>
                <a:spcPct val="50000"/>
              </a:spcBef>
              <a:buFont typeface="Arial" panose="020B0604020202020204" pitchFamily="34" charset="0"/>
              <a:buChar char="•"/>
            </a:pPr>
            <a:r>
              <a:rPr lang="ja-JP" altLang="en-US" sz="2000" dirty="0">
                <a:latin typeface="+mn-ea"/>
                <a:ea typeface="+mn-ea"/>
              </a:rPr>
              <a:t>付加価値（</a:t>
            </a:r>
            <a:r>
              <a:rPr lang="en-US" altLang="ja-JP" sz="2000" dirty="0">
                <a:latin typeface="+mn-ea"/>
                <a:ea typeface="+mn-ea"/>
              </a:rPr>
              <a:t>Value Added) = </a:t>
            </a:r>
            <a:r>
              <a:rPr lang="ja-JP" altLang="en-US" sz="2000" dirty="0">
                <a:latin typeface="+mn-ea"/>
                <a:ea typeface="+mn-ea"/>
              </a:rPr>
              <a:t>産出額－原材料の購入費</a:t>
            </a:r>
          </a:p>
          <a:p>
            <a:pPr eaLnBrk="1" hangingPunct="1">
              <a:spcBef>
                <a:spcPct val="50000"/>
              </a:spcBef>
            </a:pPr>
            <a:r>
              <a:rPr lang="ja-JP" altLang="en-US" sz="2000" dirty="0">
                <a:latin typeface="+mn-ea"/>
                <a:ea typeface="+mn-ea"/>
              </a:rPr>
              <a:t>　　（企業が生産・サービス活動によって新たに生みだした価値）</a:t>
            </a:r>
          </a:p>
          <a:p>
            <a:pPr eaLnBrk="1" hangingPunct="1">
              <a:spcBef>
                <a:spcPct val="50000"/>
              </a:spcBef>
            </a:pPr>
            <a:r>
              <a:rPr lang="ja-JP" altLang="en-US" sz="2000" dirty="0">
                <a:latin typeface="+mn-ea"/>
                <a:ea typeface="+mn-ea"/>
              </a:rPr>
              <a:t>	</a:t>
            </a:r>
            <a:r>
              <a:rPr lang="en-US" altLang="ja-JP" sz="2000" dirty="0">
                <a:latin typeface="+mn-ea"/>
                <a:ea typeface="+mn-ea"/>
              </a:rPr>
              <a:t>	</a:t>
            </a:r>
            <a:r>
              <a:rPr lang="ja-JP" altLang="en-US" sz="2000" dirty="0">
                <a:latin typeface="+mn-ea"/>
                <a:ea typeface="+mn-ea"/>
              </a:rPr>
              <a:t>農家</a:t>
            </a:r>
            <a:r>
              <a:rPr lang="en-US" altLang="ja-JP" sz="2000" dirty="0">
                <a:latin typeface="+mn-ea"/>
                <a:ea typeface="+mn-ea"/>
              </a:rPr>
              <a:t>=100(</a:t>
            </a:r>
            <a:r>
              <a:rPr lang="ja-JP" altLang="en-US" sz="2000" dirty="0">
                <a:latin typeface="+mn-ea"/>
                <a:ea typeface="+mn-ea"/>
              </a:rPr>
              <a:t>万円</a:t>
            </a:r>
            <a:r>
              <a:rPr lang="en-US" altLang="ja-JP" sz="2000" dirty="0">
                <a:latin typeface="+mn-ea"/>
                <a:ea typeface="+mn-ea"/>
              </a:rPr>
              <a:t>)</a:t>
            </a:r>
            <a:endParaRPr lang="ja-JP" altLang="en-US" sz="2000" dirty="0">
              <a:latin typeface="+mn-ea"/>
              <a:ea typeface="+mn-ea"/>
            </a:endParaRPr>
          </a:p>
          <a:p>
            <a:pPr eaLnBrk="1" hangingPunct="1">
              <a:spcBef>
                <a:spcPct val="50000"/>
              </a:spcBef>
            </a:pPr>
            <a:r>
              <a:rPr lang="ja-JP" altLang="en-US" sz="2000" dirty="0">
                <a:latin typeface="+mn-ea"/>
                <a:ea typeface="+mn-ea"/>
              </a:rPr>
              <a:t>	</a:t>
            </a:r>
            <a:r>
              <a:rPr lang="en-US" altLang="ja-JP" sz="2000" dirty="0">
                <a:latin typeface="+mn-ea"/>
                <a:ea typeface="+mn-ea"/>
              </a:rPr>
              <a:t>	</a:t>
            </a:r>
            <a:r>
              <a:rPr lang="ja-JP" altLang="en-US" sz="2000" dirty="0">
                <a:latin typeface="+mn-ea"/>
                <a:ea typeface="+mn-ea"/>
              </a:rPr>
              <a:t>製粉業者</a:t>
            </a:r>
            <a:r>
              <a:rPr lang="en-US" altLang="ja-JP" sz="2000" dirty="0">
                <a:latin typeface="+mn-ea"/>
                <a:ea typeface="+mn-ea"/>
              </a:rPr>
              <a:t>=150–100=50(</a:t>
            </a:r>
            <a:r>
              <a:rPr lang="ja-JP" altLang="en-US" sz="2000" dirty="0">
                <a:latin typeface="+mn-ea"/>
                <a:ea typeface="+mn-ea"/>
              </a:rPr>
              <a:t>万円</a:t>
            </a:r>
            <a:r>
              <a:rPr lang="en-US" altLang="ja-JP" sz="2000" dirty="0">
                <a:latin typeface="+mn-ea"/>
                <a:ea typeface="+mn-ea"/>
              </a:rPr>
              <a:t>)</a:t>
            </a:r>
            <a:endParaRPr lang="ja-JP" altLang="en-US" sz="2000" dirty="0">
              <a:latin typeface="+mn-ea"/>
              <a:ea typeface="+mn-ea"/>
            </a:endParaRPr>
          </a:p>
          <a:p>
            <a:pPr eaLnBrk="1" hangingPunct="1">
              <a:spcBef>
                <a:spcPct val="50000"/>
              </a:spcBef>
            </a:pPr>
            <a:r>
              <a:rPr lang="ja-JP" altLang="en-US" sz="2000" dirty="0">
                <a:latin typeface="+mn-ea"/>
                <a:ea typeface="+mn-ea"/>
              </a:rPr>
              <a:t>	</a:t>
            </a:r>
            <a:r>
              <a:rPr lang="en-US" altLang="ja-JP" sz="2000" dirty="0">
                <a:latin typeface="+mn-ea"/>
                <a:ea typeface="+mn-ea"/>
              </a:rPr>
              <a:t>	</a:t>
            </a:r>
            <a:r>
              <a:rPr lang="ja-JP" altLang="en-US" sz="2000" dirty="0">
                <a:latin typeface="+mn-ea"/>
                <a:ea typeface="+mn-ea"/>
              </a:rPr>
              <a:t>パン屋</a:t>
            </a:r>
            <a:r>
              <a:rPr lang="en-US" altLang="ja-JP" sz="2000" dirty="0">
                <a:latin typeface="+mn-ea"/>
                <a:ea typeface="+mn-ea"/>
              </a:rPr>
              <a:t>=200–150=50(</a:t>
            </a:r>
            <a:r>
              <a:rPr lang="ja-JP" altLang="en-US" sz="2000" dirty="0">
                <a:latin typeface="+mn-ea"/>
                <a:ea typeface="+mn-ea"/>
              </a:rPr>
              <a:t>万円</a:t>
            </a:r>
            <a:r>
              <a:rPr lang="en-US" altLang="ja-JP" sz="2000" dirty="0">
                <a:latin typeface="+mn-ea"/>
                <a:ea typeface="+mn-ea"/>
              </a:rPr>
              <a:t>)</a:t>
            </a:r>
            <a:endParaRPr lang="ja-JP" altLang="en-US" sz="2000" dirty="0">
              <a:latin typeface="+mn-ea"/>
              <a:ea typeface="+mn-ea"/>
            </a:endParaRPr>
          </a:p>
          <a:p>
            <a:pPr marL="342900" indent="-342900" eaLnBrk="1" hangingPunct="1">
              <a:spcBef>
                <a:spcPct val="50000"/>
              </a:spcBef>
              <a:buFont typeface="Arial" panose="020B0604020202020204" pitchFamily="34" charset="0"/>
              <a:buChar char="•"/>
            </a:pPr>
            <a:r>
              <a:rPr lang="ja-JP" altLang="en-US" sz="2000" dirty="0">
                <a:latin typeface="+mn-ea"/>
                <a:ea typeface="+mn-ea"/>
              </a:rPr>
              <a:t>各生産段階での付加価値の合計</a:t>
            </a:r>
            <a:r>
              <a:rPr lang="en-US" altLang="ja-JP" sz="2000" dirty="0">
                <a:latin typeface="+mn-ea"/>
                <a:ea typeface="+mn-ea"/>
              </a:rPr>
              <a:t>=100+50+50(</a:t>
            </a:r>
            <a:r>
              <a:rPr lang="ja-JP" altLang="en-US" sz="2000" dirty="0">
                <a:latin typeface="+mn-ea"/>
                <a:ea typeface="+mn-ea"/>
              </a:rPr>
              <a:t>万円</a:t>
            </a:r>
            <a:r>
              <a:rPr lang="en-US" altLang="ja-JP" sz="2000" dirty="0">
                <a:latin typeface="+mn-ea"/>
                <a:ea typeface="+mn-ea"/>
              </a:rPr>
              <a:t>)</a:t>
            </a:r>
          </a:p>
          <a:p>
            <a:pPr eaLnBrk="1" hangingPunct="1">
              <a:spcBef>
                <a:spcPct val="50000"/>
              </a:spcBef>
            </a:pPr>
            <a:r>
              <a:rPr lang="en-US" altLang="ja-JP" sz="2000" dirty="0">
                <a:latin typeface="+mn-ea"/>
                <a:ea typeface="+mn-ea"/>
              </a:rPr>
              <a:t>				=200(</a:t>
            </a:r>
            <a:r>
              <a:rPr lang="ja-JP" altLang="en-US" sz="2000" dirty="0">
                <a:latin typeface="+mn-ea"/>
                <a:ea typeface="+mn-ea"/>
              </a:rPr>
              <a:t>万円</a:t>
            </a:r>
            <a:r>
              <a:rPr lang="en-US" altLang="ja-JP" sz="2000" dirty="0">
                <a:latin typeface="+mn-ea"/>
                <a:ea typeface="+mn-ea"/>
              </a:rPr>
              <a:t>)=</a:t>
            </a:r>
            <a:r>
              <a:rPr lang="ja-JP" altLang="en-US" sz="2000" dirty="0">
                <a:latin typeface="+mn-ea"/>
                <a:ea typeface="+mn-ea"/>
              </a:rPr>
              <a:t>最終生産物の価値   </a:t>
            </a:r>
            <a:r>
              <a:rPr lang="ja-JP" altLang="en-US"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57200"/>
            <a:ext cx="5410200" cy="1100138"/>
          </a:xfrm>
        </p:spPr>
        <p:txBody>
          <a:bodyPr>
            <a:normAutofit/>
          </a:bodyPr>
          <a:lstStyle/>
          <a:p>
            <a:r>
              <a:rPr lang="ja-JP" altLang="en-US" sz="4000" dirty="0"/>
              <a:t>グロスとネット</a:t>
            </a:r>
          </a:p>
        </p:txBody>
      </p:sp>
      <p:sp>
        <p:nvSpPr>
          <p:cNvPr id="16387" name="Rectangle 3"/>
          <p:cNvSpPr>
            <a:spLocks noGrp="1" noChangeArrowheads="1"/>
          </p:cNvSpPr>
          <p:nvPr>
            <p:ph idx="1"/>
          </p:nvPr>
        </p:nvSpPr>
        <p:spPr/>
        <p:txBody>
          <a:bodyPr>
            <a:normAutofit fontScale="92500" lnSpcReduction="10000"/>
          </a:bodyPr>
          <a:lstStyle/>
          <a:p>
            <a:r>
              <a:rPr lang="en-US" altLang="ja-JP" sz="2800" dirty="0"/>
              <a:t>GDP</a:t>
            </a:r>
            <a:r>
              <a:rPr lang="ja-JP" altLang="en-US" sz="2800" dirty="0"/>
              <a:t>　</a:t>
            </a:r>
            <a:r>
              <a:rPr lang="en-US" altLang="ja-JP" sz="2800" dirty="0"/>
              <a:t>Gross Domestic Product</a:t>
            </a:r>
          </a:p>
          <a:p>
            <a:pPr lvl="1">
              <a:buFont typeface="Wingdings" pitchFamily="2" charset="2"/>
              <a:buNone/>
            </a:pPr>
            <a:r>
              <a:rPr lang="ja-JP" altLang="en-US" sz="2400" dirty="0"/>
              <a:t>資本減耗の推定が困難</a:t>
            </a:r>
            <a:r>
              <a:rPr lang="en-US" altLang="ja-JP" sz="2400" dirty="0">
                <a:sym typeface="Wingdings" panose="05000000000000000000" pitchFamily="2" charset="2"/>
              </a:rPr>
              <a:t></a:t>
            </a:r>
            <a:r>
              <a:rPr lang="ja-JP" altLang="en-US" sz="2400" dirty="0"/>
              <a:t>これを控除しないグロスの所得（粗所得）を計上</a:t>
            </a:r>
          </a:p>
          <a:p>
            <a:r>
              <a:rPr lang="en-US" altLang="ja-JP" sz="2800" dirty="0"/>
              <a:t>NDP</a:t>
            </a:r>
            <a:r>
              <a:rPr lang="ja-JP" altLang="en-US" sz="2800" dirty="0"/>
              <a:t>（国内純生産　</a:t>
            </a:r>
            <a:r>
              <a:rPr lang="en-US" altLang="ja-JP" sz="2800" dirty="0"/>
              <a:t>Net Domestic Product</a:t>
            </a:r>
            <a:r>
              <a:rPr lang="ja-JP" altLang="en-US" sz="2800" dirty="0"/>
              <a:t>）</a:t>
            </a:r>
          </a:p>
          <a:p>
            <a:pPr>
              <a:buFont typeface="Wingdings" pitchFamily="2" charset="2"/>
              <a:buNone/>
            </a:pPr>
            <a:r>
              <a:rPr lang="ja-JP" altLang="en-US" sz="2800" dirty="0"/>
              <a:t>		</a:t>
            </a:r>
            <a:r>
              <a:rPr lang="en-US" altLang="ja-JP" sz="2800" dirty="0"/>
              <a:t>NDP=GDP – </a:t>
            </a:r>
            <a:r>
              <a:rPr lang="ja-JP" altLang="en-US" sz="2800" dirty="0"/>
              <a:t>資本減耗</a:t>
            </a:r>
          </a:p>
          <a:p>
            <a:pPr>
              <a:buFont typeface="Wingdings" pitchFamily="2" charset="2"/>
              <a:buNone/>
            </a:pPr>
            <a:r>
              <a:rPr lang="ja-JP" altLang="en-US" sz="2800" dirty="0"/>
              <a:t>資本減耗：　一定期間資本を使用することによる資本の目減り分（減耗分）</a:t>
            </a:r>
            <a:endParaRPr lang="en-US" altLang="ja-JP" sz="2800" dirty="0"/>
          </a:p>
          <a:p>
            <a:endParaRPr lang="en-US" altLang="ja-JP" sz="2800" dirty="0"/>
          </a:p>
          <a:p>
            <a:r>
              <a:rPr lang="en-US" altLang="ja-JP" sz="2800" dirty="0"/>
              <a:t>GNI(GNP):</a:t>
            </a:r>
            <a:r>
              <a:rPr lang="ja-JP" altLang="en-US" sz="2800" dirty="0"/>
              <a:t>　国民総所得（国民総生産）</a:t>
            </a:r>
            <a:endParaRPr lang="en-US" altLang="ja-JP" sz="2800" dirty="0"/>
          </a:p>
          <a:p>
            <a:r>
              <a:rPr lang="en-US" altLang="ja-JP" sz="2800" dirty="0"/>
              <a:t>NNP:</a:t>
            </a:r>
            <a:r>
              <a:rPr lang="ja-JP" altLang="en-US" sz="2800" dirty="0"/>
              <a:t> 国民純生産　</a:t>
            </a:r>
            <a:endParaRPr lang="en-US" altLang="ja-JP" sz="2800" dirty="0"/>
          </a:p>
          <a:p>
            <a:pPr marL="342900" lvl="1" indent="0">
              <a:buNone/>
            </a:pPr>
            <a:r>
              <a:rPr lang="en-US" altLang="ja-JP" sz="2600" dirty="0"/>
              <a:t>	NNP=GNP – </a:t>
            </a:r>
            <a:r>
              <a:rPr lang="ja-JP" altLang="en-US" sz="2600" dirty="0"/>
              <a:t>資本減耗</a:t>
            </a:r>
            <a:endParaRPr lang="en-US" altLang="ja-JP" sz="2600" dirty="0"/>
          </a:p>
          <a:p>
            <a:pPr>
              <a:buFont typeface="Wingdings" pitchFamily="2" charset="2"/>
              <a:buNone/>
            </a:pPr>
            <a:endParaRPr lang="ja-JP" altLang="en-US" sz="2800" dirty="0"/>
          </a:p>
          <a:p>
            <a:pPr>
              <a:buFont typeface="Wingdings" pitchFamily="2" charset="2"/>
              <a:buNone/>
            </a:pPr>
            <a:endParaRPr lang="en-US" altLang="ja-JP"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r>
              <a:rPr lang="ja-JP" altLang="en-US" sz="3600" dirty="0"/>
              <a:t>市場取引が存在しない財・サービス</a:t>
            </a:r>
          </a:p>
        </p:txBody>
      </p:sp>
      <p:sp>
        <p:nvSpPr>
          <p:cNvPr id="17411" name="Rectangle 3"/>
          <p:cNvSpPr>
            <a:spLocks noGrp="1" noChangeArrowheads="1"/>
          </p:cNvSpPr>
          <p:nvPr>
            <p:ph idx="1"/>
          </p:nvPr>
        </p:nvSpPr>
        <p:spPr>
          <a:xfrm>
            <a:off x="457200" y="1484784"/>
            <a:ext cx="8229600" cy="5256584"/>
          </a:xfrm>
        </p:spPr>
        <p:txBody>
          <a:bodyPr/>
          <a:lstStyle/>
          <a:p>
            <a:r>
              <a:rPr lang="ja-JP" altLang="en-US" sz="2800" dirty="0"/>
              <a:t>政府サービス</a:t>
            </a:r>
          </a:p>
          <a:p>
            <a:pPr lvl="1">
              <a:buFont typeface="Wingdings" pitchFamily="2" charset="2"/>
              <a:buNone/>
            </a:pPr>
            <a:r>
              <a:rPr lang="ja-JP" altLang="en-US" sz="2400" dirty="0"/>
              <a:t>		生産コストで評価</a:t>
            </a:r>
          </a:p>
          <a:p>
            <a:r>
              <a:rPr lang="ja-JP" altLang="en-US" sz="2800" dirty="0"/>
              <a:t>帰属家賃</a:t>
            </a:r>
          </a:p>
          <a:p>
            <a:pPr lvl="1">
              <a:buFont typeface="Wingdings" pitchFamily="2" charset="2"/>
              <a:buNone/>
            </a:pPr>
            <a:r>
              <a:rPr lang="ja-JP" altLang="en-US" sz="2400" dirty="0"/>
              <a:t>		持ち家からの居住サービスは推計</a:t>
            </a:r>
          </a:p>
          <a:p>
            <a:r>
              <a:rPr lang="ja-JP" altLang="en-US" sz="2800" dirty="0"/>
              <a:t>家事労働，農家の自家消費</a:t>
            </a:r>
          </a:p>
          <a:p>
            <a:pPr lvl="1">
              <a:buFont typeface="Wingdings" pitchFamily="2" charset="2"/>
              <a:buNone/>
            </a:pPr>
            <a:r>
              <a:rPr lang="ja-JP" altLang="en-US" sz="2400" dirty="0"/>
              <a:t>	推定が困難</a:t>
            </a:r>
            <a:endParaRPr lang="en-US" altLang="ja-JP" sz="2400" dirty="0"/>
          </a:p>
          <a:p>
            <a:pPr lvl="1">
              <a:buFont typeface="Wingdings" pitchFamily="2" charset="2"/>
              <a:buNone/>
            </a:pPr>
            <a:r>
              <a:rPr lang="en-US" altLang="ja-JP" sz="2400" dirty="0"/>
              <a:t>		</a:t>
            </a:r>
            <a:r>
              <a:rPr lang="ja-JP" altLang="en-US" sz="2000" dirty="0"/>
              <a:t>家事労働は</a:t>
            </a:r>
            <a:r>
              <a:rPr lang="en-US" altLang="ja-JP" sz="2000" dirty="0"/>
              <a:t>GDP</a:t>
            </a:r>
            <a:r>
              <a:rPr lang="ja-JP" altLang="en-US" sz="2000" dirty="0"/>
              <a:t>に反映されていないが，農家の自家消費は推計されて反映されている</a:t>
            </a:r>
            <a:endParaRPr lang="ja-JP" altLang="en-US" sz="2400" dirty="0"/>
          </a:p>
          <a:p>
            <a:r>
              <a:rPr lang="ja-JP" altLang="en-US" sz="2800" dirty="0"/>
              <a:t>公害，環境破壊</a:t>
            </a:r>
          </a:p>
          <a:p>
            <a:pPr lvl="1">
              <a:buFont typeface="Wingdings" pitchFamily="2" charset="2"/>
              <a:buNone/>
            </a:pPr>
            <a:r>
              <a:rPr lang="ja-JP" altLang="en-US" sz="2400" dirty="0"/>
              <a:t>	推定が困難</a:t>
            </a:r>
            <a:endParaRPr lang="en-US" altLang="ja-JP" sz="2400" dirty="0"/>
          </a:p>
          <a:p>
            <a:pPr marL="457200" lvl="1" indent="0">
              <a:buNone/>
            </a:pPr>
            <a:r>
              <a:rPr lang="ja-JP" altLang="en-US" sz="2000" dirty="0"/>
              <a:t>（やや脱線）病気</a:t>
            </a:r>
            <a:r>
              <a:rPr lang="en-US" altLang="ja-JP" sz="2000" dirty="0">
                <a:sym typeface="Wingdings" panose="05000000000000000000" pitchFamily="2" charset="2"/>
              </a:rPr>
              <a:t></a:t>
            </a:r>
            <a:r>
              <a:rPr lang="ja-JP" altLang="en-US" sz="2000" dirty="0">
                <a:sym typeface="Wingdings" panose="05000000000000000000" pitchFamily="2" charset="2"/>
              </a:rPr>
              <a:t>健康を損なう。一方で医療サービスは</a:t>
            </a:r>
            <a:r>
              <a:rPr lang="en-US" altLang="ja-JP" sz="2000" dirty="0">
                <a:sym typeface="Wingdings" panose="05000000000000000000" pitchFamily="2" charset="2"/>
              </a:rPr>
              <a:t>GDP</a:t>
            </a:r>
            <a:r>
              <a:rPr lang="ja-JP" altLang="en-US" sz="2000" dirty="0">
                <a:sym typeface="Wingdings" panose="05000000000000000000" pitchFamily="2" charset="2"/>
              </a:rPr>
              <a:t>に反映される</a:t>
            </a:r>
            <a:endParaRPr lang="ja-JP" altLang="en-US" sz="2000" dirty="0"/>
          </a:p>
          <a:p>
            <a:endParaRPr lang="en-US" altLang="ja-JP"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ja-JP" altLang="en-US" sz="4000" dirty="0"/>
              <a:t>国内概念と国民概念</a:t>
            </a:r>
          </a:p>
        </p:txBody>
      </p:sp>
      <p:sp>
        <p:nvSpPr>
          <p:cNvPr id="56323" name="Rectangle 3"/>
          <p:cNvSpPr>
            <a:spLocks noGrp="1" noChangeArrowheads="1"/>
          </p:cNvSpPr>
          <p:nvPr>
            <p:ph idx="1"/>
          </p:nvPr>
        </p:nvSpPr>
        <p:spPr/>
        <p:txBody>
          <a:bodyPr rtlCol="0">
            <a:normAutofit/>
          </a:bodyPr>
          <a:lstStyle/>
          <a:p>
            <a:pPr fontAlgn="auto">
              <a:lnSpc>
                <a:spcPct val="100000"/>
              </a:lnSpc>
              <a:spcAft>
                <a:spcPts val="0"/>
              </a:spcAft>
              <a:buFont typeface="Arial" pitchFamily="34" charset="0"/>
              <a:buChar char="•"/>
              <a:defRPr/>
            </a:pPr>
            <a:r>
              <a:rPr lang="en-US" altLang="ja-JP" sz="2800" dirty="0"/>
              <a:t>GDP    </a:t>
            </a:r>
            <a:r>
              <a:rPr lang="ja-JP" altLang="en-US" sz="2800" dirty="0"/>
              <a:t>国内で生産された最終生産物の価値</a:t>
            </a:r>
            <a:endParaRPr lang="en-US" altLang="ja-JP" sz="2800" dirty="0"/>
          </a:p>
          <a:p>
            <a:pPr marL="457200" lvl="1" indent="0" fontAlgn="auto">
              <a:lnSpc>
                <a:spcPct val="100000"/>
              </a:lnSpc>
              <a:spcAft>
                <a:spcPts val="0"/>
              </a:spcAft>
              <a:buFont typeface="Arial" pitchFamily="34" charset="0"/>
              <a:buNone/>
              <a:defRPr/>
            </a:pPr>
            <a:r>
              <a:rPr lang="en-US" altLang="ja-JP" sz="2400" dirty="0"/>
              <a:t>		Gross Domestic Product</a:t>
            </a:r>
            <a:endParaRPr lang="ja-JP" altLang="en-US" sz="2400" dirty="0"/>
          </a:p>
          <a:p>
            <a:pPr fontAlgn="auto">
              <a:lnSpc>
                <a:spcPct val="100000"/>
              </a:lnSpc>
              <a:spcAft>
                <a:spcPts val="0"/>
              </a:spcAft>
              <a:buFont typeface="Arial" pitchFamily="34" charset="0"/>
              <a:buChar char="•"/>
              <a:defRPr/>
            </a:pPr>
            <a:r>
              <a:rPr lang="en-US" altLang="ja-JP" sz="2800" dirty="0"/>
              <a:t>GNP    </a:t>
            </a:r>
            <a:r>
              <a:rPr lang="ja-JP" altLang="en-US" sz="2800" dirty="0"/>
              <a:t>国民が生産した最終生産物の価値</a:t>
            </a:r>
            <a:endParaRPr lang="en-US" altLang="ja-JP" sz="2800" dirty="0"/>
          </a:p>
          <a:p>
            <a:pPr marL="457200" lvl="1" indent="0" fontAlgn="auto">
              <a:lnSpc>
                <a:spcPct val="100000"/>
              </a:lnSpc>
              <a:spcAft>
                <a:spcPts val="0"/>
              </a:spcAft>
              <a:buFont typeface="Arial" pitchFamily="34" charset="0"/>
              <a:buNone/>
              <a:defRPr/>
            </a:pPr>
            <a:r>
              <a:rPr lang="en-US" altLang="ja-JP" sz="2400" dirty="0"/>
              <a:t>		Gross National Product</a:t>
            </a:r>
            <a:endParaRPr lang="ja-JP" altLang="en-US" sz="2400" dirty="0"/>
          </a:p>
          <a:p>
            <a:pPr fontAlgn="auto">
              <a:lnSpc>
                <a:spcPct val="100000"/>
              </a:lnSpc>
              <a:spcAft>
                <a:spcPts val="0"/>
              </a:spcAft>
              <a:buFont typeface="Arial" pitchFamily="34" charset="0"/>
              <a:buChar char="•"/>
              <a:defRPr/>
            </a:pPr>
            <a:r>
              <a:rPr lang="en-US" altLang="ja-JP" sz="2800" dirty="0"/>
              <a:t>GNI     </a:t>
            </a:r>
            <a:r>
              <a:rPr lang="ja-JP" altLang="en-US" sz="2800" dirty="0"/>
              <a:t>国民総所得　</a:t>
            </a:r>
            <a:r>
              <a:rPr lang="en-US" altLang="ja-JP" sz="2800" dirty="0"/>
              <a:t>Gross National Income</a:t>
            </a:r>
          </a:p>
          <a:p>
            <a:pPr lvl="1" fontAlgn="auto">
              <a:lnSpc>
                <a:spcPct val="100000"/>
              </a:lnSpc>
              <a:spcAft>
                <a:spcPts val="0"/>
              </a:spcAft>
              <a:buFont typeface="Arial" pitchFamily="34" charset="0"/>
              <a:buChar char="–"/>
              <a:defRPr/>
            </a:pPr>
            <a:r>
              <a:rPr lang="en-US" altLang="ja-JP" sz="2400" dirty="0"/>
              <a:t>GNP</a:t>
            </a:r>
            <a:r>
              <a:rPr lang="ja-JP" altLang="en-US" sz="2400" dirty="0"/>
              <a:t>に代わる概念　</a:t>
            </a:r>
            <a:r>
              <a:rPr lang="en-US" altLang="ja-JP" sz="2400" dirty="0"/>
              <a:t>93SNA</a:t>
            </a:r>
            <a:r>
              <a:rPr lang="ja-JP" altLang="en-US" sz="2400" dirty="0"/>
              <a:t>で採用</a:t>
            </a:r>
          </a:p>
          <a:p>
            <a:pPr lvl="1" fontAlgn="auto">
              <a:lnSpc>
                <a:spcPct val="100000"/>
              </a:lnSpc>
              <a:spcAft>
                <a:spcPts val="0"/>
              </a:spcAft>
              <a:buFont typeface="Arial" pitchFamily="34" charset="0"/>
              <a:buChar char="–"/>
              <a:defRPr/>
            </a:pPr>
            <a:r>
              <a:rPr lang="ja-JP" altLang="en-US" sz="2400" dirty="0"/>
              <a:t>市場価格表示の国民所得</a:t>
            </a:r>
          </a:p>
          <a:p>
            <a:pPr lvl="1" fontAlgn="auto">
              <a:lnSpc>
                <a:spcPct val="100000"/>
              </a:lnSpc>
              <a:spcAft>
                <a:spcPts val="0"/>
              </a:spcAft>
              <a:buFont typeface="Arial" pitchFamily="34" charset="0"/>
              <a:buChar char="–"/>
              <a:defRPr/>
            </a:pPr>
            <a:r>
              <a:rPr lang="ja-JP" altLang="en-US" sz="2400" dirty="0"/>
              <a:t>要素費用表示の国民所得</a:t>
            </a:r>
            <a:endParaRPr lang="en-US" altLang="ja-JP" sz="2400" dirty="0"/>
          </a:p>
          <a:p>
            <a:pPr fontAlgn="auto">
              <a:lnSpc>
                <a:spcPct val="100000"/>
              </a:lnSpc>
              <a:spcAft>
                <a:spcPts val="0"/>
              </a:spcAft>
              <a:buFont typeface="Arial" panose="020B0604020202020204" pitchFamily="34" charset="0"/>
              <a:buChar char="•"/>
              <a:defRPr/>
            </a:pPr>
            <a:r>
              <a:rPr lang="en-US" altLang="ja-JP" sz="2800" dirty="0"/>
              <a:t>GNI=GDP</a:t>
            </a:r>
            <a:r>
              <a:rPr lang="ja-JP" altLang="en-US" sz="2800" dirty="0"/>
              <a:t>＋海外からの所得の純受取</a:t>
            </a:r>
            <a:endParaRPr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57200"/>
            <a:ext cx="5267325" cy="884238"/>
          </a:xfrm>
        </p:spPr>
        <p:txBody>
          <a:bodyPr/>
          <a:lstStyle/>
          <a:p>
            <a:r>
              <a:rPr lang="ja-JP" altLang="en-US" sz="4000" dirty="0"/>
              <a:t>実質</a:t>
            </a:r>
            <a:r>
              <a:rPr lang="en-US" altLang="ja-JP" sz="4000" dirty="0"/>
              <a:t>GDP</a:t>
            </a:r>
            <a:r>
              <a:rPr lang="ja-JP" altLang="en-US" sz="4000" dirty="0"/>
              <a:t>と名目</a:t>
            </a:r>
            <a:r>
              <a:rPr lang="en-US" altLang="ja-JP" sz="4000" dirty="0"/>
              <a:t>GDP</a:t>
            </a:r>
          </a:p>
        </p:txBody>
      </p:sp>
      <mc:AlternateContent xmlns:mc="http://schemas.openxmlformats.org/markup-compatibility/2006" xmlns:a14="http://schemas.microsoft.com/office/drawing/2010/main">
        <mc:Choice Requires="a14">
          <p:sp>
            <p:nvSpPr>
              <p:cNvPr id="19459" name="Rectangle 3"/>
              <p:cNvSpPr>
                <a:spLocks noGrp="1" noChangeArrowheads="1"/>
              </p:cNvSpPr>
              <p:nvPr>
                <p:ph idx="1"/>
              </p:nvPr>
            </p:nvSpPr>
            <p:spPr>
              <a:xfrm>
                <a:off x="395412" y="1628800"/>
                <a:ext cx="8353176" cy="5041032"/>
              </a:xfrm>
            </p:spPr>
            <p:txBody>
              <a:bodyPr>
                <a:normAutofit fontScale="77500" lnSpcReduction="20000"/>
              </a:bodyPr>
              <a:lstStyle/>
              <a:p>
                <a:r>
                  <a:rPr lang="ja-JP" altLang="en-US" sz="3300" dirty="0"/>
                  <a:t>実質</a:t>
                </a:r>
                <a:r>
                  <a:rPr lang="en-US" altLang="ja-JP" sz="3300" dirty="0"/>
                  <a:t>GDP</a:t>
                </a:r>
              </a:p>
              <a:p>
                <a:pPr marL="342900" lvl="1" indent="0">
                  <a:buNone/>
                </a:pPr>
                <a:r>
                  <a:rPr lang="ja-JP" altLang="en-US" sz="2800" dirty="0"/>
                  <a:t>ある基準年の価格で評価した</a:t>
                </a:r>
                <a:r>
                  <a:rPr lang="en-US" altLang="ja-JP" sz="2800" dirty="0"/>
                  <a:t>GDP</a:t>
                </a:r>
              </a:p>
              <a:p>
                <a:pPr marL="342900" lvl="1" indent="0">
                  <a:buNone/>
                </a:pPr>
                <a14:m>
                  <m:oMathPara xmlns:m="http://schemas.openxmlformats.org/officeDocument/2006/math">
                    <m:oMathParaPr>
                      <m:jc m:val="centerGroup"/>
                    </m:oMathParaPr>
                    <m:oMath xmlns:m="http://schemas.openxmlformats.org/officeDocument/2006/math">
                      <m:sSub>
                        <m:sSubPr>
                          <m:ctrlPr>
                            <a:rPr lang="en-US" altLang="ja-JP" sz="3300" i="1" smtClean="0">
                              <a:latin typeface="Cambria Math" panose="02040503050406030204" pitchFamily="18" charset="0"/>
                            </a:rPr>
                          </m:ctrlPr>
                        </m:sSubPr>
                        <m:e>
                          <m:r>
                            <a:rPr lang="en-US" altLang="ja-JP" sz="3300" b="0" i="1" smtClean="0">
                              <a:latin typeface="Cambria Math" panose="02040503050406030204" pitchFamily="18" charset="0"/>
                            </a:rPr>
                            <m:t>𝑌</m:t>
                          </m:r>
                        </m:e>
                        <m:sub>
                          <m:r>
                            <a:rPr lang="en-US" altLang="ja-JP" sz="3300" b="0" i="1" smtClean="0">
                              <a:latin typeface="Cambria Math" panose="02040503050406030204" pitchFamily="18" charset="0"/>
                            </a:rPr>
                            <m:t>𝑡</m:t>
                          </m:r>
                        </m:sub>
                      </m:sSub>
                      <m:r>
                        <a:rPr lang="en-US" altLang="ja-JP" sz="3300" b="0" i="1" smtClean="0">
                          <a:latin typeface="Cambria Math" panose="02040503050406030204" pitchFamily="18" charset="0"/>
                        </a:rPr>
                        <m:t>=</m:t>
                      </m:r>
                      <m:sSubSup>
                        <m:sSubSupPr>
                          <m:ctrlPr>
                            <a:rPr lang="en-US" altLang="ja-JP" sz="3300" b="0" i="1" smtClean="0">
                              <a:latin typeface="Cambria Math" panose="02040503050406030204" pitchFamily="18" charset="0"/>
                            </a:rPr>
                          </m:ctrlPr>
                        </m:sSubSupPr>
                        <m:e>
                          <m:r>
                            <a:rPr lang="en-US" altLang="ja-JP" sz="3300" b="0" i="1" smtClean="0">
                              <a:latin typeface="Cambria Math" panose="02040503050406030204" pitchFamily="18" charset="0"/>
                            </a:rPr>
                            <m:t>𝑝</m:t>
                          </m:r>
                        </m:e>
                        <m:sub>
                          <m:r>
                            <a:rPr lang="en-US" altLang="ja-JP" sz="3300" b="0" i="1" smtClean="0">
                              <a:latin typeface="Cambria Math" panose="02040503050406030204" pitchFamily="18" charset="0"/>
                            </a:rPr>
                            <m:t>0</m:t>
                          </m:r>
                        </m:sub>
                        <m:sup>
                          <m:r>
                            <a:rPr lang="en-US" altLang="ja-JP" sz="3300" b="0" i="1" smtClean="0">
                              <a:latin typeface="Cambria Math" panose="02040503050406030204" pitchFamily="18" charset="0"/>
                            </a:rPr>
                            <m:t>1</m:t>
                          </m:r>
                        </m:sup>
                      </m:sSubSup>
                      <m:sSubSup>
                        <m:sSubSupPr>
                          <m:ctrlPr>
                            <a:rPr lang="en-US" altLang="ja-JP" sz="3300" b="0" i="1" smtClean="0">
                              <a:latin typeface="Cambria Math" panose="02040503050406030204" pitchFamily="18" charset="0"/>
                            </a:rPr>
                          </m:ctrlPr>
                        </m:sSubSupPr>
                        <m:e>
                          <m:r>
                            <a:rPr lang="en-US" altLang="ja-JP" sz="3300" b="0" i="1" smtClean="0">
                              <a:latin typeface="Cambria Math" panose="02040503050406030204" pitchFamily="18" charset="0"/>
                            </a:rPr>
                            <m:t>𝑞</m:t>
                          </m:r>
                        </m:e>
                        <m:sub>
                          <m:r>
                            <a:rPr lang="en-US" altLang="ja-JP" sz="3300" b="0" i="1" smtClean="0">
                              <a:latin typeface="Cambria Math" panose="02040503050406030204" pitchFamily="18" charset="0"/>
                            </a:rPr>
                            <m:t>𝑡</m:t>
                          </m:r>
                        </m:sub>
                        <m:sup>
                          <m:r>
                            <a:rPr lang="en-US" altLang="ja-JP" sz="3300" b="0" i="1" smtClean="0">
                              <a:latin typeface="Cambria Math" panose="02040503050406030204" pitchFamily="18" charset="0"/>
                            </a:rPr>
                            <m:t>1</m:t>
                          </m:r>
                        </m:sup>
                      </m:sSubSup>
                      <m:r>
                        <a:rPr lang="en-US" altLang="ja-JP" sz="3300" b="0" i="1" smtClean="0">
                          <a:latin typeface="Cambria Math" panose="02040503050406030204" pitchFamily="18" charset="0"/>
                        </a:rPr>
                        <m:t>+</m:t>
                      </m:r>
                      <m:sSubSup>
                        <m:sSubSupPr>
                          <m:ctrlPr>
                            <a:rPr lang="en-US" altLang="ja-JP" sz="3300" i="1">
                              <a:latin typeface="Cambria Math" panose="02040503050406030204" pitchFamily="18" charset="0"/>
                            </a:rPr>
                          </m:ctrlPr>
                        </m:sSubSupPr>
                        <m:e>
                          <m:r>
                            <a:rPr lang="en-US" altLang="ja-JP" sz="3300" i="1">
                              <a:latin typeface="Cambria Math" panose="02040503050406030204" pitchFamily="18" charset="0"/>
                            </a:rPr>
                            <m:t>𝑝</m:t>
                          </m:r>
                        </m:e>
                        <m:sub>
                          <m:r>
                            <a:rPr lang="en-US" altLang="ja-JP" sz="3300" i="1">
                              <a:latin typeface="Cambria Math" panose="02040503050406030204" pitchFamily="18" charset="0"/>
                            </a:rPr>
                            <m:t>0</m:t>
                          </m:r>
                        </m:sub>
                        <m:sup>
                          <m:r>
                            <a:rPr lang="en-US" altLang="ja-JP" sz="3300" b="0" i="1" smtClean="0">
                              <a:latin typeface="Cambria Math" panose="02040503050406030204" pitchFamily="18" charset="0"/>
                            </a:rPr>
                            <m:t>2</m:t>
                          </m:r>
                        </m:sup>
                      </m:sSubSup>
                      <m:sSubSup>
                        <m:sSubSupPr>
                          <m:ctrlPr>
                            <a:rPr lang="en-US" altLang="ja-JP" sz="3300" i="1">
                              <a:latin typeface="Cambria Math" panose="02040503050406030204" pitchFamily="18" charset="0"/>
                            </a:rPr>
                          </m:ctrlPr>
                        </m:sSubSupPr>
                        <m:e>
                          <m:r>
                            <a:rPr lang="en-US" altLang="ja-JP" sz="3300" i="1">
                              <a:latin typeface="Cambria Math" panose="02040503050406030204" pitchFamily="18" charset="0"/>
                            </a:rPr>
                            <m:t>𝑞</m:t>
                          </m:r>
                        </m:e>
                        <m:sub>
                          <m:r>
                            <a:rPr lang="en-US" altLang="ja-JP" sz="3300" i="1">
                              <a:latin typeface="Cambria Math" panose="02040503050406030204" pitchFamily="18" charset="0"/>
                            </a:rPr>
                            <m:t>𝑡</m:t>
                          </m:r>
                        </m:sub>
                        <m:sup>
                          <m:r>
                            <a:rPr lang="en-US" altLang="ja-JP" sz="3300" b="0" i="1" smtClean="0">
                              <a:latin typeface="Cambria Math" panose="02040503050406030204" pitchFamily="18" charset="0"/>
                            </a:rPr>
                            <m:t>2</m:t>
                          </m:r>
                        </m:sup>
                      </m:sSubSup>
                      <m:r>
                        <a:rPr lang="en-US" altLang="ja-JP" sz="3300" b="0" i="1" smtClean="0">
                          <a:latin typeface="Cambria Math" panose="02040503050406030204" pitchFamily="18" charset="0"/>
                        </a:rPr>
                        <m:t>+</m:t>
                      </m:r>
                      <m:r>
                        <a:rPr lang="en-US" altLang="ja-JP" sz="3300" b="0" i="1" smtClean="0">
                          <a:latin typeface="Cambria Math" panose="02040503050406030204" pitchFamily="18" charset="0"/>
                          <a:ea typeface="Cambria Math" panose="02040503050406030204" pitchFamily="18" charset="0"/>
                        </a:rPr>
                        <m:t>⋯</m:t>
                      </m:r>
                      <m:r>
                        <a:rPr lang="en-US" altLang="ja-JP" sz="3300" b="0" i="1" smtClean="0">
                          <a:latin typeface="Cambria Math" panose="02040503050406030204" pitchFamily="18" charset="0"/>
                        </a:rPr>
                        <m:t>+</m:t>
                      </m:r>
                      <m:sSubSup>
                        <m:sSubSupPr>
                          <m:ctrlPr>
                            <a:rPr lang="en-US" altLang="ja-JP" sz="3300" i="1">
                              <a:latin typeface="Cambria Math" panose="02040503050406030204" pitchFamily="18" charset="0"/>
                            </a:rPr>
                          </m:ctrlPr>
                        </m:sSubSupPr>
                        <m:e>
                          <m:r>
                            <a:rPr lang="en-US" altLang="ja-JP" sz="3300" i="1">
                              <a:latin typeface="Cambria Math" panose="02040503050406030204" pitchFamily="18" charset="0"/>
                            </a:rPr>
                            <m:t>𝑝</m:t>
                          </m:r>
                        </m:e>
                        <m:sub>
                          <m:r>
                            <a:rPr lang="en-US" altLang="ja-JP" sz="3300" i="1">
                              <a:latin typeface="Cambria Math" panose="02040503050406030204" pitchFamily="18" charset="0"/>
                            </a:rPr>
                            <m:t>0</m:t>
                          </m:r>
                        </m:sub>
                        <m:sup>
                          <m:r>
                            <a:rPr lang="en-US" altLang="ja-JP" sz="3300" b="0" i="1" smtClean="0">
                              <a:latin typeface="Cambria Math" panose="02040503050406030204" pitchFamily="18" charset="0"/>
                            </a:rPr>
                            <m:t>𝑛</m:t>
                          </m:r>
                        </m:sup>
                      </m:sSubSup>
                      <m:sSubSup>
                        <m:sSubSupPr>
                          <m:ctrlPr>
                            <a:rPr lang="en-US" altLang="ja-JP" sz="3300" i="1">
                              <a:latin typeface="Cambria Math" panose="02040503050406030204" pitchFamily="18" charset="0"/>
                            </a:rPr>
                          </m:ctrlPr>
                        </m:sSubSupPr>
                        <m:e>
                          <m:r>
                            <a:rPr lang="en-US" altLang="ja-JP" sz="3300" i="1">
                              <a:latin typeface="Cambria Math" panose="02040503050406030204" pitchFamily="18" charset="0"/>
                            </a:rPr>
                            <m:t>𝑞</m:t>
                          </m:r>
                        </m:e>
                        <m:sub>
                          <m:r>
                            <a:rPr lang="en-US" altLang="ja-JP" sz="3300" i="1">
                              <a:latin typeface="Cambria Math" panose="02040503050406030204" pitchFamily="18" charset="0"/>
                            </a:rPr>
                            <m:t>𝑡</m:t>
                          </m:r>
                        </m:sub>
                        <m:sup>
                          <m:r>
                            <a:rPr lang="en-US" altLang="ja-JP" sz="3300" b="0" i="1" smtClean="0">
                              <a:latin typeface="Cambria Math" panose="02040503050406030204" pitchFamily="18" charset="0"/>
                            </a:rPr>
                            <m:t>𝑛</m:t>
                          </m:r>
                        </m:sup>
                      </m:sSubSup>
                    </m:oMath>
                  </m:oMathPara>
                </a14:m>
                <a:endParaRPr lang="en-US" altLang="ja-JP" sz="3300" dirty="0"/>
              </a:p>
              <a:p>
                <a:pPr marL="342900" lvl="1" indent="0">
                  <a:buNone/>
                </a:pPr>
                <a:endParaRPr lang="en-US" altLang="ja-JP" sz="2800" dirty="0"/>
              </a:p>
              <a:p>
                <a:r>
                  <a:rPr lang="ja-JP" altLang="en-US" sz="3300" dirty="0"/>
                  <a:t>名目</a:t>
                </a:r>
                <a:r>
                  <a:rPr lang="en-US" altLang="ja-JP" sz="3300" dirty="0"/>
                  <a:t>GDP</a:t>
                </a:r>
              </a:p>
              <a:p>
                <a:pPr marL="342900" lvl="1" indent="0">
                  <a:buNone/>
                </a:pPr>
                <a:r>
                  <a:rPr lang="ja-JP" altLang="en-US" sz="2800" dirty="0"/>
                  <a:t>各時点の価格で評価した</a:t>
                </a:r>
                <a:r>
                  <a:rPr lang="en-US" altLang="ja-JP" sz="2800" dirty="0"/>
                  <a:t>GDP</a:t>
                </a:r>
              </a:p>
              <a:p>
                <a:pPr lvl="1">
                  <a:buFont typeface="Wingdings" pitchFamily="2" charset="2"/>
                  <a:buNone/>
                </a:pPr>
                <a14:m>
                  <m:oMathPara xmlns:m="http://schemas.openxmlformats.org/officeDocument/2006/math">
                    <m:oMathParaPr>
                      <m:jc m:val="centerGroup"/>
                    </m:oMathParaPr>
                    <m:oMath xmlns:m="http://schemas.openxmlformats.org/officeDocument/2006/math">
                      <m:sSub>
                        <m:sSubPr>
                          <m:ctrlPr>
                            <a:rPr lang="en-US" altLang="ja-JP" sz="3300" i="1" smtClean="0">
                              <a:latin typeface="Cambria Math" panose="02040503050406030204" pitchFamily="18" charset="0"/>
                            </a:rPr>
                          </m:ctrlPr>
                        </m:sSubPr>
                        <m:e>
                          <m:r>
                            <a:rPr lang="en-US" altLang="ja-JP" sz="3300" b="0" i="1" smtClean="0">
                              <a:latin typeface="Cambria Math" panose="02040503050406030204" pitchFamily="18" charset="0"/>
                            </a:rPr>
                            <m:t>𝑃𝑌</m:t>
                          </m:r>
                        </m:e>
                        <m:sub>
                          <m:r>
                            <a:rPr lang="en-US" altLang="ja-JP" sz="3300" b="0" i="1" smtClean="0">
                              <a:latin typeface="Cambria Math" panose="02040503050406030204" pitchFamily="18" charset="0"/>
                            </a:rPr>
                            <m:t>𝑡</m:t>
                          </m:r>
                        </m:sub>
                      </m:sSub>
                      <m:r>
                        <a:rPr lang="en-US" altLang="ja-JP" sz="3300" b="0" i="1" smtClean="0">
                          <a:latin typeface="Cambria Math" panose="02040503050406030204" pitchFamily="18" charset="0"/>
                        </a:rPr>
                        <m:t>=</m:t>
                      </m:r>
                      <m:sSubSup>
                        <m:sSubSupPr>
                          <m:ctrlPr>
                            <a:rPr lang="en-US" altLang="ja-JP" sz="3300" b="0" i="1" smtClean="0">
                              <a:latin typeface="Cambria Math" panose="02040503050406030204" pitchFamily="18" charset="0"/>
                            </a:rPr>
                          </m:ctrlPr>
                        </m:sSubSupPr>
                        <m:e>
                          <m:r>
                            <a:rPr lang="en-US" altLang="ja-JP" sz="3300" b="0" i="1" smtClean="0">
                              <a:latin typeface="Cambria Math" panose="02040503050406030204" pitchFamily="18" charset="0"/>
                            </a:rPr>
                            <m:t>𝑝</m:t>
                          </m:r>
                        </m:e>
                        <m:sub>
                          <m:r>
                            <a:rPr lang="en-US" altLang="ja-JP" sz="3300" b="0" i="1" smtClean="0">
                              <a:latin typeface="Cambria Math" panose="02040503050406030204" pitchFamily="18" charset="0"/>
                            </a:rPr>
                            <m:t>𝑡</m:t>
                          </m:r>
                        </m:sub>
                        <m:sup>
                          <m:r>
                            <a:rPr lang="en-US" altLang="ja-JP" sz="3300" b="0" i="1" smtClean="0">
                              <a:latin typeface="Cambria Math" panose="02040503050406030204" pitchFamily="18" charset="0"/>
                            </a:rPr>
                            <m:t>1</m:t>
                          </m:r>
                        </m:sup>
                      </m:sSubSup>
                      <m:sSubSup>
                        <m:sSubSupPr>
                          <m:ctrlPr>
                            <a:rPr lang="en-US" altLang="ja-JP" sz="3300" b="0" i="1" smtClean="0">
                              <a:latin typeface="Cambria Math" panose="02040503050406030204" pitchFamily="18" charset="0"/>
                            </a:rPr>
                          </m:ctrlPr>
                        </m:sSubSupPr>
                        <m:e>
                          <m:r>
                            <a:rPr lang="en-US" altLang="ja-JP" sz="3300" b="0" i="1" smtClean="0">
                              <a:latin typeface="Cambria Math" panose="02040503050406030204" pitchFamily="18" charset="0"/>
                            </a:rPr>
                            <m:t>𝑞</m:t>
                          </m:r>
                        </m:e>
                        <m:sub>
                          <m:r>
                            <a:rPr lang="en-US" altLang="ja-JP" sz="3300" b="0" i="1" smtClean="0">
                              <a:latin typeface="Cambria Math" panose="02040503050406030204" pitchFamily="18" charset="0"/>
                            </a:rPr>
                            <m:t>𝑡</m:t>
                          </m:r>
                        </m:sub>
                        <m:sup>
                          <m:r>
                            <a:rPr lang="en-US" altLang="ja-JP" sz="3300" b="0" i="1" smtClean="0">
                              <a:latin typeface="Cambria Math" panose="02040503050406030204" pitchFamily="18" charset="0"/>
                            </a:rPr>
                            <m:t>1</m:t>
                          </m:r>
                        </m:sup>
                      </m:sSubSup>
                      <m:r>
                        <a:rPr lang="en-US" altLang="ja-JP" sz="3300" b="0" i="1" smtClean="0">
                          <a:latin typeface="Cambria Math" panose="02040503050406030204" pitchFamily="18" charset="0"/>
                        </a:rPr>
                        <m:t>+</m:t>
                      </m:r>
                      <m:sSubSup>
                        <m:sSubSupPr>
                          <m:ctrlPr>
                            <a:rPr lang="en-US" altLang="ja-JP" sz="3300" i="1">
                              <a:latin typeface="Cambria Math" panose="02040503050406030204" pitchFamily="18" charset="0"/>
                            </a:rPr>
                          </m:ctrlPr>
                        </m:sSubSupPr>
                        <m:e>
                          <m:r>
                            <a:rPr lang="en-US" altLang="ja-JP" sz="3300" i="1">
                              <a:latin typeface="Cambria Math" panose="02040503050406030204" pitchFamily="18" charset="0"/>
                            </a:rPr>
                            <m:t>𝑝</m:t>
                          </m:r>
                        </m:e>
                        <m:sub>
                          <m:r>
                            <a:rPr lang="en-US" altLang="ja-JP" sz="3300" b="0" i="1" smtClean="0">
                              <a:latin typeface="Cambria Math" panose="02040503050406030204" pitchFamily="18" charset="0"/>
                            </a:rPr>
                            <m:t>𝑡</m:t>
                          </m:r>
                        </m:sub>
                        <m:sup>
                          <m:r>
                            <a:rPr lang="en-US" altLang="ja-JP" sz="3300" b="0" i="1" smtClean="0">
                              <a:latin typeface="Cambria Math" panose="02040503050406030204" pitchFamily="18" charset="0"/>
                            </a:rPr>
                            <m:t>2</m:t>
                          </m:r>
                        </m:sup>
                      </m:sSubSup>
                      <m:sSubSup>
                        <m:sSubSupPr>
                          <m:ctrlPr>
                            <a:rPr lang="en-US" altLang="ja-JP" sz="3300" i="1">
                              <a:latin typeface="Cambria Math" panose="02040503050406030204" pitchFamily="18" charset="0"/>
                            </a:rPr>
                          </m:ctrlPr>
                        </m:sSubSupPr>
                        <m:e>
                          <m:r>
                            <a:rPr lang="en-US" altLang="ja-JP" sz="3300" i="1">
                              <a:latin typeface="Cambria Math" panose="02040503050406030204" pitchFamily="18" charset="0"/>
                            </a:rPr>
                            <m:t>𝑞</m:t>
                          </m:r>
                        </m:e>
                        <m:sub>
                          <m:r>
                            <a:rPr lang="en-US" altLang="ja-JP" sz="3300" i="1">
                              <a:latin typeface="Cambria Math" panose="02040503050406030204" pitchFamily="18" charset="0"/>
                            </a:rPr>
                            <m:t>𝑡</m:t>
                          </m:r>
                        </m:sub>
                        <m:sup>
                          <m:r>
                            <a:rPr lang="en-US" altLang="ja-JP" sz="3300" b="0" i="1" smtClean="0">
                              <a:latin typeface="Cambria Math" panose="02040503050406030204" pitchFamily="18" charset="0"/>
                            </a:rPr>
                            <m:t>2</m:t>
                          </m:r>
                        </m:sup>
                      </m:sSubSup>
                      <m:r>
                        <a:rPr lang="en-US" altLang="ja-JP" sz="3300" b="0" i="1" smtClean="0">
                          <a:latin typeface="Cambria Math" panose="02040503050406030204" pitchFamily="18" charset="0"/>
                        </a:rPr>
                        <m:t>+</m:t>
                      </m:r>
                      <m:r>
                        <a:rPr lang="en-US" altLang="ja-JP" sz="3300" b="0" i="1" smtClean="0">
                          <a:latin typeface="Cambria Math" panose="02040503050406030204" pitchFamily="18" charset="0"/>
                          <a:ea typeface="Cambria Math" panose="02040503050406030204" pitchFamily="18" charset="0"/>
                        </a:rPr>
                        <m:t>⋯</m:t>
                      </m:r>
                      <m:r>
                        <a:rPr lang="en-US" altLang="ja-JP" sz="3300" b="0" i="1" smtClean="0">
                          <a:latin typeface="Cambria Math" panose="02040503050406030204" pitchFamily="18" charset="0"/>
                        </a:rPr>
                        <m:t>+</m:t>
                      </m:r>
                      <m:sSubSup>
                        <m:sSubSupPr>
                          <m:ctrlPr>
                            <a:rPr lang="en-US" altLang="ja-JP" sz="3300" i="1">
                              <a:latin typeface="Cambria Math" panose="02040503050406030204" pitchFamily="18" charset="0"/>
                            </a:rPr>
                          </m:ctrlPr>
                        </m:sSubSupPr>
                        <m:e>
                          <m:r>
                            <a:rPr lang="en-US" altLang="ja-JP" sz="3300" i="1">
                              <a:latin typeface="Cambria Math" panose="02040503050406030204" pitchFamily="18" charset="0"/>
                            </a:rPr>
                            <m:t>𝑝</m:t>
                          </m:r>
                        </m:e>
                        <m:sub>
                          <m:r>
                            <a:rPr lang="en-US" altLang="ja-JP" sz="3300" b="0" i="1" smtClean="0">
                              <a:latin typeface="Cambria Math" panose="02040503050406030204" pitchFamily="18" charset="0"/>
                            </a:rPr>
                            <m:t>𝑡</m:t>
                          </m:r>
                        </m:sub>
                        <m:sup>
                          <m:r>
                            <a:rPr lang="en-US" altLang="ja-JP" sz="3300" b="0" i="1" smtClean="0">
                              <a:latin typeface="Cambria Math" panose="02040503050406030204" pitchFamily="18" charset="0"/>
                            </a:rPr>
                            <m:t>𝑛</m:t>
                          </m:r>
                        </m:sup>
                      </m:sSubSup>
                      <m:sSubSup>
                        <m:sSubSupPr>
                          <m:ctrlPr>
                            <a:rPr lang="en-US" altLang="ja-JP" sz="3300" i="1">
                              <a:latin typeface="Cambria Math" panose="02040503050406030204" pitchFamily="18" charset="0"/>
                            </a:rPr>
                          </m:ctrlPr>
                        </m:sSubSupPr>
                        <m:e>
                          <m:r>
                            <a:rPr lang="en-US" altLang="ja-JP" sz="3300" i="1">
                              <a:latin typeface="Cambria Math" panose="02040503050406030204" pitchFamily="18" charset="0"/>
                            </a:rPr>
                            <m:t>𝑞</m:t>
                          </m:r>
                        </m:e>
                        <m:sub>
                          <m:r>
                            <a:rPr lang="en-US" altLang="ja-JP" sz="3300" i="1">
                              <a:latin typeface="Cambria Math" panose="02040503050406030204" pitchFamily="18" charset="0"/>
                            </a:rPr>
                            <m:t>𝑡</m:t>
                          </m:r>
                        </m:sub>
                        <m:sup>
                          <m:r>
                            <a:rPr lang="en-US" altLang="ja-JP" sz="3300" b="0" i="1" smtClean="0">
                              <a:latin typeface="Cambria Math" panose="02040503050406030204" pitchFamily="18" charset="0"/>
                            </a:rPr>
                            <m:t>𝑛</m:t>
                          </m:r>
                        </m:sup>
                      </m:sSubSup>
                    </m:oMath>
                  </m:oMathPara>
                </a14:m>
                <a:endParaRPr lang="en-US" altLang="ja-JP" sz="1900" dirty="0"/>
              </a:p>
              <a:p>
                <a:pPr lvl="1">
                  <a:buFont typeface="Wingdings" pitchFamily="2" charset="2"/>
                  <a:buNone/>
                </a:pPr>
                <a:r>
                  <a:rPr lang="ja-JP" altLang="en-US" sz="1900" dirty="0"/>
                  <a:t>　</a:t>
                </a:r>
                <a:endParaRPr lang="en-US" altLang="ja-JP" sz="3300" i="1" dirty="0">
                  <a:latin typeface="Times New Roman" pitchFamily="18" charset="0"/>
                  <a:cs typeface="Times New Roman" pitchFamily="18" charset="0"/>
                </a:endParaRPr>
              </a:p>
              <a:p>
                <a:pPr lvl="1">
                  <a:buFont typeface="Wingdings" pitchFamily="2" charset="2"/>
                  <a:buNone/>
                </a:pPr>
                <a:r>
                  <a:rPr lang="en-US" altLang="ja-JP" sz="3300" i="1" dirty="0">
                    <a:latin typeface="Times New Roman" pitchFamily="18" charset="0"/>
                    <a:cs typeface="Times New Roman" pitchFamily="18" charset="0"/>
                  </a:rPr>
                  <a:t>				p</a:t>
                </a:r>
                <a:r>
                  <a:rPr lang="en-US" altLang="ja-JP" sz="3300" i="1" baseline="30000" dirty="0">
                    <a:latin typeface="Times New Roman" pitchFamily="18" charset="0"/>
                    <a:cs typeface="Times New Roman" pitchFamily="18" charset="0"/>
                  </a:rPr>
                  <a:t>i</a:t>
                </a:r>
                <a:r>
                  <a:rPr lang="en-US" altLang="ja-JP" sz="3300" i="1" baseline="-25000" dirty="0">
                    <a:latin typeface="Times New Roman" pitchFamily="18" charset="0"/>
                    <a:cs typeface="Times New Roman" pitchFamily="18" charset="0"/>
                  </a:rPr>
                  <a:t>t</a:t>
                </a:r>
                <a:r>
                  <a:rPr lang="ja-JP" altLang="en-US" sz="3300" i="1" baseline="-25000" dirty="0">
                    <a:latin typeface="Times New Roman" pitchFamily="18" charset="0"/>
                    <a:cs typeface="Times New Roman" pitchFamily="18" charset="0"/>
                  </a:rPr>
                  <a:t>　</a:t>
                </a:r>
                <a:r>
                  <a:rPr lang="ja-JP" altLang="en-US" sz="1900" dirty="0">
                    <a:latin typeface="Times New Roman" pitchFamily="18" charset="0"/>
                    <a:cs typeface="Times New Roman" pitchFamily="18" charset="0"/>
                  </a:rPr>
                  <a:t>時点</a:t>
                </a:r>
                <a:r>
                  <a:rPr lang="en-US" altLang="ja-JP" sz="1900" i="1" dirty="0">
                    <a:latin typeface="Times New Roman" pitchFamily="18" charset="0"/>
                    <a:cs typeface="Times New Roman" pitchFamily="18" charset="0"/>
                  </a:rPr>
                  <a:t>t</a:t>
                </a:r>
                <a:r>
                  <a:rPr lang="ja-JP" altLang="en-US" sz="1900" dirty="0">
                    <a:latin typeface="Times New Roman" pitchFamily="18" charset="0"/>
                    <a:cs typeface="Times New Roman" pitchFamily="18" charset="0"/>
                  </a:rPr>
                  <a:t>における第</a:t>
                </a:r>
                <a:r>
                  <a:rPr lang="en-US" altLang="ja-JP" sz="1900" i="1" dirty="0" err="1">
                    <a:latin typeface="Times New Roman" pitchFamily="18" charset="0"/>
                    <a:cs typeface="Times New Roman" pitchFamily="18" charset="0"/>
                  </a:rPr>
                  <a:t>i</a:t>
                </a:r>
                <a:r>
                  <a:rPr lang="ja-JP" altLang="en-US" sz="1900" dirty="0">
                    <a:latin typeface="Times New Roman" pitchFamily="18" charset="0"/>
                    <a:cs typeface="Times New Roman" pitchFamily="18" charset="0"/>
                  </a:rPr>
                  <a:t>財の価格</a:t>
                </a:r>
              </a:p>
              <a:p>
                <a:pPr lvl="1">
                  <a:buFont typeface="Wingdings" pitchFamily="2" charset="2"/>
                  <a:buNone/>
                </a:pPr>
                <a:r>
                  <a:rPr lang="ja-JP" altLang="en-US" sz="3300" i="1" dirty="0">
                    <a:latin typeface="Times New Roman" pitchFamily="18" charset="0"/>
                    <a:cs typeface="Times New Roman" pitchFamily="18" charset="0"/>
                  </a:rPr>
                  <a:t>				</a:t>
                </a:r>
                <a:r>
                  <a:rPr lang="en-US" altLang="ja-JP" sz="3300" i="1" dirty="0" err="1">
                    <a:latin typeface="Times New Roman" pitchFamily="18" charset="0"/>
                    <a:cs typeface="Times New Roman" pitchFamily="18" charset="0"/>
                  </a:rPr>
                  <a:t>q</a:t>
                </a:r>
                <a:r>
                  <a:rPr lang="en-US" altLang="ja-JP" sz="3300" i="1" baseline="30000" dirty="0" err="1">
                    <a:latin typeface="Times New Roman" pitchFamily="18" charset="0"/>
                    <a:cs typeface="Times New Roman" pitchFamily="18" charset="0"/>
                  </a:rPr>
                  <a:t>i</a:t>
                </a:r>
                <a:r>
                  <a:rPr lang="en-US" altLang="ja-JP" sz="3300" i="1" baseline="-25000" dirty="0" err="1">
                    <a:latin typeface="Times New Roman" pitchFamily="18" charset="0"/>
                    <a:cs typeface="Times New Roman" pitchFamily="18" charset="0"/>
                  </a:rPr>
                  <a:t>t</a:t>
                </a:r>
                <a:r>
                  <a:rPr lang="ja-JP" altLang="en-US" sz="3300" i="1" baseline="-25000" dirty="0">
                    <a:latin typeface="Times New Roman" pitchFamily="18" charset="0"/>
                    <a:cs typeface="Times New Roman" pitchFamily="18" charset="0"/>
                  </a:rPr>
                  <a:t>　</a:t>
                </a:r>
                <a:r>
                  <a:rPr lang="ja-JP" altLang="en-US" sz="1900" dirty="0">
                    <a:latin typeface="Times New Roman" pitchFamily="18" charset="0"/>
                    <a:cs typeface="Times New Roman" pitchFamily="18" charset="0"/>
                  </a:rPr>
                  <a:t>時点</a:t>
                </a:r>
                <a:r>
                  <a:rPr lang="en-US" altLang="ja-JP" sz="1900" i="1" dirty="0">
                    <a:latin typeface="Times New Roman" pitchFamily="18" charset="0"/>
                    <a:cs typeface="Times New Roman" pitchFamily="18" charset="0"/>
                  </a:rPr>
                  <a:t>t</a:t>
                </a:r>
                <a:r>
                  <a:rPr lang="ja-JP" altLang="en-US" sz="1900" dirty="0">
                    <a:latin typeface="Times New Roman" pitchFamily="18" charset="0"/>
                    <a:cs typeface="Times New Roman" pitchFamily="18" charset="0"/>
                  </a:rPr>
                  <a:t>における第</a:t>
                </a:r>
                <a:r>
                  <a:rPr lang="en-US" altLang="ja-JP" sz="1900" i="1" dirty="0" err="1">
                    <a:latin typeface="Times New Roman" pitchFamily="18" charset="0"/>
                    <a:cs typeface="Times New Roman" pitchFamily="18" charset="0"/>
                  </a:rPr>
                  <a:t>i</a:t>
                </a:r>
                <a:r>
                  <a:rPr lang="ja-JP" altLang="en-US" sz="1900" dirty="0">
                    <a:latin typeface="Times New Roman" pitchFamily="18" charset="0"/>
                    <a:cs typeface="Times New Roman" pitchFamily="18" charset="0"/>
                  </a:rPr>
                  <a:t>財の数量</a:t>
                </a:r>
                <a:endParaRPr lang="en-US" altLang="ja-JP" sz="1900" dirty="0">
                  <a:latin typeface="Times New Roman" pitchFamily="18" charset="0"/>
                  <a:cs typeface="Times New Roman" pitchFamily="18" charset="0"/>
                </a:endParaRPr>
              </a:p>
              <a:p>
                <a:pPr>
                  <a:buNone/>
                </a:pPr>
                <a:endParaRPr lang="en-US" altLang="ja-JP" sz="2800" dirty="0">
                  <a:latin typeface="Times New Roman" pitchFamily="18" charset="0"/>
                  <a:cs typeface="Times New Roman" pitchFamily="18" charset="0"/>
                </a:endParaRPr>
              </a:p>
              <a:p>
                <a:r>
                  <a:rPr lang="ja-JP" altLang="en-US" sz="2800" dirty="0">
                    <a:latin typeface="Times New Roman" pitchFamily="18" charset="0"/>
                    <a:cs typeface="Times New Roman" pitchFamily="18" charset="0"/>
                  </a:rPr>
                  <a:t>連鎖方式：現在の実質</a:t>
                </a:r>
                <a:r>
                  <a:rPr lang="en-US" altLang="ja-JP" sz="2800" dirty="0">
                    <a:latin typeface="Times New Roman" pitchFamily="18" charset="0"/>
                    <a:cs typeface="Times New Roman" pitchFamily="18" charset="0"/>
                  </a:rPr>
                  <a:t>GDP</a:t>
                </a:r>
                <a:r>
                  <a:rPr lang="ja-JP" altLang="en-US" sz="2800" dirty="0">
                    <a:latin typeface="Times New Roman" pitchFamily="18" charset="0"/>
                    <a:cs typeface="Times New Roman" pitchFamily="18" charset="0"/>
                  </a:rPr>
                  <a:t>の推計方法</a:t>
                </a:r>
                <a:endParaRPr lang="en-US" altLang="ja-JP" sz="2800" dirty="0">
                  <a:latin typeface="Times New Roman" pitchFamily="18" charset="0"/>
                  <a:cs typeface="Times New Roman" pitchFamily="18" charset="0"/>
                </a:endParaRPr>
              </a:p>
              <a:p>
                <a:pPr lvl="1"/>
                <a:r>
                  <a:rPr lang="ja-JP" altLang="en-US" sz="2800" dirty="0">
                    <a:latin typeface="Times New Roman" pitchFamily="18" charset="0"/>
                    <a:cs typeface="Times New Roman" pitchFamily="18" charset="0"/>
                  </a:rPr>
                  <a:t>前年度基準の実質</a:t>
                </a:r>
                <a:r>
                  <a:rPr lang="en-US" altLang="ja-JP" sz="2800" dirty="0">
                    <a:latin typeface="Times New Roman" pitchFamily="18" charset="0"/>
                    <a:cs typeface="Times New Roman" pitchFamily="18" charset="0"/>
                  </a:rPr>
                  <a:t>GDP</a:t>
                </a:r>
                <a:r>
                  <a:rPr lang="ja-JP" altLang="en-US" sz="2800" dirty="0">
                    <a:latin typeface="Times New Roman" pitchFamily="18" charset="0"/>
                    <a:cs typeface="Times New Roman" pitchFamily="18" charset="0"/>
                  </a:rPr>
                  <a:t>成長率（</a:t>
                </a:r>
                <a:r>
                  <a:rPr lang="en-US" altLang="ja-JP" sz="2800" dirty="0">
                    <a:latin typeface="Times New Roman" pitchFamily="18" charset="0"/>
                    <a:cs typeface="Times New Roman" pitchFamily="18" charset="0"/>
                  </a:rPr>
                  <a:t>g</a:t>
                </a:r>
                <a:r>
                  <a:rPr lang="ja-JP" altLang="en-US" sz="2800" dirty="0">
                    <a:latin typeface="Times New Roman" pitchFamily="18" charset="0"/>
                    <a:cs typeface="Times New Roman" pitchFamily="18" charset="0"/>
                  </a:rPr>
                  <a:t>とする）を求める</a:t>
                </a:r>
                <a:endParaRPr lang="en-US" altLang="ja-JP" sz="2800" dirty="0">
                  <a:latin typeface="Times New Roman" pitchFamily="18" charset="0"/>
                  <a:cs typeface="Times New Roman" pitchFamily="18" charset="0"/>
                </a:endParaRPr>
              </a:p>
              <a:p>
                <a:pPr lvl="1"/>
                <a:r>
                  <a:rPr lang="ja-JP" altLang="en-US" sz="2800" dirty="0">
                    <a:latin typeface="Times New Roman" pitchFamily="18" charset="0"/>
                    <a:cs typeface="Times New Roman" pitchFamily="18" charset="0"/>
                  </a:rPr>
                  <a:t>実質</a:t>
                </a:r>
                <a:r>
                  <a:rPr lang="en-US" altLang="ja-JP" sz="2800" dirty="0">
                    <a:latin typeface="Times New Roman" pitchFamily="18" charset="0"/>
                    <a:cs typeface="Times New Roman" pitchFamily="18" charset="0"/>
                  </a:rPr>
                  <a:t>GDP</a:t>
                </a:r>
                <a:r>
                  <a:rPr lang="ja-JP" altLang="en-US" sz="2800" dirty="0">
                    <a:latin typeface="Times New Roman" pitchFamily="18" charset="0"/>
                    <a:cs typeface="Times New Roman" pitchFamily="18" charset="0"/>
                  </a:rPr>
                  <a:t>を前年度実質</a:t>
                </a:r>
                <a:r>
                  <a:rPr lang="en-US" altLang="ja-JP" sz="2800" dirty="0">
                    <a:latin typeface="Times New Roman" pitchFamily="18" charset="0"/>
                    <a:cs typeface="Times New Roman" pitchFamily="18" charset="0"/>
                  </a:rPr>
                  <a:t>GDP</a:t>
                </a:r>
                <a:r>
                  <a:rPr lang="ja-JP" altLang="en-US" sz="2800" dirty="0">
                    <a:latin typeface="Times New Roman" pitchFamily="18" charset="0"/>
                    <a:cs typeface="Times New Roman" pitchFamily="18" charset="0"/>
                  </a:rPr>
                  <a:t>に（</a:t>
                </a:r>
                <a:r>
                  <a:rPr lang="en-US" altLang="ja-JP" sz="2800" dirty="0">
                    <a:latin typeface="Times New Roman" pitchFamily="18" charset="0"/>
                    <a:cs typeface="Times New Roman" pitchFamily="18" charset="0"/>
                  </a:rPr>
                  <a:t>1+g</a:t>
                </a:r>
                <a:r>
                  <a:rPr lang="ja-JP" altLang="en-US" sz="2800" dirty="0">
                    <a:latin typeface="Times New Roman" pitchFamily="18" charset="0"/>
                    <a:cs typeface="Times New Roman" pitchFamily="18" charset="0"/>
                  </a:rPr>
                  <a:t>）をかけて求める</a:t>
                </a:r>
                <a:endParaRPr lang="en-US" altLang="ja-JP" sz="2800" dirty="0">
                  <a:latin typeface="Times New Roman" pitchFamily="18" charset="0"/>
                  <a:cs typeface="Times New Roman" pitchFamily="18" charset="0"/>
                </a:endParaRPr>
              </a:p>
              <a:p>
                <a:pPr lvl="1"/>
                <a:r>
                  <a:rPr lang="ja-JP" altLang="en-US" sz="2800" dirty="0">
                    <a:latin typeface="Times New Roman" pitchFamily="18" charset="0"/>
                    <a:cs typeface="Times New Roman" pitchFamily="18" charset="0"/>
                  </a:rPr>
                  <a:t>詳細は教科書を参照</a:t>
                </a:r>
                <a:endParaRPr lang="en-US" altLang="ja-JP" sz="2800" dirty="0">
                  <a:latin typeface="Times New Roman" pitchFamily="18" charset="0"/>
                  <a:cs typeface="Times New Roman" pitchFamily="18" charset="0"/>
                </a:endParaRPr>
              </a:p>
            </p:txBody>
          </p:sp>
        </mc:Choice>
        <mc:Fallback xmlns="">
          <p:sp>
            <p:nvSpPr>
              <p:cNvPr id="19459" name="Rectangle 3"/>
              <p:cNvSpPr>
                <a:spLocks noGrp="1" noRot="1" noChangeAspect="1" noMove="1" noResize="1" noEditPoints="1" noAdjustHandles="1" noChangeArrowheads="1" noChangeShapeType="1" noTextEdit="1"/>
              </p:cNvSpPr>
              <p:nvPr>
                <p:ph idx="1"/>
              </p:nvPr>
            </p:nvSpPr>
            <p:spPr>
              <a:xfrm>
                <a:off x="395412" y="1628800"/>
                <a:ext cx="8353176" cy="5041032"/>
              </a:xfrm>
              <a:blipFill>
                <a:blip r:embed="rId4"/>
                <a:stretch>
                  <a:fillRect l="-1168" t="-3023"/>
                </a:stretch>
              </a:blipFill>
            </p:spPr>
            <p:txBody>
              <a:bodyPr/>
              <a:lstStyle/>
              <a:p>
                <a:r>
                  <a:rPr lang="ja-JP" altLang="en-US">
                    <a:noFill/>
                  </a:rPr>
                  <a:t> </a:t>
                </a:r>
              </a:p>
            </p:txBody>
          </p:sp>
        </mc:Fallback>
      </mc:AlternateContent>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B4F978-73C5-42ED-B02F-A09CFB6D82AD}"/>
              </a:ext>
            </a:extLst>
          </p:cNvPr>
          <p:cNvSpPr>
            <a:spLocks noGrp="1"/>
          </p:cNvSpPr>
          <p:nvPr>
            <p:ph type="title"/>
          </p:nvPr>
        </p:nvSpPr>
        <p:spPr/>
        <p:txBody>
          <a:bodyPr/>
          <a:lstStyle/>
          <a:p>
            <a:r>
              <a:rPr kumimoji="1" lang="en-US" altLang="ja-JP" dirty="0"/>
              <a:t>GDP</a:t>
            </a:r>
            <a:r>
              <a:rPr kumimoji="1" lang="ja-JP" altLang="en-US" dirty="0"/>
              <a:t>の構成（</a:t>
            </a:r>
            <a:r>
              <a:rPr kumimoji="1" lang="en-US" altLang="ja-JP" dirty="0"/>
              <a:t>2019</a:t>
            </a:r>
            <a:r>
              <a:rPr kumimoji="1" lang="ja-JP" altLang="en-US" dirty="0"/>
              <a:t>年度，名目）</a:t>
            </a:r>
          </a:p>
        </p:txBody>
      </p:sp>
      <p:graphicFrame>
        <p:nvGraphicFramePr>
          <p:cNvPr id="4" name="コンテンツ プレースホルダー 3">
            <a:extLst>
              <a:ext uri="{FF2B5EF4-FFF2-40B4-BE49-F238E27FC236}">
                <a16:creationId xmlns:a16="http://schemas.microsoft.com/office/drawing/2014/main" id="{F63224A1-5352-431C-950B-E4C6C8176C89}"/>
              </a:ext>
            </a:extLst>
          </p:cNvPr>
          <p:cNvGraphicFramePr>
            <a:graphicFrameLocks noGrp="1"/>
          </p:cNvGraphicFramePr>
          <p:nvPr>
            <p:ph idx="1"/>
            <p:extLst>
              <p:ext uri="{D42A27DB-BD31-4B8C-83A1-F6EECF244321}">
                <p14:modId xmlns:p14="http://schemas.microsoft.com/office/powerpoint/2010/main" val="2759677783"/>
              </p:ext>
            </p:extLst>
          </p:nvPr>
        </p:nvGraphicFramePr>
        <p:xfrm>
          <a:off x="1043608" y="1690689"/>
          <a:ext cx="7344816" cy="4896540"/>
        </p:xfrm>
        <a:graphic>
          <a:graphicData uri="http://schemas.openxmlformats.org/drawingml/2006/table">
            <a:tbl>
              <a:tblPr>
                <a:tableStyleId>{5C22544A-7EE6-4342-B048-85BDC9FD1C3A}</a:tableStyleId>
              </a:tblPr>
              <a:tblGrid>
                <a:gridCol w="3592820">
                  <a:extLst>
                    <a:ext uri="{9D8B030D-6E8A-4147-A177-3AD203B41FA5}">
                      <a16:colId xmlns:a16="http://schemas.microsoft.com/office/drawing/2014/main" val="4184306044"/>
                    </a:ext>
                  </a:extLst>
                </a:gridCol>
                <a:gridCol w="2069282">
                  <a:extLst>
                    <a:ext uri="{9D8B030D-6E8A-4147-A177-3AD203B41FA5}">
                      <a16:colId xmlns:a16="http://schemas.microsoft.com/office/drawing/2014/main" val="1806863049"/>
                    </a:ext>
                  </a:extLst>
                </a:gridCol>
                <a:gridCol w="1682714">
                  <a:extLst>
                    <a:ext uri="{9D8B030D-6E8A-4147-A177-3AD203B41FA5}">
                      <a16:colId xmlns:a16="http://schemas.microsoft.com/office/drawing/2014/main" val="1359004952"/>
                    </a:ext>
                  </a:extLst>
                </a:gridCol>
              </a:tblGrid>
              <a:tr h="445140">
                <a:tc>
                  <a:txBody>
                    <a:bodyPr/>
                    <a:lstStyle/>
                    <a:p>
                      <a:pPr algn="l" fontAlgn="b"/>
                      <a:r>
                        <a:rPr lang="ja-JP" altLang="en-US" sz="2800" u="none" strike="noStrike" dirty="0">
                          <a:effectLst/>
                          <a:latin typeface="ＭＳ Ｐゴシック" panose="020B0600070205080204" pitchFamily="50" charset="-128"/>
                          <a:ea typeface="ＭＳ Ｐゴシック" panose="020B0600070205080204" pitchFamily="50" charset="-128"/>
                        </a:rPr>
                        <a:t>　</a:t>
                      </a:r>
                      <a:endParaRPr lang="ja-JP" altLang="en-US"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tc>
                  <a:txBody>
                    <a:bodyPr/>
                    <a:lstStyle/>
                    <a:p>
                      <a:pPr algn="r" fontAlgn="b"/>
                      <a:r>
                        <a:rPr lang="en-US" altLang="ja-JP" sz="2800" u="none" strike="noStrike" dirty="0">
                          <a:effectLst/>
                          <a:latin typeface="ＭＳ Ｐゴシック" panose="020B0600070205080204" pitchFamily="50" charset="-128"/>
                          <a:ea typeface="ＭＳ Ｐゴシック" panose="020B0600070205080204" pitchFamily="50" charset="-128"/>
                        </a:rPr>
                        <a:t>10</a:t>
                      </a:r>
                      <a:r>
                        <a:rPr lang="ja-JP" altLang="en-US" sz="2800" u="none" strike="noStrike" dirty="0">
                          <a:effectLst/>
                          <a:latin typeface="ＭＳ Ｐゴシック" panose="020B0600070205080204" pitchFamily="50" charset="-128"/>
                          <a:ea typeface="ＭＳ Ｐゴシック" panose="020B0600070205080204" pitchFamily="50" charset="-128"/>
                        </a:rPr>
                        <a:t>億円</a:t>
                      </a:r>
                      <a:endParaRPr lang="ja-JP" altLang="en-US"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tc>
                  <a:txBody>
                    <a:bodyPr/>
                    <a:lstStyle/>
                    <a:p>
                      <a:pPr algn="r" fontAlgn="b"/>
                      <a:r>
                        <a:rPr lang="ja-JP" altLang="en-US" sz="2800" u="none" strike="noStrike" dirty="0">
                          <a:effectLst/>
                          <a:latin typeface="ＭＳ Ｐゴシック" panose="020B0600070205080204" pitchFamily="50" charset="-128"/>
                          <a:ea typeface="ＭＳ Ｐゴシック" panose="020B0600070205080204" pitchFamily="50" charset="-128"/>
                        </a:rPr>
                        <a:t>構成比</a:t>
                      </a:r>
                      <a:endParaRPr lang="ja-JP" altLang="en-US"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extLst>
                  <a:ext uri="{0D108BD9-81ED-4DB2-BD59-A6C34878D82A}">
                    <a16:rowId xmlns:a16="http://schemas.microsoft.com/office/drawing/2014/main" val="1650729293"/>
                  </a:ext>
                </a:extLst>
              </a:tr>
              <a:tr h="445140">
                <a:tc>
                  <a:txBody>
                    <a:bodyPr/>
                    <a:lstStyle/>
                    <a:p>
                      <a:pPr algn="l" fontAlgn="b"/>
                      <a:r>
                        <a:rPr lang="en-US" sz="2800" u="none" strike="noStrike" dirty="0">
                          <a:effectLst/>
                          <a:latin typeface="ＭＳ Ｐゴシック" panose="020B0600070205080204" pitchFamily="50" charset="-128"/>
                          <a:ea typeface="ＭＳ Ｐゴシック" panose="020B0600070205080204" pitchFamily="50" charset="-128"/>
                        </a:rPr>
                        <a:t>GDP</a:t>
                      </a:r>
                      <a:endParaRPr lang="en-US"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tc>
                  <a:txBody>
                    <a:bodyPr/>
                    <a:lstStyle/>
                    <a:p>
                      <a:pPr algn="r" fontAlgn="ctr"/>
                      <a:r>
                        <a:rPr lang="en-US" altLang="ja-JP" sz="2800" u="none" strike="noStrike" dirty="0">
                          <a:effectLst/>
                          <a:latin typeface="ＭＳ Ｐゴシック" panose="020B0600070205080204" pitchFamily="50" charset="-128"/>
                          <a:ea typeface="ＭＳ Ｐゴシック" panose="020B0600070205080204" pitchFamily="50" charset="-128"/>
                        </a:rPr>
                        <a:t>559,698.8</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noFill/>
                  </a:tcPr>
                </a:tc>
                <a:tc>
                  <a:txBody>
                    <a:bodyPr/>
                    <a:lstStyle/>
                    <a:p>
                      <a:pPr algn="r" fontAlgn="b"/>
                      <a:r>
                        <a:rPr lang="en-US" altLang="ja-JP" sz="2800" u="none" strike="noStrike" dirty="0">
                          <a:effectLst/>
                          <a:latin typeface="ＭＳ Ｐゴシック" panose="020B0600070205080204" pitchFamily="50" charset="-128"/>
                          <a:ea typeface="ＭＳ Ｐゴシック" panose="020B0600070205080204" pitchFamily="50" charset="-128"/>
                        </a:rPr>
                        <a:t>100.0%</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extLst>
                  <a:ext uri="{0D108BD9-81ED-4DB2-BD59-A6C34878D82A}">
                    <a16:rowId xmlns:a16="http://schemas.microsoft.com/office/drawing/2014/main" val="3631291426"/>
                  </a:ext>
                </a:extLst>
              </a:tr>
              <a:tr h="445140">
                <a:tc>
                  <a:txBody>
                    <a:bodyPr/>
                    <a:lstStyle/>
                    <a:p>
                      <a:pPr algn="l" fontAlgn="b"/>
                      <a:r>
                        <a:rPr lang="zh-TW" altLang="en-US" sz="2800" u="none" strike="noStrike" dirty="0">
                          <a:effectLst/>
                          <a:latin typeface="ＭＳ Ｐゴシック" panose="020B0600070205080204" pitchFamily="50" charset="-128"/>
                          <a:ea typeface="ＭＳ Ｐゴシック" panose="020B0600070205080204" pitchFamily="50" charset="-128"/>
                        </a:rPr>
                        <a:t>　民間最終消費支出</a:t>
                      </a:r>
                      <a:endParaRPr lang="zh-TW" altLang="en-US"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tc>
                  <a:txBody>
                    <a:bodyPr/>
                    <a:lstStyle/>
                    <a:p>
                      <a:pPr algn="r" fontAlgn="ctr"/>
                      <a:r>
                        <a:rPr lang="en-US" altLang="ja-JP" sz="2800" u="none" strike="noStrike" dirty="0">
                          <a:effectLst/>
                          <a:latin typeface="ＭＳ Ｐゴシック" panose="020B0600070205080204" pitchFamily="50" charset="-128"/>
                          <a:ea typeface="ＭＳ Ｐゴシック" panose="020B0600070205080204" pitchFamily="50" charset="-128"/>
                        </a:rPr>
                        <a:t>304,240.3</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noFill/>
                  </a:tcPr>
                </a:tc>
                <a:tc>
                  <a:txBody>
                    <a:bodyPr/>
                    <a:lstStyle/>
                    <a:p>
                      <a:pPr algn="r" fontAlgn="b"/>
                      <a:r>
                        <a:rPr lang="en-US" altLang="ja-JP" sz="2800" u="none" strike="noStrike" dirty="0">
                          <a:effectLst/>
                          <a:latin typeface="ＭＳ Ｐゴシック" panose="020B0600070205080204" pitchFamily="50" charset="-128"/>
                          <a:ea typeface="ＭＳ Ｐゴシック" panose="020B0600070205080204" pitchFamily="50" charset="-128"/>
                        </a:rPr>
                        <a:t>54.4%</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extLst>
                  <a:ext uri="{0D108BD9-81ED-4DB2-BD59-A6C34878D82A}">
                    <a16:rowId xmlns:a16="http://schemas.microsoft.com/office/drawing/2014/main" val="1403146924"/>
                  </a:ext>
                </a:extLst>
              </a:tr>
              <a:tr h="445140">
                <a:tc>
                  <a:txBody>
                    <a:bodyPr/>
                    <a:lstStyle/>
                    <a:p>
                      <a:pPr algn="l" fontAlgn="b"/>
                      <a:r>
                        <a:rPr lang="zh-TW" altLang="en-US" sz="2800" u="none" strike="noStrike" dirty="0">
                          <a:effectLst/>
                          <a:latin typeface="ＭＳ Ｐゴシック" panose="020B0600070205080204" pitchFamily="50" charset="-128"/>
                          <a:ea typeface="ＭＳ Ｐゴシック" panose="020B0600070205080204" pitchFamily="50" charset="-128"/>
                        </a:rPr>
                        <a:t>　政府最終消費支出</a:t>
                      </a:r>
                      <a:endParaRPr lang="zh-TW" altLang="en-US"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tc>
                  <a:txBody>
                    <a:bodyPr/>
                    <a:lstStyle/>
                    <a:p>
                      <a:pPr algn="r" fontAlgn="ctr"/>
                      <a:r>
                        <a:rPr lang="en-US" altLang="ja-JP" sz="2800" u="none" strike="noStrike" dirty="0">
                          <a:effectLst/>
                          <a:latin typeface="ＭＳ Ｐゴシック" panose="020B0600070205080204" pitchFamily="50" charset="-128"/>
                          <a:ea typeface="ＭＳ Ｐゴシック" panose="020B0600070205080204" pitchFamily="50" charset="-128"/>
                        </a:rPr>
                        <a:t>111,714.7</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noFill/>
                  </a:tcPr>
                </a:tc>
                <a:tc>
                  <a:txBody>
                    <a:bodyPr/>
                    <a:lstStyle/>
                    <a:p>
                      <a:pPr algn="r" fontAlgn="b"/>
                      <a:r>
                        <a:rPr lang="en-US" altLang="ja-JP" sz="2800" u="none" strike="noStrike" dirty="0">
                          <a:effectLst/>
                          <a:latin typeface="ＭＳ Ｐゴシック" panose="020B0600070205080204" pitchFamily="50" charset="-128"/>
                          <a:ea typeface="ＭＳ Ｐゴシック" panose="020B0600070205080204" pitchFamily="50" charset="-128"/>
                        </a:rPr>
                        <a:t>20.0%</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extLst>
                  <a:ext uri="{0D108BD9-81ED-4DB2-BD59-A6C34878D82A}">
                    <a16:rowId xmlns:a16="http://schemas.microsoft.com/office/drawing/2014/main" val="1924045974"/>
                  </a:ext>
                </a:extLst>
              </a:tr>
              <a:tr h="445140">
                <a:tc>
                  <a:txBody>
                    <a:bodyPr/>
                    <a:lstStyle/>
                    <a:p>
                      <a:pPr algn="l" fontAlgn="b"/>
                      <a:r>
                        <a:rPr lang="zh-TW" altLang="en-US" sz="2800" u="none" strike="noStrike" dirty="0">
                          <a:effectLst/>
                          <a:latin typeface="ＭＳ Ｐゴシック" panose="020B0600070205080204" pitchFamily="50" charset="-128"/>
                          <a:ea typeface="ＭＳ Ｐゴシック" panose="020B0600070205080204" pitchFamily="50" charset="-128"/>
                        </a:rPr>
                        <a:t>　総固定資本形成</a:t>
                      </a:r>
                      <a:endParaRPr lang="zh-TW" altLang="en-US"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tc>
                  <a:txBody>
                    <a:bodyPr/>
                    <a:lstStyle/>
                    <a:p>
                      <a:pPr algn="r" fontAlgn="ctr"/>
                      <a:r>
                        <a:rPr lang="en-US" altLang="ja-JP" sz="2800" u="none" strike="noStrike" dirty="0">
                          <a:effectLst/>
                          <a:latin typeface="ＭＳ Ｐゴシック" panose="020B0600070205080204" pitchFamily="50" charset="-128"/>
                          <a:ea typeface="ＭＳ Ｐゴシック" panose="020B0600070205080204" pitchFamily="50" charset="-128"/>
                        </a:rPr>
                        <a:t>142,215.1</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noFill/>
                  </a:tcPr>
                </a:tc>
                <a:tc>
                  <a:txBody>
                    <a:bodyPr/>
                    <a:lstStyle/>
                    <a:p>
                      <a:pPr algn="r" fontAlgn="b"/>
                      <a:r>
                        <a:rPr lang="en-US" altLang="ja-JP" sz="2800" u="none" strike="noStrike" dirty="0">
                          <a:effectLst/>
                          <a:latin typeface="ＭＳ Ｐゴシック" panose="020B0600070205080204" pitchFamily="50" charset="-128"/>
                          <a:ea typeface="ＭＳ Ｐゴシック" panose="020B0600070205080204" pitchFamily="50" charset="-128"/>
                        </a:rPr>
                        <a:t>25.4%</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extLst>
                  <a:ext uri="{0D108BD9-81ED-4DB2-BD59-A6C34878D82A}">
                    <a16:rowId xmlns:a16="http://schemas.microsoft.com/office/drawing/2014/main" val="2174111851"/>
                  </a:ext>
                </a:extLst>
              </a:tr>
              <a:tr h="445140">
                <a:tc>
                  <a:txBody>
                    <a:bodyPr/>
                    <a:lstStyle/>
                    <a:p>
                      <a:pPr algn="l" fontAlgn="b"/>
                      <a:r>
                        <a:rPr lang="ja-JP" altLang="en-US" sz="2800" u="none" strike="noStrike" dirty="0">
                          <a:effectLst/>
                          <a:latin typeface="ＭＳ Ｐゴシック" panose="020B0600070205080204" pitchFamily="50" charset="-128"/>
                          <a:ea typeface="ＭＳ Ｐゴシック" panose="020B0600070205080204" pitchFamily="50" charset="-128"/>
                        </a:rPr>
                        <a:t>　在庫変動</a:t>
                      </a:r>
                      <a:endPar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noFill/>
                  </a:tcPr>
                </a:tc>
                <a:tc>
                  <a:txBody>
                    <a:bodyPr/>
                    <a:lstStyle/>
                    <a:p>
                      <a:pPr algn="r" fontAlgn="ctr"/>
                      <a:r>
                        <a:rPr lang="en-US" altLang="ja-JP" sz="2800" u="none" strike="noStrike" dirty="0">
                          <a:effectLst/>
                          <a:latin typeface="ＭＳ Ｐゴシック" panose="020B0600070205080204" pitchFamily="50" charset="-128"/>
                          <a:ea typeface="ＭＳ Ｐゴシック" panose="020B0600070205080204" pitchFamily="50" charset="-128"/>
                        </a:rPr>
                        <a:t>2,037.5</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noFill/>
                  </a:tcPr>
                </a:tc>
                <a:tc>
                  <a:txBody>
                    <a:bodyPr/>
                    <a:lstStyle/>
                    <a:p>
                      <a:pPr algn="r" fontAlgn="b"/>
                      <a:r>
                        <a:rPr lang="en-US" altLang="ja-JP" sz="2800" u="none" strike="noStrike" dirty="0">
                          <a:effectLst/>
                          <a:latin typeface="ＭＳ Ｐゴシック" panose="020B0600070205080204" pitchFamily="50" charset="-128"/>
                          <a:ea typeface="ＭＳ Ｐゴシック" panose="020B0600070205080204" pitchFamily="50" charset="-128"/>
                        </a:rPr>
                        <a:t>0.4%</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extLst>
                  <a:ext uri="{0D108BD9-81ED-4DB2-BD59-A6C34878D82A}">
                    <a16:rowId xmlns:a16="http://schemas.microsoft.com/office/drawing/2014/main" val="2418877625"/>
                  </a:ext>
                </a:extLst>
              </a:tr>
              <a:tr h="445140">
                <a:tc>
                  <a:txBody>
                    <a:bodyPr/>
                    <a:lstStyle/>
                    <a:p>
                      <a:pPr algn="l" fontAlgn="b"/>
                      <a:r>
                        <a:rPr lang="ja-JP" altLang="en-US" sz="2800" u="none" strike="noStrike">
                          <a:effectLst/>
                          <a:latin typeface="ＭＳ Ｐゴシック" panose="020B0600070205080204" pitchFamily="50" charset="-128"/>
                          <a:ea typeface="ＭＳ Ｐゴシック" panose="020B0600070205080204" pitchFamily="50" charset="-128"/>
                        </a:rPr>
                        <a:t>　純輸出</a:t>
                      </a:r>
                      <a:endParaRPr lang="ja-JP" altLang="en-US"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noFill/>
                  </a:tcPr>
                </a:tc>
                <a:tc>
                  <a:txBody>
                    <a:bodyPr/>
                    <a:lstStyle/>
                    <a:p>
                      <a:pPr algn="r" fontAlgn="ctr"/>
                      <a:r>
                        <a:rPr lang="en-US" altLang="ja-JP" sz="2800" u="none" strike="noStrike" dirty="0">
                          <a:effectLst/>
                          <a:latin typeface="ＭＳ Ｐゴシック" panose="020B0600070205080204" pitchFamily="50" charset="-128"/>
                          <a:ea typeface="ＭＳ Ｐゴシック" panose="020B0600070205080204" pitchFamily="50" charset="-128"/>
                        </a:rPr>
                        <a:t>-508.8</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noFill/>
                  </a:tcPr>
                </a:tc>
                <a:tc>
                  <a:txBody>
                    <a:bodyPr/>
                    <a:lstStyle/>
                    <a:p>
                      <a:pPr algn="r" fontAlgn="b"/>
                      <a:r>
                        <a:rPr lang="en-US" altLang="ja-JP" sz="2800" u="none" strike="noStrike" dirty="0">
                          <a:effectLst/>
                          <a:latin typeface="ＭＳ Ｐゴシック" panose="020B0600070205080204" pitchFamily="50" charset="-128"/>
                          <a:ea typeface="ＭＳ Ｐゴシック" panose="020B0600070205080204" pitchFamily="50" charset="-128"/>
                        </a:rPr>
                        <a:t>-0.1%</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extLst>
                  <a:ext uri="{0D108BD9-81ED-4DB2-BD59-A6C34878D82A}">
                    <a16:rowId xmlns:a16="http://schemas.microsoft.com/office/drawing/2014/main" val="1013258404"/>
                  </a:ext>
                </a:extLst>
              </a:tr>
              <a:tr h="445140">
                <a:tc>
                  <a:txBody>
                    <a:bodyPr/>
                    <a:lstStyle/>
                    <a:p>
                      <a:pPr algn="l" fontAlgn="b"/>
                      <a:r>
                        <a:rPr lang="ja-JP" altLang="en-US" sz="2800" u="none" strike="noStrike">
                          <a:effectLst/>
                          <a:latin typeface="ＭＳ Ｐゴシック" panose="020B0600070205080204" pitchFamily="50" charset="-128"/>
                          <a:ea typeface="ＭＳ Ｐゴシック" panose="020B0600070205080204" pitchFamily="50" charset="-128"/>
                        </a:rPr>
                        <a:t>　　輸出</a:t>
                      </a:r>
                      <a:endParaRPr lang="ja-JP" altLang="en-US" sz="2800" b="0" i="0" u="none" strike="noStrike">
                        <a:effectLst/>
                        <a:latin typeface="ＭＳ Ｐゴシック" panose="020B0600070205080204" pitchFamily="50" charset="-128"/>
                        <a:ea typeface="ＭＳ Ｐゴシック" panose="020B0600070205080204" pitchFamily="50" charset="-128"/>
                      </a:endParaRPr>
                    </a:p>
                  </a:txBody>
                  <a:tcPr marL="7620" marR="7620" marT="7620" marB="0" anchor="b">
                    <a:noFill/>
                  </a:tcPr>
                </a:tc>
                <a:tc>
                  <a:txBody>
                    <a:bodyPr/>
                    <a:lstStyle/>
                    <a:p>
                      <a:pPr algn="r" fontAlgn="ctr"/>
                      <a:r>
                        <a:rPr lang="en-US" altLang="ja-JP" sz="2800" u="none" strike="noStrike" dirty="0">
                          <a:effectLst/>
                          <a:latin typeface="ＭＳ Ｐゴシック" panose="020B0600070205080204" pitchFamily="50" charset="-128"/>
                          <a:ea typeface="ＭＳ Ｐゴシック" panose="020B0600070205080204" pitchFamily="50" charset="-128"/>
                        </a:rPr>
                        <a:t>95,457.9</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noFill/>
                  </a:tcPr>
                </a:tc>
                <a:tc>
                  <a:txBody>
                    <a:bodyPr/>
                    <a:lstStyle/>
                    <a:p>
                      <a:pPr algn="r" fontAlgn="b"/>
                      <a:r>
                        <a:rPr lang="en-US" altLang="ja-JP" sz="2800" u="none" strike="noStrike" dirty="0">
                          <a:effectLst/>
                          <a:latin typeface="ＭＳ Ｐゴシック" panose="020B0600070205080204" pitchFamily="50" charset="-128"/>
                          <a:ea typeface="ＭＳ Ｐゴシック" panose="020B0600070205080204" pitchFamily="50" charset="-128"/>
                        </a:rPr>
                        <a:t>17.1%</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extLst>
                  <a:ext uri="{0D108BD9-81ED-4DB2-BD59-A6C34878D82A}">
                    <a16:rowId xmlns:a16="http://schemas.microsoft.com/office/drawing/2014/main" val="2608582583"/>
                  </a:ext>
                </a:extLst>
              </a:tr>
              <a:tr h="445140">
                <a:tc>
                  <a:txBody>
                    <a:bodyPr/>
                    <a:lstStyle/>
                    <a:p>
                      <a:pPr algn="l" fontAlgn="b"/>
                      <a:r>
                        <a:rPr lang="ja-JP" altLang="en-US" sz="2800" u="none" strike="noStrike">
                          <a:effectLst/>
                          <a:latin typeface="ＭＳ Ｐゴシック" panose="020B0600070205080204" pitchFamily="50" charset="-128"/>
                          <a:ea typeface="ＭＳ Ｐゴシック" panose="020B0600070205080204" pitchFamily="50" charset="-128"/>
                        </a:rPr>
                        <a:t>　　輸入</a:t>
                      </a:r>
                      <a:endParaRPr lang="ja-JP" altLang="en-US" sz="2800" b="0" i="0" u="none" strike="noStrike">
                        <a:effectLst/>
                        <a:latin typeface="ＭＳ Ｐゴシック" panose="020B0600070205080204" pitchFamily="50" charset="-128"/>
                        <a:ea typeface="ＭＳ Ｐゴシック" panose="020B0600070205080204" pitchFamily="50" charset="-128"/>
                      </a:endParaRPr>
                    </a:p>
                  </a:txBody>
                  <a:tcPr marL="7620" marR="7620" marT="7620" marB="0" anchor="b">
                    <a:noFill/>
                  </a:tcPr>
                </a:tc>
                <a:tc>
                  <a:txBody>
                    <a:bodyPr/>
                    <a:lstStyle/>
                    <a:p>
                      <a:pPr algn="r" fontAlgn="ctr"/>
                      <a:r>
                        <a:rPr lang="en-US" altLang="ja-JP" sz="2800" u="none" strike="noStrike" dirty="0">
                          <a:effectLst/>
                          <a:latin typeface="ＭＳ Ｐゴシック" panose="020B0600070205080204" pitchFamily="50" charset="-128"/>
                          <a:ea typeface="ＭＳ Ｐゴシック" panose="020B0600070205080204" pitchFamily="50" charset="-128"/>
                        </a:rPr>
                        <a:t>95,966.7</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ctr">
                    <a:noFill/>
                  </a:tcPr>
                </a:tc>
                <a:tc>
                  <a:txBody>
                    <a:bodyPr/>
                    <a:lstStyle/>
                    <a:p>
                      <a:pPr algn="r" fontAlgn="b"/>
                      <a:r>
                        <a:rPr lang="en-US" altLang="ja-JP" sz="2800" u="none" strike="noStrike" dirty="0">
                          <a:effectLst/>
                          <a:latin typeface="ＭＳ Ｐゴシック" panose="020B0600070205080204" pitchFamily="50" charset="-128"/>
                          <a:ea typeface="ＭＳ Ｐゴシック" panose="020B0600070205080204" pitchFamily="50" charset="-128"/>
                        </a:rPr>
                        <a:t>17.1%</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extLst>
                  <a:ext uri="{0D108BD9-81ED-4DB2-BD59-A6C34878D82A}">
                    <a16:rowId xmlns:a16="http://schemas.microsoft.com/office/drawing/2014/main" val="1402170724"/>
                  </a:ext>
                </a:extLst>
              </a:tr>
              <a:tr h="445140">
                <a:tc>
                  <a:txBody>
                    <a:bodyPr/>
                    <a:lstStyle/>
                    <a:p>
                      <a:pPr algn="l" fontAlgn="b"/>
                      <a:r>
                        <a:rPr lang="ja-JP" altLang="en-US" sz="2800" u="none" strike="noStrike">
                          <a:effectLst/>
                          <a:latin typeface="ＭＳ Ｐゴシック" panose="020B0600070205080204" pitchFamily="50" charset="-128"/>
                          <a:ea typeface="ＭＳ Ｐゴシック" panose="020B0600070205080204" pitchFamily="50" charset="-128"/>
                        </a:rPr>
                        <a:t>　海外からの所得</a:t>
                      </a:r>
                      <a:r>
                        <a:rPr lang="en-US" altLang="ja-JP" sz="2800" u="none" strike="noStrike">
                          <a:effectLst/>
                          <a:latin typeface="ＭＳ Ｐゴシック" panose="020B0600070205080204" pitchFamily="50" charset="-128"/>
                          <a:ea typeface="ＭＳ Ｐゴシック" panose="020B0600070205080204" pitchFamily="50" charset="-128"/>
                        </a:rPr>
                        <a:t>(</a:t>
                      </a:r>
                      <a:r>
                        <a:rPr lang="ja-JP" altLang="en-US" sz="2800" u="none" strike="noStrike">
                          <a:effectLst/>
                          <a:latin typeface="ＭＳ Ｐゴシック" panose="020B0600070205080204" pitchFamily="50" charset="-128"/>
                          <a:ea typeface="ＭＳ Ｐゴシック" panose="020B0600070205080204" pitchFamily="50" charset="-128"/>
                        </a:rPr>
                        <a:t>純）</a:t>
                      </a:r>
                      <a:endParaRPr lang="ja-JP" altLang="en-US" sz="2800" b="0" i="0" u="none" strike="noStrike">
                        <a:effectLst/>
                        <a:latin typeface="ＭＳ Ｐゴシック" panose="020B0600070205080204" pitchFamily="50" charset="-128"/>
                        <a:ea typeface="ＭＳ Ｐゴシック" panose="020B0600070205080204" pitchFamily="50" charset="-128"/>
                      </a:endParaRPr>
                    </a:p>
                  </a:txBody>
                  <a:tcPr marL="7620" marR="7620" marT="7620" marB="0" anchor="b">
                    <a:noFill/>
                  </a:tcPr>
                </a:tc>
                <a:tc>
                  <a:txBody>
                    <a:bodyPr/>
                    <a:lstStyle/>
                    <a:p>
                      <a:pPr algn="r" fontAlgn="b"/>
                      <a:r>
                        <a:rPr lang="en-US" altLang="ja-JP" sz="2800" u="none" strike="noStrike" dirty="0">
                          <a:effectLst/>
                          <a:latin typeface="ＭＳ Ｐゴシック" panose="020B0600070205080204" pitchFamily="50" charset="-128"/>
                          <a:ea typeface="ＭＳ Ｐゴシック" panose="020B0600070205080204" pitchFamily="50" charset="-128"/>
                        </a:rPr>
                        <a:t>21800.1</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tc>
                  <a:txBody>
                    <a:bodyPr/>
                    <a:lstStyle/>
                    <a:p>
                      <a:pPr algn="r" fontAlgn="b"/>
                      <a:r>
                        <a:rPr lang="en-US" altLang="ja-JP" sz="2800" u="none" strike="noStrike" dirty="0">
                          <a:effectLst/>
                          <a:latin typeface="ＭＳ Ｐゴシック" panose="020B0600070205080204" pitchFamily="50" charset="-128"/>
                          <a:ea typeface="ＭＳ Ｐゴシック" panose="020B0600070205080204" pitchFamily="50" charset="-128"/>
                        </a:rPr>
                        <a:t>3.9%</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extLst>
                  <a:ext uri="{0D108BD9-81ED-4DB2-BD59-A6C34878D82A}">
                    <a16:rowId xmlns:a16="http://schemas.microsoft.com/office/drawing/2014/main" val="210222842"/>
                  </a:ext>
                </a:extLst>
              </a:tr>
              <a:tr h="445140">
                <a:tc>
                  <a:txBody>
                    <a:bodyPr/>
                    <a:lstStyle/>
                    <a:p>
                      <a:pPr algn="l" fontAlgn="b"/>
                      <a:r>
                        <a:rPr lang="en-US" sz="2800" u="none" strike="noStrike">
                          <a:effectLst/>
                          <a:latin typeface="ＭＳ Ｐゴシック" panose="020B0600070205080204" pitchFamily="50" charset="-128"/>
                          <a:ea typeface="ＭＳ Ｐゴシック" panose="020B0600070205080204" pitchFamily="50" charset="-128"/>
                        </a:rPr>
                        <a:t>GNI</a:t>
                      </a:r>
                      <a:endParaRPr lang="en-US" sz="2800" b="0" i="0" u="none" strike="noStrike">
                        <a:effectLst/>
                        <a:latin typeface="ＭＳ Ｐゴシック" panose="020B0600070205080204" pitchFamily="50" charset="-128"/>
                        <a:ea typeface="ＭＳ Ｐゴシック" panose="020B0600070205080204" pitchFamily="50" charset="-128"/>
                      </a:endParaRPr>
                    </a:p>
                  </a:txBody>
                  <a:tcPr marL="7620" marR="7620" marT="7620" marB="0" anchor="b">
                    <a:noFill/>
                  </a:tcPr>
                </a:tc>
                <a:tc>
                  <a:txBody>
                    <a:bodyPr/>
                    <a:lstStyle/>
                    <a:p>
                      <a:pPr algn="r" fontAlgn="ctr"/>
                      <a:r>
                        <a:rPr lang="en-US" altLang="ja-JP" sz="2800" u="none" strike="noStrike">
                          <a:effectLst/>
                          <a:latin typeface="ＭＳ Ｐゴシック" panose="020B0600070205080204" pitchFamily="50" charset="-128"/>
                          <a:ea typeface="ＭＳ Ｐゴシック" panose="020B0600070205080204" pitchFamily="50" charset="-128"/>
                        </a:rPr>
                        <a:t>581,498.8</a:t>
                      </a:r>
                      <a:endParaRPr lang="en-US" altLang="ja-JP" sz="2800" b="0" i="0" u="none" strike="noStrike">
                        <a:effectLst/>
                        <a:latin typeface="ＭＳ Ｐゴシック" panose="020B0600070205080204" pitchFamily="50" charset="-128"/>
                        <a:ea typeface="ＭＳ Ｐゴシック" panose="020B0600070205080204" pitchFamily="50" charset="-128"/>
                      </a:endParaRPr>
                    </a:p>
                  </a:txBody>
                  <a:tcPr marL="7620" marR="7620" marT="7620" marB="0" anchor="ctr">
                    <a:noFill/>
                  </a:tcPr>
                </a:tc>
                <a:tc>
                  <a:txBody>
                    <a:bodyPr/>
                    <a:lstStyle/>
                    <a:p>
                      <a:pPr algn="r" fontAlgn="b"/>
                      <a:r>
                        <a:rPr lang="en-US" altLang="ja-JP" sz="2800" u="none" strike="noStrike" dirty="0">
                          <a:effectLst/>
                          <a:latin typeface="ＭＳ Ｐゴシック" panose="020B0600070205080204" pitchFamily="50" charset="-128"/>
                          <a:ea typeface="ＭＳ Ｐゴシック" panose="020B0600070205080204" pitchFamily="50" charset="-128"/>
                        </a:rPr>
                        <a:t>103.9%</a:t>
                      </a:r>
                      <a:endParaRPr lang="en-US" altLang="ja-JP" sz="2800" b="0" i="0" u="none" strike="noStrike" dirty="0">
                        <a:effectLst/>
                        <a:latin typeface="ＭＳ Ｐゴシック" panose="020B0600070205080204" pitchFamily="50" charset="-128"/>
                        <a:ea typeface="ＭＳ Ｐゴシック" panose="020B0600070205080204" pitchFamily="50" charset="-128"/>
                      </a:endParaRPr>
                    </a:p>
                  </a:txBody>
                  <a:tcPr marL="7620" marR="7620" marT="7620" marB="0" anchor="b">
                    <a:noFill/>
                  </a:tcPr>
                </a:tc>
                <a:extLst>
                  <a:ext uri="{0D108BD9-81ED-4DB2-BD59-A6C34878D82A}">
                    <a16:rowId xmlns:a16="http://schemas.microsoft.com/office/drawing/2014/main" val="4054933930"/>
                  </a:ext>
                </a:extLst>
              </a:tr>
            </a:tbl>
          </a:graphicData>
        </a:graphic>
      </p:graphicFrame>
    </p:spTree>
    <p:extLst>
      <p:ext uri="{BB962C8B-B14F-4D97-AF65-F5344CB8AC3E}">
        <p14:creationId xmlns:p14="http://schemas.microsoft.com/office/powerpoint/2010/main" val="854652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r>
              <a:rPr lang="ja-JP" altLang="en-US" sz="4000" dirty="0"/>
              <a:t>マクロ経済学の基礎</a:t>
            </a:r>
          </a:p>
        </p:txBody>
      </p:sp>
      <p:sp>
        <p:nvSpPr>
          <p:cNvPr id="3075" name="Rectangle 4"/>
          <p:cNvSpPr>
            <a:spLocks noGrp="1" noChangeArrowheads="1"/>
          </p:cNvSpPr>
          <p:nvPr>
            <p:ph idx="1"/>
          </p:nvPr>
        </p:nvSpPr>
        <p:spPr>
          <a:xfrm>
            <a:off x="628650" y="1484784"/>
            <a:ext cx="7886700" cy="5008089"/>
          </a:xfrm>
        </p:spPr>
        <p:txBody>
          <a:bodyPr>
            <a:normAutofit/>
          </a:bodyPr>
          <a:lstStyle/>
          <a:p>
            <a:pPr marL="609600" indent="-609600">
              <a:lnSpc>
                <a:spcPct val="100000"/>
              </a:lnSpc>
              <a:buFontTx/>
              <a:buAutoNum type="arabicPeriod"/>
            </a:pPr>
            <a:r>
              <a:rPr lang="ja-JP" altLang="en-US" sz="3200" dirty="0"/>
              <a:t>マクロ経済の循環</a:t>
            </a:r>
          </a:p>
          <a:p>
            <a:pPr marL="990600" lvl="1" indent="-533400">
              <a:lnSpc>
                <a:spcPct val="100000"/>
              </a:lnSpc>
            </a:pPr>
            <a:r>
              <a:rPr lang="ja-JP" altLang="en-US" sz="2800" dirty="0"/>
              <a:t>貯蓄の無い経済</a:t>
            </a:r>
          </a:p>
          <a:p>
            <a:pPr marL="990600" lvl="1" indent="-533400">
              <a:lnSpc>
                <a:spcPct val="100000"/>
              </a:lnSpc>
            </a:pPr>
            <a:r>
              <a:rPr lang="ja-JP" altLang="en-US" sz="2800" dirty="0"/>
              <a:t>貯蓄・投資の存在する経済</a:t>
            </a:r>
          </a:p>
          <a:p>
            <a:pPr marL="990600" lvl="1" indent="-533400">
              <a:lnSpc>
                <a:spcPct val="100000"/>
              </a:lnSpc>
            </a:pPr>
            <a:r>
              <a:rPr lang="ja-JP" altLang="en-US" sz="2800" dirty="0"/>
              <a:t>政府の存在</a:t>
            </a:r>
            <a:endParaRPr lang="en-US" altLang="ja-JP" sz="2800" dirty="0"/>
          </a:p>
          <a:p>
            <a:pPr marL="990600" lvl="1" indent="-533400">
              <a:lnSpc>
                <a:spcPct val="100000"/>
              </a:lnSpc>
            </a:pPr>
            <a:r>
              <a:rPr lang="ja-JP" altLang="en-US" sz="2800" dirty="0"/>
              <a:t>開放経済</a:t>
            </a:r>
          </a:p>
          <a:p>
            <a:pPr marL="609600" indent="-609600">
              <a:lnSpc>
                <a:spcPct val="100000"/>
              </a:lnSpc>
              <a:buFontTx/>
              <a:buAutoNum type="arabicPeriod"/>
            </a:pPr>
            <a:r>
              <a:rPr lang="ja-JP" altLang="en-US" sz="3200" dirty="0"/>
              <a:t>重要なマクロ変数</a:t>
            </a:r>
          </a:p>
          <a:p>
            <a:pPr marL="914400" lvl="1" indent="-457200">
              <a:lnSpc>
                <a:spcPct val="100000"/>
              </a:lnSpc>
            </a:pPr>
            <a:r>
              <a:rPr lang="en-US" altLang="ja-JP" sz="2800" dirty="0"/>
              <a:t>GDP</a:t>
            </a:r>
            <a:r>
              <a:rPr lang="ja-JP" altLang="en-US" sz="2800" dirty="0"/>
              <a:t>，物価</a:t>
            </a:r>
            <a:endParaRPr lang="en-US" altLang="ja-JP" sz="2800" dirty="0"/>
          </a:p>
          <a:p>
            <a:pPr marL="914400" lvl="1" indent="-457200">
              <a:lnSpc>
                <a:spcPct val="100000"/>
              </a:lnSpc>
            </a:pPr>
            <a:r>
              <a:rPr lang="ja-JP" altLang="en-US" sz="2800" dirty="0"/>
              <a:t>名目利子率と実質利子率</a:t>
            </a:r>
            <a:endParaRPr lang="en-US" altLang="ja-JP" sz="2800" dirty="0"/>
          </a:p>
          <a:p>
            <a:pPr marL="914400" lvl="1" indent="-457200">
              <a:lnSpc>
                <a:spcPct val="100000"/>
              </a:lnSpc>
            </a:pPr>
            <a:r>
              <a:rPr lang="ja-JP" altLang="en-US" sz="2800" dirty="0"/>
              <a:t>フィリップス曲線</a:t>
            </a:r>
          </a:p>
          <a:p>
            <a:pPr marL="990600" lvl="1" indent="-533400">
              <a:buFont typeface="Wingdings" pitchFamily="2" charset="2"/>
              <a:buNone/>
            </a:pP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BFE36B-5520-4FAD-BA86-B815A0FD52C6}"/>
              </a:ext>
            </a:extLst>
          </p:cNvPr>
          <p:cNvSpPr>
            <a:spLocks noGrp="1"/>
          </p:cNvSpPr>
          <p:nvPr>
            <p:ph type="title"/>
          </p:nvPr>
        </p:nvSpPr>
        <p:spPr/>
        <p:txBody>
          <a:bodyPr/>
          <a:lstStyle/>
          <a:p>
            <a:r>
              <a:rPr kumimoji="1" lang="ja-JP" altLang="en-US" dirty="0"/>
              <a:t>実質</a:t>
            </a:r>
            <a:r>
              <a:rPr kumimoji="1" lang="en-US" altLang="ja-JP" dirty="0"/>
              <a:t>GDP</a:t>
            </a:r>
            <a:r>
              <a:rPr kumimoji="1" lang="ja-JP" altLang="en-US" dirty="0"/>
              <a:t>の推移</a:t>
            </a:r>
          </a:p>
        </p:txBody>
      </p:sp>
      <p:pic>
        <p:nvPicPr>
          <p:cNvPr id="9" name="コンテンツ プレースホルダー 8">
            <a:extLst>
              <a:ext uri="{FF2B5EF4-FFF2-40B4-BE49-F238E27FC236}">
                <a16:creationId xmlns:a16="http://schemas.microsoft.com/office/drawing/2014/main" id="{F708B6D1-410D-4C34-AB1C-168356F7D225}"/>
              </a:ext>
            </a:extLst>
          </p:cNvPr>
          <p:cNvPicPr>
            <a:picLocks noGrp="1" noChangeAspect="1"/>
          </p:cNvPicPr>
          <p:nvPr>
            <p:ph idx="1"/>
          </p:nvPr>
        </p:nvPicPr>
        <p:blipFill>
          <a:blip r:embed="rId2"/>
          <a:stretch>
            <a:fillRect/>
          </a:stretch>
        </p:blipFill>
        <p:spPr>
          <a:xfrm>
            <a:off x="1030310" y="1556792"/>
            <a:ext cx="7083380" cy="5003442"/>
          </a:xfrm>
        </p:spPr>
      </p:pic>
      <p:sp>
        <p:nvSpPr>
          <p:cNvPr id="11" name="テキスト ボックス 10">
            <a:extLst>
              <a:ext uri="{FF2B5EF4-FFF2-40B4-BE49-F238E27FC236}">
                <a16:creationId xmlns:a16="http://schemas.microsoft.com/office/drawing/2014/main" id="{42D0CEAC-8D9A-45CD-8D5B-18956F7D46F1}"/>
              </a:ext>
            </a:extLst>
          </p:cNvPr>
          <p:cNvSpPr txBox="1"/>
          <p:nvPr/>
        </p:nvSpPr>
        <p:spPr>
          <a:xfrm>
            <a:off x="5148064" y="764704"/>
            <a:ext cx="3456384" cy="646331"/>
          </a:xfrm>
          <a:prstGeom prst="rect">
            <a:avLst/>
          </a:prstGeom>
          <a:noFill/>
        </p:spPr>
        <p:txBody>
          <a:bodyPr wrap="square" rtlCol="0">
            <a:spAutoFit/>
          </a:bodyPr>
          <a:lstStyle/>
          <a:p>
            <a:r>
              <a:rPr kumimoji="1" lang="en-US" altLang="ja-JP" dirty="0"/>
              <a:t>Y1</a:t>
            </a:r>
            <a:r>
              <a:rPr kumimoji="1" lang="ja-JP" altLang="en-US" dirty="0"/>
              <a:t>　</a:t>
            </a:r>
            <a:r>
              <a:rPr kumimoji="1" lang="en-US" altLang="ja-JP" dirty="0"/>
              <a:t>2008SNA</a:t>
            </a:r>
            <a:r>
              <a:rPr kumimoji="1" lang="ja-JP" altLang="en-US" dirty="0"/>
              <a:t>（</a:t>
            </a:r>
            <a:r>
              <a:rPr kumimoji="1" lang="en-US" altLang="ja-JP" dirty="0"/>
              <a:t>2011</a:t>
            </a:r>
            <a:r>
              <a:rPr kumimoji="1" lang="ja-JP" altLang="en-US" dirty="0"/>
              <a:t>年基準）</a:t>
            </a:r>
            <a:endParaRPr kumimoji="1" lang="en-US" altLang="ja-JP" dirty="0"/>
          </a:p>
          <a:p>
            <a:r>
              <a:rPr lang="en-US" altLang="ja-JP" dirty="0"/>
              <a:t>Y2</a:t>
            </a:r>
            <a:r>
              <a:rPr lang="ja-JP" altLang="en-US" dirty="0"/>
              <a:t>　</a:t>
            </a:r>
            <a:r>
              <a:rPr lang="en-US" altLang="ja-JP" dirty="0"/>
              <a:t>68SNA</a:t>
            </a:r>
            <a:r>
              <a:rPr lang="ja-JP" altLang="en-US" dirty="0"/>
              <a:t>（</a:t>
            </a:r>
            <a:r>
              <a:rPr lang="en-US" altLang="ja-JP" dirty="0"/>
              <a:t>1990</a:t>
            </a:r>
            <a:r>
              <a:rPr lang="ja-JP" altLang="en-US" dirty="0"/>
              <a:t>年基準）</a:t>
            </a:r>
            <a:endParaRPr kumimoji="1" lang="ja-JP" altLang="en-US" dirty="0"/>
          </a:p>
        </p:txBody>
      </p:sp>
    </p:spTree>
    <p:extLst>
      <p:ext uri="{BB962C8B-B14F-4D97-AF65-F5344CB8AC3E}">
        <p14:creationId xmlns:p14="http://schemas.microsoft.com/office/powerpoint/2010/main" val="1488270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515A3D-6F6E-484A-A8D5-0F8689007F59}"/>
              </a:ext>
            </a:extLst>
          </p:cNvPr>
          <p:cNvSpPr>
            <a:spLocks noGrp="1"/>
          </p:cNvSpPr>
          <p:nvPr>
            <p:ph type="title"/>
          </p:nvPr>
        </p:nvSpPr>
        <p:spPr/>
        <p:txBody>
          <a:bodyPr/>
          <a:lstStyle/>
          <a:p>
            <a:r>
              <a:rPr kumimoji="1" lang="ja-JP" altLang="en-US" dirty="0"/>
              <a:t>経済成長率（実質）</a:t>
            </a:r>
          </a:p>
        </p:txBody>
      </p:sp>
      <p:pic>
        <p:nvPicPr>
          <p:cNvPr id="5" name="コンテンツ プレースホルダー 4">
            <a:extLst>
              <a:ext uri="{FF2B5EF4-FFF2-40B4-BE49-F238E27FC236}">
                <a16:creationId xmlns:a16="http://schemas.microsoft.com/office/drawing/2014/main" id="{469E7B20-D7DD-41E1-9C76-0AE4F6FBE1A7}"/>
              </a:ext>
            </a:extLst>
          </p:cNvPr>
          <p:cNvPicPr>
            <a:picLocks noGrp="1" noChangeAspect="1"/>
          </p:cNvPicPr>
          <p:nvPr>
            <p:ph idx="1"/>
          </p:nvPr>
        </p:nvPicPr>
        <p:blipFill>
          <a:blip r:embed="rId2"/>
          <a:stretch>
            <a:fillRect/>
          </a:stretch>
        </p:blipFill>
        <p:spPr>
          <a:xfrm>
            <a:off x="827584" y="1484784"/>
            <a:ext cx="7109138" cy="4836017"/>
          </a:xfrm>
        </p:spPr>
      </p:pic>
      <p:sp>
        <p:nvSpPr>
          <p:cNvPr id="6" name="テキスト ボックス 5">
            <a:extLst>
              <a:ext uri="{FF2B5EF4-FFF2-40B4-BE49-F238E27FC236}">
                <a16:creationId xmlns:a16="http://schemas.microsoft.com/office/drawing/2014/main" id="{1B20BAB9-97C4-4628-9932-70C73794EF23}"/>
              </a:ext>
            </a:extLst>
          </p:cNvPr>
          <p:cNvSpPr txBox="1"/>
          <p:nvPr/>
        </p:nvSpPr>
        <p:spPr>
          <a:xfrm>
            <a:off x="5447747" y="704741"/>
            <a:ext cx="3456384" cy="646331"/>
          </a:xfrm>
          <a:prstGeom prst="rect">
            <a:avLst/>
          </a:prstGeom>
          <a:noFill/>
        </p:spPr>
        <p:txBody>
          <a:bodyPr wrap="square" rtlCol="0">
            <a:spAutoFit/>
          </a:bodyPr>
          <a:lstStyle/>
          <a:p>
            <a:r>
              <a:rPr kumimoji="1" lang="en-US" altLang="ja-JP" dirty="0"/>
              <a:t>Y1</a:t>
            </a:r>
            <a:r>
              <a:rPr kumimoji="1" lang="ja-JP" altLang="en-US" dirty="0"/>
              <a:t>　</a:t>
            </a:r>
            <a:r>
              <a:rPr kumimoji="1" lang="en-US" altLang="ja-JP" dirty="0"/>
              <a:t>2008SNA</a:t>
            </a:r>
            <a:r>
              <a:rPr kumimoji="1" lang="ja-JP" altLang="en-US" dirty="0"/>
              <a:t>（</a:t>
            </a:r>
            <a:r>
              <a:rPr kumimoji="1" lang="en-US" altLang="ja-JP" dirty="0"/>
              <a:t>2011</a:t>
            </a:r>
            <a:r>
              <a:rPr kumimoji="1" lang="ja-JP" altLang="en-US" dirty="0"/>
              <a:t>年基準）</a:t>
            </a:r>
            <a:endParaRPr kumimoji="1" lang="en-US" altLang="ja-JP" dirty="0"/>
          </a:p>
          <a:p>
            <a:r>
              <a:rPr lang="en-US" altLang="ja-JP" dirty="0"/>
              <a:t>Y2</a:t>
            </a:r>
            <a:r>
              <a:rPr lang="ja-JP" altLang="en-US" dirty="0"/>
              <a:t>　</a:t>
            </a:r>
            <a:r>
              <a:rPr lang="en-US" altLang="ja-JP" dirty="0"/>
              <a:t>68SNA</a:t>
            </a:r>
            <a:r>
              <a:rPr lang="ja-JP" altLang="en-US" dirty="0"/>
              <a:t>（</a:t>
            </a:r>
            <a:r>
              <a:rPr lang="en-US" altLang="ja-JP" dirty="0"/>
              <a:t>1990</a:t>
            </a:r>
            <a:r>
              <a:rPr lang="ja-JP" altLang="en-US" dirty="0"/>
              <a:t>年基準）</a:t>
            </a:r>
            <a:endParaRPr kumimoji="1" lang="ja-JP" altLang="en-US" dirty="0"/>
          </a:p>
        </p:txBody>
      </p:sp>
    </p:spTree>
    <p:extLst>
      <p:ext uri="{BB962C8B-B14F-4D97-AF65-F5344CB8AC3E}">
        <p14:creationId xmlns:p14="http://schemas.microsoft.com/office/powerpoint/2010/main" val="3168125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28650" y="365126"/>
            <a:ext cx="7886700" cy="962865"/>
          </a:xfrm>
        </p:spPr>
        <p:txBody>
          <a:bodyPr/>
          <a:lstStyle/>
          <a:p>
            <a:r>
              <a:rPr lang="ja-JP" altLang="en-US" dirty="0"/>
              <a:t>実質経済成長率と名目経済成長率</a:t>
            </a:r>
          </a:p>
        </p:txBody>
      </p:sp>
      <mc:AlternateContent xmlns:mc="http://schemas.openxmlformats.org/markup-compatibility/2006">
        <mc:Choice xmlns:a14="http://schemas.microsoft.com/office/drawing/2010/main" Requires="a14">
          <p:sp>
            <p:nvSpPr>
              <p:cNvPr id="26627" name="Rectangle 3"/>
              <p:cNvSpPr>
                <a:spLocks noGrp="1" noChangeArrowheads="1"/>
              </p:cNvSpPr>
              <p:nvPr>
                <p:ph idx="1"/>
              </p:nvPr>
            </p:nvSpPr>
            <p:spPr>
              <a:xfrm>
                <a:off x="635825" y="1354047"/>
                <a:ext cx="8047806" cy="1512167"/>
              </a:xfrm>
            </p:spPr>
            <p:txBody>
              <a:bodyPr>
                <a:normAutofit lnSpcReduction="10000"/>
              </a:bodyPr>
              <a:lstStyle/>
              <a:p>
                <a:r>
                  <a:rPr lang="ja-JP" altLang="en-US" dirty="0"/>
                  <a:t>実質経済成長率＝実質</a:t>
                </a:r>
                <a:r>
                  <a:rPr lang="en-US" altLang="ja-JP" dirty="0"/>
                  <a:t>GDP(</a:t>
                </a:r>
                <a:r>
                  <a:rPr lang="en-US" altLang="ja-JP" i="1" dirty="0" err="1">
                    <a:latin typeface="Times New Roman" panose="02020603050405020304" pitchFamily="18" charset="0"/>
                    <a:cs typeface="Times New Roman" panose="02020603050405020304" pitchFamily="18" charset="0"/>
                  </a:rPr>
                  <a:t>Y</a:t>
                </a:r>
                <a:r>
                  <a:rPr lang="en-US" altLang="ja-JP" i="1" baseline="-25000" dirty="0" err="1">
                    <a:latin typeface="Times New Roman" panose="02020603050405020304" pitchFamily="18" charset="0"/>
                    <a:cs typeface="Times New Roman" panose="02020603050405020304" pitchFamily="18" charset="0"/>
                  </a:rPr>
                  <a:t>t</a:t>
                </a:r>
                <a:r>
                  <a:rPr lang="en-US" altLang="ja-JP" dirty="0"/>
                  <a:t>)</a:t>
                </a:r>
                <a:r>
                  <a:rPr lang="ja-JP" altLang="en-US" dirty="0"/>
                  <a:t>の成長率</a:t>
                </a:r>
              </a:p>
              <a:p>
                <a:r>
                  <a:rPr lang="ja-JP" altLang="en-US" dirty="0"/>
                  <a:t>名目経済成長率＝名目</a:t>
                </a:r>
                <a:r>
                  <a:rPr lang="en-US" altLang="ja-JP" dirty="0"/>
                  <a:t>GDP(</a:t>
                </a:r>
                <a:r>
                  <a:rPr lang="en-US" altLang="ja-JP" i="1" dirty="0" err="1">
                    <a:latin typeface="Times New Roman" panose="02020603050405020304" pitchFamily="18" charset="0"/>
                    <a:cs typeface="Times New Roman" panose="02020603050405020304" pitchFamily="18" charset="0"/>
                  </a:rPr>
                  <a:t>PY</a:t>
                </a:r>
                <a:r>
                  <a:rPr lang="en-US" altLang="ja-JP" i="1" baseline="-25000" dirty="0" err="1">
                    <a:latin typeface="Times New Roman" panose="02020603050405020304" pitchFamily="18" charset="0"/>
                    <a:cs typeface="Times New Roman" panose="02020603050405020304" pitchFamily="18" charset="0"/>
                  </a:rPr>
                  <a:t>t</a:t>
                </a:r>
                <a:r>
                  <a:rPr lang="en-US" altLang="ja-JP" dirty="0"/>
                  <a:t>)</a:t>
                </a:r>
                <a:r>
                  <a:rPr lang="ja-JP" altLang="en-US" dirty="0"/>
                  <a:t>の成長率</a:t>
                </a:r>
                <a:endParaRPr lang="en-US" altLang="ja-JP" dirty="0"/>
              </a:p>
              <a:p>
                <a14:m>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𝑃𝑌</m:t>
                        </m:r>
                      </m:e>
                      <m:sub>
                        <m:r>
                          <a:rPr lang="en-US" altLang="ja-JP" b="0" i="1" smtClean="0">
                            <a:latin typeface="Cambria Math" panose="02040503050406030204" pitchFamily="18" charset="0"/>
                          </a:rPr>
                          <m:t>𝑡</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𝑃</m:t>
                        </m:r>
                      </m:e>
                      <m:sub>
                        <m:r>
                          <a:rPr lang="en-US" altLang="ja-JP" b="0" i="1" smtClean="0">
                            <a:latin typeface="Cambria Math" panose="02040503050406030204" pitchFamily="18" charset="0"/>
                          </a:rPr>
                          <m:t>𝑡</m:t>
                        </m:r>
                      </m:sub>
                    </m:sSub>
                    <m:r>
                      <a:rPr lang="en-US" altLang="ja-JP" b="0" i="1" smtClean="0">
                        <a:latin typeface="Cambria Math" panose="02040503050406030204" pitchFamily="18" charset="0"/>
                        <a:ea typeface="Cambria Math" panose="02040503050406030204" pitchFamily="18" charset="0"/>
                      </a:rPr>
                      <m:t>∙</m:t>
                    </m:r>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𝑌</m:t>
                        </m:r>
                      </m:e>
                      <m:sub>
                        <m:r>
                          <a:rPr lang="en-US" altLang="ja-JP" b="0" i="1" smtClean="0">
                            <a:latin typeface="Cambria Math" panose="02040503050406030204" pitchFamily="18" charset="0"/>
                            <a:ea typeface="Cambria Math" panose="02040503050406030204" pitchFamily="18" charset="0"/>
                          </a:rPr>
                          <m:t>𝑡</m:t>
                        </m:r>
                      </m:sub>
                    </m:sSub>
                  </m:oMath>
                </a14:m>
                <a:r>
                  <a:rPr lang="ja-JP" altLang="en-US" dirty="0"/>
                  <a:t>　</a:t>
                </a:r>
                <a:endParaRPr lang="en-US" altLang="ja-JP" dirty="0"/>
              </a:p>
              <a:p>
                <a:pPr marL="0" indent="0">
                  <a:buNone/>
                </a:pPr>
                <a:r>
                  <a:rPr lang="en-US" altLang="ja-JP" dirty="0">
                    <a:sym typeface="Wingdings" panose="05000000000000000000" pitchFamily="2" charset="2"/>
                  </a:rPr>
                  <a:t>  </a:t>
                </a:r>
                <a:r>
                  <a:rPr lang="ja-JP" altLang="en-US" dirty="0">
                    <a:sym typeface="Wingdings" panose="05000000000000000000" pitchFamily="2" charset="2"/>
                  </a:rPr>
                  <a:t>名目経済成長率</a:t>
                </a:r>
                <a:r>
                  <a:rPr lang="en-US" altLang="ja-JP" dirty="0">
                    <a:sym typeface="Wingdings" panose="05000000000000000000" pitchFamily="2" charset="2"/>
                  </a:rPr>
                  <a:t>=</a:t>
                </a:r>
                <a:r>
                  <a:rPr lang="ja-JP" altLang="en-US" dirty="0">
                    <a:sym typeface="Wingdings" panose="05000000000000000000" pitchFamily="2" charset="2"/>
                  </a:rPr>
                  <a:t>インフレ率＋実質経済成長率</a:t>
                </a:r>
                <a:r>
                  <a:rPr lang="en-US" altLang="ja-JP" dirty="0"/>
                  <a:t> </a:t>
                </a:r>
              </a:p>
            </p:txBody>
          </p:sp>
        </mc:Choice>
        <mc:Fallback>
          <p:sp>
            <p:nvSpPr>
              <p:cNvPr id="26627" name="Rectangle 3"/>
              <p:cNvSpPr>
                <a:spLocks noGrp="1" noRot="1" noChangeAspect="1" noMove="1" noResize="1" noEditPoints="1" noAdjustHandles="1" noChangeArrowheads="1" noChangeShapeType="1" noTextEdit="1"/>
              </p:cNvSpPr>
              <p:nvPr>
                <p:ph idx="1"/>
              </p:nvPr>
            </p:nvSpPr>
            <p:spPr>
              <a:xfrm>
                <a:off x="635825" y="1354047"/>
                <a:ext cx="8047806" cy="1512167"/>
              </a:xfrm>
              <a:blipFill>
                <a:blip r:embed="rId2"/>
                <a:stretch>
                  <a:fillRect l="-909" t="-6452" b="-2823"/>
                </a:stretch>
              </a:blipFill>
            </p:spPr>
            <p:txBody>
              <a:bodyPr/>
              <a:lstStyle/>
              <a:p>
                <a:r>
                  <a:rPr lang="ja-JP" altLang="en-US">
                    <a:noFill/>
                  </a:rPr>
                  <a:t> </a:t>
                </a:r>
              </a:p>
            </p:txBody>
          </p:sp>
        </mc:Fallback>
      </mc:AlternateContent>
      <p:sp>
        <p:nvSpPr>
          <p:cNvPr id="4" name="テキスト ボックス 3">
            <a:extLst>
              <a:ext uri="{FF2B5EF4-FFF2-40B4-BE49-F238E27FC236}">
                <a16:creationId xmlns:a16="http://schemas.microsoft.com/office/drawing/2014/main" id="{3228D1A2-E532-4902-AE78-E3B3AC8F1EF4}"/>
              </a:ext>
            </a:extLst>
          </p:cNvPr>
          <p:cNvSpPr txBox="1"/>
          <p:nvPr/>
        </p:nvSpPr>
        <p:spPr>
          <a:xfrm>
            <a:off x="2987824" y="6200486"/>
            <a:ext cx="5760640" cy="584775"/>
          </a:xfrm>
          <a:prstGeom prst="rect">
            <a:avLst/>
          </a:prstGeom>
          <a:noFill/>
        </p:spPr>
        <p:txBody>
          <a:bodyPr wrap="square" rtlCol="0">
            <a:spAutoFit/>
          </a:bodyPr>
          <a:lstStyle/>
          <a:p>
            <a:r>
              <a:rPr lang="ja-JP" altLang="en-US" sz="1600" dirty="0"/>
              <a:t>資料：内閣府経済社会総合研究所「</a:t>
            </a:r>
            <a:r>
              <a:rPr lang="en-US" altLang="ja-JP" sz="1600" dirty="0"/>
              <a:t>2021</a:t>
            </a:r>
            <a:r>
              <a:rPr lang="ja-JP" altLang="en-US" sz="1600" dirty="0"/>
              <a:t>年度　国民経済計算年次推計（フロー編）ポイント」</a:t>
            </a:r>
            <a:endParaRPr kumimoji="1" lang="ja-JP" altLang="en-US" sz="1600" dirty="0"/>
          </a:p>
        </p:txBody>
      </p:sp>
      <p:sp>
        <p:nvSpPr>
          <p:cNvPr id="7" name="テキスト ボックス 6">
            <a:extLst>
              <a:ext uri="{FF2B5EF4-FFF2-40B4-BE49-F238E27FC236}">
                <a16:creationId xmlns:a16="http://schemas.microsoft.com/office/drawing/2014/main" id="{6899A9EA-F39C-4A78-AC73-878BEDAEEB7B}"/>
              </a:ext>
            </a:extLst>
          </p:cNvPr>
          <p:cNvSpPr txBox="1"/>
          <p:nvPr/>
        </p:nvSpPr>
        <p:spPr>
          <a:xfrm>
            <a:off x="5850024" y="5828665"/>
            <a:ext cx="648073" cy="307777"/>
          </a:xfrm>
          <a:prstGeom prst="rect">
            <a:avLst/>
          </a:prstGeom>
          <a:noFill/>
        </p:spPr>
        <p:txBody>
          <a:bodyPr wrap="square" rtlCol="0">
            <a:spAutoFit/>
          </a:bodyPr>
          <a:lstStyle/>
          <a:p>
            <a:r>
              <a:rPr kumimoji="1" lang="en-US" altLang="ja-JP" sz="1400" dirty="0"/>
              <a:t>2021</a:t>
            </a:r>
          </a:p>
        </p:txBody>
      </p:sp>
      <p:sp>
        <p:nvSpPr>
          <p:cNvPr id="11" name="テキスト ボックス 10">
            <a:extLst>
              <a:ext uri="{FF2B5EF4-FFF2-40B4-BE49-F238E27FC236}">
                <a16:creationId xmlns:a16="http://schemas.microsoft.com/office/drawing/2014/main" id="{6412EE20-F60A-4983-ADFC-ED52D6E96876}"/>
              </a:ext>
            </a:extLst>
          </p:cNvPr>
          <p:cNvSpPr txBox="1"/>
          <p:nvPr/>
        </p:nvSpPr>
        <p:spPr>
          <a:xfrm>
            <a:off x="1140405" y="5828665"/>
            <a:ext cx="648073" cy="307777"/>
          </a:xfrm>
          <a:prstGeom prst="rect">
            <a:avLst/>
          </a:prstGeom>
          <a:noFill/>
        </p:spPr>
        <p:txBody>
          <a:bodyPr wrap="square" rtlCol="0">
            <a:spAutoFit/>
          </a:bodyPr>
          <a:lstStyle/>
          <a:p>
            <a:r>
              <a:rPr kumimoji="1" lang="en-US" altLang="ja-JP" sz="1400" dirty="0"/>
              <a:t>2005</a:t>
            </a:r>
          </a:p>
        </p:txBody>
      </p:sp>
      <p:sp>
        <p:nvSpPr>
          <p:cNvPr id="12" name="テキスト ボックス 11">
            <a:extLst>
              <a:ext uri="{FF2B5EF4-FFF2-40B4-BE49-F238E27FC236}">
                <a16:creationId xmlns:a16="http://schemas.microsoft.com/office/drawing/2014/main" id="{3DCB622B-E623-4E06-B9ED-E953F6563C6E}"/>
              </a:ext>
            </a:extLst>
          </p:cNvPr>
          <p:cNvSpPr txBox="1"/>
          <p:nvPr/>
        </p:nvSpPr>
        <p:spPr>
          <a:xfrm>
            <a:off x="2576415" y="5828665"/>
            <a:ext cx="648073" cy="307777"/>
          </a:xfrm>
          <a:prstGeom prst="rect">
            <a:avLst/>
          </a:prstGeom>
          <a:noFill/>
        </p:spPr>
        <p:txBody>
          <a:bodyPr wrap="square" rtlCol="0">
            <a:spAutoFit/>
          </a:bodyPr>
          <a:lstStyle/>
          <a:p>
            <a:r>
              <a:rPr kumimoji="1" lang="en-US" altLang="ja-JP" sz="1400" dirty="0"/>
              <a:t>20</a:t>
            </a:r>
            <a:r>
              <a:rPr lang="en-US" altLang="ja-JP" sz="1400" dirty="0"/>
              <a:t>10</a:t>
            </a:r>
            <a:endParaRPr kumimoji="1" lang="en-US" altLang="ja-JP" sz="1400" dirty="0"/>
          </a:p>
        </p:txBody>
      </p:sp>
      <p:sp>
        <p:nvSpPr>
          <p:cNvPr id="13" name="テキスト ボックス 12">
            <a:extLst>
              <a:ext uri="{FF2B5EF4-FFF2-40B4-BE49-F238E27FC236}">
                <a16:creationId xmlns:a16="http://schemas.microsoft.com/office/drawing/2014/main" id="{BE195544-D8B1-4359-83D5-50E2E6D44EEC}"/>
              </a:ext>
            </a:extLst>
          </p:cNvPr>
          <p:cNvSpPr txBox="1"/>
          <p:nvPr/>
        </p:nvSpPr>
        <p:spPr>
          <a:xfrm>
            <a:off x="4139952" y="5828665"/>
            <a:ext cx="648073" cy="307777"/>
          </a:xfrm>
          <a:prstGeom prst="rect">
            <a:avLst/>
          </a:prstGeom>
          <a:noFill/>
        </p:spPr>
        <p:txBody>
          <a:bodyPr wrap="square" rtlCol="0">
            <a:spAutoFit/>
          </a:bodyPr>
          <a:lstStyle/>
          <a:p>
            <a:r>
              <a:rPr kumimoji="1" lang="en-US" altLang="ja-JP" sz="1400" dirty="0"/>
              <a:t>2015</a:t>
            </a:r>
          </a:p>
        </p:txBody>
      </p:sp>
      <p:pic>
        <p:nvPicPr>
          <p:cNvPr id="5" name="図 4">
            <a:extLst>
              <a:ext uri="{FF2B5EF4-FFF2-40B4-BE49-F238E27FC236}">
                <a16:creationId xmlns:a16="http://schemas.microsoft.com/office/drawing/2014/main" id="{06C36FC4-AB13-D9E0-0747-CDED3A47A8EE}"/>
              </a:ext>
            </a:extLst>
          </p:cNvPr>
          <p:cNvPicPr>
            <a:picLocks noChangeAspect="1"/>
          </p:cNvPicPr>
          <p:nvPr/>
        </p:nvPicPr>
        <p:blipFill>
          <a:blip r:embed="rId3"/>
          <a:stretch>
            <a:fillRect/>
          </a:stretch>
        </p:blipFill>
        <p:spPr>
          <a:xfrm>
            <a:off x="1000542" y="2866214"/>
            <a:ext cx="5425821" cy="2887504"/>
          </a:xfrm>
          <a:prstGeom prst="rect">
            <a:avLst/>
          </a:prstGeom>
        </p:spPr>
      </p:pic>
    </p:spTree>
    <p:extLst>
      <p:ext uri="{BB962C8B-B14F-4D97-AF65-F5344CB8AC3E}">
        <p14:creationId xmlns:p14="http://schemas.microsoft.com/office/powerpoint/2010/main" val="1460420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r>
              <a:rPr lang="ja-JP" altLang="en-US" sz="4000" dirty="0"/>
              <a:t>フローとストック</a:t>
            </a:r>
          </a:p>
        </p:txBody>
      </p:sp>
      <mc:AlternateContent xmlns:mc="http://schemas.openxmlformats.org/markup-compatibility/2006" xmlns:a14="http://schemas.microsoft.com/office/drawing/2010/main">
        <mc:Choice Requires="a14">
          <p:sp>
            <p:nvSpPr>
              <p:cNvPr id="20483" name="Rectangle 3"/>
              <p:cNvSpPr>
                <a:spLocks noGrp="1" noChangeArrowheads="1"/>
              </p:cNvSpPr>
              <p:nvPr>
                <p:ph idx="1"/>
              </p:nvPr>
            </p:nvSpPr>
            <p:spPr>
              <a:xfrm>
                <a:off x="628650" y="1556792"/>
                <a:ext cx="7886700" cy="4620171"/>
              </a:xfrm>
            </p:spPr>
            <p:txBody>
              <a:bodyPr>
                <a:normAutofit fontScale="77500" lnSpcReduction="20000"/>
              </a:bodyPr>
              <a:lstStyle/>
              <a:p>
                <a:pPr>
                  <a:lnSpc>
                    <a:spcPct val="120000"/>
                  </a:lnSpc>
                </a:pPr>
                <a:r>
                  <a:rPr lang="ja-JP" altLang="en-US" sz="2800" dirty="0"/>
                  <a:t>フロー </a:t>
                </a:r>
                <a:r>
                  <a:rPr lang="en-US" altLang="ja-JP" sz="2800" dirty="0"/>
                  <a:t>(flow) : </a:t>
                </a:r>
                <a:r>
                  <a:rPr lang="ja-JP" altLang="en-US" sz="2800" dirty="0"/>
                  <a:t>ある一定時間内の流量</a:t>
                </a:r>
                <a:endParaRPr lang="en-US" altLang="ja-JP" sz="2800" dirty="0"/>
              </a:p>
              <a:p>
                <a:pPr>
                  <a:lnSpc>
                    <a:spcPct val="120000"/>
                  </a:lnSpc>
                </a:pPr>
                <a:r>
                  <a:rPr lang="ja-JP" altLang="en-US" sz="2800" dirty="0"/>
                  <a:t>ストック </a:t>
                </a:r>
                <a:r>
                  <a:rPr lang="en-US" altLang="ja-JP" sz="2800" dirty="0"/>
                  <a:t>(stock)</a:t>
                </a:r>
                <a:r>
                  <a:rPr lang="ja-JP" altLang="en-US" sz="2800" dirty="0"/>
                  <a:t>：ある時点における貯蔵量</a:t>
                </a:r>
                <a:endParaRPr lang="en-US" altLang="ja-JP" sz="2800" dirty="0"/>
              </a:p>
              <a:p>
                <a:pPr marL="0" indent="0">
                  <a:lnSpc>
                    <a:spcPct val="120000"/>
                  </a:lnSpc>
                  <a:buNone/>
                </a:pPr>
                <a:r>
                  <a:rPr lang="ja-JP" altLang="en-US" sz="2800" dirty="0"/>
                  <a:t>例）プールに水を入れる</a:t>
                </a:r>
                <a:endParaRPr lang="en-US" altLang="ja-JP" sz="2800" dirty="0"/>
              </a:p>
              <a:p>
                <a:pPr marL="0" indent="0">
                  <a:lnSpc>
                    <a:spcPct val="120000"/>
                  </a:lnSpc>
                  <a:buNone/>
                </a:pPr>
                <a:r>
                  <a:rPr lang="en-US" altLang="ja-JP" sz="2800" dirty="0"/>
                  <a:t>	</a:t>
                </a:r>
                <a:r>
                  <a:rPr lang="ja-JP" altLang="en-US" sz="2800" dirty="0"/>
                  <a:t>フロー </a:t>
                </a:r>
                <a:r>
                  <a:rPr lang="en-US" altLang="ja-JP" sz="2800" dirty="0"/>
                  <a:t>: </a:t>
                </a:r>
                <a:r>
                  <a:rPr lang="ja-JP" altLang="en-US" sz="2800" dirty="0"/>
                  <a:t>一定の時間にどれだけ水を入れたか流量</a:t>
                </a:r>
              </a:p>
              <a:p>
                <a:pPr marL="0" indent="0">
                  <a:lnSpc>
                    <a:spcPct val="120000"/>
                  </a:lnSpc>
                  <a:buNone/>
                </a:pPr>
                <a:r>
                  <a:rPr lang="en-US" altLang="ja-JP" sz="2800" dirty="0"/>
                  <a:t>	</a:t>
                </a:r>
                <a:r>
                  <a:rPr lang="ja-JP" altLang="en-US" sz="2800" dirty="0"/>
                  <a:t>ストック</a:t>
                </a:r>
                <a:r>
                  <a:rPr lang="en-US" altLang="ja-JP" sz="2800" dirty="0"/>
                  <a:t>: </a:t>
                </a:r>
                <a:r>
                  <a:rPr lang="ja-JP" altLang="en-US" sz="2800" dirty="0"/>
                  <a:t>ある時点での水位</a:t>
                </a:r>
              </a:p>
              <a:p>
                <a:pPr>
                  <a:lnSpc>
                    <a:spcPct val="120000"/>
                  </a:lnSpc>
                </a:pPr>
                <a:r>
                  <a:rPr lang="en-US" altLang="ja-JP" sz="2800" dirty="0"/>
                  <a:t>GDP</a:t>
                </a:r>
                <a:r>
                  <a:rPr lang="ja-JP" altLang="en-US" sz="2800" dirty="0"/>
                  <a:t>はフロー概念</a:t>
                </a:r>
                <a:endParaRPr lang="en-US" altLang="ja-JP" sz="2800" dirty="0"/>
              </a:p>
              <a:p>
                <a:pPr lvl="1">
                  <a:lnSpc>
                    <a:spcPct val="120000"/>
                  </a:lnSpc>
                </a:pPr>
                <a:r>
                  <a:rPr lang="ja-JP" altLang="en-US" sz="2500" dirty="0"/>
                  <a:t>一定期間内の生産活動の量</a:t>
                </a:r>
                <a:endParaRPr lang="en-US" altLang="ja-JP" sz="2500" dirty="0"/>
              </a:p>
              <a:p>
                <a:pPr lvl="1">
                  <a:lnSpc>
                    <a:spcPct val="120000"/>
                  </a:lnSpc>
                </a:pPr>
                <a:r>
                  <a:rPr lang="ja-JP" altLang="en-US" sz="2400" dirty="0"/>
                  <a:t>同様に，（一定期間内の）所得，消費，投資などはフロー概念</a:t>
                </a:r>
              </a:p>
              <a:p>
                <a:pPr>
                  <a:lnSpc>
                    <a:spcPct val="120000"/>
                  </a:lnSpc>
                </a:pPr>
                <a:r>
                  <a:rPr lang="ja-JP" altLang="en-US" sz="2800" dirty="0"/>
                  <a:t>資本ストック，資産残高などはストック概念</a:t>
                </a:r>
                <a:endParaRPr lang="en-US" altLang="ja-JP" sz="2800" dirty="0"/>
              </a:p>
              <a:p>
                <a:pPr>
                  <a:lnSpc>
                    <a:spcPct val="120000"/>
                  </a:lnSpc>
                </a:pPr>
                <a:r>
                  <a:rPr lang="ja-JP" altLang="en-US" sz="2800" dirty="0">
                    <a:latin typeface="Cambria Math" panose="02040503050406030204" pitchFamily="18" charset="0"/>
                  </a:rPr>
                  <a:t>資本ストックと投資（フロー変数）の関係</a:t>
                </a:r>
                <a:endParaRPr lang="en-US" altLang="ja-JP" sz="2800" dirty="0">
                  <a:latin typeface="Cambria Math" panose="02040503050406030204" pitchFamily="18" charset="0"/>
                </a:endParaRPr>
              </a:p>
              <a:p>
                <a:pPr marL="0" indent="0">
                  <a:lnSpc>
                    <a:spcPct val="120000"/>
                  </a:lnSpc>
                  <a:buNone/>
                </a:pPr>
                <a14:m>
                  <m:oMathPara xmlns:m="http://schemas.openxmlformats.org/officeDocument/2006/math">
                    <m:oMathParaPr>
                      <m:jc m:val="centerGroup"/>
                    </m:oMathParaPr>
                    <m:oMath xmlns:m="http://schemas.openxmlformats.org/officeDocument/2006/math">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𝐾</m:t>
                          </m:r>
                        </m:e>
                        <m:sub>
                          <m:r>
                            <a:rPr lang="en-US" altLang="ja-JP" sz="2800" b="0" i="1" smtClean="0">
                              <a:latin typeface="Cambria Math" panose="02040503050406030204" pitchFamily="18" charset="0"/>
                            </a:rPr>
                            <m:t>𝑡</m:t>
                          </m:r>
                          <m:r>
                            <a:rPr lang="en-US" altLang="ja-JP" sz="2800" b="0" i="1" smtClean="0">
                              <a:latin typeface="Cambria Math" panose="02040503050406030204" pitchFamily="18" charset="0"/>
                            </a:rPr>
                            <m:t>+1</m:t>
                          </m:r>
                        </m:sub>
                      </m:sSub>
                      <m:r>
                        <a:rPr lang="en-US" altLang="ja-JP" sz="2800" b="0" i="1" smtClean="0">
                          <a:latin typeface="Cambria Math" panose="02040503050406030204" pitchFamily="18" charset="0"/>
                        </a:rPr>
                        <m:t>=</m:t>
                      </m:r>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𝐾</m:t>
                          </m:r>
                        </m:e>
                        <m:sub>
                          <m:r>
                            <a:rPr lang="en-US" altLang="ja-JP" sz="2800" b="0" i="1" smtClean="0">
                              <a:latin typeface="Cambria Math" panose="02040503050406030204" pitchFamily="18" charset="0"/>
                            </a:rPr>
                            <m:t>𝑡</m:t>
                          </m:r>
                        </m:sub>
                      </m:sSub>
                      <m:r>
                        <a:rPr lang="en-US" altLang="ja-JP" sz="2800" b="0" i="1" smtClean="0">
                          <a:latin typeface="Cambria Math" panose="02040503050406030204" pitchFamily="18" charset="0"/>
                        </a:rPr>
                        <m:t>+</m:t>
                      </m:r>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𝐼</m:t>
                          </m:r>
                        </m:e>
                        <m:sub>
                          <m:r>
                            <a:rPr lang="en-US" altLang="ja-JP" sz="2800" b="0" i="1" smtClean="0">
                              <a:latin typeface="Cambria Math" panose="02040503050406030204" pitchFamily="18" charset="0"/>
                            </a:rPr>
                            <m:t>𝑡</m:t>
                          </m:r>
                        </m:sub>
                      </m:sSub>
                    </m:oMath>
                  </m:oMathPara>
                </a14:m>
                <a:endParaRPr lang="en-US" altLang="ja-JP" sz="2800" dirty="0"/>
              </a:p>
              <a:p>
                <a:endParaRPr lang="ja-JP" altLang="en-US" dirty="0"/>
              </a:p>
            </p:txBody>
          </p:sp>
        </mc:Choice>
        <mc:Fallback xmlns="">
          <p:sp>
            <p:nvSpPr>
              <p:cNvPr id="20483" name="Rectangle 3"/>
              <p:cNvSpPr>
                <a:spLocks noGrp="1" noRot="1" noChangeAspect="1" noMove="1" noResize="1" noEditPoints="1" noAdjustHandles="1" noChangeArrowheads="1" noChangeShapeType="1" noTextEdit="1"/>
              </p:cNvSpPr>
              <p:nvPr>
                <p:ph idx="1"/>
              </p:nvPr>
            </p:nvSpPr>
            <p:spPr>
              <a:xfrm>
                <a:off x="628650" y="1556792"/>
                <a:ext cx="7886700" cy="4620171"/>
              </a:xfrm>
              <a:blipFill>
                <a:blip r:embed="rId4"/>
                <a:stretch>
                  <a:fillRect l="-1005" t="-792"/>
                </a:stretch>
              </a:blipFill>
            </p:spPr>
            <p:txBody>
              <a:bodyPr/>
              <a:lstStyle/>
              <a:p>
                <a:r>
                  <a:rPr lang="ja-JP" altLang="en-US">
                    <a:noFill/>
                  </a:rPr>
                  <a:t> </a:t>
                </a:r>
              </a:p>
            </p:txBody>
          </p:sp>
        </mc:Fallback>
      </mc:AlternateContent>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ja-JP" altLang="en-US" dirty="0"/>
              <a:t>物価</a:t>
            </a:r>
          </a:p>
        </p:txBody>
      </p:sp>
      <mc:AlternateContent xmlns:mc="http://schemas.openxmlformats.org/markup-compatibility/2006" xmlns:a14="http://schemas.microsoft.com/office/drawing/2010/main">
        <mc:Choice Requires="a14">
          <p:sp>
            <p:nvSpPr>
              <p:cNvPr id="23555" name="Rectangle 3"/>
              <p:cNvSpPr>
                <a:spLocks noGrp="1" noChangeArrowheads="1"/>
              </p:cNvSpPr>
              <p:nvPr>
                <p:ph idx="1"/>
              </p:nvPr>
            </p:nvSpPr>
            <p:spPr>
              <a:xfrm>
                <a:off x="323528" y="1340768"/>
                <a:ext cx="8496944" cy="4968552"/>
              </a:xfrm>
            </p:spPr>
            <p:txBody>
              <a:bodyPr>
                <a:normAutofit/>
              </a:bodyPr>
              <a:lstStyle/>
              <a:p>
                <a:pPr>
                  <a:lnSpc>
                    <a:spcPct val="100000"/>
                  </a:lnSpc>
                </a:pPr>
                <a:r>
                  <a:rPr lang="ja-JP" altLang="en-US" dirty="0"/>
                  <a:t>代表的な物価指標</a:t>
                </a:r>
              </a:p>
              <a:p>
                <a:pPr lvl="1">
                  <a:lnSpc>
                    <a:spcPct val="100000"/>
                  </a:lnSpc>
                </a:pPr>
                <a:r>
                  <a:rPr lang="ja-JP" altLang="en-US" dirty="0"/>
                  <a:t>消費者物価指数（</a:t>
                </a:r>
                <a:r>
                  <a:rPr lang="en-US" altLang="ja-JP" dirty="0"/>
                  <a:t>CPI</a:t>
                </a:r>
                <a:r>
                  <a:rPr lang="ja-JP" altLang="en-US" dirty="0"/>
                  <a:t>）</a:t>
                </a:r>
              </a:p>
              <a:p>
                <a:pPr lvl="1">
                  <a:lnSpc>
                    <a:spcPct val="100000"/>
                  </a:lnSpc>
                </a:pPr>
                <a:r>
                  <a:rPr lang="en-US" altLang="ja-JP" dirty="0"/>
                  <a:t>GDP</a:t>
                </a:r>
                <a:r>
                  <a:rPr lang="ja-JP" altLang="en-US" dirty="0"/>
                  <a:t>デフレータ</a:t>
                </a:r>
              </a:p>
              <a:p>
                <a:pPr>
                  <a:lnSpc>
                    <a:spcPct val="100000"/>
                  </a:lnSpc>
                </a:pPr>
                <a:r>
                  <a:rPr lang="ja-JP" altLang="en-US" dirty="0"/>
                  <a:t>物価指数</a:t>
                </a:r>
                <a:endParaRPr lang="en-US" altLang="ja-JP" dirty="0"/>
              </a:p>
              <a:p>
                <a:pPr marL="0" indent="0">
                  <a:lnSpc>
                    <a:spcPct val="100000"/>
                  </a:lnSpc>
                  <a:buNone/>
                </a:pPr>
                <a14:m>
                  <m:oMathPara xmlns:m="http://schemas.openxmlformats.org/officeDocument/2006/math">
                    <m:oMathParaPr>
                      <m:jc m:val="centerGroup"/>
                    </m:oMathParaPr>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𝑃</m:t>
                          </m:r>
                        </m:e>
                        <m:sub>
                          <m:r>
                            <a:rPr lang="en-US" altLang="ja-JP" b="0" i="1" smtClean="0">
                              <a:latin typeface="Cambria Math" panose="02040503050406030204" pitchFamily="18" charset="0"/>
                            </a:rPr>
                            <m:t>𝑡</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𝑤</m:t>
                          </m:r>
                        </m:e>
                        <m:sub>
                          <m:r>
                            <a:rPr lang="en-US" altLang="ja-JP" b="0" i="1" smtClean="0">
                              <a:latin typeface="Cambria Math" panose="02040503050406030204" pitchFamily="18" charset="0"/>
                            </a:rPr>
                            <m:t>1</m:t>
                          </m:r>
                        </m:sub>
                      </m:sSub>
                      <m:d>
                        <m:dPr>
                          <m:ctrlPr>
                            <a:rPr lang="en-US" altLang="ja-JP" b="0" i="1" smtClean="0">
                              <a:latin typeface="Cambria Math" panose="02040503050406030204" pitchFamily="18" charset="0"/>
                            </a:rPr>
                          </m:ctrlPr>
                        </m:dPr>
                        <m:e>
                          <m:f>
                            <m:fPr>
                              <m:ctrlPr>
                                <a:rPr lang="en-US" altLang="ja-JP" b="0" i="1" smtClean="0">
                                  <a:latin typeface="Cambria Math" panose="02040503050406030204" pitchFamily="18" charset="0"/>
                                </a:rPr>
                              </m:ctrlPr>
                            </m:fPr>
                            <m:num>
                              <m:sSubSup>
                                <m:sSubSupPr>
                                  <m:ctrlPr>
                                    <a:rPr lang="en-US" altLang="ja-JP" b="0" i="1" smtClean="0">
                                      <a:latin typeface="Cambria Math" panose="02040503050406030204" pitchFamily="18" charset="0"/>
                                    </a:rPr>
                                  </m:ctrlPr>
                                </m:sSubSupPr>
                                <m:e>
                                  <m:r>
                                    <a:rPr lang="en-US" altLang="ja-JP" b="0" i="1" smtClean="0">
                                      <a:latin typeface="Cambria Math" panose="02040503050406030204" pitchFamily="18" charset="0"/>
                                    </a:rPr>
                                    <m:t>𝑝</m:t>
                                  </m:r>
                                </m:e>
                                <m:sub>
                                  <m:r>
                                    <a:rPr lang="en-US" altLang="ja-JP" b="0" i="1" smtClean="0">
                                      <a:latin typeface="Cambria Math" panose="02040503050406030204" pitchFamily="18" charset="0"/>
                                    </a:rPr>
                                    <m:t>𝑡</m:t>
                                  </m:r>
                                </m:sub>
                                <m:sup>
                                  <m:r>
                                    <a:rPr lang="en-US" altLang="ja-JP" b="0" i="1" smtClean="0">
                                      <a:latin typeface="Cambria Math" panose="02040503050406030204" pitchFamily="18" charset="0"/>
                                    </a:rPr>
                                    <m:t>1</m:t>
                                  </m:r>
                                </m:sup>
                              </m:sSubSup>
                            </m:num>
                            <m:den>
                              <m:sSubSup>
                                <m:sSubSupPr>
                                  <m:ctrlPr>
                                    <a:rPr lang="en-US" altLang="ja-JP" b="0" i="1" smtClean="0">
                                      <a:latin typeface="Cambria Math" panose="02040503050406030204" pitchFamily="18" charset="0"/>
                                    </a:rPr>
                                  </m:ctrlPr>
                                </m:sSubSupPr>
                                <m:e>
                                  <m:r>
                                    <a:rPr lang="en-US" altLang="ja-JP" b="0" i="1" smtClean="0">
                                      <a:latin typeface="Cambria Math" panose="02040503050406030204" pitchFamily="18" charset="0"/>
                                    </a:rPr>
                                    <m:t>𝑝</m:t>
                                  </m:r>
                                </m:e>
                                <m:sub>
                                  <m:r>
                                    <a:rPr lang="en-US" altLang="ja-JP" b="0" i="1" smtClean="0">
                                      <a:latin typeface="Cambria Math" panose="02040503050406030204" pitchFamily="18" charset="0"/>
                                    </a:rPr>
                                    <m:t>0</m:t>
                                  </m:r>
                                </m:sub>
                                <m:sup>
                                  <m:r>
                                    <a:rPr lang="en-US" altLang="ja-JP" b="0" i="1" smtClean="0">
                                      <a:latin typeface="Cambria Math" panose="02040503050406030204" pitchFamily="18" charset="0"/>
                                    </a:rPr>
                                    <m:t>1</m:t>
                                  </m:r>
                                </m:sup>
                              </m:sSubSup>
                            </m:den>
                          </m:f>
                        </m:e>
                      </m:d>
                      <m:r>
                        <a:rPr lang="en-US" altLang="ja-JP" b="0" i="1" smtClean="0">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𝑤</m:t>
                          </m:r>
                        </m:e>
                        <m:sub>
                          <m:r>
                            <a:rPr lang="en-US" altLang="ja-JP" b="0" i="1" smtClean="0">
                              <a:latin typeface="Cambria Math" panose="02040503050406030204" pitchFamily="18" charset="0"/>
                            </a:rPr>
                            <m:t>2</m:t>
                          </m:r>
                        </m:sub>
                      </m:sSub>
                      <m:d>
                        <m:dPr>
                          <m:ctrlPr>
                            <a:rPr lang="en-US" altLang="ja-JP" i="1">
                              <a:latin typeface="Cambria Math" panose="02040503050406030204" pitchFamily="18" charset="0"/>
                            </a:rPr>
                          </m:ctrlPr>
                        </m:dPr>
                        <m:e>
                          <m:f>
                            <m:fPr>
                              <m:ctrlPr>
                                <a:rPr lang="en-US" altLang="ja-JP" i="1">
                                  <a:latin typeface="Cambria Math" panose="02040503050406030204" pitchFamily="18" charset="0"/>
                                </a:rPr>
                              </m:ctrlPr>
                            </m:fPr>
                            <m:num>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𝑝</m:t>
                                  </m:r>
                                </m:e>
                                <m:sub>
                                  <m:r>
                                    <a:rPr lang="en-US" altLang="ja-JP" i="1">
                                      <a:latin typeface="Cambria Math" panose="02040503050406030204" pitchFamily="18" charset="0"/>
                                    </a:rPr>
                                    <m:t>𝑡</m:t>
                                  </m:r>
                                </m:sub>
                                <m:sup>
                                  <m:r>
                                    <a:rPr lang="en-US" altLang="ja-JP" b="0" i="1" smtClean="0">
                                      <a:latin typeface="Cambria Math" panose="02040503050406030204" pitchFamily="18" charset="0"/>
                                    </a:rPr>
                                    <m:t>2</m:t>
                                  </m:r>
                                </m:sup>
                              </m:sSubSup>
                            </m:num>
                            <m:den>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𝑝</m:t>
                                  </m:r>
                                </m:e>
                                <m:sub>
                                  <m:r>
                                    <a:rPr lang="en-US" altLang="ja-JP" i="1">
                                      <a:latin typeface="Cambria Math" panose="02040503050406030204" pitchFamily="18" charset="0"/>
                                    </a:rPr>
                                    <m:t>0</m:t>
                                  </m:r>
                                </m:sub>
                                <m:sup>
                                  <m:r>
                                    <a:rPr lang="en-US" altLang="ja-JP" b="0" i="1" smtClean="0">
                                      <a:latin typeface="Cambria Math" panose="02040503050406030204" pitchFamily="18" charset="0"/>
                                    </a:rPr>
                                    <m:t>2</m:t>
                                  </m:r>
                                </m:sup>
                              </m:sSubSup>
                            </m:den>
                          </m:f>
                        </m:e>
                      </m:d>
                      <m:r>
                        <a:rPr lang="en-US" altLang="ja-JP" b="0" i="1" smtClean="0">
                          <a:latin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𝑤</m:t>
                          </m:r>
                        </m:e>
                        <m:sub>
                          <m:r>
                            <a:rPr lang="en-US" altLang="ja-JP" b="0" i="1" smtClean="0">
                              <a:latin typeface="Cambria Math" panose="02040503050406030204" pitchFamily="18" charset="0"/>
                            </a:rPr>
                            <m:t>𝑛</m:t>
                          </m:r>
                        </m:sub>
                      </m:sSub>
                      <m:d>
                        <m:dPr>
                          <m:ctrlPr>
                            <a:rPr lang="en-US" altLang="ja-JP" i="1">
                              <a:latin typeface="Cambria Math" panose="02040503050406030204" pitchFamily="18" charset="0"/>
                            </a:rPr>
                          </m:ctrlPr>
                        </m:dPr>
                        <m:e>
                          <m:f>
                            <m:fPr>
                              <m:ctrlPr>
                                <a:rPr lang="en-US" altLang="ja-JP" i="1">
                                  <a:latin typeface="Cambria Math" panose="02040503050406030204" pitchFamily="18" charset="0"/>
                                </a:rPr>
                              </m:ctrlPr>
                            </m:fPr>
                            <m:num>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𝑝</m:t>
                                  </m:r>
                                </m:e>
                                <m:sub>
                                  <m:r>
                                    <a:rPr lang="en-US" altLang="ja-JP" i="1">
                                      <a:latin typeface="Cambria Math" panose="02040503050406030204" pitchFamily="18" charset="0"/>
                                    </a:rPr>
                                    <m:t>𝑡</m:t>
                                  </m:r>
                                </m:sub>
                                <m:sup>
                                  <m:r>
                                    <a:rPr lang="en-US" altLang="ja-JP" b="0" i="1" smtClean="0">
                                      <a:latin typeface="Cambria Math" panose="02040503050406030204" pitchFamily="18" charset="0"/>
                                    </a:rPr>
                                    <m:t>𝑛</m:t>
                                  </m:r>
                                </m:sup>
                              </m:sSubSup>
                            </m:num>
                            <m:den>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𝑝</m:t>
                                  </m:r>
                                </m:e>
                                <m:sub>
                                  <m:r>
                                    <a:rPr lang="en-US" altLang="ja-JP" i="1">
                                      <a:latin typeface="Cambria Math" panose="02040503050406030204" pitchFamily="18" charset="0"/>
                                    </a:rPr>
                                    <m:t>0</m:t>
                                  </m:r>
                                </m:sub>
                                <m:sup>
                                  <m:r>
                                    <a:rPr lang="en-US" altLang="ja-JP" b="0" i="1" smtClean="0">
                                      <a:latin typeface="Cambria Math" panose="02040503050406030204" pitchFamily="18" charset="0"/>
                                    </a:rPr>
                                    <m:t>𝑛</m:t>
                                  </m:r>
                                </m:sup>
                              </m:sSubSup>
                            </m:den>
                          </m:f>
                        </m:e>
                      </m:d>
                    </m:oMath>
                  </m:oMathPara>
                </a14:m>
                <a:endParaRPr lang="en-US" altLang="ja-JP" dirty="0"/>
              </a:p>
              <a:p>
                <a:pPr marL="342900" lvl="1" indent="0">
                  <a:lnSpc>
                    <a:spcPct val="100000"/>
                  </a:lnSpc>
                  <a:buNone/>
                </a:pPr>
                <a14:m>
                  <m:oMath xmlns:m="http://schemas.openxmlformats.org/officeDocument/2006/math">
                    <m:sSubSup>
                      <m:sSubSupPr>
                        <m:ctrlPr>
                          <a:rPr lang="en-US" altLang="ja-JP" i="1" smtClean="0">
                            <a:latin typeface="Cambria Math" panose="02040503050406030204" pitchFamily="18" charset="0"/>
                          </a:rPr>
                        </m:ctrlPr>
                      </m:sSubSupPr>
                      <m:e>
                        <m:r>
                          <a:rPr lang="en-US" altLang="ja-JP" i="1">
                            <a:latin typeface="Cambria Math" panose="02040503050406030204" pitchFamily="18" charset="0"/>
                          </a:rPr>
                          <m:t>𝑝</m:t>
                        </m:r>
                      </m:e>
                      <m:sub>
                        <m:r>
                          <a:rPr lang="en-US" altLang="ja-JP" i="1">
                            <a:latin typeface="Cambria Math" panose="02040503050406030204" pitchFamily="18" charset="0"/>
                          </a:rPr>
                          <m:t>𝑡</m:t>
                        </m:r>
                      </m:sub>
                      <m:sup>
                        <m:r>
                          <a:rPr lang="en-US" altLang="ja-JP" b="0" i="1" smtClean="0">
                            <a:latin typeface="Cambria Math" panose="02040503050406030204" pitchFamily="18" charset="0"/>
                          </a:rPr>
                          <m:t>𝑖</m:t>
                        </m:r>
                      </m:sup>
                    </m:sSubSup>
                    <m:r>
                      <a:rPr lang="en-US" altLang="ja-JP" b="0" i="1" smtClean="0">
                        <a:latin typeface="Cambria Math" panose="02040503050406030204" pitchFamily="18" charset="0"/>
                      </a:rPr>
                      <m:t> </m:t>
                    </m:r>
                  </m:oMath>
                </a14:m>
                <a:r>
                  <a:rPr lang="en-US" altLang="ja-JP" dirty="0"/>
                  <a:t>: </a:t>
                </a:r>
                <a:r>
                  <a:rPr lang="ja-JP" altLang="en-US" dirty="0"/>
                  <a:t>時点</a:t>
                </a:r>
                <a:r>
                  <a:rPr lang="en-US" altLang="ja-JP" i="1" dirty="0">
                    <a:latin typeface="Times New Roman" panose="02020603050405020304" pitchFamily="18" charset="0"/>
                    <a:cs typeface="Times New Roman" panose="02020603050405020304" pitchFamily="18" charset="0"/>
                  </a:rPr>
                  <a:t>t</a:t>
                </a:r>
                <a:r>
                  <a:rPr lang="ja-JP" altLang="en-US" dirty="0">
                    <a:latin typeface="Times New Roman" panose="02020603050405020304" pitchFamily="18" charset="0"/>
                    <a:cs typeface="Times New Roman" panose="02020603050405020304" pitchFamily="18" charset="0"/>
                  </a:rPr>
                  <a:t>における</a:t>
                </a:r>
                <a:r>
                  <a:rPr lang="en-US" altLang="ja-JP" i="1" dirty="0" err="1">
                    <a:latin typeface="Times New Roman" panose="02020603050405020304" pitchFamily="18" charset="0"/>
                    <a:cs typeface="Times New Roman" panose="02020603050405020304" pitchFamily="18" charset="0"/>
                  </a:rPr>
                  <a:t>i</a:t>
                </a:r>
                <a:r>
                  <a:rPr lang="ja-JP" altLang="en-US" dirty="0">
                    <a:latin typeface="Times New Roman" panose="02020603050405020304" pitchFamily="18" charset="0"/>
                    <a:cs typeface="Times New Roman" panose="02020603050405020304" pitchFamily="18" charset="0"/>
                  </a:rPr>
                  <a:t>番目の財の価格</a:t>
                </a:r>
                <a:r>
                  <a:rPr lang="en-US" altLang="ja-JP" dirty="0">
                    <a:latin typeface="Times New Roman" panose="02020603050405020304" pitchFamily="18" charset="0"/>
                    <a:cs typeface="Times New Roman" panose="02020603050405020304" pitchFamily="18" charset="0"/>
                  </a:rPr>
                  <a:t>(</a:t>
                </a:r>
                <a:r>
                  <a:rPr lang="en-US" altLang="ja-JP" i="1" dirty="0" err="1">
                    <a:latin typeface="Times New Roman" panose="02020603050405020304" pitchFamily="18" charset="0"/>
                    <a:cs typeface="Times New Roman" panose="02020603050405020304" pitchFamily="18" charset="0"/>
                  </a:rPr>
                  <a:t>i</a:t>
                </a:r>
                <a:r>
                  <a:rPr lang="en-US" altLang="ja-JP" dirty="0">
                    <a:latin typeface="Times New Roman" panose="02020603050405020304" pitchFamily="18" charset="0"/>
                    <a:cs typeface="Times New Roman" panose="02020603050405020304" pitchFamily="18" charset="0"/>
                  </a:rPr>
                  <a:t>=1,2,…,</a:t>
                </a:r>
                <a:r>
                  <a:rPr lang="en-US" altLang="ja-JP" i="1" dirty="0">
                    <a:latin typeface="Times New Roman" panose="02020603050405020304" pitchFamily="18" charset="0"/>
                    <a:cs typeface="Times New Roman" panose="02020603050405020304" pitchFamily="18" charset="0"/>
                  </a:rPr>
                  <a:t>n</a:t>
                </a:r>
                <a:r>
                  <a:rPr lang="en-US" altLang="ja-JP" dirty="0">
                    <a:latin typeface="Times New Roman" panose="02020603050405020304" pitchFamily="18" charset="0"/>
                    <a:cs typeface="Times New Roman" panose="02020603050405020304" pitchFamily="18" charset="0"/>
                  </a:rPr>
                  <a:t>)</a:t>
                </a:r>
                <a:r>
                  <a:rPr lang="ja-JP" altLang="en-US" dirty="0">
                    <a:latin typeface="Times New Roman" panose="02020603050405020304" pitchFamily="18" charset="0"/>
                    <a:cs typeface="Times New Roman" panose="02020603050405020304" pitchFamily="18" charset="0"/>
                  </a:rPr>
                  <a:t>；時点</a:t>
                </a:r>
                <a:r>
                  <a:rPr lang="en-US" altLang="ja-JP" dirty="0">
                    <a:latin typeface="Times New Roman" panose="02020603050405020304" pitchFamily="18" charset="0"/>
                    <a:cs typeface="Times New Roman" panose="02020603050405020304" pitchFamily="18" charset="0"/>
                  </a:rPr>
                  <a:t>0</a:t>
                </a:r>
                <a:r>
                  <a:rPr lang="ja-JP" altLang="en-US" dirty="0">
                    <a:latin typeface="Times New Roman" panose="02020603050405020304" pitchFamily="18" charset="0"/>
                    <a:cs typeface="Times New Roman" panose="02020603050405020304" pitchFamily="18" charset="0"/>
                  </a:rPr>
                  <a:t>が基準時点</a:t>
                </a:r>
                <a:r>
                  <a:rPr lang="en-US" altLang="ja-JP" dirty="0">
                    <a:latin typeface="Times New Roman" panose="02020603050405020304" pitchFamily="18" charset="0"/>
                    <a:cs typeface="Times New Roman" panose="02020603050405020304" pitchFamily="18" charset="0"/>
                  </a:rPr>
                  <a:t> </a:t>
                </a:r>
              </a:p>
              <a:p>
                <a:pPr marL="342900" lvl="1" indent="0">
                  <a:lnSpc>
                    <a:spcPct val="100000"/>
                  </a:lnSpc>
                  <a:buNone/>
                </a:pPr>
                <a14:m>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𝑤</m:t>
                        </m:r>
                      </m:e>
                      <m:sub>
                        <m:r>
                          <a:rPr lang="en-US" altLang="ja-JP" b="0" i="1" smtClean="0">
                            <a:latin typeface="Cambria Math" panose="02040503050406030204" pitchFamily="18" charset="0"/>
                          </a:rPr>
                          <m:t>𝑖</m:t>
                        </m:r>
                      </m:sub>
                    </m:sSub>
                  </m:oMath>
                </a14:m>
                <a:r>
                  <a:rPr lang="en-US" altLang="ja-JP" dirty="0"/>
                  <a:t>: </a:t>
                </a:r>
                <a:r>
                  <a:rPr lang="en-US" altLang="ja-JP" i="1" dirty="0" err="1">
                    <a:latin typeface="Times New Roman" panose="02020603050405020304" pitchFamily="18" charset="0"/>
                    <a:cs typeface="Times New Roman" panose="02020603050405020304" pitchFamily="18" charset="0"/>
                  </a:rPr>
                  <a:t>i</a:t>
                </a:r>
                <a:r>
                  <a:rPr lang="ja-JP" altLang="en-US" dirty="0"/>
                  <a:t>番目の財のウェイト</a:t>
                </a:r>
                <a:r>
                  <a:rPr lang="en-US" altLang="ja-JP" dirty="0">
                    <a:latin typeface="Times New Roman" panose="02020603050405020304" pitchFamily="18" charset="0"/>
                    <a:cs typeface="Times New Roman" panose="02020603050405020304" pitchFamily="18" charset="0"/>
                  </a:rPr>
                  <a:t>(</a:t>
                </a:r>
                <a:r>
                  <a:rPr lang="en-US" altLang="ja-JP" i="1" dirty="0" err="1">
                    <a:latin typeface="Times New Roman" panose="02020603050405020304" pitchFamily="18" charset="0"/>
                    <a:cs typeface="Times New Roman" panose="02020603050405020304" pitchFamily="18" charset="0"/>
                  </a:rPr>
                  <a:t>i</a:t>
                </a:r>
                <a:r>
                  <a:rPr lang="en-US" altLang="ja-JP" dirty="0">
                    <a:latin typeface="Times New Roman" panose="02020603050405020304" pitchFamily="18" charset="0"/>
                    <a:cs typeface="Times New Roman" panose="02020603050405020304" pitchFamily="18" charset="0"/>
                  </a:rPr>
                  <a:t>=1,2,…,</a:t>
                </a:r>
                <a:r>
                  <a:rPr lang="en-US" altLang="ja-JP" i="1" dirty="0">
                    <a:latin typeface="Times New Roman" panose="02020603050405020304" pitchFamily="18" charset="0"/>
                    <a:cs typeface="Times New Roman" panose="02020603050405020304" pitchFamily="18" charset="0"/>
                  </a:rPr>
                  <a:t>n</a:t>
                </a:r>
                <a:r>
                  <a:rPr lang="en-US" altLang="ja-JP" dirty="0">
                    <a:latin typeface="Times New Roman" panose="02020603050405020304" pitchFamily="18" charset="0"/>
                    <a:cs typeface="Times New Roman" panose="02020603050405020304" pitchFamily="18" charset="0"/>
                  </a:rPr>
                  <a:t>)</a:t>
                </a:r>
              </a:p>
              <a:p>
                <a:pPr>
                  <a:lnSpc>
                    <a:spcPct val="100000"/>
                  </a:lnSpc>
                </a:pPr>
                <a:r>
                  <a:rPr lang="ja-JP" altLang="en-US" dirty="0"/>
                  <a:t>ラスパイレス指数（基準時の支出シェアのウェイト）</a:t>
                </a:r>
                <a:endParaRPr lang="en-US" altLang="ja-JP" dirty="0"/>
              </a:p>
              <a:p>
                <a:pPr marL="0" indent="0">
                  <a:lnSpc>
                    <a:spcPct val="100000"/>
                  </a:lnSpc>
                  <a:buNone/>
                </a:pPr>
                <a14:m>
                  <m:oMathPara xmlns:m="http://schemas.openxmlformats.org/officeDocument/2006/math">
                    <m:oMathParaPr>
                      <m:jc m:val="centerGroup"/>
                    </m:oMathParaPr>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𝑤</m:t>
                          </m:r>
                        </m:e>
                        <m:sub>
                          <m:r>
                            <a:rPr lang="en-US" altLang="ja-JP" b="0" i="1" smtClean="0">
                              <a:latin typeface="Cambria Math" panose="02040503050406030204" pitchFamily="18" charset="0"/>
                            </a:rPr>
                            <m:t>𝑖</m:t>
                          </m:r>
                        </m:sub>
                      </m:sSub>
                      <m:r>
                        <a:rPr lang="en-US" altLang="ja-JP" b="0" i="1" smtClean="0">
                          <a:latin typeface="Cambria Math" panose="02040503050406030204" pitchFamily="18" charset="0"/>
                        </a:rPr>
                        <m:t>=</m:t>
                      </m:r>
                      <m:f>
                        <m:fPr>
                          <m:type m:val="lin"/>
                          <m:ctrlPr>
                            <a:rPr lang="en-US" altLang="ja-JP" b="0" i="1" smtClean="0">
                              <a:latin typeface="Cambria Math" panose="02040503050406030204" pitchFamily="18" charset="0"/>
                            </a:rPr>
                          </m:ctrlPr>
                        </m:fPr>
                        <m:num>
                          <m:sSubSup>
                            <m:sSubSupPr>
                              <m:ctrlPr>
                                <a:rPr lang="en-US" altLang="ja-JP" b="0" i="1" smtClean="0">
                                  <a:latin typeface="Cambria Math" panose="02040503050406030204" pitchFamily="18" charset="0"/>
                                </a:rPr>
                              </m:ctrlPr>
                            </m:sSubSupPr>
                            <m:e>
                              <m:r>
                                <a:rPr lang="en-US" altLang="ja-JP" b="0" i="1" smtClean="0">
                                  <a:latin typeface="Cambria Math" panose="02040503050406030204" pitchFamily="18" charset="0"/>
                                </a:rPr>
                                <m:t>𝑝</m:t>
                              </m:r>
                            </m:e>
                            <m:sub>
                              <m:r>
                                <a:rPr lang="en-US" altLang="ja-JP" b="0" i="1" smtClean="0">
                                  <a:latin typeface="Cambria Math" panose="02040503050406030204" pitchFamily="18" charset="0"/>
                                </a:rPr>
                                <m:t>0</m:t>
                              </m:r>
                            </m:sub>
                            <m:sup>
                              <m:r>
                                <a:rPr lang="en-US" altLang="ja-JP" b="0" i="1" smtClean="0">
                                  <a:latin typeface="Cambria Math" panose="02040503050406030204" pitchFamily="18" charset="0"/>
                                </a:rPr>
                                <m:t>𝑖</m:t>
                              </m:r>
                            </m:sup>
                          </m:sSubSup>
                          <m:sSubSup>
                            <m:sSubSupPr>
                              <m:ctrlPr>
                                <a:rPr lang="en-US" altLang="ja-JP" i="1">
                                  <a:latin typeface="Cambria Math" panose="02040503050406030204" pitchFamily="18" charset="0"/>
                                </a:rPr>
                              </m:ctrlPr>
                            </m:sSubSupPr>
                            <m:e>
                              <m:r>
                                <a:rPr lang="en-US" altLang="ja-JP" b="0" i="1" smtClean="0">
                                  <a:latin typeface="Cambria Math" panose="02040503050406030204" pitchFamily="18" charset="0"/>
                                </a:rPr>
                                <m:t>𝑞</m:t>
                              </m:r>
                            </m:e>
                            <m:sub>
                              <m:r>
                                <a:rPr lang="en-US" altLang="ja-JP" i="1">
                                  <a:latin typeface="Cambria Math" panose="02040503050406030204" pitchFamily="18" charset="0"/>
                                </a:rPr>
                                <m:t>0</m:t>
                              </m:r>
                            </m:sub>
                            <m:sup>
                              <m:r>
                                <a:rPr lang="en-US" altLang="ja-JP" i="1">
                                  <a:latin typeface="Cambria Math" panose="02040503050406030204" pitchFamily="18" charset="0"/>
                                </a:rPr>
                                <m:t>𝑖</m:t>
                              </m:r>
                            </m:sup>
                          </m:sSubSup>
                        </m:num>
                        <m:den>
                          <m:d>
                            <m:dPr>
                              <m:begChr m:val="["/>
                              <m:endChr m:val="]"/>
                              <m:ctrlPr>
                                <a:rPr lang="en-US" altLang="ja-JP" b="0" i="1" smtClean="0">
                                  <a:latin typeface="Cambria Math" panose="02040503050406030204" pitchFamily="18" charset="0"/>
                                </a:rPr>
                              </m:ctrlPr>
                            </m:dPr>
                            <m:e>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𝑝</m:t>
                                  </m:r>
                                </m:e>
                                <m:sub>
                                  <m:r>
                                    <a:rPr lang="en-US" altLang="ja-JP" i="1">
                                      <a:latin typeface="Cambria Math" panose="02040503050406030204" pitchFamily="18" charset="0"/>
                                    </a:rPr>
                                    <m:t>0</m:t>
                                  </m:r>
                                </m:sub>
                                <m:sup>
                                  <m:r>
                                    <a:rPr lang="en-US" altLang="ja-JP" b="0" i="1" smtClean="0">
                                      <a:latin typeface="Cambria Math" panose="02040503050406030204" pitchFamily="18" charset="0"/>
                                    </a:rPr>
                                    <m:t>1</m:t>
                                  </m:r>
                                </m:sup>
                              </m:sSubSup>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𝑞</m:t>
                                  </m:r>
                                </m:e>
                                <m:sub>
                                  <m:r>
                                    <a:rPr lang="en-US" altLang="ja-JP" i="1">
                                      <a:latin typeface="Cambria Math" panose="02040503050406030204" pitchFamily="18" charset="0"/>
                                    </a:rPr>
                                    <m:t>0</m:t>
                                  </m:r>
                                </m:sub>
                                <m:sup>
                                  <m:r>
                                    <a:rPr lang="en-US" altLang="ja-JP" b="0" i="1" smtClean="0">
                                      <a:latin typeface="Cambria Math" panose="02040503050406030204" pitchFamily="18" charset="0"/>
                                    </a:rPr>
                                    <m:t>1</m:t>
                                  </m:r>
                                </m:sup>
                              </m:sSubSup>
                              <m:r>
                                <a:rPr lang="en-US" altLang="ja-JP" b="0" i="1" smtClean="0">
                                  <a:latin typeface="Cambria Math" panose="02040503050406030204" pitchFamily="18" charset="0"/>
                                </a:rPr>
                                <m:t>+</m:t>
                              </m:r>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𝑝</m:t>
                                  </m:r>
                                </m:e>
                                <m:sub>
                                  <m:r>
                                    <a:rPr lang="en-US" altLang="ja-JP" i="1">
                                      <a:latin typeface="Cambria Math" panose="02040503050406030204" pitchFamily="18" charset="0"/>
                                    </a:rPr>
                                    <m:t>0</m:t>
                                  </m:r>
                                </m:sub>
                                <m:sup>
                                  <m:r>
                                    <a:rPr lang="en-US" altLang="ja-JP" b="0" i="1" smtClean="0">
                                      <a:latin typeface="Cambria Math" panose="02040503050406030204" pitchFamily="18" charset="0"/>
                                    </a:rPr>
                                    <m:t>2</m:t>
                                  </m:r>
                                </m:sup>
                              </m:sSubSup>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𝑞</m:t>
                                  </m:r>
                                </m:e>
                                <m:sub>
                                  <m:r>
                                    <a:rPr lang="en-US" altLang="ja-JP" i="1">
                                      <a:latin typeface="Cambria Math" panose="02040503050406030204" pitchFamily="18" charset="0"/>
                                    </a:rPr>
                                    <m:t>0</m:t>
                                  </m:r>
                                </m:sub>
                                <m:sup>
                                  <m:r>
                                    <a:rPr lang="en-US" altLang="ja-JP" b="0" i="1" smtClean="0">
                                      <a:latin typeface="Cambria Math" panose="02040503050406030204" pitchFamily="18" charset="0"/>
                                    </a:rPr>
                                    <m:t>2</m:t>
                                  </m:r>
                                </m:sup>
                              </m:sSubSup>
                              <m:r>
                                <a:rPr lang="en-US" altLang="ja-JP" b="0" i="1" smtClean="0">
                                  <a:latin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rPr>
                                <m:t>+</m:t>
                              </m:r>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𝑝</m:t>
                                  </m:r>
                                </m:e>
                                <m:sub>
                                  <m:r>
                                    <a:rPr lang="en-US" altLang="ja-JP" i="1">
                                      <a:latin typeface="Cambria Math" panose="02040503050406030204" pitchFamily="18" charset="0"/>
                                    </a:rPr>
                                    <m:t>0</m:t>
                                  </m:r>
                                </m:sub>
                                <m:sup>
                                  <m:r>
                                    <a:rPr lang="en-US" altLang="ja-JP" b="0" i="1" smtClean="0">
                                      <a:latin typeface="Cambria Math" panose="02040503050406030204" pitchFamily="18" charset="0"/>
                                    </a:rPr>
                                    <m:t>𝑛</m:t>
                                  </m:r>
                                </m:sup>
                              </m:sSubSup>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𝑞</m:t>
                                  </m:r>
                                </m:e>
                                <m:sub>
                                  <m:r>
                                    <a:rPr lang="en-US" altLang="ja-JP" i="1">
                                      <a:latin typeface="Cambria Math" panose="02040503050406030204" pitchFamily="18" charset="0"/>
                                    </a:rPr>
                                    <m:t>0</m:t>
                                  </m:r>
                                </m:sub>
                                <m:sup>
                                  <m:r>
                                    <a:rPr lang="en-US" altLang="ja-JP" b="0" i="1" smtClean="0">
                                      <a:latin typeface="Cambria Math" panose="02040503050406030204" pitchFamily="18" charset="0"/>
                                    </a:rPr>
                                    <m:t>𝑛</m:t>
                                  </m:r>
                                </m:sup>
                              </m:sSubSup>
                            </m:e>
                          </m:d>
                        </m:den>
                      </m:f>
                    </m:oMath>
                  </m:oMathPara>
                </a14:m>
                <a:endParaRPr lang="ja-JP" altLang="en-US" dirty="0"/>
              </a:p>
              <a:p>
                <a:pPr>
                  <a:lnSpc>
                    <a:spcPct val="100000"/>
                  </a:lnSpc>
                </a:pPr>
                <a:r>
                  <a:rPr lang="ja-JP" altLang="en-US" dirty="0"/>
                  <a:t>パーシェ指数（比較時点の支出シェアのウェイト）</a:t>
                </a:r>
                <a:endParaRPr lang="en-US" altLang="ja-JP" dirty="0"/>
              </a:p>
              <a:p>
                <a:pPr marL="0" indent="0">
                  <a:lnSpc>
                    <a:spcPct val="100000"/>
                  </a:lnSpc>
                  <a:buNone/>
                </a:pPr>
                <a14:m>
                  <m:oMathPara xmlns:m="http://schemas.openxmlformats.org/officeDocument/2006/math">
                    <m:oMathParaPr>
                      <m:jc m:val="centerGroup"/>
                    </m:oMathParaPr>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𝑤</m:t>
                          </m:r>
                        </m:e>
                        <m:sub>
                          <m:r>
                            <a:rPr lang="en-US" altLang="ja-JP" b="0" i="1" smtClean="0">
                              <a:latin typeface="Cambria Math" panose="02040503050406030204" pitchFamily="18" charset="0"/>
                            </a:rPr>
                            <m:t>𝑖</m:t>
                          </m:r>
                        </m:sub>
                      </m:sSub>
                      <m:r>
                        <a:rPr lang="en-US" altLang="ja-JP" b="0" i="1" smtClean="0">
                          <a:latin typeface="Cambria Math" panose="02040503050406030204" pitchFamily="18" charset="0"/>
                        </a:rPr>
                        <m:t>=</m:t>
                      </m:r>
                      <m:f>
                        <m:fPr>
                          <m:type m:val="lin"/>
                          <m:ctrlPr>
                            <a:rPr lang="en-US" altLang="ja-JP" b="0" i="1" smtClean="0">
                              <a:latin typeface="Cambria Math" panose="02040503050406030204" pitchFamily="18" charset="0"/>
                            </a:rPr>
                          </m:ctrlPr>
                        </m:fPr>
                        <m:num>
                          <m:sSubSup>
                            <m:sSubSupPr>
                              <m:ctrlPr>
                                <a:rPr lang="en-US" altLang="ja-JP" b="0" i="1" smtClean="0">
                                  <a:latin typeface="Cambria Math" panose="02040503050406030204" pitchFamily="18" charset="0"/>
                                </a:rPr>
                              </m:ctrlPr>
                            </m:sSubSupPr>
                            <m:e>
                              <m:r>
                                <a:rPr lang="en-US" altLang="ja-JP" b="0" i="1" smtClean="0">
                                  <a:latin typeface="Cambria Math" panose="02040503050406030204" pitchFamily="18" charset="0"/>
                                </a:rPr>
                                <m:t>𝑝</m:t>
                              </m:r>
                            </m:e>
                            <m:sub>
                              <m:r>
                                <a:rPr lang="en-US" altLang="ja-JP" b="0" i="1" smtClean="0">
                                  <a:latin typeface="Cambria Math" panose="02040503050406030204" pitchFamily="18" charset="0"/>
                                </a:rPr>
                                <m:t>0</m:t>
                              </m:r>
                            </m:sub>
                            <m:sup>
                              <m:r>
                                <a:rPr lang="en-US" altLang="ja-JP" b="0" i="1" smtClean="0">
                                  <a:latin typeface="Cambria Math" panose="02040503050406030204" pitchFamily="18" charset="0"/>
                                </a:rPr>
                                <m:t>𝑖</m:t>
                              </m:r>
                            </m:sup>
                          </m:sSubSup>
                          <m:sSubSup>
                            <m:sSubSupPr>
                              <m:ctrlPr>
                                <a:rPr lang="en-US" altLang="ja-JP" i="1">
                                  <a:latin typeface="Cambria Math" panose="02040503050406030204" pitchFamily="18" charset="0"/>
                                </a:rPr>
                              </m:ctrlPr>
                            </m:sSubSupPr>
                            <m:e>
                              <m:r>
                                <a:rPr lang="en-US" altLang="ja-JP" b="0" i="1" smtClean="0">
                                  <a:latin typeface="Cambria Math" panose="02040503050406030204" pitchFamily="18" charset="0"/>
                                </a:rPr>
                                <m:t>𝑞</m:t>
                              </m:r>
                            </m:e>
                            <m:sub>
                              <m:r>
                                <a:rPr lang="en-US" altLang="ja-JP" b="0" i="1" smtClean="0">
                                  <a:latin typeface="Cambria Math" panose="02040503050406030204" pitchFamily="18" charset="0"/>
                                </a:rPr>
                                <m:t>𝑡</m:t>
                              </m:r>
                            </m:sub>
                            <m:sup>
                              <m:r>
                                <a:rPr lang="en-US" altLang="ja-JP" i="1">
                                  <a:latin typeface="Cambria Math" panose="02040503050406030204" pitchFamily="18" charset="0"/>
                                </a:rPr>
                                <m:t>𝑖</m:t>
                              </m:r>
                            </m:sup>
                          </m:sSubSup>
                        </m:num>
                        <m:den>
                          <m:d>
                            <m:dPr>
                              <m:begChr m:val="["/>
                              <m:endChr m:val="]"/>
                              <m:ctrlPr>
                                <a:rPr lang="en-US" altLang="ja-JP" b="0" i="1" smtClean="0">
                                  <a:latin typeface="Cambria Math" panose="02040503050406030204" pitchFamily="18" charset="0"/>
                                </a:rPr>
                              </m:ctrlPr>
                            </m:dPr>
                            <m:e>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𝑝</m:t>
                                  </m:r>
                                </m:e>
                                <m:sub>
                                  <m:r>
                                    <a:rPr lang="en-US" altLang="ja-JP" i="1">
                                      <a:latin typeface="Cambria Math" panose="02040503050406030204" pitchFamily="18" charset="0"/>
                                    </a:rPr>
                                    <m:t>0</m:t>
                                  </m:r>
                                </m:sub>
                                <m:sup>
                                  <m:r>
                                    <a:rPr lang="en-US" altLang="ja-JP" b="0" i="1" smtClean="0">
                                      <a:latin typeface="Cambria Math" panose="02040503050406030204" pitchFamily="18" charset="0"/>
                                    </a:rPr>
                                    <m:t>1</m:t>
                                  </m:r>
                                </m:sup>
                              </m:sSubSup>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𝑞</m:t>
                                  </m:r>
                                </m:e>
                                <m:sub>
                                  <m:r>
                                    <a:rPr lang="en-US" altLang="ja-JP" b="0" i="1" smtClean="0">
                                      <a:latin typeface="Cambria Math" panose="02040503050406030204" pitchFamily="18" charset="0"/>
                                    </a:rPr>
                                    <m:t>𝑡</m:t>
                                  </m:r>
                                </m:sub>
                                <m:sup>
                                  <m:r>
                                    <a:rPr lang="en-US" altLang="ja-JP" b="0" i="1" smtClean="0">
                                      <a:latin typeface="Cambria Math" panose="02040503050406030204" pitchFamily="18" charset="0"/>
                                    </a:rPr>
                                    <m:t>1</m:t>
                                  </m:r>
                                </m:sup>
                              </m:sSubSup>
                              <m:r>
                                <a:rPr lang="en-US" altLang="ja-JP" b="0" i="1" smtClean="0">
                                  <a:latin typeface="Cambria Math" panose="02040503050406030204" pitchFamily="18" charset="0"/>
                                </a:rPr>
                                <m:t>+</m:t>
                              </m:r>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𝑝</m:t>
                                  </m:r>
                                </m:e>
                                <m:sub>
                                  <m:r>
                                    <a:rPr lang="en-US" altLang="ja-JP" i="1">
                                      <a:latin typeface="Cambria Math" panose="02040503050406030204" pitchFamily="18" charset="0"/>
                                    </a:rPr>
                                    <m:t>0</m:t>
                                  </m:r>
                                </m:sub>
                                <m:sup>
                                  <m:r>
                                    <a:rPr lang="en-US" altLang="ja-JP" b="0" i="1" smtClean="0">
                                      <a:latin typeface="Cambria Math" panose="02040503050406030204" pitchFamily="18" charset="0"/>
                                    </a:rPr>
                                    <m:t>2</m:t>
                                  </m:r>
                                </m:sup>
                              </m:sSubSup>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𝑞</m:t>
                                  </m:r>
                                </m:e>
                                <m:sub>
                                  <m:r>
                                    <a:rPr lang="en-US" altLang="ja-JP" b="0" i="1" smtClean="0">
                                      <a:latin typeface="Cambria Math" panose="02040503050406030204" pitchFamily="18" charset="0"/>
                                    </a:rPr>
                                    <m:t>𝑡</m:t>
                                  </m:r>
                                </m:sub>
                                <m:sup>
                                  <m:r>
                                    <a:rPr lang="en-US" altLang="ja-JP" b="0" i="1" smtClean="0">
                                      <a:latin typeface="Cambria Math" panose="02040503050406030204" pitchFamily="18" charset="0"/>
                                    </a:rPr>
                                    <m:t>2</m:t>
                                  </m:r>
                                </m:sup>
                              </m:sSubSup>
                              <m:r>
                                <a:rPr lang="en-US" altLang="ja-JP" b="0" i="1" smtClean="0">
                                  <a:latin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rPr>
                                <m:t>+</m:t>
                              </m:r>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𝑝</m:t>
                                  </m:r>
                                </m:e>
                                <m:sub>
                                  <m:r>
                                    <a:rPr lang="en-US" altLang="ja-JP" i="1">
                                      <a:latin typeface="Cambria Math" panose="02040503050406030204" pitchFamily="18" charset="0"/>
                                    </a:rPr>
                                    <m:t>0</m:t>
                                  </m:r>
                                </m:sub>
                                <m:sup>
                                  <m:r>
                                    <a:rPr lang="en-US" altLang="ja-JP" b="0" i="1" smtClean="0">
                                      <a:latin typeface="Cambria Math" panose="02040503050406030204" pitchFamily="18" charset="0"/>
                                    </a:rPr>
                                    <m:t>𝑛</m:t>
                                  </m:r>
                                </m:sup>
                              </m:sSubSup>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𝑞</m:t>
                                  </m:r>
                                </m:e>
                                <m:sub>
                                  <m:r>
                                    <a:rPr lang="en-US" altLang="ja-JP" b="0" i="1" smtClean="0">
                                      <a:latin typeface="Cambria Math" panose="02040503050406030204" pitchFamily="18" charset="0"/>
                                    </a:rPr>
                                    <m:t>𝑡</m:t>
                                  </m:r>
                                </m:sub>
                                <m:sup>
                                  <m:r>
                                    <a:rPr lang="en-US" altLang="ja-JP" b="0" i="1" smtClean="0">
                                      <a:latin typeface="Cambria Math" panose="02040503050406030204" pitchFamily="18" charset="0"/>
                                    </a:rPr>
                                    <m:t>𝑛</m:t>
                                  </m:r>
                                </m:sup>
                              </m:sSubSup>
                            </m:e>
                          </m:d>
                        </m:den>
                      </m:f>
                    </m:oMath>
                  </m:oMathPara>
                </a14:m>
                <a:endParaRPr lang="en-US" altLang="ja-JP" dirty="0"/>
              </a:p>
              <a:p>
                <a:pPr marL="342900" lvl="1" indent="0">
                  <a:lnSpc>
                    <a:spcPct val="100000"/>
                  </a:lnSpc>
                  <a:buNone/>
                </a:pPr>
                <a14:m>
                  <m:oMath xmlns:m="http://schemas.openxmlformats.org/officeDocument/2006/math">
                    <m:sSubSup>
                      <m:sSubSupPr>
                        <m:ctrlPr>
                          <a:rPr lang="en-US" altLang="ja-JP" i="1" smtClean="0">
                            <a:latin typeface="Cambria Math" panose="02040503050406030204" pitchFamily="18" charset="0"/>
                          </a:rPr>
                        </m:ctrlPr>
                      </m:sSubSupPr>
                      <m:e>
                        <m:r>
                          <a:rPr lang="en-US" altLang="ja-JP" b="0" i="1" smtClean="0">
                            <a:latin typeface="Cambria Math" panose="02040503050406030204" pitchFamily="18" charset="0"/>
                          </a:rPr>
                          <m:t>𝑞</m:t>
                        </m:r>
                      </m:e>
                      <m:sub>
                        <m:r>
                          <a:rPr lang="en-US" altLang="ja-JP" b="0" i="1" smtClean="0">
                            <a:latin typeface="Cambria Math" panose="02040503050406030204" pitchFamily="18" charset="0"/>
                          </a:rPr>
                          <m:t>𝑡</m:t>
                        </m:r>
                      </m:sub>
                      <m:sup>
                        <m:r>
                          <a:rPr lang="en-US" altLang="ja-JP" b="0" i="1" smtClean="0">
                            <a:latin typeface="Cambria Math" panose="02040503050406030204" pitchFamily="18" charset="0"/>
                          </a:rPr>
                          <m:t>𝑖</m:t>
                        </m:r>
                      </m:sup>
                    </m:sSubSup>
                    <m:r>
                      <a:rPr lang="en-US" altLang="ja-JP" b="0" i="1" smtClean="0">
                        <a:latin typeface="Cambria Math" panose="02040503050406030204" pitchFamily="18" charset="0"/>
                      </a:rPr>
                      <m:t> </m:t>
                    </m:r>
                  </m:oMath>
                </a14:m>
                <a:r>
                  <a:rPr lang="en-US" altLang="ja-JP" dirty="0"/>
                  <a:t>: </a:t>
                </a:r>
                <a:r>
                  <a:rPr lang="ja-JP" altLang="en-US" dirty="0"/>
                  <a:t>時点</a:t>
                </a:r>
                <a:r>
                  <a:rPr lang="en-US" altLang="ja-JP" i="1" dirty="0">
                    <a:latin typeface="Times New Roman" panose="02020603050405020304" pitchFamily="18" charset="0"/>
                    <a:cs typeface="Times New Roman" panose="02020603050405020304" pitchFamily="18" charset="0"/>
                  </a:rPr>
                  <a:t>t</a:t>
                </a:r>
                <a:r>
                  <a:rPr lang="ja-JP" altLang="en-US" dirty="0">
                    <a:latin typeface="Times New Roman" panose="02020603050405020304" pitchFamily="18" charset="0"/>
                    <a:cs typeface="Times New Roman" panose="02020603050405020304" pitchFamily="18" charset="0"/>
                  </a:rPr>
                  <a:t>における</a:t>
                </a:r>
                <a:r>
                  <a:rPr lang="en-US" altLang="ja-JP" i="1" dirty="0" err="1">
                    <a:latin typeface="Times New Roman" panose="02020603050405020304" pitchFamily="18" charset="0"/>
                    <a:cs typeface="Times New Roman" panose="02020603050405020304" pitchFamily="18" charset="0"/>
                  </a:rPr>
                  <a:t>i</a:t>
                </a:r>
                <a:r>
                  <a:rPr lang="ja-JP" altLang="en-US" dirty="0">
                    <a:latin typeface="Times New Roman" panose="02020603050405020304" pitchFamily="18" charset="0"/>
                    <a:cs typeface="Times New Roman" panose="02020603050405020304" pitchFamily="18" charset="0"/>
                  </a:rPr>
                  <a:t>番目の財の数量</a:t>
                </a:r>
                <a:r>
                  <a:rPr lang="en-US" altLang="ja-JP" dirty="0">
                    <a:latin typeface="Times New Roman" panose="02020603050405020304" pitchFamily="18" charset="0"/>
                    <a:cs typeface="Times New Roman" panose="02020603050405020304" pitchFamily="18" charset="0"/>
                  </a:rPr>
                  <a:t>(</a:t>
                </a:r>
                <a:r>
                  <a:rPr lang="en-US" altLang="ja-JP" i="1" dirty="0" err="1">
                    <a:latin typeface="Times New Roman" panose="02020603050405020304" pitchFamily="18" charset="0"/>
                    <a:cs typeface="Times New Roman" panose="02020603050405020304" pitchFamily="18" charset="0"/>
                  </a:rPr>
                  <a:t>i</a:t>
                </a:r>
                <a:r>
                  <a:rPr lang="en-US" altLang="ja-JP" dirty="0">
                    <a:latin typeface="Times New Roman" panose="02020603050405020304" pitchFamily="18" charset="0"/>
                    <a:cs typeface="Times New Roman" panose="02020603050405020304" pitchFamily="18" charset="0"/>
                  </a:rPr>
                  <a:t>=1,2,…,</a:t>
                </a:r>
                <a:r>
                  <a:rPr lang="en-US" altLang="ja-JP" i="1" dirty="0">
                    <a:latin typeface="Times New Roman" panose="02020603050405020304" pitchFamily="18" charset="0"/>
                    <a:cs typeface="Times New Roman" panose="02020603050405020304" pitchFamily="18" charset="0"/>
                  </a:rPr>
                  <a:t>n</a:t>
                </a:r>
                <a:r>
                  <a:rPr lang="en-US" altLang="ja-JP" dirty="0">
                    <a:latin typeface="Times New Roman" panose="02020603050405020304" pitchFamily="18" charset="0"/>
                    <a:cs typeface="Times New Roman" panose="02020603050405020304" pitchFamily="18" charset="0"/>
                  </a:rPr>
                  <a:t>)</a:t>
                </a:r>
              </a:p>
              <a:p>
                <a:pPr marL="342900" lvl="1" indent="0">
                  <a:buNone/>
                </a:pPr>
                <a:endParaRPr lang="ja-JP" altLang="en-US" b="1" dirty="0"/>
              </a:p>
            </p:txBody>
          </p:sp>
        </mc:Choice>
        <mc:Fallback xmlns="">
          <p:sp>
            <p:nvSpPr>
              <p:cNvPr id="23555" name="Rectangle 3"/>
              <p:cNvSpPr>
                <a:spLocks noGrp="1" noRot="1" noChangeAspect="1" noMove="1" noResize="1" noEditPoints="1" noAdjustHandles="1" noChangeArrowheads="1" noChangeShapeType="1" noTextEdit="1"/>
              </p:cNvSpPr>
              <p:nvPr>
                <p:ph idx="1"/>
              </p:nvPr>
            </p:nvSpPr>
            <p:spPr>
              <a:xfrm>
                <a:off x="323528" y="1340768"/>
                <a:ext cx="8496944" cy="4968552"/>
              </a:xfrm>
              <a:blipFill>
                <a:blip r:embed="rId4"/>
                <a:stretch>
                  <a:fillRect l="-717" t="-859" b="-380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79642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ja-JP" altLang="en-US" dirty="0"/>
              <a:t>消費者物価指数</a:t>
            </a:r>
            <a:r>
              <a:rPr lang="en-US" altLang="ja-JP" dirty="0"/>
              <a:t>(Consumer Price Index)</a:t>
            </a:r>
            <a:endParaRPr lang="ja-JP" altLang="en-US" dirty="0"/>
          </a:p>
        </p:txBody>
      </p:sp>
      <p:sp>
        <p:nvSpPr>
          <p:cNvPr id="24579" name="Rectangle 3"/>
          <p:cNvSpPr>
            <a:spLocks noGrp="1" noChangeArrowheads="1"/>
          </p:cNvSpPr>
          <p:nvPr>
            <p:ph idx="1"/>
          </p:nvPr>
        </p:nvSpPr>
        <p:spPr>
          <a:xfrm>
            <a:off x="628650" y="1690688"/>
            <a:ext cx="7886700" cy="4802185"/>
          </a:xfrm>
        </p:spPr>
        <p:txBody>
          <a:bodyPr>
            <a:normAutofit fontScale="92500" lnSpcReduction="10000"/>
          </a:bodyPr>
          <a:lstStyle/>
          <a:p>
            <a:pPr>
              <a:lnSpc>
                <a:spcPct val="120000"/>
              </a:lnSpc>
            </a:pPr>
            <a:r>
              <a:rPr lang="en-US" altLang="ja-JP" sz="2000" dirty="0">
                <a:latin typeface="+mn-ea"/>
              </a:rPr>
              <a:t>CPI</a:t>
            </a:r>
            <a:r>
              <a:rPr lang="ja-JP" altLang="en-US" sz="2000" dirty="0">
                <a:latin typeface="+mn-ea"/>
              </a:rPr>
              <a:t>はラスパイレス指数</a:t>
            </a:r>
            <a:endParaRPr lang="en-US" altLang="ja-JP" sz="2000" dirty="0">
              <a:latin typeface="+mn-ea"/>
            </a:endParaRPr>
          </a:p>
          <a:p>
            <a:pPr>
              <a:lnSpc>
                <a:spcPct val="120000"/>
              </a:lnSpc>
            </a:pPr>
            <a:r>
              <a:rPr lang="ja-JP" altLang="en-US" sz="2000" dirty="0">
                <a:latin typeface="+mn-ea"/>
              </a:rPr>
              <a:t>固定的ウェイトに伴う問題</a:t>
            </a:r>
          </a:p>
          <a:p>
            <a:pPr lvl="1">
              <a:lnSpc>
                <a:spcPct val="120000"/>
              </a:lnSpc>
            </a:pPr>
            <a:r>
              <a:rPr lang="ja-JP" altLang="en-US" dirty="0">
                <a:latin typeface="+mn-ea"/>
              </a:rPr>
              <a:t>新製品が</a:t>
            </a:r>
            <a:r>
              <a:rPr lang="en-US" altLang="ja-JP" dirty="0">
                <a:latin typeface="+mn-ea"/>
              </a:rPr>
              <a:t>CPI</a:t>
            </a:r>
            <a:r>
              <a:rPr lang="ja-JP" altLang="en-US" dirty="0">
                <a:latin typeface="+mn-ea"/>
              </a:rPr>
              <a:t>に反映されない</a:t>
            </a:r>
          </a:p>
          <a:p>
            <a:pPr lvl="1">
              <a:lnSpc>
                <a:spcPct val="120000"/>
              </a:lnSpc>
            </a:pPr>
            <a:r>
              <a:rPr lang="ja-JP" altLang="en-US" dirty="0">
                <a:latin typeface="+mn-ea"/>
              </a:rPr>
              <a:t>古い製品がウェイトに含まれる</a:t>
            </a:r>
          </a:p>
          <a:p>
            <a:pPr>
              <a:lnSpc>
                <a:spcPct val="120000"/>
              </a:lnSpc>
            </a:pPr>
            <a:r>
              <a:rPr lang="ja-JP" altLang="en-US" sz="2000" dirty="0">
                <a:latin typeface="+mn-ea"/>
              </a:rPr>
              <a:t>同じ財とは</a:t>
            </a:r>
            <a:endParaRPr lang="en-US" altLang="ja-JP" sz="2000" dirty="0">
              <a:latin typeface="+mn-ea"/>
            </a:endParaRPr>
          </a:p>
          <a:p>
            <a:pPr lvl="1">
              <a:lnSpc>
                <a:spcPct val="120000"/>
              </a:lnSpc>
            </a:pPr>
            <a:r>
              <a:rPr lang="ja-JP" altLang="en-US" dirty="0">
                <a:latin typeface="+mn-ea"/>
              </a:rPr>
              <a:t>品質・性能の向上（パソコンなど）</a:t>
            </a:r>
          </a:p>
          <a:p>
            <a:pPr>
              <a:lnSpc>
                <a:spcPct val="120000"/>
              </a:lnSpc>
            </a:pPr>
            <a:r>
              <a:rPr lang="ja-JP" altLang="en-US" sz="2000" dirty="0">
                <a:latin typeface="+mn-ea"/>
              </a:rPr>
              <a:t>基準時点の支出シェアがウェイト</a:t>
            </a:r>
            <a:r>
              <a:rPr lang="en-US" altLang="ja-JP" sz="2000" dirty="0">
                <a:latin typeface="+mn-ea"/>
                <a:sym typeface="Wingdings" panose="05000000000000000000" pitchFamily="2" charset="2"/>
              </a:rPr>
              <a:t></a:t>
            </a:r>
            <a:r>
              <a:rPr lang="ja-JP" altLang="en-US" sz="2000" dirty="0">
                <a:latin typeface="+mn-ea"/>
              </a:rPr>
              <a:t>真のインフレ率よりも高めに出る</a:t>
            </a:r>
          </a:p>
          <a:p>
            <a:pPr lvl="1">
              <a:lnSpc>
                <a:spcPct val="120000"/>
              </a:lnSpc>
            </a:pPr>
            <a:r>
              <a:rPr lang="ja-JP" altLang="en-US" dirty="0">
                <a:latin typeface="+mn-ea"/>
              </a:rPr>
              <a:t>ある財の値上がり</a:t>
            </a:r>
            <a:r>
              <a:rPr lang="en-US" altLang="ja-JP" dirty="0">
                <a:latin typeface="+mn-ea"/>
                <a:sym typeface="Wingdings" panose="05000000000000000000" pitchFamily="2" charset="2"/>
              </a:rPr>
              <a:t></a:t>
            </a:r>
            <a:r>
              <a:rPr lang="ja-JP" altLang="en-US" dirty="0">
                <a:latin typeface="+mn-ea"/>
              </a:rPr>
              <a:t>消費者は相対的に値上がりしなかった財に需要をシフトさせる（代替効果）</a:t>
            </a:r>
            <a:r>
              <a:rPr lang="en-US" altLang="ja-JP" dirty="0">
                <a:latin typeface="+mn-ea"/>
                <a:sym typeface="Wingdings" panose="05000000000000000000" pitchFamily="2" charset="2"/>
              </a:rPr>
              <a:t></a:t>
            </a:r>
            <a:r>
              <a:rPr lang="ja-JP" altLang="en-US" dirty="0">
                <a:latin typeface="+mn-ea"/>
                <a:sym typeface="Wingdings" panose="05000000000000000000" pitchFamily="2" charset="2"/>
              </a:rPr>
              <a:t>しかし，この効果はラスパイレス指数である</a:t>
            </a:r>
            <a:r>
              <a:rPr lang="en-US" altLang="ja-JP" dirty="0">
                <a:latin typeface="+mn-ea"/>
                <a:sym typeface="Wingdings" panose="05000000000000000000" pitchFamily="2" charset="2"/>
              </a:rPr>
              <a:t>CPI</a:t>
            </a:r>
            <a:r>
              <a:rPr lang="ja-JP" altLang="en-US" dirty="0">
                <a:latin typeface="+mn-ea"/>
                <a:sym typeface="Wingdings" panose="05000000000000000000" pitchFamily="2" charset="2"/>
              </a:rPr>
              <a:t>には反映されない</a:t>
            </a:r>
            <a:endParaRPr lang="en-US" altLang="ja-JP" dirty="0">
              <a:latin typeface="+mn-ea"/>
              <a:sym typeface="Wingdings" panose="05000000000000000000" pitchFamily="2" charset="2"/>
            </a:endParaRPr>
          </a:p>
          <a:p>
            <a:pPr>
              <a:lnSpc>
                <a:spcPct val="120000"/>
              </a:lnSpc>
            </a:pPr>
            <a:r>
              <a:rPr lang="ja-JP" altLang="en-US" sz="2000" dirty="0">
                <a:latin typeface="+mn-ea"/>
                <a:sym typeface="Wingdings" panose="05000000000000000000" pitchFamily="2" charset="2"/>
              </a:rPr>
              <a:t>一方，比較時点のウェイトを用いるパーシェ指数では代替効果は考慮されているが，財の値上がりによる消費者の実質購買力の変化までは考慮されていない</a:t>
            </a:r>
            <a:endParaRPr lang="en-US" altLang="ja-JP" sz="2000" dirty="0">
              <a:latin typeface="+mn-ea"/>
              <a:sym typeface="Wingdings" panose="05000000000000000000" pitchFamily="2" charset="2"/>
            </a:endParaRPr>
          </a:p>
        </p:txBody>
      </p:sp>
    </p:spTree>
    <p:extLst>
      <p:ext uri="{BB962C8B-B14F-4D97-AF65-F5344CB8AC3E}">
        <p14:creationId xmlns:p14="http://schemas.microsoft.com/office/powerpoint/2010/main" val="1392035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ja-JP" dirty="0"/>
              <a:t>GDP</a:t>
            </a:r>
            <a:r>
              <a:rPr lang="ja-JP" altLang="en-US" dirty="0"/>
              <a:t>デフレータ</a:t>
            </a:r>
          </a:p>
        </p:txBody>
      </p:sp>
      <mc:AlternateContent xmlns:mc="http://schemas.openxmlformats.org/markup-compatibility/2006" xmlns:a14="http://schemas.microsoft.com/office/drawing/2010/main">
        <mc:Choice Requires="a14">
          <p:sp>
            <p:nvSpPr>
              <p:cNvPr id="25603" name="Rectangle 3"/>
              <p:cNvSpPr>
                <a:spLocks noGrp="1" noChangeArrowheads="1"/>
              </p:cNvSpPr>
              <p:nvPr>
                <p:ph type="body" sz="half" idx="1"/>
              </p:nvPr>
            </p:nvSpPr>
            <p:spPr>
              <a:xfrm>
                <a:off x="457200" y="1772816"/>
                <a:ext cx="8003232" cy="4627984"/>
              </a:xfrm>
            </p:spPr>
            <p:txBody>
              <a:bodyPr>
                <a:normAutofit/>
              </a:bodyPr>
              <a:lstStyle/>
              <a:p>
                <a:r>
                  <a:rPr lang="en-US" altLang="ja-JP" sz="2800" dirty="0"/>
                  <a:t>GDP</a:t>
                </a:r>
                <a:r>
                  <a:rPr lang="ja-JP" altLang="en-US" sz="2800" dirty="0"/>
                  <a:t>デフレータ＝名目</a:t>
                </a:r>
                <a:r>
                  <a:rPr lang="en-US" altLang="ja-JP" sz="2800" dirty="0"/>
                  <a:t>GDP/ </a:t>
                </a:r>
                <a:r>
                  <a:rPr lang="ja-JP" altLang="en-US" sz="2800" dirty="0"/>
                  <a:t>実質</a:t>
                </a:r>
                <a:r>
                  <a:rPr lang="en-US" altLang="ja-JP" sz="2800" dirty="0"/>
                  <a:t>GDP</a:t>
                </a:r>
              </a:p>
              <a:p>
                <a:pPr marL="0" indent="0">
                  <a:buNone/>
                </a:pPr>
                <a:r>
                  <a:rPr lang="en-US" altLang="ja-JP" sz="2800" dirty="0"/>
                  <a:t>	</a:t>
                </a:r>
                <a:r>
                  <a:rPr lang="ja-JP" altLang="en-US" sz="2400" dirty="0"/>
                  <a:t>名目</a:t>
                </a:r>
                <a:r>
                  <a:rPr lang="en-US" altLang="ja-JP" sz="2400" dirty="0"/>
                  <a:t>GDP</a:t>
                </a:r>
                <a:r>
                  <a:rPr lang="ja-JP" altLang="en-US" sz="2400" dirty="0"/>
                  <a:t>と実質</a:t>
                </a:r>
                <a:r>
                  <a:rPr lang="en-US" altLang="ja-JP" sz="2400" dirty="0"/>
                  <a:t>GDP</a:t>
                </a:r>
                <a:r>
                  <a:rPr lang="ja-JP" altLang="en-US" sz="2400" dirty="0"/>
                  <a:t>の比から計算される</a:t>
                </a:r>
                <a:endParaRPr lang="en-US" altLang="ja-JP" sz="2400" dirty="0"/>
              </a:p>
              <a:p>
                <a:pPr marL="0" indent="0">
                  <a:buNone/>
                </a:pPr>
                <a:r>
                  <a:rPr lang="en-US" altLang="ja-JP" sz="2400" dirty="0"/>
                  <a:t>	implicit deflator</a:t>
                </a:r>
              </a:p>
              <a:p>
                <a:pPr marL="0" indent="0">
                  <a:buNone/>
                </a:pPr>
                <a:endParaRPr lang="en-US" altLang="ja-JP" sz="2400" dirty="0"/>
              </a:p>
              <a:p>
                <a:pPr marL="0" indent="0">
                  <a:buNone/>
                </a:pPr>
                <a14:m>
                  <m:oMathPara xmlns:m="http://schemas.openxmlformats.org/officeDocument/2006/math">
                    <m:oMathParaPr>
                      <m:jc m:val="centerGroup"/>
                    </m:oMathParaPr>
                    <m:oMath xmlns:m="http://schemas.openxmlformats.org/officeDocument/2006/math">
                      <m:sSub>
                        <m:sSubPr>
                          <m:ctrlPr>
                            <a:rPr lang="ja-JP" altLang="en-US" sz="2400" i="1" smtClean="0">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𝑃</m:t>
                          </m:r>
                        </m:e>
                        <m:sub>
                          <m:r>
                            <a:rPr lang="ja-JP" altLang="en-US" sz="2400" i="1">
                              <a:solidFill>
                                <a:srgbClr val="000000"/>
                              </a:solidFill>
                              <a:latin typeface="Cambria Math" panose="02040503050406030204" pitchFamily="18" charset="0"/>
                            </a:rPr>
                            <m:t>𝑡</m:t>
                          </m:r>
                        </m:sub>
                      </m:sSub>
                      <m:r>
                        <a:rPr lang="ja-JP" altLang="en-US" sz="2400" i="1">
                          <a:solidFill>
                            <a:srgbClr val="000000"/>
                          </a:solidFill>
                          <a:latin typeface="Cambria Math" panose="02040503050406030204" pitchFamily="18" charset="0"/>
                        </a:rPr>
                        <m:t>=</m:t>
                      </m:r>
                      <m:f>
                        <m:fPr>
                          <m:ctrlPr>
                            <a:rPr lang="ja-JP" altLang="en-US" sz="2400" i="1">
                              <a:solidFill>
                                <a:srgbClr val="000000"/>
                              </a:solidFill>
                              <a:latin typeface="Cambria Math" panose="02040503050406030204" pitchFamily="18" charset="0"/>
                            </a:rPr>
                          </m:ctrlPr>
                        </m:fPr>
                        <m:num>
                          <m:r>
                            <a:rPr lang="ja-JP" altLang="en-US" sz="2400" i="1">
                              <a:solidFill>
                                <a:srgbClr val="000000"/>
                              </a:solidFill>
                              <a:latin typeface="Cambria Math" panose="02040503050406030204" pitchFamily="18" charset="0"/>
                            </a:rPr>
                            <m:t>𝑃</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𝑌</m:t>
                              </m:r>
                            </m:e>
                            <m:sub>
                              <m:r>
                                <a:rPr lang="ja-JP" altLang="en-US" sz="2400" i="1">
                                  <a:solidFill>
                                    <a:srgbClr val="000000"/>
                                  </a:solidFill>
                                  <a:latin typeface="Cambria Math" panose="02040503050406030204" pitchFamily="18" charset="0"/>
                                </a:rPr>
                                <m:t>𝑡</m:t>
                              </m:r>
                            </m:sub>
                          </m:sSub>
                        </m:num>
                        <m:den>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𝑌</m:t>
                              </m:r>
                            </m:e>
                            <m:sub>
                              <m:r>
                                <a:rPr lang="ja-JP" altLang="en-US" sz="2400" i="1">
                                  <a:solidFill>
                                    <a:srgbClr val="000000"/>
                                  </a:solidFill>
                                  <a:latin typeface="Cambria Math" panose="02040503050406030204" pitchFamily="18" charset="0"/>
                                </a:rPr>
                                <m:t>𝑡</m:t>
                              </m:r>
                            </m:sub>
                          </m:sSub>
                        </m:den>
                      </m:f>
                      <m:r>
                        <a:rPr lang="ja-JP" altLang="en-US" sz="2400" i="1">
                          <a:solidFill>
                            <a:srgbClr val="000000"/>
                          </a:solidFill>
                          <a:latin typeface="Cambria Math" panose="02040503050406030204" pitchFamily="18" charset="0"/>
                        </a:rPr>
                        <m:t>=</m:t>
                      </m:r>
                      <m:f>
                        <m:fPr>
                          <m:ctrlPr>
                            <a:rPr lang="ja-JP" altLang="en-US" sz="2400" i="1">
                              <a:solidFill>
                                <a:srgbClr val="000000"/>
                              </a:solidFill>
                              <a:latin typeface="Cambria Math" panose="02040503050406030204" pitchFamily="18" charset="0"/>
                            </a:rPr>
                          </m:ctrlPr>
                        </m:fPr>
                        <m:num>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𝑝</m:t>
                              </m:r>
                            </m:e>
                            <m:sub>
                              <m:r>
                                <a:rPr lang="ja-JP" altLang="en-US" sz="2400" i="1">
                                  <a:solidFill>
                                    <a:srgbClr val="000000"/>
                                  </a:solidFill>
                                  <a:latin typeface="Cambria Math" panose="02040503050406030204" pitchFamily="18" charset="0"/>
                                </a:rPr>
                                <m:t>𝑡</m:t>
                              </m:r>
                            </m:sub>
                            <m:sup>
                              <m:r>
                                <a:rPr lang="ja-JP" altLang="en-US" sz="2400" i="1">
                                  <a:solidFill>
                                    <a:srgbClr val="000000"/>
                                  </a:solidFill>
                                  <a:latin typeface="Cambria Math" panose="02040503050406030204" pitchFamily="18" charset="0"/>
                                </a:rPr>
                                <m:t>1</m:t>
                              </m:r>
                            </m:sup>
                          </m:sSubSup>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𝑞</m:t>
                              </m:r>
                            </m:e>
                            <m:sub>
                              <m:r>
                                <a:rPr lang="ja-JP" altLang="en-US" sz="2400" i="1">
                                  <a:solidFill>
                                    <a:srgbClr val="000000"/>
                                  </a:solidFill>
                                  <a:latin typeface="Cambria Math" panose="02040503050406030204" pitchFamily="18" charset="0"/>
                                </a:rPr>
                                <m:t>𝑡</m:t>
                              </m:r>
                            </m:sub>
                            <m:sup>
                              <m:r>
                                <a:rPr lang="ja-JP" altLang="en-US" sz="2400" i="1">
                                  <a:solidFill>
                                    <a:srgbClr val="000000"/>
                                  </a:solidFill>
                                  <a:latin typeface="Cambria Math" panose="02040503050406030204" pitchFamily="18" charset="0"/>
                                </a:rPr>
                                <m:t>1</m:t>
                              </m:r>
                            </m:sup>
                          </m:sSubSup>
                          <m:r>
                            <a:rPr lang="ja-JP" altLang="en-US" sz="2400" i="1">
                              <a:solidFill>
                                <a:srgbClr val="000000"/>
                              </a:solidFill>
                              <a:latin typeface="Cambria Math" panose="02040503050406030204" pitchFamily="18" charset="0"/>
                            </a:rPr>
                            <m:t>+</m:t>
                          </m:r>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𝑝</m:t>
                              </m:r>
                            </m:e>
                            <m:sub>
                              <m:r>
                                <a:rPr lang="ja-JP" altLang="en-US" sz="2400" i="1">
                                  <a:solidFill>
                                    <a:srgbClr val="000000"/>
                                  </a:solidFill>
                                  <a:latin typeface="Cambria Math" panose="02040503050406030204" pitchFamily="18" charset="0"/>
                                </a:rPr>
                                <m:t>𝑡</m:t>
                              </m:r>
                            </m:sub>
                            <m:sup>
                              <m:r>
                                <a:rPr lang="ja-JP" altLang="en-US" sz="2400" i="1">
                                  <a:solidFill>
                                    <a:srgbClr val="000000"/>
                                  </a:solidFill>
                                  <a:latin typeface="Cambria Math" panose="02040503050406030204" pitchFamily="18" charset="0"/>
                                </a:rPr>
                                <m:t>2</m:t>
                              </m:r>
                            </m:sup>
                          </m:sSubSup>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𝑞</m:t>
                              </m:r>
                            </m:e>
                            <m:sub>
                              <m:r>
                                <a:rPr lang="ja-JP" altLang="en-US" sz="2400" i="1">
                                  <a:solidFill>
                                    <a:srgbClr val="000000"/>
                                  </a:solidFill>
                                  <a:latin typeface="Cambria Math" panose="02040503050406030204" pitchFamily="18" charset="0"/>
                                </a:rPr>
                                <m:t>𝑡</m:t>
                              </m:r>
                            </m:sub>
                            <m:sup>
                              <m:r>
                                <a:rPr lang="ja-JP" altLang="en-US" sz="2400" i="1">
                                  <a:solidFill>
                                    <a:srgbClr val="000000"/>
                                  </a:solidFill>
                                  <a:latin typeface="Cambria Math" panose="02040503050406030204" pitchFamily="18" charset="0"/>
                                </a:rPr>
                                <m:t>2</m:t>
                              </m:r>
                            </m:sup>
                          </m:sSubSup>
                          <m:r>
                            <a:rPr lang="ja-JP" altLang="en-US" sz="2400" i="1">
                              <a:solidFill>
                                <a:srgbClr val="000000"/>
                              </a:solidFill>
                              <a:latin typeface="Cambria Math" panose="02040503050406030204" pitchFamily="18" charset="0"/>
                            </a:rPr>
                            <m:t>+⋯+</m:t>
                          </m:r>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𝑝</m:t>
                              </m:r>
                            </m:e>
                            <m:sub>
                              <m:r>
                                <a:rPr lang="ja-JP" altLang="en-US" sz="2400" i="1">
                                  <a:solidFill>
                                    <a:srgbClr val="000000"/>
                                  </a:solidFill>
                                  <a:latin typeface="Cambria Math" panose="02040503050406030204" pitchFamily="18" charset="0"/>
                                </a:rPr>
                                <m:t>𝑡</m:t>
                              </m:r>
                            </m:sub>
                            <m:sup>
                              <m:r>
                                <a:rPr lang="ja-JP" altLang="en-US" sz="2400" i="1">
                                  <a:solidFill>
                                    <a:srgbClr val="000000"/>
                                  </a:solidFill>
                                  <a:latin typeface="Cambria Math" panose="02040503050406030204" pitchFamily="18" charset="0"/>
                                </a:rPr>
                                <m:t>𝑛</m:t>
                              </m:r>
                            </m:sup>
                          </m:sSubSup>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𝑞</m:t>
                              </m:r>
                            </m:e>
                            <m:sub>
                              <m:r>
                                <a:rPr lang="ja-JP" altLang="en-US" sz="2400" i="1">
                                  <a:solidFill>
                                    <a:srgbClr val="000000"/>
                                  </a:solidFill>
                                  <a:latin typeface="Cambria Math" panose="02040503050406030204" pitchFamily="18" charset="0"/>
                                </a:rPr>
                                <m:t>𝑡</m:t>
                              </m:r>
                            </m:sub>
                            <m:sup>
                              <m:r>
                                <a:rPr lang="ja-JP" altLang="en-US" sz="2400" i="1">
                                  <a:solidFill>
                                    <a:srgbClr val="000000"/>
                                  </a:solidFill>
                                  <a:latin typeface="Cambria Math" panose="02040503050406030204" pitchFamily="18" charset="0"/>
                                </a:rPr>
                                <m:t>𝑛</m:t>
                              </m:r>
                            </m:sup>
                          </m:sSubSup>
                        </m:num>
                        <m:den>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𝑝</m:t>
                              </m:r>
                            </m:e>
                            <m:sub>
                              <m:r>
                                <a:rPr lang="ja-JP" altLang="en-US" sz="2400" i="1">
                                  <a:solidFill>
                                    <a:srgbClr val="000000"/>
                                  </a:solidFill>
                                  <a:latin typeface="Cambria Math" panose="02040503050406030204" pitchFamily="18" charset="0"/>
                                </a:rPr>
                                <m:t>0</m:t>
                              </m:r>
                            </m:sub>
                            <m:sup>
                              <m:r>
                                <a:rPr lang="ja-JP" altLang="en-US" sz="2400" i="1">
                                  <a:solidFill>
                                    <a:srgbClr val="000000"/>
                                  </a:solidFill>
                                  <a:latin typeface="Cambria Math" panose="02040503050406030204" pitchFamily="18" charset="0"/>
                                </a:rPr>
                                <m:t>1</m:t>
                              </m:r>
                            </m:sup>
                          </m:sSubSup>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𝑞</m:t>
                              </m:r>
                            </m:e>
                            <m:sub>
                              <m:r>
                                <a:rPr lang="ja-JP" altLang="en-US" sz="2400" i="1">
                                  <a:solidFill>
                                    <a:srgbClr val="000000"/>
                                  </a:solidFill>
                                  <a:latin typeface="Cambria Math" panose="02040503050406030204" pitchFamily="18" charset="0"/>
                                </a:rPr>
                                <m:t>𝑡</m:t>
                              </m:r>
                            </m:sub>
                            <m:sup>
                              <m:r>
                                <a:rPr lang="ja-JP" altLang="en-US" sz="2400" i="1">
                                  <a:solidFill>
                                    <a:srgbClr val="000000"/>
                                  </a:solidFill>
                                  <a:latin typeface="Cambria Math" panose="02040503050406030204" pitchFamily="18" charset="0"/>
                                </a:rPr>
                                <m:t>1</m:t>
                              </m:r>
                            </m:sup>
                          </m:sSubSup>
                          <m:r>
                            <a:rPr lang="ja-JP" altLang="en-US" sz="2400" i="1">
                              <a:solidFill>
                                <a:srgbClr val="000000"/>
                              </a:solidFill>
                              <a:latin typeface="Cambria Math" panose="02040503050406030204" pitchFamily="18" charset="0"/>
                            </a:rPr>
                            <m:t>+</m:t>
                          </m:r>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𝑝</m:t>
                              </m:r>
                            </m:e>
                            <m:sub>
                              <m:r>
                                <a:rPr lang="ja-JP" altLang="en-US" sz="2400" i="1">
                                  <a:solidFill>
                                    <a:srgbClr val="000000"/>
                                  </a:solidFill>
                                  <a:latin typeface="Cambria Math" panose="02040503050406030204" pitchFamily="18" charset="0"/>
                                </a:rPr>
                                <m:t>0</m:t>
                              </m:r>
                            </m:sub>
                            <m:sup>
                              <m:r>
                                <a:rPr lang="ja-JP" altLang="en-US" sz="2400" i="1">
                                  <a:solidFill>
                                    <a:srgbClr val="000000"/>
                                  </a:solidFill>
                                  <a:latin typeface="Cambria Math" panose="02040503050406030204" pitchFamily="18" charset="0"/>
                                </a:rPr>
                                <m:t>2</m:t>
                              </m:r>
                            </m:sup>
                          </m:sSubSup>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𝑞</m:t>
                              </m:r>
                            </m:e>
                            <m:sub>
                              <m:r>
                                <a:rPr lang="ja-JP" altLang="en-US" sz="2400" i="1">
                                  <a:solidFill>
                                    <a:srgbClr val="000000"/>
                                  </a:solidFill>
                                  <a:latin typeface="Cambria Math" panose="02040503050406030204" pitchFamily="18" charset="0"/>
                                </a:rPr>
                                <m:t>𝑡</m:t>
                              </m:r>
                            </m:sub>
                            <m:sup>
                              <m:r>
                                <a:rPr lang="ja-JP" altLang="en-US" sz="2400" i="1">
                                  <a:solidFill>
                                    <a:srgbClr val="000000"/>
                                  </a:solidFill>
                                  <a:latin typeface="Cambria Math" panose="02040503050406030204" pitchFamily="18" charset="0"/>
                                </a:rPr>
                                <m:t>2</m:t>
                              </m:r>
                            </m:sup>
                          </m:sSubSup>
                          <m:r>
                            <a:rPr lang="ja-JP" altLang="en-US" sz="2400" i="1">
                              <a:solidFill>
                                <a:srgbClr val="000000"/>
                              </a:solidFill>
                              <a:latin typeface="Cambria Math" panose="02040503050406030204" pitchFamily="18" charset="0"/>
                            </a:rPr>
                            <m:t>+⋯+</m:t>
                          </m:r>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𝑝</m:t>
                              </m:r>
                            </m:e>
                            <m:sub>
                              <m:r>
                                <a:rPr lang="ja-JP" altLang="en-US" sz="2400" i="1">
                                  <a:solidFill>
                                    <a:srgbClr val="000000"/>
                                  </a:solidFill>
                                  <a:latin typeface="Cambria Math" panose="02040503050406030204" pitchFamily="18" charset="0"/>
                                </a:rPr>
                                <m:t>0</m:t>
                              </m:r>
                            </m:sub>
                            <m:sup>
                              <m:r>
                                <a:rPr lang="ja-JP" altLang="en-US" sz="2400" i="1">
                                  <a:solidFill>
                                    <a:srgbClr val="000000"/>
                                  </a:solidFill>
                                  <a:latin typeface="Cambria Math" panose="02040503050406030204" pitchFamily="18" charset="0"/>
                                </a:rPr>
                                <m:t>𝑛</m:t>
                              </m:r>
                            </m:sup>
                          </m:sSubSup>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𝑞</m:t>
                              </m:r>
                            </m:e>
                            <m:sub>
                              <m:r>
                                <a:rPr lang="ja-JP" altLang="en-US" sz="2400" i="1">
                                  <a:solidFill>
                                    <a:srgbClr val="000000"/>
                                  </a:solidFill>
                                  <a:latin typeface="Cambria Math" panose="02040503050406030204" pitchFamily="18" charset="0"/>
                                </a:rPr>
                                <m:t>𝑡</m:t>
                              </m:r>
                            </m:sub>
                            <m:sup>
                              <m:r>
                                <a:rPr lang="ja-JP" altLang="en-US" sz="2400" i="1">
                                  <a:solidFill>
                                    <a:srgbClr val="000000"/>
                                  </a:solidFill>
                                  <a:latin typeface="Cambria Math" panose="02040503050406030204" pitchFamily="18" charset="0"/>
                                </a:rPr>
                                <m:t>𝑛</m:t>
                              </m:r>
                            </m:sup>
                          </m:sSubSup>
                        </m:den>
                      </m:f>
                    </m:oMath>
                  </m:oMathPara>
                </a14:m>
                <a:endParaRPr lang="en-US" altLang="ja-JP" sz="2400" dirty="0"/>
              </a:p>
              <a:p>
                <a:endParaRPr lang="en-US" altLang="ja-JP" sz="2800" dirty="0"/>
              </a:p>
              <a:p>
                <a:r>
                  <a:rPr lang="en-US" altLang="ja-JP" sz="2800" dirty="0"/>
                  <a:t>GDP</a:t>
                </a:r>
                <a:r>
                  <a:rPr lang="ja-JP" altLang="en-US" sz="2800" dirty="0"/>
                  <a:t>デフレータはパーシェ型指数</a:t>
                </a:r>
                <a:endParaRPr lang="en-US" altLang="ja-JP" sz="2800" dirty="0"/>
              </a:p>
              <a:p>
                <a:r>
                  <a:rPr lang="ja-JP" altLang="en-US" sz="2800" dirty="0"/>
                  <a:t>現在では</a:t>
                </a:r>
                <a:r>
                  <a:rPr lang="en-US" altLang="ja-JP" sz="2800" dirty="0"/>
                  <a:t>GDP</a:t>
                </a:r>
                <a:r>
                  <a:rPr lang="ja-JP" altLang="en-US" sz="2800" dirty="0"/>
                  <a:t>デフレータは連鎖方式で推計されている</a:t>
                </a:r>
                <a:endParaRPr lang="en-US" altLang="ja-JP" sz="2800" dirty="0"/>
              </a:p>
            </p:txBody>
          </p:sp>
        </mc:Choice>
        <mc:Fallback xmlns="">
          <p:sp>
            <p:nvSpPr>
              <p:cNvPr id="25603" name="Rectangle 3"/>
              <p:cNvSpPr>
                <a:spLocks noGrp="1" noRot="1" noChangeAspect="1" noMove="1" noResize="1" noEditPoints="1" noAdjustHandles="1" noChangeArrowheads="1" noChangeShapeType="1" noTextEdit="1"/>
              </p:cNvSpPr>
              <p:nvPr>
                <p:ph type="body" sz="half" idx="1"/>
              </p:nvPr>
            </p:nvSpPr>
            <p:spPr>
              <a:xfrm>
                <a:off x="457200" y="1772816"/>
                <a:ext cx="8003232" cy="4627984"/>
              </a:xfrm>
              <a:blipFill>
                <a:blip r:embed="rId4"/>
                <a:stretch>
                  <a:fillRect l="-1371" t="-224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276183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D7DE57-0DC2-45C0-A9F2-0B69204AA380}"/>
              </a:ext>
            </a:extLst>
          </p:cNvPr>
          <p:cNvSpPr>
            <a:spLocks noGrp="1"/>
          </p:cNvSpPr>
          <p:nvPr>
            <p:ph type="title"/>
          </p:nvPr>
        </p:nvSpPr>
        <p:spPr/>
        <p:txBody>
          <a:bodyPr/>
          <a:lstStyle/>
          <a:p>
            <a:r>
              <a:rPr kumimoji="1" lang="ja-JP" altLang="en-US" dirty="0"/>
              <a:t>インフレ率</a:t>
            </a:r>
          </a:p>
        </p:txBody>
      </p:sp>
      <p:pic>
        <p:nvPicPr>
          <p:cNvPr id="8" name="コンテンツ プレースホルダー 7">
            <a:extLst>
              <a:ext uri="{FF2B5EF4-FFF2-40B4-BE49-F238E27FC236}">
                <a16:creationId xmlns:a16="http://schemas.microsoft.com/office/drawing/2014/main" id="{56394B34-5D50-409A-8498-464629F748BF}"/>
              </a:ext>
            </a:extLst>
          </p:cNvPr>
          <p:cNvPicPr>
            <a:picLocks noGrp="1" noChangeAspect="1"/>
          </p:cNvPicPr>
          <p:nvPr>
            <p:ph idx="1"/>
          </p:nvPr>
        </p:nvPicPr>
        <p:blipFill>
          <a:blip r:embed="rId2"/>
          <a:stretch>
            <a:fillRect/>
          </a:stretch>
        </p:blipFill>
        <p:spPr>
          <a:xfrm>
            <a:off x="755576" y="1124744"/>
            <a:ext cx="7031865" cy="5132231"/>
          </a:xfrm>
        </p:spPr>
      </p:pic>
      <p:sp>
        <p:nvSpPr>
          <p:cNvPr id="9" name="テキスト ボックス 8">
            <a:extLst>
              <a:ext uri="{FF2B5EF4-FFF2-40B4-BE49-F238E27FC236}">
                <a16:creationId xmlns:a16="http://schemas.microsoft.com/office/drawing/2014/main" id="{EA7E439B-BB5F-4316-BEC9-7C87D32CB794}"/>
              </a:ext>
            </a:extLst>
          </p:cNvPr>
          <p:cNvSpPr txBox="1"/>
          <p:nvPr/>
        </p:nvSpPr>
        <p:spPr>
          <a:xfrm>
            <a:off x="4427984" y="601025"/>
            <a:ext cx="4392488" cy="646331"/>
          </a:xfrm>
          <a:prstGeom prst="rect">
            <a:avLst/>
          </a:prstGeom>
          <a:noFill/>
        </p:spPr>
        <p:txBody>
          <a:bodyPr wrap="square" rtlCol="0">
            <a:spAutoFit/>
          </a:bodyPr>
          <a:lstStyle/>
          <a:p>
            <a:r>
              <a:rPr kumimoji="1" lang="en-US" altLang="ja-JP" dirty="0"/>
              <a:t>P1</a:t>
            </a:r>
            <a:r>
              <a:rPr kumimoji="1" lang="ja-JP" altLang="en-US" dirty="0"/>
              <a:t>：</a:t>
            </a:r>
            <a:r>
              <a:rPr kumimoji="1" lang="en-US" altLang="ja-JP" dirty="0"/>
              <a:t>GDP</a:t>
            </a:r>
            <a:r>
              <a:rPr kumimoji="1" lang="ja-JP" altLang="en-US" dirty="0"/>
              <a:t>デフレータ</a:t>
            </a:r>
            <a:endParaRPr kumimoji="1" lang="en-US" altLang="ja-JP" dirty="0"/>
          </a:p>
          <a:p>
            <a:r>
              <a:rPr lang="en-US" altLang="ja-JP" dirty="0"/>
              <a:t>P2</a:t>
            </a:r>
            <a:r>
              <a:rPr lang="ja-JP" altLang="en-US" dirty="0"/>
              <a:t>：消費者物価指数（全国，総合）</a:t>
            </a:r>
            <a:endParaRPr kumimoji="1" lang="ja-JP" altLang="en-US" dirty="0"/>
          </a:p>
        </p:txBody>
      </p:sp>
      <p:sp>
        <p:nvSpPr>
          <p:cNvPr id="10" name="テキスト ボックス 9">
            <a:extLst>
              <a:ext uri="{FF2B5EF4-FFF2-40B4-BE49-F238E27FC236}">
                <a16:creationId xmlns:a16="http://schemas.microsoft.com/office/drawing/2014/main" id="{03E28F51-B2B3-4606-BCDB-F521C4981453}"/>
              </a:ext>
            </a:extLst>
          </p:cNvPr>
          <p:cNvSpPr txBox="1"/>
          <p:nvPr/>
        </p:nvSpPr>
        <p:spPr>
          <a:xfrm>
            <a:off x="4139952" y="6111692"/>
            <a:ext cx="3943350" cy="369332"/>
          </a:xfrm>
          <a:prstGeom prst="rect">
            <a:avLst/>
          </a:prstGeom>
          <a:noFill/>
        </p:spPr>
        <p:txBody>
          <a:bodyPr wrap="square" rtlCol="0">
            <a:spAutoFit/>
          </a:bodyPr>
          <a:lstStyle/>
          <a:p>
            <a:r>
              <a:rPr kumimoji="1" lang="en-US" altLang="ja-JP" dirty="0"/>
              <a:t>CPI</a:t>
            </a:r>
            <a:r>
              <a:rPr kumimoji="1" lang="ja-JP" altLang="en-US" dirty="0"/>
              <a:t>のインフレ率はやや高めに出る</a:t>
            </a:r>
          </a:p>
        </p:txBody>
      </p:sp>
    </p:spTree>
    <p:extLst>
      <p:ext uri="{BB962C8B-B14F-4D97-AF65-F5344CB8AC3E}">
        <p14:creationId xmlns:p14="http://schemas.microsoft.com/office/powerpoint/2010/main" val="11670330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コンテンツ プレースホルダー 9">
            <a:extLst>
              <a:ext uri="{FF2B5EF4-FFF2-40B4-BE49-F238E27FC236}">
                <a16:creationId xmlns:a16="http://schemas.microsoft.com/office/drawing/2014/main" id="{6C5F124A-928A-CB48-7428-B34B3C64E2E4}"/>
              </a:ext>
            </a:extLst>
          </p:cNvPr>
          <p:cNvPicPr>
            <a:picLocks noGrp="1" noChangeAspect="1"/>
          </p:cNvPicPr>
          <p:nvPr>
            <p:ph idx="1"/>
          </p:nvPr>
        </p:nvPicPr>
        <p:blipFill>
          <a:blip r:embed="rId2"/>
          <a:stretch>
            <a:fillRect/>
          </a:stretch>
        </p:blipFill>
        <p:spPr>
          <a:xfrm>
            <a:off x="1115616" y="620688"/>
            <a:ext cx="5497830" cy="5745480"/>
          </a:xfrm>
        </p:spPr>
      </p:pic>
      <p:sp>
        <p:nvSpPr>
          <p:cNvPr id="11" name="テキスト ボックス 10">
            <a:extLst>
              <a:ext uri="{FF2B5EF4-FFF2-40B4-BE49-F238E27FC236}">
                <a16:creationId xmlns:a16="http://schemas.microsoft.com/office/drawing/2014/main" id="{F17544AF-BAC0-8D26-A97C-0C2DAB1EBE93}"/>
              </a:ext>
            </a:extLst>
          </p:cNvPr>
          <p:cNvSpPr txBox="1"/>
          <p:nvPr/>
        </p:nvSpPr>
        <p:spPr>
          <a:xfrm>
            <a:off x="251520" y="188640"/>
            <a:ext cx="4752528" cy="369332"/>
          </a:xfrm>
          <a:prstGeom prst="rect">
            <a:avLst/>
          </a:prstGeom>
          <a:noFill/>
        </p:spPr>
        <p:txBody>
          <a:bodyPr wrap="square" rtlCol="0">
            <a:spAutoFit/>
          </a:bodyPr>
          <a:lstStyle/>
          <a:p>
            <a:r>
              <a:rPr kumimoji="1" lang="ja-JP" altLang="en-US" dirty="0"/>
              <a:t>消費者物価指数（最新版）</a:t>
            </a:r>
          </a:p>
        </p:txBody>
      </p:sp>
      <p:sp>
        <p:nvSpPr>
          <p:cNvPr id="12" name="テキスト ボックス 11">
            <a:extLst>
              <a:ext uri="{FF2B5EF4-FFF2-40B4-BE49-F238E27FC236}">
                <a16:creationId xmlns:a16="http://schemas.microsoft.com/office/drawing/2014/main" id="{63F329BE-0C1A-B339-B5A2-98E9788D4860}"/>
              </a:ext>
            </a:extLst>
          </p:cNvPr>
          <p:cNvSpPr txBox="1"/>
          <p:nvPr/>
        </p:nvSpPr>
        <p:spPr>
          <a:xfrm>
            <a:off x="6948264" y="4581128"/>
            <a:ext cx="1872208" cy="1200329"/>
          </a:xfrm>
          <a:prstGeom prst="rect">
            <a:avLst/>
          </a:prstGeom>
          <a:noFill/>
        </p:spPr>
        <p:txBody>
          <a:bodyPr wrap="square" rtlCol="0">
            <a:spAutoFit/>
          </a:bodyPr>
          <a:lstStyle/>
          <a:p>
            <a:r>
              <a:rPr kumimoji="1" lang="ja-JP" altLang="en-US" dirty="0"/>
              <a:t>総務省「消費者物価指数」　全国，</a:t>
            </a:r>
            <a:r>
              <a:rPr kumimoji="1" lang="en-US" altLang="ja-JP" dirty="0"/>
              <a:t>2023</a:t>
            </a:r>
            <a:r>
              <a:rPr kumimoji="1" lang="ja-JP" altLang="en-US" dirty="0"/>
              <a:t>年</a:t>
            </a:r>
            <a:r>
              <a:rPr kumimoji="1" lang="en-US" altLang="ja-JP" dirty="0"/>
              <a:t>7</a:t>
            </a:r>
            <a:r>
              <a:rPr kumimoji="1" lang="ja-JP" altLang="en-US" dirty="0"/>
              <a:t>月</a:t>
            </a:r>
            <a:r>
              <a:rPr lang="ja-JP" altLang="en-US" dirty="0"/>
              <a:t>分</a:t>
            </a:r>
            <a:endParaRPr kumimoji="1" lang="ja-JP" altLang="en-US" dirty="0"/>
          </a:p>
        </p:txBody>
      </p:sp>
    </p:spTree>
    <p:extLst>
      <p:ext uri="{BB962C8B-B14F-4D97-AF65-F5344CB8AC3E}">
        <p14:creationId xmlns:p14="http://schemas.microsoft.com/office/powerpoint/2010/main" val="6241190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05B2D3-B421-401D-A2E3-7B34648C6420}"/>
              </a:ext>
            </a:extLst>
          </p:cNvPr>
          <p:cNvSpPr>
            <a:spLocks noGrp="1"/>
          </p:cNvSpPr>
          <p:nvPr>
            <p:ph type="title"/>
          </p:nvPr>
        </p:nvSpPr>
        <p:spPr/>
        <p:txBody>
          <a:bodyPr/>
          <a:lstStyle/>
          <a:p>
            <a:r>
              <a:rPr kumimoji="1" lang="ja-JP" altLang="en-US" dirty="0"/>
              <a:t>名目利子率と実質利子率</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D495F09-E71E-4E52-8E5C-D9F81501950A}"/>
                  </a:ext>
                </a:extLst>
              </p:cNvPr>
              <p:cNvSpPr>
                <a:spLocks noGrp="1"/>
              </p:cNvSpPr>
              <p:nvPr>
                <p:ph idx="1"/>
              </p:nvPr>
            </p:nvSpPr>
            <p:spPr>
              <a:xfrm>
                <a:off x="628650" y="1825624"/>
                <a:ext cx="8047806" cy="4483695"/>
              </a:xfrm>
            </p:spPr>
            <p:txBody>
              <a:bodyPr/>
              <a:lstStyle/>
              <a:p>
                <a:r>
                  <a:rPr lang="ja-JP" altLang="en-US" dirty="0"/>
                  <a:t>名目利子率</a:t>
                </a:r>
                <a:r>
                  <a:rPr lang="en-US" altLang="ja-JP" dirty="0"/>
                  <a:t>(</a:t>
                </a:r>
                <a:r>
                  <a:rPr lang="en-US" altLang="ja-JP" i="1" dirty="0" err="1">
                    <a:latin typeface="Times New Roman" panose="02020603050405020304" pitchFamily="18" charset="0"/>
                    <a:cs typeface="Times New Roman" panose="02020603050405020304" pitchFamily="18" charset="0"/>
                  </a:rPr>
                  <a:t>i</a:t>
                </a:r>
                <a:r>
                  <a:rPr lang="en-US" altLang="ja-JP" dirty="0"/>
                  <a:t>) : 1</a:t>
                </a:r>
                <a:r>
                  <a:rPr lang="ja-JP" altLang="en-US" dirty="0"/>
                  <a:t>年間預金しておいて</a:t>
                </a:r>
                <a:r>
                  <a:rPr lang="en-US" altLang="ja-JP" dirty="0"/>
                  <a:t>1</a:t>
                </a:r>
                <a:r>
                  <a:rPr lang="ja-JP" altLang="en-US" dirty="0"/>
                  <a:t>円がいくら増えるか</a:t>
                </a:r>
                <a:endParaRPr lang="en-US" altLang="ja-JP" dirty="0"/>
              </a:p>
              <a:p>
                <a:r>
                  <a:rPr lang="ja-JP" altLang="en-US" dirty="0"/>
                  <a:t>実質利子率</a:t>
                </a:r>
                <a:r>
                  <a:rPr lang="en-US" altLang="ja-JP" dirty="0"/>
                  <a:t>(</a:t>
                </a:r>
                <a:r>
                  <a:rPr lang="en-US" altLang="ja-JP" i="1" dirty="0">
                    <a:latin typeface="Times New Roman" panose="02020603050405020304" pitchFamily="18" charset="0"/>
                    <a:cs typeface="Times New Roman" panose="02020603050405020304" pitchFamily="18" charset="0"/>
                  </a:rPr>
                  <a:t>r</a:t>
                </a:r>
                <a:r>
                  <a:rPr lang="en-US" altLang="ja-JP" dirty="0"/>
                  <a:t>) : 1</a:t>
                </a:r>
                <a:r>
                  <a:rPr lang="ja-JP" altLang="en-US" dirty="0"/>
                  <a:t>年間預金しておいて</a:t>
                </a:r>
                <a:r>
                  <a:rPr lang="en-US" altLang="ja-JP" dirty="0"/>
                  <a:t>1</a:t>
                </a:r>
                <a:r>
                  <a:rPr lang="ja-JP" altLang="en-US" dirty="0"/>
                  <a:t>円の購買力がいくら増えるか</a:t>
                </a:r>
                <a:endParaRPr lang="en-US" altLang="ja-JP" dirty="0"/>
              </a:p>
              <a:p>
                <a:r>
                  <a:rPr lang="ja-JP" altLang="en-US" dirty="0"/>
                  <a:t>インフレ率を</a:t>
                </a:r>
                <a:r>
                  <a:rPr lang="en-US" altLang="ja-JP" dirty="0">
                    <a:latin typeface="Symbol" panose="05050102010706020507" pitchFamily="18" charset="2"/>
                  </a:rPr>
                  <a:t>p</a:t>
                </a:r>
                <a:r>
                  <a:rPr lang="ja-JP" altLang="en-US" dirty="0"/>
                  <a:t>とすると</a:t>
                </a:r>
                <a:endParaRPr lang="en-US" altLang="ja-JP" dirty="0"/>
              </a:p>
              <a:p>
                <a:pPr marL="0" indent="0">
                  <a:buNone/>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1+</m:t>
                      </m:r>
                      <m:r>
                        <a:rPr lang="en-US" altLang="ja-JP" b="0" i="1" smtClean="0">
                          <a:latin typeface="Cambria Math" panose="02040503050406030204" pitchFamily="18" charset="0"/>
                        </a:rPr>
                        <m:t>𝑟</m:t>
                      </m:r>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r>
                            <a:rPr lang="en-US" altLang="ja-JP" b="0" i="1" smtClean="0">
                              <a:latin typeface="Cambria Math" panose="02040503050406030204" pitchFamily="18" charset="0"/>
                            </a:rPr>
                            <m:t>1+</m:t>
                          </m:r>
                          <m:r>
                            <a:rPr lang="en-US" altLang="ja-JP" b="0" i="1" smtClean="0">
                              <a:latin typeface="Cambria Math" panose="02040503050406030204" pitchFamily="18" charset="0"/>
                            </a:rPr>
                            <m:t>𝑖</m:t>
                          </m:r>
                        </m:num>
                        <m:den>
                          <m:r>
                            <a:rPr lang="en-US" altLang="ja-JP" b="0" i="1" smtClean="0">
                              <a:latin typeface="Cambria Math" panose="02040503050406030204" pitchFamily="18" charset="0"/>
                            </a:rPr>
                            <m:t>1+</m:t>
                          </m:r>
                          <m:r>
                            <a:rPr lang="ja-JP" altLang="en-US" b="0" i="1" smtClean="0">
                              <a:latin typeface="Cambria Math" panose="02040503050406030204" pitchFamily="18" charset="0"/>
                            </a:rPr>
                            <m:t>𝜋</m:t>
                          </m:r>
                        </m:den>
                      </m:f>
                    </m:oMath>
                  </m:oMathPara>
                </a14:m>
                <a:endParaRPr lang="en-US" altLang="ja-JP" dirty="0"/>
              </a:p>
              <a:p>
                <a:r>
                  <a:rPr lang="ja-JP" altLang="en-US" dirty="0"/>
                  <a:t>右辺は近似的に</a:t>
                </a:r>
                <a14:m>
                  <m:oMath xmlns:m="http://schemas.openxmlformats.org/officeDocument/2006/math">
                    <m:r>
                      <a:rPr lang="en-US" altLang="ja-JP" i="1" dirty="0" smtClean="0">
                        <a:latin typeface="Cambria Math" panose="02040503050406030204" pitchFamily="18" charset="0"/>
                      </a:rPr>
                      <m:t>𝑖</m:t>
                    </m:r>
                    <m:r>
                      <a:rPr lang="en-US" altLang="ja-JP" i="1" dirty="0" smtClean="0">
                        <a:latin typeface="Cambria Math" panose="02040503050406030204" pitchFamily="18" charset="0"/>
                      </a:rPr>
                      <m:t>−</m:t>
                    </m:r>
                    <m:r>
                      <a:rPr lang="ja-JP" altLang="en-US" i="1" dirty="0" smtClean="0">
                        <a:latin typeface="Cambria Math" panose="02040503050406030204" pitchFamily="18" charset="0"/>
                      </a:rPr>
                      <m:t>𝜋</m:t>
                    </m:r>
                  </m:oMath>
                </a14:m>
                <a:r>
                  <a:rPr lang="ja-JP" altLang="en-US" dirty="0"/>
                  <a:t>に等しいので次の式が成立</a:t>
                </a:r>
                <a:endParaRPr lang="en-US" altLang="ja-JP" dirty="0"/>
              </a:p>
              <a:p>
                <a:pPr marL="0" indent="0">
                  <a:buNone/>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𝑟</m:t>
                      </m:r>
                      <m:r>
                        <a:rPr lang="en-US" altLang="ja-JP" b="0" i="1" smtClean="0">
                          <a:latin typeface="Cambria Math" panose="02040503050406030204" pitchFamily="18" charset="0"/>
                        </a:rPr>
                        <m:t>=</m:t>
                      </m:r>
                      <m:r>
                        <a:rPr lang="en-US" altLang="ja-JP" b="0" i="1" smtClean="0">
                          <a:latin typeface="Cambria Math" panose="02040503050406030204" pitchFamily="18" charset="0"/>
                        </a:rPr>
                        <m:t>𝑖</m:t>
                      </m:r>
                      <m:r>
                        <a:rPr lang="en-US" altLang="ja-JP" b="0" i="1" smtClean="0">
                          <a:latin typeface="Cambria Math" panose="02040503050406030204" pitchFamily="18" charset="0"/>
                        </a:rPr>
                        <m:t>−</m:t>
                      </m:r>
                      <m:r>
                        <a:rPr lang="ja-JP" altLang="en-US" b="0" i="1" smtClean="0">
                          <a:latin typeface="Cambria Math" panose="02040503050406030204" pitchFamily="18" charset="0"/>
                        </a:rPr>
                        <m:t>𝜋</m:t>
                      </m:r>
                    </m:oMath>
                  </m:oMathPara>
                </a14:m>
                <a:endParaRPr lang="en-US" altLang="ja-JP" dirty="0"/>
              </a:p>
              <a:p>
                <a:r>
                  <a:rPr lang="ja-JP" altLang="en-US" dirty="0"/>
                  <a:t>つまり，実質利子率</a:t>
                </a:r>
                <a:r>
                  <a:rPr lang="en-US" altLang="ja-JP" dirty="0"/>
                  <a:t>=</a:t>
                </a:r>
                <a:r>
                  <a:rPr lang="ja-JP" altLang="en-US" dirty="0"/>
                  <a:t>名目利子率 </a:t>
                </a:r>
                <a:r>
                  <a:rPr lang="en-US" altLang="ja-JP" dirty="0"/>
                  <a:t>– </a:t>
                </a:r>
                <a:r>
                  <a:rPr lang="ja-JP" altLang="en-US" dirty="0"/>
                  <a:t>インフレ率</a:t>
                </a:r>
              </a:p>
              <a:p>
                <a:r>
                  <a:rPr lang="ja-JP" altLang="en-US" dirty="0"/>
                  <a:t>フィッシャー方程式</a:t>
                </a:r>
              </a:p>
              <a:p>
                <a:pPr lvl="1"/>
                <a:r>
                  <a:rPr lang="ja-JP" altLang="en-US" dirty="0"/>
                  <a:t>インフレが予想される時，実質利子率がほぼ一定に保たれるように，名目利子率が調整される</a:t>
                </a:r>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BD495F09-E71E-4E52-8E5C-D9F81501950A}"/>
                  </a:ext>
                </a:extLst>
              </p:cNvPr>
              <p:cNvSpPr>
                <a:spLocks noGrp="1" noRot="1" noChangeAspect="1" noMove="1" noResize="1" noEditPoints="1" noAdjustHandles="1" noChangeArrowheads="1" noChangeShapeType="1" noTextEdit="1"/>
              </p:cNvSpPr>
              <p:nvPr>
                <p:ph idx="1"/>
              </p:nvPr>
            </p:nvSpPr>
            <p:spPr>
              <a:xfrm>
                <a:off x="628650" y="1825624"/>
                <a:ext cx="8047806" cy="4483695"/>
              </a:xfrm>
              <a:blipFill>
                <a:blip r:embed="rId4"/>
                <a:stretch>
                  <a:fillRect l="-758" t="-1766" r="-45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277583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457200"/>
            <a:ext cx="8229600" cy="1108075"/>
          </a:xfrm>
        </p:spPr>
        <p:txBody>
          <a:bodyPr>
            <a:normAutofit/>
          </a:bodyPr>
          <a:lstStyle/>
          <a:p>
            <a:r>
              <a:rPr lang="ja-JP" altLang="en-US" sz="3600" dirty="0"/>
              <a:t>マクロ経済の循環　貯蓄の無い経済</a:t>
            </a:r>
          </a:p>
        </p:txBody>
      </p:sp>
      <p:pic>
        <p:nvPicPr>
          <p:cNvPr id="4099"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73450" y="1340768"/>
            <a:ext cx="5597100" cy="5307617"/>
          </a:xfr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2B42EB-E255-44C3-B257-84F7CA5E8494}"/>
              </a:ext>
            </a:extLst>
          </p:cNvPr>
          <p:cNvSpPr>
            <a:spLocks noGrp="1"/>
          </p:cNvSpPr>
          <p:nvPr>
            <p:ph type="title"/>
          </p:nvPr>
        </p:nvSpPr>
        <p:spPr/>
        <p:txBody>
          <a:bodyPr/>
          <a:lstStyle/>
          <a:p>
            <a:r>
              <a:rPr kumimoji="1" lang="ja-JP" altLang="en-US" dirty="0"/>
              <a:t>名目利子率，実質利子率，インフレ率</a:t>
            </a:r>
          </a:p>
        </p:txBody>
      </p:sp>
      <p:pic>
        <p:nvPicPr>
          <p:cNvPr id="5" name="コンテンツ プレースホルダー 4">
            <a:extLst>
              <a:ext uri="{FF2B5EF4-FFF2-40B4-BE49-F238E27FC236}">
                <a16:creationId xmlns:a16="http://schemas.microsoft.com/office/drawing/2014/main" id="{CC40E5DF-8D03-4509-9479-6CCBDEBF7844}"/>
              </a:ext>
            </a:extLst>
          </p:cNvPr>
          <p:cNvPicPr>
            <a:picLocks noGrp="1" noChangeAspect="1"/>
          </p:cNvPicPr>
          <p:nvPr>
            <p:ph idx="1"/>
          </p:nvPr>
        </p:nvPicPr>
        <p:blipFill>
          <a:blip r:embed="rId2"/>
          <a:stretch>
            <a:fillRect/>
          </a:stretch>
        </p:blipFill>
        <p:spPr>
          <a:xfrm>
            <a:off x="755576" y="1196752"/>
            <a:ext cx="7083380" cy="4913290"/>
          </a:xfrm>
        </p:spPr>
      </p:pic>
      <p:sp>
        <p:nvSpPr>
          <p:cNvPr id="6" name="テキスト ボックス 5">
            <a:extLst>
              <a:ext uri="{FF2B5EF4-FFF2-40B4-BE49-F238E27FC236}">
                <a16:creationId xmlns:a16="http://schemas.microsoft.com/office/drawing/2014/main" id="{8A6F2684-30E6-4EA6-8882-673FAB71CB50}"/>
              </a:ext>
            </a:extLst>
          </p:cNvPr>
          <p:cNvSpPr txBox="1"/>
          <p:nvPr/>
        </p:nvSpPr>
        <p:spPr>
          <a:xfrm>
            <a:off x="395536" y="5949280"/>
            <a:ext cx="8352928" cy="646331"/>
          </a:xfrm>
          <a:prstGeom prst="rect">
            <a:avLst/>
          </a:prstGeom>
          <a:noFill/>
        </p:spPr>
        <p:txBody>
          <a:bodyPr wrap="square" rtlCol="0">
            <a:spAutoFit/>
          </a:bodyPr>
          <a:lstStyle/>
          <a:p>
            <a:r>
              <a:rPr lang="en-US" altLang="ja-JP" dirty="0" err="1"/>
              <a:t>i</a:t>
            </a:r>
            <a:r>
              <a:rPr lang="en-US" altLang="ja-JP" dirty="0"/>
              <a:t> : </a:t>
            </a:r>
            <a:r>
              <a:rPr lang="ja-JP" altLang="en-US" dirty="0"/>
              <a:t>名目利子率（長期プライムレート），</a:t>
            </a:r>
            <a:r>
              <a:rPr lang="en-US" altLang="ja-JP" dirty="0"/>
              <a:t>r: </a:t>
            </a:r>
            <a:r>
              <a:rPr lang="ja-JP" altLang="en-US" dirty="0"/>
              <a:t>実質利子率，</a:t>
            </a:r>
            <a:r>
              <a:rPr lang="en-US" altLang="ja-JP" dirty="0"/>
              <a:t>p: </a:t>
            </a:r>
            <a:r>
              <a:rPr lang="ja-JP" altLang="en-US" dirty="0"/>
              <a:t>インフレ率（</a:t>
            </a:r>
            <a:r>
              <a:rPr lang="en-US" altLang="ja-JP" dirty="0"/>
              <a:t>GDP</a:t>
            </a:r>
            <a:r>
              <a:rPr lang="ja-JP" altLang="en-US" dirty="0"/>
              <a:t>デフレータ）</a:t>
            </a:r>
            <a:endParaRPr kumimoji="1" lang="ja-JP" altLang="en-US" dirty="0"/>
          </a:p>
        </p:txBody>
      </p:sp>
    </p:spTree>
    <p:extLst>
      <p:ext uri="{BB962C8B-B14F-4D97-AF65-F5344CB8AC3E}">
        <p14:creationId xmlns:p14="http://schemas.microsoft.com/office/powerpoint/2010/main" val="45041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457200"/>
            <a:ext cx="7931224" cy="667544"/>
          </a:xfrm>
        </p:spPr>
        <p:txBody>
          <a:bodyPr>
            <a:noAutofit/>
          </a:bodyPr>
          <a:lstStyle/>
          <a:p>
            <a:r>
              <a:rPr lang="ja-JP" altLang="en-US" sz="3600" dirty="0">
                <a:latin typeface="+mj-ea"/>
              </a:rPr>
              <a:t>失業率</a:t>
            </a:r>
          </a:p>
        </p:txBody>
      </p:sp>
      <p:sp>
        <p:nvSpPr>
          <p:cNvPr id="21507" name="Rectangle 3"/>
          <p:cNvSpPr>
            <a:spLocks noGrp="1" noChangeArrowheads="1"/>
          </p:cNvSpPr>
          <p:nvPr>
            <p:ph type="body" sz="half" idx="1"/>
          </p:nvPr>
        </p:nvSpPr>
        <p:spPr>
          <a:xfrm>
            <a:off x="457200" y="1124744"/>
            <a:ext cx="8363272" cy="5328592"/>
          </a:xfrm>
        </p:spPr>
        <p:txBody>
          <a:bodyPr>
            <a:normAutofit/>
          </a:bodyPr>
          <a:lstStyle/>
          <a:p>
            <a:r>
              <a:rPr lang="ja-JP" altLang="en-US" sz="2800" dirty="0"/>
              <a:t>完全失業率 </a:t>
            </a:r>
            <a:r>
              <a:rPr lang="en-US" altLang="ja-JP" sz="2800" dirty="0"/>
              <a:t>= </a:t>
            </a:r>
            <a:r>
              <a:rPr lang="ja-JP" altLang="en-US" sz="2800" dirty="0"/>
              <a:t>完全失業者数 </a:t>
            </a:r>
            <a:r>
              <a:rPr lang="en-US" altLang="ja-JP" sz="2800" dirty="0"/>
              <a:t>/ </a:t>
            </a:r>
            <a:r>
              <a:rPr lang="ja-JP" altLang="en-US" sz="2800" dirty="0"/>
              <a:t>労働力人口</a:t>
            </a:r>
          </a:p>
          <a:p>
            <a:pPr lvl="1"/>
            <a:r>
              <a:rPr lang="en-US" altLang="ja-JP" sz="2400" dirty="0"/>
              <a:t>15</a:t>
            </a:r>
            <a:r>
              <a:rPr lang="ja-JP" altLang="en-US" sz="2400" dirty="0"/>
              <a:t>歳以上人口</a:t>
            </a:r>
            <a:r>
              <a:rPr lang="en-US" altLang="ja-JP" sz="2400" dirty="0"/>
              <a:t>=</a:t>
            </a:r>
            <a:r>
              <a:rPr lang="ja-JP" altLang="en-US" sz="2400" dirty="0"/>
              <a:t>労働力人口</a:t>
            </a:r>
            <a:r>
              <a:rPr lang="en-US" altLang="ja-JP" sz="2400" dirty="0"/>
              <a:t>+</a:t>
            </a:r>
            <a:r>
              <a:rPr lang="ja-JP" altLang="en-US" sz="2400" dirty="0"/>
              <a:t>非労働力人口</a:t>
            </a:r>
            <a:endParaRPr lang="en-US" altLang="ja-JP" sz="2400" dirty="0"/>
          </a:p>
          <a:p>
            <a:pPr lvl="2"/>
            <a:r>
              <a:rPr lang="ja-JP" altLang="en-US" sz="2000" dirty="0"/>
              <a:t>労働力人口 </a:t>
            </a:r>
            <a:r>
              <a:rPr lang="en-US" altLang="ja-JP" sz="2000" dirty="0"/>
              <a:t>=</a:t>
            </a:r>
            <a:r>
              <a:rPr lang="ja-JP" altLang="en-US" sz="2000" dirty="0"/>
              <a:t> 就業者 </a:t>
            </a:r>
            <a:r>
              <a:rPr lang="en-US" altLang="ja-JP" sz="2000" dirty="0"/>
              <a:t>+ </a:t>
            </a:r>
            <a:r>
              <a:rPr lang="ja-JP" altLang="en-US" sz="2000" dirty="0"/>
              <a:t>完全失業者 </a:t>
            </a:r>
            <a:r>
              <a:rPr lang="en-US" altLang="ja-JP" sz="2000" dirty="0"/>
              <a:t>:  </a:t>
            </a:r>
            <a:r>
              <a:rPr lang="ja-JP" altLang="en-US" sz="2000" dirty="0"/>
              <a:t>働く意欲のある者</a:t>
            </a:r>
            <a:endParaRPr lang="en-US" altLang="ja-JP" sz="2000" dirty="0"/>
          </a:p>
          <a:p>
            <a:pPr lvl="2"/>
            <a:r>
              <a:rPr lang="ja-JP" altLang="en-US" sz="2000" dirty="0"/>
              <a:t>非労働力人口： 学生，家事従事者，病弱者等</a:t>
            </a:r>
            <a:endParaRPr lang="en-US" altLang="ja-JP" sz="2400" dirty="0"/>
          </a:p>
          <a:p>
            <a:pPr lvl="2"/>
            <a:r>
              <a:rPr lang="ja-JP" altLang="en-US" sz="2000" dirty="0"/>
              <a:t>完全失業者：次の</a:t>
            </a:r>
            <a:r>
              <a:rPr lang="en-US" altLang="ja-JP" sz="2000" dirty="0"/>
              <a:t>3</a:t>
            </a:r>
            <a:r>
              <a:rPr lang="ja-JP" altLang="en-US" sz="2000" dirty="0"/>
              <a:t>点を満たす者。</a:t>
            </a:r>
            <a:r>
              <a:rPr lang="en-US" altLang="ja-JP" sz="2000" dirty="0"/>
              <a:t>1)</a:t>
            </a:r>
            <a:r>
              <a:rPr lang="ja-JP" altLang="en-US" sz="2000" dirty="0"/>
              <a:t>調査期間中に仕事をしなかった，</a:t>
            </a:r>
            <a:r>
              <a:rPr lang="en-US" altLang="ja-JP" sz="2000" dirty="0"/>
              <a:t>2)</a:t>
            </a:r>
            <a:r>
              <a:rPr lang="ja-JP" altLang="en-US" sz="2000" dirty="0"/>
              <a:t>仕事があればすぐにつくことができる，</a:t>
            </a:r>
            <a:r>
              <a:rPr lang="en-US" altLang="ja-JP" sz="2000" dirty="0"/>
              <a:t>3)</a:t>
            </a:r>
            <a:r>
              <a:rPr lang="ja-JP" altLang="en-US" sz="2000" dirty="0"/>
              <a:t>調査期間を含む</a:t>
            </a:r>
            <a:r>
              <a:rPr lang="en-US" altLang="ja-JP" sz="2000" dirty="0"/>
              <a:t>1</a:t>
            </a:r>
            <a:r>
              <a:rPr lang="ja-JP" altLang="en-US" sz="2000" dirty="0"/>
              <a:t>か月間に仕事を探す活動や事業を始める活動をしていた。</a:t>
            </a:r>
          </a:p>
          <a:p>
            <a:pPr lvl="2"/>
            <a:r>
              <a:rPr lang="ja-JP" altLang="en-US" sz="2000" dirty="0"/>
              <a:t>国によって失業率の定義は異なる</a:t>
            </a:r>
          </a:p>
          <a:p>
            <a:pPr lvl="2"/>
            <a:r>
              <a:rPr lang="ja-JP" altLang="en-US" sz="2000" dirty="0"/>
              <a:t>就業意欲をなくし，求職活動をしない場合には完全失業者に区分されない</a:t>
            </a:r>
            <a:endParaRPr lang="en-US" altLang="ja-JP" sz="2000" dirty="0"/>
          </a:p>
          <a:p>
            <a:r>
              <a:rPr lang="ja-JP" altLang="en-US" sz="2400" dirty="0"/>
              <a:t>フィリップス曲線</a:t>
            </a:r>
            <a:endParaRPr lang="en-US" altLang="ja-JP" sz="2400" dirty="0"/>
          </a:p>
          <a:p>
            <a:pPr lvl="1"/>
            <a:r>
              <a:rPr lang="ja-JP" altLang="en-US" sz="2000" dirty="0"/>
              <a:t>インフレ率と失業率の負の相関関係（短期的な関係）</a:t>
            </a:r>
            <a:endParaRPr lang="en-US" altLang="ja-JP" sz="2000" dirty="0"/>
          </a:p>
          <a:p>
            <a:pPr lvl="1"/>
            <a:r>
              <a:rPr lang="en-US" altLang="ja-JP" sz="2000" dirty="0"/>
              <a:t>1970</a:t>
            </a:r>
            <a:r>
              <a:rPr lang="ja-JP" altLang="en-US" sz="2000" dirty="0"/>
              <a:t>年代のスタグフレーション </a:t>
            </a:r>
            <a:r>
              <a:rPr lang="en-US" altLang="ja-JP" sz="2000" dirty="0">
                <a:sym typeface="Wingdings" panose="05000000000000000000" pitchFamily="2" charset="2"/>
              </a:rPr>
              <a:t> </a:t>
            </a:r>
            <a:r>
              <a:rPr lang="ja-JP" altLang="en-US" sz="2000" dirty="0">
                <a:sym typeface="Wingdings" panose="05000000000000000000" pitchFamily="2" charset="2"/>
              </a:rPr>
              <a:t>フィリップス曲線の理論的基礎の研究</a:t>
            </a:r>
            <a:r>
              <a:rPr lang="en-US" altLang="ja-JP" sz="2000" dirty="0">
                <a:sym typeface="Wingdings" panose="05000000000000000000" pitchFamily="2" charset="2"/>
              </a:rPr>
              <a:t></a:t>
            </a:r>
            <a:r>
              <a:rPr lang="ja-JP" altLang="en-US" sz="2000" dirty="0">
                <a:sym typeface="Wingdings" panose="05000000000000000000" pitchFamily="2" charset="2"/>
              </a:rPr>
              <a:t>期待の重要性，自然失業率仮説（垂直な長期フィリップス曲線</a:t>
            </a:r>
            <a:r>
              <a:rPr lang="ja-JP" altLang="en-US" sz="2400" dirty="0">
                <a:sym typeface="Wingdings" panose="05000000000000000000" pitchFamily="2" charset="2"/>
              </a:rPr>
              <a:t>）</a:t>
            </a:r>
            <a:endParaRPr lang="ja-JP" alt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96FF1CE0-2B10-4A2E-9D43-D1F0087BFA3C}"/>
              </a:ext>
            </a:extLst>
          </p:cNvPr>
          <p:cNvSpPr>
            <a:spLocks noGrp="1"/>
          </p:cNvSpPr>
          <p:nvPr>
            <p:ph type="title"/>
          </p:nvPr>
        </p:nvSpPr>
        <p:spPr/>
        <p:txBody>
          <a:bodyPr/>
          <a:lstStyle/>
          <a:p>
            <a:r>
              <a:rPr lang="ja-JP" altLang="en-US" dirty="0"/>
              <a:t>完全失業率の推移</a:t>
            </a:r>
          </a:p>
        </p:txBody>
      </p:sp>
      <p:pic>
        <p:nvPicPr>
          <p:cNvPr id="8" name="コンテンツ プレースホルダー 7">
            <a:extLst>
              <a:ext uri="{FF2B5EF4-FFF2-40B4-BE49-F238E27FC236}">
                <a16:creationId xmlns:a16="http://schemas.microsoft.com/office/drawing/2014/main" id="{F2F1F4B4-408F-40FD-9B17-413F33B284EC}"/>
              </a:ext>
            </a:extLst>
          </p:cNvPr>
          <p:cNvPicPr>
            <a:picLocks noGrp="1" noChangeAspect="1"/>
          </p:cNvPicPr>
          <p:nvPr>
            <p:ph idx="1"/>
          </p:nvPr>
        </p:nvPicPr>
        <p:blipFill>
          <a:blip r:embed="rId2"/>
          <a:stretch>
            <a:fillRect/>
          </a:stretch>
        </p:blipFill>
        <p:spPr>
          <a:xfrm>
            <a:off x="539552" y="1341325"/>
            <a:ext cx="7186411" cy="5151549"/>
          </a:xfrm>
        </p:spPr>
      </p:pic>
    </p:spTree>
    <p:extLst>
      <p:ext uri="{BB962C8B-B14F-4D97-AF65-F5344CB8AC3E}">
        <p14:creationId xmlns:p14="http://schemas.microsoft.com/office/powerpoint/2010/main" val="1385216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ja-JP" altLang="en-US" sz="4000" dirty="0"/>
              <a:t>失業の存在理由</a:t>
            </a:r>
          </a:p>
        </p:txBody>
      </p:sp>
      <p:sp>
        <p:nvSpPr>
          <p:cNvPr id="22531" name="Rectangle 3"/>
          <p:cNvSpPr>
            <a:spLocks noGrp="1" noChangeArrowheads="1"/>
          </p:cNvSpPr>
          <p:nvPr>
            <p:ph idx="1"/>
          </p:nvPr>
        </p:nvSpPr>
        <p:spPr/>
        <p:txBody>
          <a:bodyPr>
            <a:normAutofit/>
          </a:bodyPr>
          <a:lstStyle/>
          <a:p>
            <a:pPr marL="0" indent="0">
              <a:lnSpc>
                <a:spcPct val="100000"/>
              </a:lnSpc>
              <a:buNone/>
            </a:pPr>
            <a:r>
              <a:rPr lang="ja-JP" altLang="en-US" sz="3200" dirty="0"/>
              <a:t>摩擦的失業</a:t>
            </a:r>
          </a:p>
          <a:p>
            <a:pPr marL="0" indent="0">
              <a:lnSpc>
                <a:spcPct val="100000"/>
              </a:lnSpc>
              <a:buNone/>
            </a:pPr>
            <a:r>
              <a:rPr lang="ja-JP" altLang="en-US" sz="3200" dirty="0"/>
              <a:t>非自発的失業（ケインズ的失業）</a:t>
            </a:r>
          </a:p>
          <a:p>
            <a:pPr marL="0" indent="0">
              <a:lnSpc>
                <a:spcPct val="100000"/>
              </a:lnSpc>
              <a:buNone/>
            </a:pPr>
            <a:r>
              <a:rPr lang="ja-JP" altLang="en-US" sz="3200"/>
              <a:t>ニュー</a:t>
            </a:r>
            <a:r>
              <a:rPr lang="ja-JP" altLang="en-US" sz="3200" dirty="0"/>
              <a:t>・ケインジアンの説明</a:t>
            </a:r>
          </a:p>
          <a:p>
            <a:pPr lvl="1">
              <a:lnSpc>
                <a:spcPct val="100000"/>
              </a:lnSpc>
            </a:pPr>
            <a:r>
              <a:rPr lang="ja-JP" altLang="en-US" sz="2800" dirty="0"/>
              <a:t>情報の非対称性に伴う労働市場の失敗</a:t>
            </a:r>
          </a:p>
          <a:p>
            <a:pPr lvl="1">
              <a:lnSpc>
                <a:spcPct val="100000"/>
              </a:lnSpc>
            </a:pPr>
            <a:r>
              <a:rPr lang="ja-JP" altLang="en-US" sz="2800" dirty="0"/>
              <a:t>賃金の硬直性（効率賃金など）</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5584F4-AFB2-4E46-8DE7-B3DE5D592D1D}"/>
              </a:ext>
            </a:extLst>
          </p:cNvPr>
          <p:cNvSpPr>
            <a:spLocks noGrp="1"/>
          </p:cNvSpPr>
          <p:nvPr>
            <p:ph type="title"/>
          </p:nvPr>
        </p:nvSpPr>
        <p:spPr/>
        <p:txBody>
          <a:bodyPr/>
          <a:lstStyle/>
          <a:p>
            <a:r>
              <a:rPr lang="ja-JP" altLang="en-US" dirty="0"/>
              <a:t>フィリップス曲線</a:t>
            </a:r>
            <a:endParaRPr kumimoji="1" lang="ja-JP" altLang="en-US" dirty="0"/>
          </a:p>
        </p:txBody>
      </p:sp>
      <p:pic>
        <p:nvPicPr>
          <p:cNvPr id="5" name="コンテンツ プレースホルダー 4">
            <a:extLst>
              <a:ext uri="{FF2B5EF4-FFF2-40B4-BE49-F238E27FC236}">
                <a16:creationId xmlns:a16="http://schemas.microsoft.com/office/drawing/2014/main" id="{F329E280-45CA-4283-B510-AF3EB470F6DD}"/>
              </a:ext>
            </a:extLst>
          </p:cNvPr>
          <p:cNvPicPr>
            <a:picLocks noGrp="1" noChangeAspect="1"/>
          </p:cNvPicPr>
          <p:nvPr>
            <p:ph idx="1"/>
          </p:nvPr>
        </p:nvPicPr>
        <p:blipFill>
          <a:blip r:embed="rId2"/>
          <a:stretch>
            <a:fillRect/>
          </a:stretch>
        </p:blipFill>
        <p:spPr>
          <a:xfrm>
            <a:off x="628650" y="1273264"/>
            <a:ext cx="6196026" cy="4313135"/>
          </a:xfrm>
        </p:spPr>
      </p:pic>
      <p:sp>
        <p:nvSpPr>
          <p:cNvPr id="7" name="テキスト ボックス 6">
            <a:extLst>
              <a:ext uri="{FF2B5EF4-FFF2-40B4-BE49-F238E27FC236}">
                <a16:creationId xmlns:a16="http://schemas.microsoft.com/office/drawing/2014/main" id="{6100E349-DC53-45A9-BD5D-9B3D7DB39858}"/>
              </a:ext>
            </a:extLst>
          </p:cNvPr>
          <p:cNvSpPr txBox="1"/>
          <p:nvPr/>
        </p:nvSpPr>
        <p:spPr>
          <a:xfrm>
            <a:off x="3491880" y="5584736"/>
            <a:ext cx="1656184" cy="369332"/>
          </a:xfrm>
          <a:prstGeom prst="rect">
            <a:avLst/>
          </a:prstGeom>
          <a:noFill/>
        </p:spPr>
        <p:txBody>
          <a:bodyPr wrap="square" rtlCol="0">
            <a:spAutoFit/>
          </a:bodyPr>
          <a:lstStyle/>
          <a:p>
            <a:r>
              <a:rPr kumimoji="1" lang="ja-JP" altLang="en-US" dirty="0"/>
              <a:t>失業率</a:t>
            </a:r>
          </a:p>
        </p:txBody>
      </p:sp>
      <p:sp>
        <p:nvSpPr>
          <p:cNvPr id="8" name="テキスト ボックス 7">
            <a:extLst>
              <a:ext uri="{FF2B5EF4-FFF2-40B4-BE49-F238E27FC236}">
                <a16:creationId xmlns:a16="http://schemas.microsoft.com/office/drawing/2014/main" id="{8627E06B-D985-4CF8-BF62-266D2CB5CEEF}"/>
              </a:ext>
            </a:extLst>
          </p:cNvPr>
          <p:cNvSpPr txBox="1"/>
          <p:nvPr/>
        </p:nvSpPr>
        <p:spPr>
          <a:xfrm>
            <a:off x="176477" y="2584724"/>
            <a:ext cx="461665" cy="1440160"/>
          </a:xfrm>
          <a:prstGeom prst="rect">
            <a:avLst/>
          </a:prstGeom>
          <a:noFill/>
        </p:spPr>
        <p:txBody>
          <a:bodyPr vert="eaVert" wrap="square" rtlCol="0">
            <a:spAutoFit/>
          </a:bodyPr>
          <a:lstStyle/>
          <a:p>
            <a:r>
              <a:rPr kumimoji="1" lang="ja-JP" altLang="en-US" dirty="0"/>
              <a:t>インフレ率</a:t>
            </a:r>
          </a:p>
        </p:txBody>
      </p:sp>
      <p:sp>
        <p:nvSpPr>
          <p:cNvPr id="3" name="テキスト ボックス 2">
            <a:extLst>
              <a:ext uri="{FF2B5EF4-FFF2-40B4-BE49-F238E27FC236}">
                <a16:creationId xmlns:a16="http://schemas.microsoft.com/office/drawing/2014/main" id="{6F2E1211-A601-5931-C3A6-801799381453}"/>
              </a:ext>
            </a:extLst>
          </p:cNvPr>
          <p:cNvSpPr txBox="1"/>
          <p:nvPr/>
        </p:nvSpPr>
        <p:spPr>
          <a:xfrm>
            <a:off x="1907704" y="6123542"/>
            <a:ext cx="6196026" cy="369332"/>
          </a:xfrm>
          <a:prstGeom prst="rect">
            <a:avLst/>
          </a:prstGeom>
          <a:noFill/>
        </p:spPr>
        <p:txBody>
          <a:bodyPr wrap="square" rtlCol="0">
            <a:spAutoFit/>
          </a:bodyPr>
          <a:lstStyle/>
          <a:p>
            <a:r>
              <a:rPr lang="ja-JP" altLang="en-US" dirty="0"/>
              <a:t>近年はフィリップス曲線がフラット化している</a:t>
            </a:r>
            <a:endParaRPr kumimoji="1" lang="ja-JP" altLang="en-US" dirty="0"/>
          </a:p>
        </p:txBody>
      </p:sp>
      <p:sp>
        <p:nvSpPr>
          <p:cNvPr id="4" name="テキスト ボックス 3">
            <a:extLst>
              <a:ext uri="{FF2B5EF4-FFF2-40B4-BE49-F238E27FC236}">
                <a16:creationId xmlns:a16="http://schemas.microsoft.com/office/drawing/2014/main" id="{79204EE7-CF61-95E4-E862-CBC20AFD5EC6}"/>
              </a:ext>
            </a:extLst>
          </p:cNvPr>
          <p:cNvSpPr txBox="1"/>
          <p:nvPr/>
        </p:nvSpPr>
        <p:spPr>
          <a:xfrm>
            <a:off x="4427984" y="902269"/>
            <a:ext cx="3943350" cy="369332"/>
          </a:xfrm>
          <a:prstGeom prst="rect">
            <a:avLst/>
          </a:prstGeom>
          <a:noFill/>
        </p:spPr>
        <p:txBody>
          <a:bodyPr wrap="square" rtlCol="0">
            <a:spAutoFit/>
          </a:bodyPr>
          <a:lstStyle/>
          <a:p>
            <a:r>
              <a:rPr kumimoji="1" lang="ja-JP" altLang="en-US" dirty="0"/>
              <a:t>失業率とインフレ率の負の相関</a:t>
            </a:r>
          </a:p>
        </p:txBody>
      </p:sp>
    </p:spTree>
    <p:extLst>
      <p:ext uri="{BB962C8B-B14F-4D97-AF65-F5344CB8AC3E}">
        <p14:creationId xmlns:p14="http://schemas.microsoft.com/office/powerpoint/2010/main" val="4054248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sz="3600" dirty="0"/>
              <a:t>マクロ経済の循環　貯蓄の無い経済</a:t>
            </a:r>
          </a:p>
        </p:txBody>
      </p:sp>
      <p:sp>
        <p:nvSpPr>
          <p:cNvPr id="5123" name="Rectangle 3"/>
          <p:cNvSpPr>
            <a:spLocks noGrp="1" noChangeArrowheads="1"/>
          </p:cNvSpPr>
          <p:nvPr>
            <p:ph idx="1"/>
          </p:nvPr>
        </p:nvSpPr>
        <p:spPr/>
        <p:txBody>
          <a:bodyPr>
            <a:normAutofit fontScale="85000" lnSpcReduction="20000"/>
          </a:bodyPr>
          <a:lstStyle/>
          <a:p>
            <a:pPr marL="0" indent="0">
              <a:lnSpc>
                <a:spcPct val="150000"/>
              </a:lnSpc>
              <a:buNone/>
            </a:pPr>
            <a:r>
              <a:rPr lang="ja-JP" altLang="en-US" sz="3600" dirty="0"/>
              <a:t>生産＝分配所得</a:t>
            </a:r>
            <a:r>
              <a:rPr lang="ja-JP" altLang="en-US" sz="3600" i="1" dirty="0">
                <a:latin typeface="Times New Roman" pitchFamily="18" charset="0"/>
                <a:cs typeface="Times New Roman" pitchFamily="18" charset="0"/>
              </a:rPr>
              <a:t>	</a:t>
            </a:r>
            <a:r>
              <a:rPr lang="en-US" altLang="ja-JP" sz="3600" i="1" dirty="0">
                <a:latin typeface="Times New Roman" pitchFamily="18" charset="0"/>
                <a:cs typeface="Times New Roman" pitchFamily="18" charset="0"/>
              </a:rPr>
              <a:t>Y</a:t>
            </a:r>
            <a:r>
              <a:rPr lang="en-US" altLang="ja-JP" sz="3600" dirty="0">
                <a:latin typeface="Times New Roman" pitchFamily="18" charset="0"/>
                <a:cs typeface="Times New Roman" pitchFamily="18" charset="0"/>
              </a:rPr>
              <a:t> = </a:t>
            </a:r>
            <a:r>
              <a:rPr lang="en-US" altLang="ja-JP" sz="3600" i="1" dirty="0" err="1">
                <a:latin typeface="Times New Roman" pitchFamily="18" charset="0"/>
                <a:cs typeface="Times New Roman" pitchFamily="18" charset="0"/>
              </a:rPr>
              <a:t>wL</a:t>
            </a:r>
            <a:r>
              <a:rPr lang="en-US" altLang="ja-JP" sz="3600" dirty="0" err="1">
                <a:latin typeface="Times New Roman" pitchFamily="18" charset="0"/>
                <a:cs typeface="Times New Roman" pitchFamily="18" charset="0"/>
              </a:rPr>
              <a:t>+</a:t>
            </a:r>
            <a:r>
              <a:rPr lang="en-US" altLang="ja-JP" sz="3600" i="1" dirty="0" err="1">
                <a:latin typeface="Times New Roman" pitchFamily="18" charset="0"/>
                <a:cs typeface="Times New Roman" pitchFamily="18" charset="0"/>
              </a:rPr>
              <a:t>rK</a:t>
            </a:r>
            <a:endParaRPr lang="en-US" altLang="ja-JP" sz="3600" i="1" dirty="0">
              <a:latin typeface="Times New Roman" pitchFamily="18" charset="0"/>
              <a:cs typeface="Times New Roman" pitchFamily="18" charset="0"/>
            </a:endParaRPr>
          </a:p>
          <a:p>
            <a:pPr marL="0" indent="0">
              <a:lnSpc>
                <a:spcPct val="150000"/>
              </a:lnSpc>
              <a:buNone/>
            </a:pPr>
            <a:r>
              <a:rPr lang="ja-JP" altLang="en-US" sz="3600" dirty="0"/>
              <a:t>生産＝支出			</a:t>
            </a:r>
            <a:r>
              <a:rPr lang="en-US" altLang="ja-JP" sz="3600" i="1" dirty="0">
                <a:latin typeface="Times New Roman" pitchFamily="18" charset="0"/>
                <a:cs typeface="Times New Roman" pitchFamily="18" charset="0"/>
              </a:rPr>
              <a:t>Y</a:t>
            </a:r>
            <a:r>
              <a:rPr lang="en-US" altLang="ja-JP" sz="3600" dirty="0">
                <a:latin typeface="Times New Roman" pitchFamily="18" charset="0"/>
                <a:cs typeface="Times New Roman" pitchFamily="18" charset="0"/>
              </a:rPr>
              <a:t> = </a:t>
            </a:r>
            <a:r>
              <a:rPr lang="en-US" altLang="ja-JP" sz="3600" i="1" dirty="0">
                <a:latin typeface="Times New Roman" pitchFamily="18" charset="0"/>
                <a:cs typeface="Times New Roman" pitchFamily="18" charset="0"/>
              </a:rPr>
              <a:t>C</a:t>
            </a:r>
          </a:p>
          <a:p>
            <a:pPr>
              <a:buFont typeface="Wingdings" pitchFamily="2" charset="2"/>
              <a:buNone/>
            </a:pPr>
            <a:endParaRPr lang="en-US" altLang="ja-JP" dirty="0"/>
          </a:p>
          <a:p>
            <a:pPr>
              <a:buFont typeface="Wingdings" pitchFamily="2" charset="2"/>
              <a:buNone/>
            </a:pPr>
            <a:endParaRPr lang="en-US" altLang="ja-JP" dirty="0"/>
          </a:p>
          <a:p>
            <a:pPr>
              <a:lnSpc>
                <a:spcPct val="110000"/>
              </a:lnSpc>
              <a:buFont typeface="Wingdings" pitchFamily="2" charset="2"/>
              <a:buNone/>
            </a:pPr>
            <a:r>
              <a:rPr lang="en-US" altLang="ja-JP" sz="2800" i="1" dirty="0">
                <a:latin typeface="Times New Roman" pitchFamily="18" charset="0"/>
                <a:cs typeface="Times New Roman" pitchFamily="18" charset="0"/>
              </a:rPr>
              <a:t>Y</a:t>
            </a:r>
            <a:r>
              <a:rPr lang="en-US" altLang="ja-JP" sz="2800" dirty="0">
                <a:latin typeface="Times New Roman" pitchFamily="18" charset="0"/>
                <a:cs typeface="Times New Roman" pitchFamily="18" charset="0"/>
              </a:rPr>
              <a:t> : </a:t>
            </a:r>
            <a:r>
              <a:rPr lang="ja-JP" altLang="en-US" sz="2800" dirty="0">
                <a:latin typeface="Times New Roman" pitchFamily="18" charset="0"/>
                <a:cs typeface="Times New Roman" pitchFamily="18" charset="0"/>
              </a:rPr>
              <a:t>生産量</a:t>
            </a:r>
            <a:r>
              <a:rPr lang="en-US" altLang="ja-JP" sz="2800" dirty="0">
                <a:latin typeface="Times New Roman" pitchFamily="18" charset="0"/>
                <a:cs typeface="Times New Roman" pitchFamily="18" charset="0"/>
              </a:rPr>
              <a:t>(GDP)</a:t>
            </a:r>
            <a:r>
              <a:rPr lang="ja-JP" altLang="en-US" sz="2800" dirty="0">
                <a:latin typeface="Times New Roman" pitchFamily="18" charset="0"/>
                <a:cs typeface="Times New Roman" pitchFamily="18" charset="0"/>
              </a:rPr>
              <a:t>，　</a:t>
            </a:r>
            <a:r>
              <a:rPr lang="en-US" altLang="ja-JP" sz="2800" i="1" dirty="0">
                <a:latin typeface="Times New Roman" pitchFamily="18" charset="0"/>
                <a:cs typeface="Times New Roman" pitchFamily="18" charset="0"/>
              </a:rPr>
              <a:t>C</a:t>
            </a:r>
            <a:r>
              <a:rPr lang="en-US" altLang="ja-JP" sz="2800" dirty="0">
                <a:latin typeface="Times New Roman" pitchFamily="18" charset="0"/>
                <a:cs typeface="Times New Roman" pitchFamily="18" charset="0"/>
              </a:rPr>
              <a:t> : </a:t>
            </a:r>
            <a:r>
              <a:rPr lang="ja-JP" altLang="en-US" sz="2800" dirty="0">
                <a:latin typeface="Times New Roman" pitchFamily="18" charset="0"/>
                <a:cs typeface="Times New Roman" pitchFamily="18" charset="0"/>
              </a:rPr>
              <a:t>消費</a:t>
            </a:r>
            <a:r>
              <a:rPr lang="en-US" altLang="ja-JP" sz="2800" dirty="0">
                <a:latin typeface="Times New Roman" pitchFamily="18" charset="0"/>
                <a:cs typeface="Times New Roman" pitchFamily="18" charset="0"/>
              </a:rPr>
              <a:t>(consumption)</a:t>
            </a:r>
            <a:endParaRPr lang="ja-JP" altLang="en-US" sz="2800" dirty="0">
              <a:latin typeface="Times New Roman" pitchFamily="18" charset="0"/>
              <a:cs typeface="Times New Roman" pitchFamily="18" charset="0"/>
            </a:endParaRPr>
          </a:p>
          <a:p>
            <a:pPr>
              <a:lnSpc>
                <a:spcPct val="110000"/>
              </a:lnSpc>
              <a:buFont typeface="Wingdings" pitchFamily="2" charset="2"/>
              <a:buNone/>
            </a:pPr>
            <a:r>
              <a:rPr lang="en-US" altLang="ja-JP" sz="2800" i="1" dirty="0">
                <a:latin typeface="Times New Roman" pitchFamily="18" charset="0"/>
                <a:cs typeface="Times New Roman" pitchFamily="18" charset="0"/>
              </a:rPr>
              <a:t>L</a:t>
            </a:r>
            <a:r>
              <a:rPr lang="en-US" altLang="ja-JP" sz="2800" dirty="0">
                <a:latin typeface="Times New Roman" pitchFamily="18" charset="0"/>
                <a:cs typeface="Times New Roman" pitchFamily="18" charset="0"/>
              </a:rPr>
              <a:t> </a:t>
            </a:r>
            <a:r>
              <a:rPr lang="ja-JP" altLang="en-US" sz="2800" dirty="0">
                <a:latin typeface="Times New Roman" pitchFamily="18" charset="0"/>
                <a:cs typeface="Times New Roman" pitchFamily="18" charset="0"/>
              </a:rPr>
              <a:t>：労働</a:t>
            </a:r>
            <a:r>
              <a:rPr lang="en-US" altLang="ja-JP" sz="2800" dirty="0">
                <a:latin typeface="Times New Roman" pitchFamily="18" charset="0"/>
                <a:cs typeface="Times New Roman" pitchFamily="18" charset="0"/>
              </a:rPr>
              <a:t>(labor)</a:t>
            </a:r>
            <a:r>
              <a:rPr lang="ja-JP" altLang="en-US" sz="2800" dirty="0">
                <a:latin typeface="Times New Roman" pitchFamily="18" charset="0"/>
                <a:cs typeface="Times New Roman" pitchFamily="18" charset="0"/>
              </a:rPr>
              <a:t>，　</a:t>
            </a:r>
            <a:r>
              <a:rPr lang="en-US" altLang="ja-JP" sz="2800" dirty="0">
                <a:latin typeface="Times New Roman" pitchFamily="18" charset="0"/>
                <a:cs typeface="Times New Roman" pitchFamily="18" charset="0"/>
              </a:rPr>
              <a:t>	</a:t>
            </a:r>
            <a:r>
              <a:rPr lang="en-US" altLang="ja-JP" sz="2800" i="1" dirty="0">
                <a:latin typeface="Times New Roman" pitchFamily="18" charset="0"/>
                <a:cs typeface="Times New Roman" pitchFamily="18" charset="0"/>
              </a:rPr>
              <a:t>K</a:t>
            </a:r>
            <a:r>
              <a:rPr lang="en-US" altLang="ja-JP" sz="2800" dirty="0">
                <a:latin typeface="Times New Roman" pitchFamily="18" charset="0"/>
                <a:cs typeface="Times New Roman" pitchFamily="18" charset="0"/>
              </a:rPr>
              <a:t> </a:t>
            </a:r>
            <a:r>
              <a:rPr lang="ja-JP" altLang="en-US" sz="2800" dirty="0">
                <a:latin typeface="Times New Roman" pitchFamily="18" charset="0"/>
                <a:cs typeface="Times New Roman" pitchFamily="18" charset="0"/>
              </a:rPr>
              <a:t>： 資本</a:t>
            </a:r>
            <a:r>
              <a:rPr lang="en-US" altLang="ja-JP" sz="2800" dirty="0">
                <a:latin typeface="Times New Roman" pitchFamily="18" charset="0"/>
                <a:cs typeface="Times New Roman" pitchFamily="18" charset="0"/>
              </a:rPr>
              <a:t>(capital)</a:t>
            </a:r>
          </a:p>
          <a:p>
            <a:pPr>
              <a:lnSpc>
                <a:spcPct val="110000"/>
              </a:lnSpc>
              <a:buFont typeface="Wingdings" pitchFamily="2" charset="2"/>
              <a:buNone/>
            </a:pPr>
            <a:r>
              <a:rPr lang="en-US" altLang="ja-JP" sz="2800" i="1" dirty="0">
                <a:latin typeface="Times New Roman" pitchFamily="18" charset="0"/>
                <a:cs typeface="Times New Roman" pitchFamily="18" charset="0"/>
              </a:rPr>
              <a:t>w</a:t>
            </a:r>
            <a:r>
              <a:rPr lang="en-US" altLang="ja-JP" sz="2800" dirty="0">
                <a:latin typeface="Times New Roman" pitchFamily="18" charset="0"/>
                <a:cs typeface="Times New Roman" pitchFamily="18" charset="0"/>
              </a:rPr>
              <a:t> : </a:t>
            </a:r>
            <a:r>
              <a:rPr lang="ja-JP" altLang="en-US" sz="2800" dirty="0">
                <a:latin typeface="Times New Roman" pitchFamily="18" charset="0"/>
                <a:cs typeface="Times New Roman" pitchFamily="18" charset="0"/>
              </a:rPr>
              <a:t>賃金率</a:t>
            </a:r>
            <a:r>
              <a:rPr lang="en-US" altLang="ja-JP" sz="2800" dirty="0">
                <a:latin typeface="Times New Roman" pitchFamily="18" charset="0"/>
                <a:cs typeface="Times New Roman" pitchFamily="18" charset="0"/>
              </a:rPr>
              <a:t>(wage rate)</a:t>
            </a:r>
          </a:p>
          <a:p>
            <a:pPr>
              <a:lnSpc>
                <a:spcPct val="110000"/>
              </a:lnSpc>
              <a:buFont typeface="Wingdings" pitchFamily="2" charset="2"/>
              <a:buNone/>
            </a:pPr>
            <a:r>
              <a:rPr lang="en-US" altLang="ja-JP" sz="2800" i="1" dirty="0">
                <a:latin typeface="Times New Roman" pitchFamily="18" charset="0"/>
                <a:cs typeface="Times New Roman" pitchFamily="18" charset="0"/>
              </a:rPr>
              <a:t>r</a:t>
            </a:r>
            <a:r>
              <a:rPr lang="en-US" altLang="ja-JP" sz="2800" dirty="0">
                <a:latin typeface="Times New Roman" pitchFamily="18" charset="0"/>
                <a:cs typeface="Times New Roman" pitchFamily="18" charset="0"/>
              </a:rPr>
              <a:t> : </a:t>
            </a:r>
            <a:r>
              <a:rPr lang="ja-JP" altLang="en-US" sz="2800" dirty="0">
                <a:latin typeface="Times New Roman" pitchFamily="18" charset="0"/>
                <a:cs typeface="Times New Roman" pitchFamily="18" charset="0"/>
              </a:rPr>
              <a:t>利子率 </a:t>
            </a:r>
            <a:r>
              <a:rPr lang="en-US" altLang="ja-JP" sz="2800" dirty="0">
                <a:latin typeface="Times New Roman" pitchFamily="18" charset="0"/>
                <a:cs typeface="Times New Roman" pitchFamily="18" charset="0"/>
              </a:rPr>
              <a:t>(</a:t>
            </a:r>
            <a:r>
              <a:rPr lang="ja-JP" altLang="en-US" sz="2800" dirty="0">
                <a:latin typeface="Times New Roman" pitchFamily="18" charset="0"/>
                <a:cs typeface="Times New Roman" pitchFamily="18" charset="0"/>
              </a:rPr>
              <a:t>資本収益率：</a:t>
            </a:r>
            <a:r>
              <a:rPr lang="en-US" altLang="ja-JP" sz="2800" dirty="0">
                <a:latin typeface="Times New Roman" pitchFamily="18" charset="0"/>
                <a:cs typeface="Times New Roman" pitchFamily="18" charset="0"/>
              </a:rPr>
              <a:t>rate of return from capital)</a:t>
            </a:r>
            <a:endParaRPr lang="ja-JP" altLang="en-US" sz="2800" dirty="0">
              <a:latin typeface="Times New Roman" pitchFamily="18" charset="0"/>
              <a:cs typeface="Times New Roman" pitchFamily="18" charset="0"/>
            </a:endParaRPr>
          </a:p>
          <a:p>
            <a:pPr>
              <a:lnSpc>
                <a:spcPct val="110000"/>
              </a:lnSpc>
              <a:buFont typeface="Wingdings" pitchFamily="2" charset="2"/>
              <a:buNone/>
            </a:pPr>
            <a:r>
              <a:rPr lang="ja-JP" altLang="en-US" sz="2800" dirty="0">
                <a:latin typeface="Times New Roman" pitchFamily="18" charset="0"/>
                <a:cs typeface="Times New Roman" pitchFamily="18" charset="0"/>
              </a:rPr>
              <a:t>生産関数　</a:t>
            </a:r>
            <a:r>
              <a:rPr lang="en-US" altLang="ja-JP" sz="2800" i="1" dirty="0">
                <a:latin typeface="Times New Roman" pitchFamily="18" charset="0"/>
                <a:cs typeface="Times New Roman" pitchFamily="18" charset="0"/>
              </a:rPr>
              <a:t>Y</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F</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K</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L</a:t>
            </a:r>
            <a:r>
              <a:rPr lang="en-US" altLang="ja-JP" sz="2800" dirty="0">
                <a:latin typeface="Times New Roman" pitchFamily="18" charset="0"/>
                <a:cs typeface="Times New Roman" pitchFamily="18" charset="0"/>
              </a:rPr>
              <a:t>)</a:t>
            </a:r>
            <a:endParaRPr lang="en-US" altLang="ja-JP" sz="19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457200" y="457200"/>
            <a:ext cx="8229600" cy="1027113"/>
          </a:xfrm>
        </p:spPr>
        <p:txBody>
          <a:bodyPr>
            <a:normAutofit fontScale="90000"/>
          </a:bodyPr>
          <a:lstStyle/>
          <a:p>
            <a:r>
              <a:rPr lang="ja-JP" altLang="en-US" sz="4000" dirty="0"/>
              <a:t>マクロ経済の循環　貯蓄のある経済</a:t>
            </a:r>
          </a:p>
        </p:txBody>
      </p:sp>
      <p:pic>
        <p:nvPicPr>
          <p:cNvPr id="6147"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47600" y="1196752"/>
            <a:ext cx="5248800" cy="5505039"/>
          </a:xfrm>
          <a:noFill/>
        </p:spPr>
      </p:pic>
      <p:sp>
        <p:nvSpPr>
          <p:cNvPr id="2" name="テキスト ボックス 1">
            <a:extLst>
              <a:ext uri="{FF2B5EF4-FFF2-40B4-BE49-F238E27FC236}">
                <a16:creationId xmlns:a16="http://schemas.microsoft.com/office/drawing/2014/main" id="{0BFCC224-ABF6-4C8A-AE59-8628B328CA9C}"/>
              </a:ext>
            </a:extLst>
          </p:cNvPr>
          <p:cNvSpPr txBox="1"/>
          <p:nvPr/>
        </p:nvSpPr>
        <p:spPr>
          <a:xfrm>
            <a:off x="6588224" y="4725144"/>
            <a:ext cx="2232248" cy="646331"/>
          </a:xfrm>
          <a:prstGeom prst="rect">
            <a:avLst/>
          </a:prstGeom>
          <a:noFill/>
        </p:spPr>
        <p:txBody>
          <a:bodyPr wrap="square" rtlCol="0">
            <a:spAutoFit/>
          </a:bodyPr>
          <a:lstStyle/>
          <a:p>
            <a:r>
              <a:rPr kumimoji="1" lang="en-US" altLang="ja-JP" dirty="0"/>
              <a:t>S(</a:t>
            </a:r>
            <a:r>
              <a:rPr kumimoji="1" lang="ja-JP" altLang="en-US" dirty="0"/>
              <a:t>貯蓄 </a:t>
            </a:r>
            <a:r>
              <a:rPr kumimoji="1" lang="en-US" altLang="ja-JP" dirty="0"/>
              <a:t>saving)</a:t>
            </a:r>
          </a:p>
          <a:p>
            <a:r>
              <a:rPr lang="en-US" altLang="ja-JP" dirty="0"/>
              <a:t>I (</a:t>
            </a:r>
            <a:r>
              <a:rPr lang="ja-JP" altLang="en-US" dirty="0"/>
              <a:t>投資 </a:t>
            </a:r>
            <a:r>
              <a:rPr lang="en-US" altLang="ja-JP" dirty="0"/>
              <a:t>investment)</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マクロ経済の循環　</a:t>
            </a:r>
            <a:r>
              <a:rPr lang="ja-JP" altLang="en-US" sz="3600"/>
              <a:t>貯蓄のある経済</a:t>
            </a:r>
          </a:p>
        </p:txBody>
      </p:sp>
      <p:sp>
        <p:nvSpPr>
          <p:cNvPr id="7171" name="Rectangle 3"/>
          <p:cNvSpPr>
            <a:spLocks noGrp="1" noChangeArrowheads="1"/>
          </p:cNvSpPr>
          <p:nvPr>
            <p:ph idx="1"/>
          </p:nvPr>
        </p:nvSpPr>
        <p:spPr>
          <a:xfrm>
            <a:off x="457200" y="1772816"/>
            <a:ext cx="8229600" cy="4525963"/>
          </a:xfrm>
        </p:spPr>
        <p:txBody>
          <a:bodyPr>
            <a:normAutofit fontScale="92500" lnSpcReduction="10000"/>
          </a:bodyPr>
          <a:lstStyle/>
          <a:p>
            <a:pPr marL="0" indent="0">
              <a:lnSpc>
                <a:spcPct val="100000"/>
              </a:lnSpc>
              <a:buNone/>
            </a:pPr>
            <a:r>
              <a:rPr lang="ja-JP" altLang="en-US" sz="2800" dirty="0"/>
              <a:t>生産＝分配所得</a:t>
            </a:r>
          </a:p>
          <a:p>
            <a:pPr marL="342900" lvl="1" indent="0">
              <a:lnSpc>
                <a:spcPct val="100000"/>
              </a:lnSpc>
              <a:buNone/>
            </a:pPr>
            <a:r>
              <a:rPr lang="ja-JP" altLang="en-US" i="1"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Y </a:t>
            </a:r>
            <a:r>
              <a:rPr lang="en-US" altLang="ja-JP" sz="3200" dirty="0">
                <a:latin typeface="Times New Roman" pitchFamily="18" charset="0"/>
                <a:cs typeface="Times New Roman" pitchFamily="18" charset="0"/>
              </a:rPr>
              <a:t>= </a:t>
            </a:r>
            <a:r>
              <a:rPr lang="en-US" altLang="ja-JP" sz="3200" i="1" dirty="0" err="1">
                <a:latin typeface="Times New Roman" pitchFamily="18" charset="0"/>
                <a:cs typeface="Times New Roman" pitchFamily="18" charset="0"/>
              </a:rPr>
              <a:t>wL</a:t>
            </a:r>
            <a:r>
              <a:rPr lang="en-US" altLang="ja-JP" sz="3200" dirty="0" err="1">
                <a:latin typeface="Times New Roman" pitchFamily="18" charset="0"/>
                <a:cs typeface="Times New Roman" pitchFamily="18" charset="0"/>
              </a:rPr>
              <a:t>+</a:t>
            </a:r>
            <a:r>
              <a:rPr lang="en-US" altLang="ja-JP" sz="3200" i="1" dirty="0" err="1">
                <a:latin typeface="Times New Roman" pitchFamily="18" charset="0"/>
                <a:cs typeface="Times New Roman" pitchFamily="18" charset="0"/>
              </a:rPr>
              <a:t>rK</a:t>
            </a:r>
            <a:endParaRPr lang="en-US" altLang="ja-JP" sz="3200" i="1" dirty="0">
              <a:latin typeface="Times New Roman" pitchFamily="18" charset="0"/>
              <a:cs typeface="Times New Roman" pitchFamily="18" charset="0"/>
            </a:endParaRPr>
          </a:p>
          <a:p>
            <a:pPr marL="0" indent="0">
              <a:lnSpc>
                <a:spcPct val="100000"/>
              </a:lnSpc>
              <a:buNone/>
            </a:pPr>
            <a:r>
              <a:rPr lang="ja-JP" altLang="en-US" sz="2800" dirty="0">
                <a:latin typeface="Times New Roman" pitchFamily="18" charset="0"/>
                <a:cs typeface="Times New Roman" pitchFamily="18" charset="0"/>
              </a:rPr>
              <a:t>生産＝支出（財市場の均衡）</a:t>
            </a:r>
          </a:p>
          <a:p>
            <a:pPr>
              <a:lnSpc>
                <a:spcPct val="100000"/>
              </a:lnSpc>
              <a:buFont typeface="Wingdings" pitchFamily="2" charset="2"/>
              <a:buNone/>
            </a:pPr>
            <a:r>
              <a:rPr lang="ja-JP" altLang="en-US" sz="2800" dirty="0">
                <a:latin typeface="Times New Roman" pitchFamily="18" charset="0"/>
                <a:cs typeface="Times New Roman" pitchFamily="18" charset="0"/>
              </a:rPr>
              <a:t>			</a:t>
            </a:r>
            <a:r>
              <a:rPr lang="ja-JP" altLang="en-US" sz="4000"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Y </a:t>
            </a:r>
            <a:r>
              <a:rPr lang="en-US" altLang="ja-JP" sz="3200"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C</a:t>
            </a:r>
            <a:r>
              <a:rPr lang="en-US" altLang="ja-JP" sz="3200" dirty="0">
                <a:latin typeface="Times New Roman" pitchFamily="18" charset="0"/>
                <a:cs typeface="Times New Roman" pitchFamily="18" charset="0"/>
              </a:rPr>
              <a:t>+</a:t>
            </a:r>
            <a:r>
              <a:rPr lang="en-US" altLang="ja-JP" sz="3200" i="1" dirty="0">
                <a:latin typeface="Times New Roman" pitchFamily="18" charset="0"/>
                <a:cs typeface="Times New Roman" pitchFamily="18" charset="0"/>
              </a:rPr>
              <a:t>I					</a:t>
            </a:r>
            <a:r>
              <a:rPr lang="en-US" altLang="ja-JP" sz="3200" dirty="0">
                <a:latin typeface="Times New Roman" pitchFamily="18" charset="0"/>
                <a:cs typeface="Times New Roman" pitchFamily="18" charset="0"/>
              </a:rPr>
              <a:t>(1)</a:t>
            </a:r>
            <a:endParaRPr lang="en-US" altLang="ja-JP" dirty="0">
              <a:latin typeface="Times New Roman" pitchFamily="18" charset="0"/>
              <a:cs typeface="Times New Roman" pitchFamily="18" charset="0"/>
            </a:endParaRPr>
          </a:p>
          <a:p>
            <a:pPr>
              <a:lnSpc>
                <a:spcPct val="100000"/>
              </a:lnSpc>
              <a:buFont typeface="Wingdings" pitchFamily="2" charset="2"/>
              <a:buNone/>
            </a:pPr>
            <a:r>
              <a:rPr lang="ja-JP" altLang="en-US" sz="2800" dirty="0">
                <a:latin typeface="Times New Roman" pitchFamily="18" charset="0"/>
                <a:cs typeface="Times New Roman" pitchFamily="18" charset="0"/>
              </a:rPr>
              <a:t>貯蓄の定義</a:t>
            </a:r>
          </a:p>
          <a:p>
            <a:pPr>
              <a:lnSpc>
                <a:spcPct val="100000"/>
              </a:lnSpc>
              <a:buFont typeface="Wingdings" pitchFamily="2" charset="2"/>
              <a:buNone/>
            </a:pPr>
            <a:r>
              <a:rPr lang="ja-JP" altLang="en-US" sz="2800"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S </a:t>
            </a:r>
            <a:r>
              <a:rPr lang="en-US" altLang="ja-JP" sz="3200"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Y</a:t>
            </a:r>
            <a:r>
              <a:rPr lang="en-US" altLang="ja-JP" sz="3200" dirty="0">
                <a:latin typeface="Times New Roman" pitchFamily="18" charset="0"/>
                <a:cs typeface="Times New Roman" pitchFamily="18" charset="0"/>
              </a:rPr>
              <a:t>–</a:t>
            </a:r>
            <a:r>
              <a:rPr lang="en-US" altLang="ja-JP" sz="3200" i="1" dirty="0">
                <a:latin typeface="Times New Roman" pitchFamily="18" charset="0"/>
                <a:cs typeface="Times New Roman" pitchFamily="18" charset="0"/>
              </a:rPr>
              <a:t>C</a:t>
            </a:r>
            <a:endParaRPr lang="en-US" altLang="ja-JP" i="1" dirty="0">
              <a:latin typeface="Times New Roman" pitchFamily="18" charset="0"/>
              <a:cs typeface="Times New Roman" pitchFamily="18" charset="0"/>
            </a:endParaRPr>
          </a:p>
          <a:p>
            <a:pPr marL="0" indent="0">
              <a:lnSpc>
                <a:spcPct val="100000"/>
              </a:lnSpc>
              <a:buNone/>
            </a:pPr>
            <a:r>
              <a:rPr lang="ja-JP" altLang="en-US" sz="2800" dirty="0">
                <a:latin typeface="Times New Roman" pitchFamily="18" charset="0"/>
                <a:cs typeface="Times New Roman" pitchFamily="18" charset="0"/>
              </a:rPr>
              <a:t>貸付資金市場の均衡</a:t>
            </a:r>
          </a:p>
          <a:p>
            <a:pPr>
              <a:lnSpc>
                <a:spcPct val="100000"/>
              </a:lnSpc>
              <a:buFont typeface="Wingdings" pitchFamily="2" charset="2"/>
              <a:buNone/>
            </a:pPr>
            <a:r>
              <a:rPr lang="ja-JP" altLang="en-US" sz="2800" dirty="0">
                <a:latin typeface="Times New Roman" pitchFamily="18" charset="0"/>
                <a:cs typeface="Times New Roman" pitchFamily="18" charset="0"/>
              </a:rPr>
              <a:t>						</a:t>
            </a:r>
            <a:r>
              <a:rPr lang="en-US" altLang="ja-JP" sz="3500" i="1" dirty="0">
                <a:latin typeface="Times New Roman" pitchFamily="18" charset="0"/>
                <a:cs typeface="Times New Roman" pitchFamily="18" charset="0"/>
              </a:rPr>
              <a:t>S </a:t>
            </a:r>
            <a:r>
              <a:rPr lang="en-US" altLang="ja-JP" sz="3500" dirty="0">
                <a:latin typeface="Times New Roman" pitchFamily="18" charset="0"/>
                <a:cs typeface="Times New Roman" pitchFamily="18" charset="0"/>
              </a:rPr>
              <a:t>= </a:t>
            </a:r>
            <a:r>
              <a:rPr lang="en-US" altLang="ja-JP" sz="3500" i="1" dirty="0">
                <a:latin typeface="Times New Roman" pitchFamily="18" charset="0"/>
                <a:cs typeface="Times New Roman" pitchFamily="18" charset="0"/>
              </a:rPr>
              <a:t>I					</a:t>
            </a:r>
            <a:r>
              <a:rPr lang="en-US" altLang="ja-JP" sz="3500" dirty="0">
                <a:latin typeface="Times New Roman" pitchFamily="18" charset="0"/>
                <a:cs typeface="Times New Roman" pitchFamily="18" charset="0"/>
              </a:rPr>
              <a:t>(2)</a:t>
            </a:r>
            <a:endParaRPr lang="en-US" altLang="ja-JP" sz="2600" dirty="0">
              <a:latin typeface="Times New Roman" pitchFamily="18" charset="0"/>
              <a:cs typeface="Times New Roman" pitchFamily="18" charset="0"/>
            </a:endParaRPr>
          </a:p>
          <a:p>
            <a:pPr marL="0" indent="0">
              <a:lnSpc>
                <a:spcPct val="100000"/>
              </a:lnSpc>
              <a:buNone/>
            </a:pPr>
            <a:r>
              <a:rPr lang="en-US" altLang="ja-JP" sz="3000" dirty="0">
                <a:latin typeface="Times New Roman" pitchFamily="18" charset="0"/>
                <a:cs typeface="Times New Roman" pitchFamily="18" charset="0"/>
              </a:rPr>
              <a:t>(1)</a:t>
            </a:r>
            <a:r>
              <a:rPr lang="ja-JP" altLang="en-US" sz="3000" dirty="0">
                <a:latin typeface="Times New Roman" pitchFamily="18" charset="0"/>
                <a:cs typeface="Times New Roman" pitchFamily="18" charset="0"/>
              </a:rPr>
              <a:t>と</a:t>
            </a:r>
            <a:r>
              <a:rPr lang="en-US" altLang="ja-JP" sz="3000" dirty="0">
                <a:latin typeface="Times New Roman" pitchFamily="18" charset="0"/>
                <a:cs typeface="Times New Roman" pitchFamily="18" charset="0"/>
              </a:rPr>
              <a:t>(2)</a:t>
            </a:r>
            <a:r>
              <a:rPr lang="ja-JP" altLang="en-US" sz="3000" dirty="0">
                <a:latin typeface="Times New Roman" pitchFamily="18" charset="0"/>
                <a:cs typeface="Times New Roman" pitchFamily="18" charset="0"/>
              </a:rPr>
              <a:t>は同値</a:t>
            </a:r>
            <a:endParaRPr lang="en-US" altLang="ja-JP" sz="3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ja-JP" altLang="en-US" sz="4000" dirty="0"/>
              <a:t>マクロ経済学で学ぶこと</a:t>
            </a:r>
          </a:p>
        </p:txBody>
      </p:sp>
      <p:sp>
        <p:nvSpPr>
          <p:cNvPr id="18435" name="Rectangle 3"/>
          <p:cNvSpPr>
            <a:spLocks noGrp="1" noChangeArrowheads="1"/>
          </p:cNvSpPr>
          <p:nvPr>
            <p:ph idx="1"/>
          </p:nvPr>
        </p:nvSpPr>
        <p:spPr>
          <a:xfrm>
            <a:off x="457200" y="1844824"/>
            <a:ext cx="8229600" cy="4281339"/>
          </a:xfrm>
        </p:spPr>
        <p:txBody>
          <a:bodyPr rtlCol="0">
            <a:normAutofit/>
          </a:bodyPr>
          <a:lstStyle/>
          <a:p>
            <a:pPr fontAlgn="auto">
              <a:lnSpc>
                <a:spcPct val="100000"/>
              </a:lnSpc>
              <a:spcAft>
                <a:spcPts val="0"/>
              </a:spcAft>
              <a:buFont typeface="Arial" pitchFamily="34" charset="0"/>
              <a:buChar char="•"/>
              <a:defRPr/>
            </a:pPr>
            <a:r>
              <a:rPr lang="ja-JP" altLang="en-US" sz="2400" dirty="0"/>
              <a:t>消費や貯蓄，投資はどう決まるのか</a:t>
            </a:r>
          </a:p>
          <a:p>
            <a:pPr fontAlgn="auto">
              <a:lnSpc>
                <a:spcPct val="100000"/>
              </a:lnSpc>
              <a:spcAft>
                <a:spcPts val="0"/>
              </a:spcAft>
              <a:buFont typeface="Arial" pitchFamily="34" charset="0"/>
              <a:buChar char="•"/>
              <a:defRPr/>
            </a:pPr>
            <a:r>
              <a:rPr lang="ja-JP" altLang="en-US" sz="2400" dirty="0"/>
              <a:t>財市場，生産要素市場で需要と供給を一致させるメカニズムは</a:t>
            </a:r>
          </a:p>
          <a:p>
            <a:pPr fontAlgn="auto">
              <a:lnSpc>
                <a:spcPct val="100000"/>
              </a:lnSpc>
              <a:spcAft>
                <a:spcPts val="0"/>
              </a:spcAft>
              <a:buFont typeface="Arial" pitchFamily="34" charset="0"/>
              <a:buChar char="•"/>
              <a:defRPr/>
            </a:pPr>
            <a:r>
              <a:rPr lang="ja-JP" altLang="en-US" sz="2400" dirty="0"/>
              <a:t>市場がうまく機能しなかったらどうなるのか</a:t>
            </a:r>
          </a:p>
          <a:p>
            <a:pPr lvl="1" fontAlgn="auto">
              <a:lnSpc>
                <a:spcPct val="100000"/>
              </a:lnSpc>
              <a:spcAft>
                <a:spcPts val="0"/>
              </a:spcAft>
              <a:buFont typeface="Arial" pitchFamily="34" charset="0"/>
              <a:buChar char="–"/>
              <a:defRPr/>
            </a:pPr>
            <a:r>
              <a:rPr lang="ja-JP" altLang="en-US" sz="2000" dirty="0"/>
              <a:t>失業の存在，財の売れ残りの存在</a:t>
            </a:r>
            <a:endParaRPr lang="en-US" altLang="ja-JP" sz="2000" dirty="0"/>
          </a:p>
          <a:p>
            <a:pPr fontAlgn="auto">
              <a:lnSpc>
                <a:spcPct val="100000"/>
              </a:lnSpc>
              <a:spcAft>
                <a:spcPts val="0"/>
              </a:spcAft>
              <a:buFont typeface="Arial" pitchFamily="34" charset="0"/>
              <a:buChar char="•"/>
              <a:defRPr/>
            </a:pPr>
            <a:r>
              <a:rPr lang="ja-JP" altLang="en-US" sz="2400" dirty="0"/>
              <a:t>経済政策の役割は？効果は？</a:t>
            </a:r>
            <a:endParaRPr lang="en-US" altLang="ja-JP" sz="2400" dirty="0"/>
          </a:p>
          <a:p>
            <a:pPr lvl="1" fontAlgn="auto">
              <a:lnSpc>
                <a:spcPct val="100000"/>
              </a:lnSpc>
              <a:spcAft>
                <a:spcPts val="0"/>
              </a:spcAft>
              <a:buFont typeface="Arial" pitchFamily="34" charset="0"/>
              <a:buChar char="•"/>
              <a:defRPr/>
            </a:pPr>
            <a:r>
              <a:rPr lang="ja-JP" altLang="en-US" sz="2000" dirty="0"/>
              <a:t>財政政策，金融政策の効果</a:t>
            </a:r>
            <a:endParaRPr lang="en-US" altLang="ja-JP" sz="2000" dirty="0"/>
          </a:p>
          <a:p>
            <a:pPr lvl="1" fontAlgn="auto">
              <a:lnSpc>
                <a:spcPct val="100000"/>
              </a:lnSpc>
              <a:spcAft>
                <a:spcPts val="0"/>
              </a:spcAft>
              <a:buFont typeface="Arial" pitchFamily="34" charset="0"/>
              <a:buChar char="•"/>
              <a:defRPr/>
            </a:pPr>
            <a:r>
              <a:rPr lang="ja-JP" altLang="en-US" sz="2000" dirty="0"/>
              <a:t>経済成長</a:t>
            </a:r>
            <a:endParaRPr lang="en-US" altLang="ja-JP" sz="2000" dirty="0"/>
          </a:p>
          <a:p>
            <a:pPr fontAlgn="auto">
              <a:lnSpc>
                <a:spcPct val="100000"/>
              </a:lnSpc>
              <a:spcAft>
                <a:spcPts val="0"/>
              </a:spcAft>
              <a:buFont typeface="Arial" pitchFamily="34" charset="0"/>
              <a:buChar char="•"/>
              <a:defRPr/>
            </a:pPr>
            <a:r>
              <a:rPr lang="ja-JP" altLang="en-US" sz="2400" dirty="0"/>
              <a:t>時間の推移とともに経済はどう動くのか</a:t>
            </a:r>
            <a:endParaRPr lang="en-US" altLang="ja-JP" sz="2400" dirty="0"/>
          </a:p>
          <a:p>
            <a:pPr fontAlgn="auto">
              <a:lnSpc>
                <a:spcPct val="100000"/>
              </a:lnSpc>
              <a:spcAft>
                <a:spcPts val="0"/>
              </a:spcAft>
              <a:buFont typeface="Arial" pitchFamily="34" charset="0"/>
              <a:buChar char="•"/>
              <a:defRPr/>
            </a:pPr>
            <a:r>
              <a:rPr lang="ja-JP" altLang="en-US" sz="2400" dirty="0"/>
              <a:t>経済成長の源泉は</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ja-JP" altLang="en-US" sz="4000" dirty="0"/>
              <a:t>政府の存在</a:t>
            </a:r>
          </a:p>
        </p:txBody>
      </p:sp>
      <p:sp>
        <p:nvSpPr>
          <p:cNvPr id="10243" name="Rectangle 3"/>
          <p:cNvSpPr>
            <a:spLocks noGrp="1" noChangeArrowheads="1"/>
          </p:cNvSpPr>
          <p:nvPr>
            <p:ph idx="1"/>
          </p:nvPr>
        </p:nvSpPr>
        <p:spPr>
          <a:xfrm>
            <a:off x="468312" y="1417638"/>
            <a:ext cx="8352159" cy="5251721"/>
          </a:xfrm>
        </p:spPr>
        <p:txBody>
          <a:bodyPr>
            <a:normAutofit fontScale="92500" lnSpcReduction="20000"/>
          </a:bodyPr>
          <a:lstStyle/>
          <a:p>
            <a:pPr marL="0" indent="0">
              <a:lnSpc>
                <a:spcPct val="100000"/>
              </a:lnSpc>
              <a:buNone/>
            </a:pPr>
            <a:r>
              <a:rPr lang="ja-JP" altLang="en-US" sz="3200" dirty="0"/>
              <a:t>生産＝分配所得		</a:t>
            </a:r>
            <a:r>
              <a:rPr lang="en-US" altLang="ja-JP" sz="3200" i="1" dirty="0">
                <a:latin typeface="Times New Roman" pitchFamily="18" charset="0"/>
                <a:cs typeface="Times New Roman" pitchFamily="18" charset="0"/>
              </a:rPr>
              <a:t>Y </a:t>
            </a:r>
            <a:r>
              <a:rPr lang="en-US" altLang="ja-JP" sz="3200" dirty="0">
                <a:latin typeface="Times New Roman" pitchFamily="18" charset="0"/>
                <a:cs typeface="Times New Roman" pitchFamily="18" charset="0"/>
              </a:rPr>
              <a:t>= </a:t>
            </a:r>
            <a:r>
              <a:rPr lang="en-US" altLang="ja-JP" sz="3200" i="1" dirty="0" err="1">
                <a:latin typeface="Times New Roman" pitchFamily="18" charset="0"/>
                <a:cs typeface="Times New Roman" pitchFamily="18" charset="0"/>
              </a:rPr>
              <a:t>wL</a:t>
            </a:r>
            <a:r>
              <a:rPr lang="en-US" altLang="ja-JP" sz="3200" dirty="0" err="1">
                <a:latin typeface="Times New Roman" pitchFamily="18" charset="0"/>
                <a:cs typeface="Times New Roman" pitchFamily="18" charset="0"/>
              </a:rPr>
              <a:t>+</a:t>
            </a:r>
            <a:r>
              <a:rPr lang="en-US" altLang="ja-JP" sz="3200" i="1" dirty="0" err="1">
                <a:latin typeface="Times New Roman" pitchFamily="18" charset="0"/>
                <a:cs typeface="Times New Roman" pitchFamily="18" charset="0"/>
              </a:rPr>
              <a:t>rK</a:t>
            </a:r>
            <a:endParaRPr lang="en-US" altLang="ja-JP" sz="3200" i="1" dirty="0">
              <a:latin typeface="Times New Roman" pitchFamily="18" charset="0"/>
              <a:cs typeface="Times New Roman" pitchFamily="18" charset="0"/>
            </a:endParaRPr>
          </a:p>
          <a:p>
            <a:pPr marL="0" indent="0">
              <a:lnSpc>
                <a:spcPct val="100000"/>
              </a:lnSpc>
              <a:buNone/>
            </a:pPr>
            <a:r>
              <a:rPr lang="ja-JP" altLang="en-US" sz="3200" dirty="0">
                <a:latin typeface="Times New Roman" pitchFamily="18" charset="0"/>
                <a:cs typeface="Times New Roman" pitchFamily="18" charset="0"/>
              </a:rPr>
              <a:t>生産＝支出（財市場の均衡条件）</a:t>
            </a:r>
          </a:p>
          <a:p>
            <a:pPr>
              <a:lnSpc>
                <a:spcPct val="100000"/>
              </a:lnSpc>
              <a:buFont typeface="Wingdings" pitchFamily="2" charset="2"/>
              <a:buNone/>
            </a:pPr>
            <a:r>
              <a:rPr lang="ja-JP" altLang="en-US" sz="3200" dirty="0">
                <a:latin typeface="Times New Roman" pitchFamily="18" charset="0"/>
                <a:cs typeface="Times New Roman" pitchFamily="18" charset="0"/>
              </a:rPr>
              <a:t>						</a:t>
            </a:r>
            <a:r>
              <a:rPr lang="en-US" altLang="ja-JP" sz="3200"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Y </a:t>
            </a:r>
            <a:r>
              <a:rPr lang="en-US" altLang="ja-JP" sz="3200"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C</a:t>
            </a:r>
            <a:r>
              <a:rPr lang="en-US" altLang="ja-JP" sz="3200" dirty="0">
                <a:latin typeface="Times New Roman" pitchFamily="18" charset="0"/>
                <a:cs typeface="Times New Roman" pitchFamily="18" charset="0"/>
              </a:rPr>
              <a:t>+</a:t>
            </a:r>
            <a:r>
              <a:rPr lang="en-US" altLang="ja-JP" sz="3200" i="1" dirty="0">
                <a:latin typeface="Times New Roman" pitchFamily="18" charset="0"/>
                <a:cs typeface="Times New Roman" pitchFamily="18" charset="0"/>
              </a:rPr>
              <a:t>I</a:t>
            </a:r>
            <a:r>
              <a:rPr lang="en-US" altLang="ja-JP" sz="3200" dirty="0">
                <a:latin typeface="Times New Roman" pitchFamily="18" charset="0"/>
                <a:cs typeface="Times New Roman" pitchFamily="18" charset="0"/>
              </a:rPr>
              <a:t>+</a:t>
            </a:r>
            <a:r>
              <a:rPr lang="en-US" altLang="ja-JP" sz="3200" i="1" dirty="0">
                <a:latin typeface="Times New Roman" pitchFamily="18" charset="0"/>
                <a:cs typeface="Times New Roman" pitchFamily="18" charset="0"/>
              </a:rPr>
              <a:t>G			</a:t>
            </a:r>
            <a:r>
              <a:rPr lang="en-US" altLang="ja-JP" sz="3200" dirty="0">
                <a:latin typeface="Times New Roman" pitchFamily="18" charset="0"/>
                <a:cs typeface="Times New Roman" pitchFamily="18" charset="0"/>
              </a:rPr>
              <a:t>(1)</a:t>
            </a:r>
          </a:p>
          <a:p>
            <a:pPr>
              <a:lnSpc>
                <a:spcPct val="120000"/>
              </a:lnSpc>
              <a:buFont typeface="Wingdings" pitchFamily="2" charset="2"/>
              <a:buNone/>
            </a:pPr>
            <a:r>
              <a:rPr lang="en-US" altLang="ja-JP" sz="3200" dirty="0">
                <a:latin typeface="Times New Roman" pitchFamily="18" charset="0"/>
                <a:cs typeface="Times New Roman" pitchFamily="18" charset="0"/>
              </a:rPr>
              <a:t>   		</a:t>
            </a:r>
            <a:r>
              <a:rPr lang="ja-JP" altLang="en-US" sz="3200" dirty="0">
                <a:latin typeface="Times New Roman" pitchFamily="18" charset="0"/>
                <a:cs typeface="Times New Roman" pitchFamily="18" charset="0"/>
              </a:rPr>
              <a:t>国民貯蓄	</a:t>
            </a:r>
            <a:r>
              <a:rPr lang="en-US" altLang="ja-JP" sz="3200" i="1" dirty="0">
                <a:latin typeface="Times New Roman" pitchFamily="18" charset="0"/>
                <a:cs typeface="Times New Roman" pitchFamily="18" charset="0"/>
              </a:rPr>
              <a:t>S </a:t>
            </a:r>
            <a:r>
              <a:rPr lang="en-US" altLang="ja-JP" sz="3200"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Y</a:t>
            </a:r>
            <a:r>
              <a:rPr lang="en-US" altLang="ja-JP" sz="3200" dirty="0">
                <a:latin typeface="Times New Roman" pitchFamily="18" charset="0"/>
                <a:cs typeface="Times New Roman" pitchFamily="18" charset="0"/>
              </a:rPr>
              <a:t>–</a:t>
            </a:r>
            <a:r>
              <a:rPr lang="en-US" altLang="ja-JP" sz="3200" i="1" dirty="0">
                <a:latin typeface="Times New Roman" pitchFamily="18" charset="0"/>
                <a:cs typeface="Times New Roman" pitchFamily="18" charset="0"/>
              </a:rPr>
              <a:t>C</a:t>
            </a:r>
            <a:r>
              <a:rPr lang="en-US" altLang="ja-JP" sz="3200" dirty="0">
                <a:latin typeface="Times New Roman" pitchFamily="18" charset="0"/>
                <a:cs typeface="Times New Roman" pitchFamily="18" charset="0"/>
              </a:rPr>
              <a:t>–</a:t>
            </a:r>
            <a:r>
              <a:rPr lang="en-US" altLang="ja-JP" sz="3200" i="1" dirty="0">
                <a:latin typeface="Times New Roman" pitchFamily="18" charset="0"/>
                <a:cs typeface="Times New Roman" pitchFamily="18" charset="0"/>
              </a:rPr>
              <a:t>G</a:t>
            </a:r>
          </a:p>
          <a:p>
            <a:pPr>
              <a:lnSpc>
                <a:spcPct val="120000"/>
              </a:lnSpc>
              <a:buFont typeface="Wingdings" pitchFamily="2" charset="2"/>
              <a:buNone/>
            </a:pPr>
            <a:r>
              <a:rPr lang="en-US" altLang="ja-JP" sz="3200" dirty="0">
                <a:latin typeface="Times New Roman" pitchFamily="18" charset="0"/>
                <a:cs typeface="Times New Roman" pitchFamily="18" charset="0"/>
              </a:rPr>
              <a:t>			</a:t>
            </a:r>
            <a:r>
              <a:rPr lang="ja-JP" altLang="en-US" sz="3200" dirty="0">
                <a:latin typeface="Times New Roman" pitchFamily="18" charset="0"/>
                <a:cs typeface="Times New Roman" pitchFamily="18" charset="0"/>
              </a:rPr>
              <a:t>民間貯蓄	</a:t>
            </a:r>
            <a:r>
              <a:rPr lang="en-US" altLang="ja-JP" sz="3200" i="1" dirty="0">
                <a:latin typeface="Times New Roman" pitchFamily="18" charset="0"/>
                <a:cs typeface="Times New Roman" pitchFamily="18" charset="0"/>
              </a:rPr>
              <a:t>S</a:t>
            </a:r>
            <a:r>
              <a:rPr lang="en-US" altLang="ja-JP" sz="3200" i="1" baseline="-24000" dirty="0">
                <a:latin typeface="Times New Roman" pitchFamily="18" charset="0"/>
                <a:cs typeface="Times New Roman" pitchFamily="18" charset="0"/>
              </a:rPr>
              <a:t>P </a:t>
            </a:r>
            <a:r>
              <a:rPr lang="en-US" altLang="ja-JP" sz="3200"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Y</a:t>
            </a:r>
            <a:r>
              <a:rPr lang="en-US" altLang="ja-JP" sz="3200" dirty="0">
                <a:latin typeface="Times New Roman" pitchFamily="18" charset="0"/>
                <a:cs typeface="Times New Roman" pitchFamily="18" charset="0"/>
              </a:rPr>
              <a:t>–</a:t>
            </a:r>
            <a:r>
              <a:rPr lang="en-US" altLang="ja-JP" sz="3200" i="1" dirty="0">
                <a:latin typeface="Times New Roman" pitchFamily="18" charset="0"/>
                <a:cs typeface="Times New Roman" pitchFamily="18" charset="0"/>
              </a:rPr>
              <a:t>T</a:t>
            </a:r>
            <a:r>
              <a:rPr lang="en-US" altLang="ja-JP" sz="3200" dirty="0">
                <a:latin typeface="Times New Roman" pitchFamily="18" charset="0"/>
                <a:cs typeface="Times New Roman" pitchFamily="18" charset="0"/>
              </a:rPr>
              <a:t>–</a:t>
            </a:r>
            <a:r>
              <a:rPr lang="en-US" altLang="ja-JP" sz="3200" i="1" dirty="0">
                <a:latin typeface="Times New Roman" pitchFamily="18" charset="0"/>
                <a:cs typeface="Times New Roman" pitchFamily="18" charset="0"/>
              </a:rPr>
              <a:t>C</a:t>
            </a:r>
          </a:p>
          <a:p>
            <a:pPr>
              <a:lnSpc>
                <a:spcPct val="120000"/>
              </a:lnSpc>
              <a:buFont typeface="Wingdings" pitchFamily="2" charset="2"/>
              <a:buNone/>
            </a:pPr>
            <a:r>
              <a:rPr lang="en-US" altLang="ja-JP" sz="3200" dirty="0">
                <a:latin typeface="Times New Roman" pitchFamily="18" charset="0"/>
                <a:cs typeface="Times New Roman" pitchFamily="18" charset="0"/>
              </a:rPr>
              <a:t>			</a:t>
            </a:r>
            <a:r>
              <a:rPr lang="ja-JP" altLang="en-US" sz="3200" dirty="0">
                <a:latin typeface="Times New Roman" pitchFamily="18" charset="0"/>
                <a:cs typeface="Times New Roman" pitchFamily="18" charset="0"/>
              </a:rPr>
              <a:t>公的貯蓄	</a:t>
            </a:r>
            <a:r>
              <a:rPr lang="en-US" altLang="ja-JP" sz="3200" i="1" dirty="0">
                <a:latin typeface="Times New Roman" pitchFamily="18" charset="0"/>
                <a:cs typeface="Times New Roman" pitchFamily="18" charset="0"/>
              </a:rPr>
              <a:t>S</a:t>
            </a:r>
            <a:r>
              <a:rPr lang="en-US" altLang="ja-JP" sz="3200" i="1" baseline="-24000" dirty="0">
                <a:latin typeface="Times New Roman" pitchFamily="18" charset="0"/>
                <a:cs typeface="Times New Roman" pitchFamily="18" charset="0"/>
              </a:rPr>
              <a:t>G </a:t>
            </a:r>
            <a:r>
              <a:rPr lang="en-US" altLang="ja-JP" sz="3200"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T</a:t>
            </a:r>
            <a:r>
              <a:rPr lang="en-US" altLang="ja-JP" sz="3200" dirty="0">
                <a:latin typeface="Times New Roman" pitchFamily="18" charset="0"/>
                <a:cs typeface="Times New Roman" pitchFamily="18" charset="0"/>
              </a:rPr>
              <a:t>–</a:t>
            </a:r>
            <a:r>
              <a:rPr lang="en-US" altLang="ja-JP" sz="3200" i="1" dirty="0">
                <a:latin typeface="Times New Roman" pitchFamily="18" charset="0"/>
                <a:cs typeface="Times New Roman" pitchFamily="18" charset="0"/>
              </a:rPr>
              <a:t>G</a:t>
            </a:r>
          </a:p>
          <a:p>
            <a:pPr>
              <a:lnSpc>
                <a:spcPct val="120000"/>
              </a:lnSpc>
              <a:buFont typeface="Wingdings" pitchFamily="2" charset="2"/>
              <a:buNone/>
            </a:pPr>
            <a:r>
              <a:rPr lang="en-US" altLang="ja-JP" sz="3200" dirty="0">
                <a:latin typeface="Times New Roman" pitchFamily="18" charset="0"/>
                <a:cs typeface="Times New Roman" pitchFamily="18" charset="0"/>
              </a:rPr>
              <a:t>			</a:t>
            </a:r>
            <a:r>
              <a:rPr lang="ja-JP" altLang="en-US" sz="3200" dirty="0">
                <a:latin typeface="Times New Roman" pitchFamily="18" charset="0"/>
                <a:cs typeface="Times New Roman" pitchFamily="18" charset="0"/>
              </a:rPr>
              <a:t>国民貯蓄	</a:t>
            </a:r>
            <a:r>
              <a:rPr lang="en-US" altLang="ja-JP" sz="3200" i="1" dirty="0">
                <a:latin typeface="Times New Roman" pitchFamily="18" charset="0"/>
                <a:cs typeface="Times New Roman" pitchFamily="18" charset="0"/>
              </a:rPr>
              <a:t>S </a:t>
            </a:r>
            <a:r>
              <a:rPr lang="en-US" altLang="ja-JP" sz="3200"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S</a:t>
            </a:r>
            <a:r>
              <a:rPr lang="en-US" altLang="ja-JP" sz="3200" i="1" baseline="-25000" dirty="0">
                <a:latin typeface="Times New Roman" pitchFamily="18" charset="0"/>
                <a:cs typeface="Times New Roman" pitchFamily="18" charset="0"/>
              </a:rPr>
              <a:t>P</a:t>
            </a:r>
            <a:r>
              <a:rPr lang="en-US" altLang="ja-JP" sz="3200" dirty="0">
                <a:latin typeface="Times New Roman" pitchFamily="18" charset="0"/>
                <a:cs typeface="Times New Roman" pitchFamily="18" charset="0"/>
              </a:rPr>
              <a:t>+</a:t>
            </a:r>
            <a:r>
              <a:rPr lang="en-US" altLang="ja-JP" sz="3200" i="1" dirty="0">
                <a:latin typeface="Times New Roman" pitchFamily="18" charset="0"/>
                <a:cs typeface="Times New Roman" pitchFamily="18" charset="0"/>
              </a:rPr>
              <a:t>S</a:t>
            </a:r>
            <a:r>
              <a:rPr lang="en-US" altLang="ja-JP" sz="3200" i="1" baseline="-25000" dirty="0">
                <a:latin typeface="Times New Roman" pitchFamily="18" charset="0"/>
                <a:cs typeface="Times New Roman" pitchFamily="18" charset="0"/>
              </a:rPr>
              <a:t>G</a:t>
            </a:r>
            <a:r>
              <a:rPr lang="en-US" altLang="ja-JP" sz="3200" baseline="-25000" dirty="0">
                <a:latin typeface="Times New Roman" pitchFamily="18" charset="0"/>
                <a:cs typeface="Times New Roman" pitchFamily="18" charset="0"/>
              </a:rPr>
              <a:t> </a:t>
            </a:r>
            <a:r>
              <a:rPr lang="en-US" altLang="ja-JP" sz="3200"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Y</a:t>
            </a:r>
            <a:r>
              <a:rPr lang="en-US" altLang="ja-JP" sz="3200" dirty="0">
                <a:latin typeface="Times New Roman" pitchFamily="18" charset="0"/>
                <a:cs typeface="Times New Roman" pitchFamily="18" charset="0"/>
              </a:rPr>
              <a:t>–</a:t>
            </a:r>
            <a:r>
              <a:rPr lang="en-US" altLang="ja-JP" sz="3200" i="1" dirty="0">
                <a:latin typeface="Times New Roman" pitchFamily="18" charset="0"/>
                <a:cs typeface="Times New Roman" pitchFamily="18" charset="0"/>
              </a:rPr>
              <a:t>C</a:t>
            </a:r>
            <a:r>
              <a:rPr lang="en-US" altLang="ja-JP" sz="3200" dirty="0">
                <a:latin typeface="Times New Roman" pitchFamily="18" charset="0"/>
                <a:cs typeface="Times New Roman" pitchFamily="18" charset="0"/>
              </a:rPr>
              <a:t>–</a:t>
            </a:r>
            <a:r>
              <a:rPr lang="en-US" altLang="ja-JP" sz="3200" i="1" dirty="0">
                <a:latin typeface="Times New Roman" pitchFamily="18" charset="0"/>
                <a:cs typeface="Times New Roman" pitchFamily="18" charset="0"/>
              </a:rPr>
              <a:t>G</a:t>
            </a:r>
          </a:p>
          <a:p>
            <a:pPr marL="0" indent="0">
              <a:lnSpc>
                <a:spcPct val="100000"/>
              </a:lnSpc>
              <a:buNone/>
            </a:pPr>
            <a:endParaRPr lang="en-US" altLang="ja-JP" sz="3200" dirty="0">
              <a:latin typeface="Times New Roman" pitchFamily="18" charset="0"/>
              <a:cs typeface="Times New Roman" pitchFamily="18" charset="0"/>
            </a:endParaRPr>
          </a:p>
          <a:p>
            <a:pPr marL="0" indent="0">
              <a:lnSpc>
                <a:spcPct val="100000"/>
              </a:lnSpc>
              <a:buNone/>
            </a:pPr>
            <a:r>
              <a:rPr lang="ja-JP" altLang="en-US" sz="3200" dirty="0">
                <a:latin typeface="Times New Roman" pitchFamily="18" charset="0"/>
                <a:cs typeface="Times New Roman" pitchFamily="18" charset="0"/>
              </a:rPr>
              <a:t>貸付資金市場の均衡条件	</a:t>
            </a:r>
            <a:r>
              <a:rPr lang="en-US" altLang="ja-JP" sz="3200" i="1" dirty="0">
                <a:latin typeface="Times New Roman" pitchFamily="18" charset="0"/>
                <a:cs typeface="Times New Roman" pitchFamily="18" charset="0"/>
              </a:rPr>
              <a:t>S </a:t>
            </a:r>
            <a:r>
              <a:rPr lang="en-US" altLang="ja-JP" sz="3200" dirty="0">
                <a:latin typeface="Times New Roman" pitchFamily="18" charset="0"/>
                <a:cs typeface="Times New Roman" pitchFamily="18" charset="0"/>
              </a:rPr>
              <a:t>= </a:t>
            </a:r>
            <a:r>
              <a:rPr lang="en-US" altLang="ja-JP" sz="3200" i="1" dirty="0">
                <a:latin typeface="Times New Roman" pitchFamily="18" charset="0"/>
                <a:cs typeface="Times New Roman" pitchFamily="18" charset="0"/>
              </a:rPr>
              <a:t>I			</a:t>
            </a:r>
            <a:r>
              <a:rPr lang="en-US" altLang="ja-JP" sz="3200" dirty="0">
                <a:latin typeface="Times New Roman" pitchFamily="18" charset="0"/>
                <a:cs typeface="Times New Roman" pitchFamily="18" charset="0"/>
              </a:rPr>
              <a:t>(2)</a:t>
            </a:r>
          </a:p>
          <a:p>
            <a:pPr marL="0" indent="0">
              <a:lnSpc>
                <a:spcPct val="100000"/>
              </a:lnSpc>
              <a:buNone/>
            </a:pPr>
            <a:r>
              <a:rPr lang="en-US" altLang="ja-JP" sz="3200" dirty="0">
                <a:latin typeface="Times New Roman" pitchFamily="18" charset="0"/>
                <a:cs typeface="Times New Roman" pitchFamily="18" charset="0"/>
              </a:rPr>
              <a:t>(1)</a:t>
            </a:r>
            <a:r>
              <a:rPr lang="ja-JP" altLang="en-US" sz="3200" dirty="0">
                <a:latin typeface="Times New Roman" pitchFamily="18" charset="0"/>
                <a:cs typeface="Times New Roman" pitchFamily="18" charset="0"/>
              </a:rPr>
              <a:t>と</a:t>
            </a:r>
            <a:r>
              <a:rPr lang="en-US" altLang="ja-JP" sz="3200" dirty="0">
                <a:latin typeface="Times New Roman" pitchFamily="18" charset="0"/>
                <a:cs typeface="Times New Roman" pitchFamily="18" charset="0"/>
              </a:rPr>
              <a:t>(2)</a:t>
            </a:r>
            <a:r>
              <a:rPr lang="ja-JP" altLang="en-US" sz="3200" dirty="0">
                <a:latin typeface="Times New Roman" pitchFamily="18" charset="0"/>
                <a:cs typeface="Times New Roman" pitchFamily="18" charset="0"/>
              </a:rPr>
              <a:t>は同値</a:t>
            </a:r>
            <a:endParaRPr lang="en-US" altLang="ja-JP" sz="3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r>
              <a:rPr lang="ja-JP" altLang="en-US" sz="4000" dirty="0"/>
              <a:t>問題</a:t>
            </a:r>
          </a:p>
        </p:txBody>
      </p:sp>
      <p:sp>
        <p:nvSpPr>
          <p:cNvPr id="11267" name="Rectangle 3"/>
          <p:cNvSpPr>
            <a:spLocks noGrp="1" noChangeArrowheads="1"/>
          </p:cNvSpPr>
          <p:nvPr>
            <p:ph idx="1"/>
          </p:nvPr>
        </p:nvSpPr>
        <p:spPr>
          <a:xfrm>
            <a:off x="628650" y="1825625"/>
            <a:ext cx="7886700" cy="3907631"/>
          </a:xfrm>
        </p:spPr>
        <p:txBody>
          <a:bodyPr>
            <a:normAutofit/>
          </a:bodyPr>
          <a:lstStyle/>
          <a:p>
            <a:pPr>
              <a:lnSpc>
                <a:spcPct val="100000"/>
              </a:lnSpc>
            </a:pPr>
            <a:r>
              <a:rPr lang="ja-JP" altLang="en-US" sz="2400" dirty="0"/>
              <a:t>公的貯蓄と民間貯蓄は，それぞれが無関係に決まっているとしよう。財政赤字の拡大は，公的貯蓄を減らし，国民貯蓄を減少させる。このとき，国内投資はどうなるだろうか。</a:t>
            </a:r>
            <a:endParaRPr lang="en-US" altLang="ja-JP" sz="2400" dirty="0"/>
          </a:p>
          <a:p>
            <a:pPr>
              <a:lnSpc>
                <a:spcPct val="100000"/>
              </a:lnSpc>
            </a:pPr>
            <a:r>
              <a:rPr lang="ja-JP" altLang="en-US" sz="2400" dirty="0"/>
              <a:t>公的貯蓄と民間貯蓄が連動して決まるメカニズムはあるだろうか？</a:t>
            </a:r>
          </a:p>
          <a:p>
            <a:pPr>
              <a:lnSpc>
                <a:spcPct val="100000"/>
              </a:lnSpc>
            </a:pPr>
            <a:r>
              <a:rPr lang="ja-JP" altLang="en-US" sz="2400" dirty="0"/>
              <a:t>貯蓄主体と投資主体は異なるのに，なぜ一国全体では，貯蓄と投資が一致するのだろうか（閉鎖経済の場合）。</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1492</TotalTime>
  <Words>2331</Words>
  <Application>Microsoft Office PowerPoint</Application>
  <PresentationFormat>画面に合わせる (4:3)</PresentationFormat>
  <Paragraphs>297</Paragraphs>
  <Slides>34</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34</vt:i4>
      </vt:variant>
    </vt:vector>
  </HeadingPairs>
  <TitlesOfParts>
    <vt:vector size="44" baseType="lpstr">
      <vt:lpstr>ＭＳ Ｐゴシック</vt:lpstr>
      <vt:lpstr>游ゴシック</vt:lpstr>
      <vt:lpstr>游ゴシック Light</vt:lpstr>
      <vt:lpstr>Arial</vt:lpstr>
      <vt:lpstr>Calibri</vt:lpstr>
      <vt:lpstr>Cambria Math</vt:lpstr>
      <vt:lpstr>Symbol</vt:lpstr>
      <vt:lpstr>Times New Roman</vt:lpstr>
      <vt:lpstr>Wingdings</vt:lpstr>
      <vt:lpstr>Office テーマ</vt:lpstr>
      <vt:lpstr>経済原論 I マクロ経済学入門</vt:lpstr>
      <vt:lpstr>マクロ経済学の基礎</vt:lpstr>
      <vt:lpstr>マクロ経済の循環　貯蓄の無い経済</vt:lpstr>
      <vt:lpstr>マクロ経済の循環　貯蓄の無い経済</vt:lpstr>
      <vt:lpstr>マクロ経済の循環　貯蓄のある経済</vt:lpstr>
      <vt:lpstr>マクロ経済の循環　貯蓄のある経済</vt:lpstr>
      <vt:lpstr>マクロ経済学で学ぶこと</vt:lpstr>
      <vt:lpstr>政府の存在</vt:lpstr>
      <vt:lpstr>問題</vt:lpstr>
      <vt:lpstr>開放経済</vt:lpstr>
      <vt:lpstr>開放経済での財市場の均衡</vt:lpstr>
      <vt:lpstr>重要なマクロ変数</vt:lpstr>
      <vt:lpstr>GDP  国内総生産　Gross Domestic Product</vt:lpstr>
      <vt:lpstr>中間生産物の取り扱い</vt:lpstr>
      <vt:lpstr>グロスとネット</vt:lpstr>
      <vt:lpstr>市場取引が存在しない財・サービス</vt:lpstr>
      <vt:lpstr>国内概念と国民概念</vt:lpstr>
      <vt:lpstr>実質GDPと名目GDP</vt:lpstr>
      <vt:lpstr>GDPの構成（2019年度，名目）</vt:lpstr>
      <vt:lpstr>実質GDPの推移</vt:lpstr>
      <vt:lpstr>経済成長率（実質）</vt:lpstr>
      <vt:lpstr>実質経済成長率と名目経済成長率</vt:lpstr>
      <vt:lpstr>フローとストック</vt:lpstr>
      <vt:lpstr>物価</vt:lpstr>
      <vt:lpstr>消費者物価指数(Consumer Price Index)</vt:lpstr>
      <vt:lpstr>GDPデフレータ</vt:lpstr>
      <vt:lpstr>インフレ率</vt:lpstr>
      <vt:lpstr>PowerPoint プレゼンテーション</vt:lpstr>
      <vt:lpstr>名目利子率と実質利子率</vt:lpstr>
      <vt:lpstr>名目利子率，実質利子率，インフレ率</vt:lpstr>
      <vt:lpstr>失業率</vt:lpstr>
      <vt:lpstr>完全失業率の推移</vt:lpstr>
      <vt:lpstr>失業の存在理由</vt:lpstr>
      <vt:lpstr>フィリップス曲線</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マクロ経済学の基礎</dc:title>
  <dc:creator>Yoshibumi Aso</dc:creator>
  <cp:lastModifiedBy>麻生 良文</cp:lastModifiedBy>
  <cp:revision>81</cp:revision>
  <cp:lastPrinted>2021-09-21T05:45:31Z</cp:lastPrinted>
  <dcterms:created xsi:type="dcterms:W3CDTF">2004-10-04T05:35:57Z</dcterms:created>
  <dcterms:modified xsi:type="dcterms:W3CDTF">2023-09-21T04:49:59Z</dcterms:modified>
</cp:coreProperties>
</file>