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24"/>
  </p:notesMasterIdLst>
  <p:handoutMasterIdLst>
    <p:handoutMasterId r:id="rId25"/>
  </p:handoutMasterIdLst>
  <p:sldIdLst>
    <p:sldId id="256" r:id="rId2"/>
    <p:sldId id="259" r:id="rId3"/>
    <p:sldId id="257" r:id="rId4"/>
    <p:sldId id="262" r:id="rId5"/>
    <p:sldId id="258" r:id="rId6"/>
    <p:sldId id="260" r:id="rId7"/>
    <p:sldId id="281" r:id="rId8"/>
    <p:sldId id="266" r:id="rId9"/>
    <p:sldId id="282" r:id="rId10"/>
    <p:sldId id="268" r:id="rId11"/>
    <p:sldId id="284" r:id="rId12"/>
    <p:sldId id="275" r:id="rId13"/>
    <p:sldId id="276" r:id="rId14"/>
    <p:sldId id="285" r:id="rId15"/>
    <p:sldId id="270" r:id="rId16"/>
    <p:sldId id="273" r:id="rId17"/>
    <p:sldId id="286" r:id="rId18"/>
    <p:sldId id="274" r:id="rId19"/>
    <p:sldId id="280" r:id="rId20"/>
    <p:sldId id="277" r:id="rId21"/>
    <p:sldId id="278" r:id="rId22"/>
    <p:sldId id="279" r:id="rId23"/>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1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t" anchorCtr="0" compatLnSpc="1">
            <a:prstTxWarp prst="textNoShape">
              <a:avLst/>
            </a:prstTxWarp>
          </a:bodyPr>
          <a:lstStyle>
            <a:lvl1pPr defTabSz="966132">
              <a:defRPr sz="1300"/>
            </a:lvl1pPr>
          </a:lstStyle>
          <a:p>
            <a:endParaRPr lang="en-US" altLang="ja-JP"/>
          </a:p>
        </p:txBody>
      </p:sp>
      <p:sp>
        <p:nvSpPr>
          <p:cNvPr id="21507" name="Rectangle 3"/>
          <p:cNvSpPr>
            <a:spLocks noGrp="1" noChangeArrowheads="1"/>
          </p:cNvSpPr>
          <p:nvPr>
            <p:ph type="dt" sz="quarter" idx="1"/>
          </p:nvPr>
        </p:nvSpPr>
        <p:spPr bwMode="auto">
          <a:xfrm>
            <a:off x="3901548" y="0"/>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t" anchorCtr="0" compatLnSpc="1">
            <a:prstTxWarp prst="textNoShape">
              <a:avLst/>
            </a:prstTxWarp>
          </a:bodyPr>
          <a:lstStyle>
            <a:lvl1pPr algn="r" defTabSz="966132">
              <a:defRPr sz="1300"/>
            </a:lvl1pPr>
          </a:lstStyle>
          <a:p>
            <a:endParaRPr lang="en-US" altLang="ja-JP"/>
          </a:p>
        </p:txBody>
      </p:sp>
      <p:sp>
        <p:nvSpPr>
          <p:cNvPr id="21508" name="Rectangle 4"/>
          <p:cNvSpPr>
            <a:spLocks noGrp="1" noChangeArrowheads="1"/>
          </p:cNvSpPr>
          <p:nvPr>
            <p:ph type="ftr" sz="quarter" idx="2"/>
          </p:nvPr>
        </p:nvSpPr>
        <p:spPr bwMode="auto">
          <a:xfrm>
            <a:off x="0" y="9516767"/>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b" anchorCtr="0" compatLnSpc="1">
            <a:prstTxWarp prst="textNoShape">
              <a:avLst/>
            </a:prstTxWarp>
          </a:bodyPr>
          <a:lstStyle>
            <a:lvl1pPr defTabSz="966132">
              <a:defRPr sz="1300"/>
            </a:lvl1pPr>
          </a:lstStyle>
          <a:p>
            <a:endParaRPr lang="en-US" altLang="ja-JP"/>
          </a:p>
        </p:txBody>
      </p:sp>
      <p:sp>
        <p:nvSpPr>
          <p:cNvPr id="21509" name="Rectangle 5"/>
          <p:cNvSpPr>
            <a:spLocks noGrp="1" noChangeArrowheads="1"/>
          </p:cNvSpPr>
          <p:nvPr>
            <p:ph type="sldNum" sz="quarter" idx="3"/>
          </p:nvPr>
        </p:nvSpPr>
        <p:spPr bwMode="auto">
          <a:xfrm>
            <a:off x="3901548" y="9516767"/>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b" anchorCtr="0" compatLnSpc="1">
            <a:prstTxWarp prst="textNoShape">
              <a:avLst/>
            </a:prstTxWarp>
          </a:bodyPr>
          <a:lstStyle>
            <a:lvl1pPr algn="r" defTabSz="966132">
              <a:defRPr sz="1300"/>
            </a:lvl1pPr>
          </a:lstStyle>
          <a:p>
            <a:fld id="{BB1A381A-049D-4A35-BB61-5CAB368F57CD}" type="slidenum">
              <a:rPr lang="en-US" altLang="ja-JP"/>
              <a:pPr/>
              <a:t>‹#›</a:t>
            </a:fld>
            <a:endParaRPr lang="en-US" altLang="ja-JP"/>
          </a:p>
        </p:txBody>
      </p:sp>
    </p:spTree>
    <p:extLst>
      <p:ext uri="{BB962C8B-B14F-4D97-AF65-F5344CB8AC3E}">
        <p14:creationId xmlns:p14="http://schemas.microsoft.com/office/powerpoint/2010/main" val="4057280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t" anchorCtr="0" compatLnSpc="1">
            <a:prstTxWarp prst="textNoShape">
              <a:avLst/>
            </a:prstTxWarp>
          </a:bodyPr>
          <a:lstStyle>
            <a:lvl1pPr defTabSz="966132">
              <a:defRPr sz="1300"/>
            </a:lvl1pPr>
          </a:lstStyle>
          <a:p>
            <a:endParaRPr lang="en-US" altLang="ja-JP"/>
          </a:p>
        </p:txBody>
      </p:sp>
      <p:sp>
        <p:nvSpPr>
          <p:cNvPr id="3075" name="Rectangle 3"/>
          <p:cNvSpPr>
            <a:spLocks noGrp="1" noChangeArrowheads="1"/>
          </p:cNvSpPr>
          <p:nvPr>
            <p:ph type="dt" idx="1"/>
          </p:nvPr>
        </p:nvSpPr>
        <p:spPr bwMode="auto">
          <a:xfrm>
            <a:off x="3901548" y="0"/>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t" anchorCtr="0" compatLnSpc="1">
            <a:prstTxWarp prst="textNoShape">
              <a:avLst/>
            </a:prstTxWarp>
          </a:bodyPr>
          <a:lstStyle>
            <a:lvl1pPr algn="r" defTabSz="966132">
              <a:defRPr sz="1300"/>
            </a:lvl1pPr>
          </a:lstStyle>
          <a:p>
            <a:endParaRPr lang="en-US" altLang="ja-JP"/>
          </a:p>
        </p:txBody>
      </p:sp>
      <p:sp>
        <p:nvSpPr>
          <p:cNvPr id="3076" name="Rectangle 4"/>
          <p:cNvSpPr>
            <a:spLocks noGrp="1" noRot="1" noChangeAspect="1" noChangeArrowheads="1" noTextEdit="1"/>
          </p:cNvSpPr>
          <p:nvPr>
            <p:ph type="sldImg" idx="2"/>
          </p:nvPr>
        </p:nvSpPr>
        <p:spPr bwMode="auto">
          <a:xfrm>
            <a:off x="941388" y="752475"/>
            <a:ext cx="5005387" cy="37560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8509" y="4758383"/>
            <a:ext cx="5511147" cy="4508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078" name="Rectangle 6"/>
          <p:cNvSpPr>
            <a:spLocks noGrp="1" noChangeArrowheads="1"/>
          </p:cNvSpPr>
          <p:nvPr>
            <p:ph type="ftr" sz="quarter" idx="4"/>
          </p:nvPr>
        </p:nvSpPr>
        <p:spPr bwMode="auto">
          <a:xfrm>
            <a:off x="0" y="9516767"/>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b" anchorCtr="0" compatLnSpc="1">
            <a:prstTxWarp prst="textNoShape">
              <a:avLst/>
            </a:prstTxWarp>
          </a:bodyPr>
          <a:lstStyle>
            <a:lvl1pPr defTabSz="966132">
              <a:defRPr sz="1300"/>
            </a:lvl1pPr>
          </a:lstStyle>
          <a:p>
            <a:endParaRPr lang="en-US" altLang="ja-JP"/>
          </a:p>
        </p:txBody>
      </p:sp>
      <p:sp>
        <p:nvSpPr>
          <p:cNvPr id="3079" name="Rectangle 7"/>
          <p:cNvSpPr>
            <a:spLocks noGrp="1" noChangeArrowheads="1"/>
          </p:cNvSpPr>
          <p:nvPr>
            <p:ph type="sldNum" sz="quarter" idx="5"/>
          </p:nvPr>
        </p:nvSpPr>
        <p:spPr bwMode="auto">
          <a:xfrm>
            <a:off x="3901548" y="9516767"/>
            <a:ext cx="2985076" cy="500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02" tIns="48301" rIns="96602" bIns="48301" numCol="1" anchor="b" anchorCtr="0" compatLnSpc="1">
            <a:prstTxWarp prst="textNoShape">
              <a:avLst/>
            </a:prstTxWarp>
          </a:bodyPr>
          <a:lstStyle>
            <a:lvl1pPr algn="r" defTabSz="966132">
              <a:defRPr sz="1300"/>
            </a:lvl1pPr>
          </a:lstStyle>
          <a:p>
            <a:fld id="{BC5E040F-35B9-4249-A0F0-28EA320ACC1A}" type="slidenum">
              <a:rPr lang="en-US" altLang="ja-JP"/>
              <a:pPr/>
              <a:t>‹#›</a:t>
            </a:fld>
            <a:endParaRPr lang="en-US" altLang="ja-JP"/>
          </a:p>
        </p:txBody>
      </p:sp>
    </p:spTree>
    <p:extLst>
      <p:ext uri="{BB962C8B-B14F-4D97-AF65-F5344CB8AC3E}">
        <p14:creationId xmlns:p14="http://schemas.microsoft.com/office/powerpoint/2010/main" val="3988588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FC31C-969C-4FE9-BDE9-039B67865B83}" type="slidenum">
              <a:rPr lang="en-US" altLang="ja-JP"/>
              <a:pPr/>
              <a:t>1</a:t>
            </a:fld>
            <a:endParaRPr lang="en-US" altLang="ja-JP"/>
          </a:p>
        </p:txBody>
      </p:sp>
      <p:sp>
        <p:nvSpPr>
          <p:cNvPr id="4098" name="Rectangle 2"/>
          <p:cNvSpPr>
            <a:spLocks noGrp="1" noRot="1" noChangeAspect="1" noChangeArrowheads="1" noTextEdit="1"/>
          </p:cNvSpPr>
          <p:nvPr>
            <p:ph type="sldImg"/>
          </p:nvPr>
        </p:nvSpPr>
        <p:spPr>
          <a:xfrm>
            <a:off x="941388" y="752475"/>
            <a:ext cx="5005387" cy="3756025"/>
          </a:xfrm>
          <a:ln/>
        </p:spPr>
      </p:sp>
      <p:sp>
        <p:nvSpPr>
          <p:cNvPr id="409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414E9-143B-4AF1-B24C-20612935934D}" type="slidenum">
              <a:rPr lang="en-US" altLang="ja-JP"/>
              <a:pPr/>
              <a:t>2</a:t>
            </a:fld>
            <a:endParaRPr lang="en-US" altLang="ja-JP"/>
          </a:p>
        </p:txBody>
      </p:sp>
      <p:sp>
        <p:nvSpPr>
          <p:cNvPr id="10242" name="Rectangle 2"/>
          <p:cNvSpPr>
            <a:spLocks noGrp="1" noRot="1" noChangeAspect="1" noChangeArrowheads="1" noTextEdit="1"/>
          </p:cNvSpPr>
          <p:nvPr>
            <p:ph type="sldImg"/>
          </p:nvPr>
        </p:nvSpPr>
        <p:spPr>
          <a:xfrm>
            <a:off x="941388" y="752475"/>
            <a:ext cx="5005387" cy="3756025"/>
          </a:xfrm>
          <a:ln/>
        </p:spPr>
      </p:sp>
      <p:sp>
        <p:nvSpPr>
          <p:cNvPr id="102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F828F8-8BCA-41A0-9651-78AB9AE9EA4D}" type="slidenum">
              <a:rPr lang="en-US" altLang="ja-JP"/>
              <a:pPr/>
              <a:t>3</a:t>
            </a:fld>
            <a:endParaRPr lang="en-US" altLang="ja-JP"/>
          </a:p>
        </p:txBody>
      </p:sp>
      <p:sp>
        <p:nvSpPr>
          <p:cNvPr id="6146" name="Rectangle 2"/>
          <p:cNvSpPr>
            <a:spLocks noGrp="1" noRot="1" noChangeAspect="1" noChangeArrowheads="1" noTextEdit="1"/>
          </p:cNvSpPr>
          <p:nvPr>
            <p:ph type="sldImg"/>
          </p:nvPr>
        </p:nvSpPr>
        <p:spPr>
          <a:xfrm>
            <a:off x="941388" y="752475"/>
            <a:ext cx="5005387" cy="3756025"/>
          </a:xfrm>
          <a:ln/>
        </p:spPr>
      </p:sp>
      <p:sp>
        <p:nvSpPr>
          <p:cNvPr id="614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4BFF11-1504-4097-975E-D154B76A1A77}" type="slidenum">
              <a:rPr lang="en-US" altLang="ja-JP"/>
              <a:pPr/>
              <a:t>4</a:t>
            </a:fld>
            <a:endParaRPr lang="en-US" altLang="ja-JP"/>
          </a:p>
        </p:txBody>
      </p:sp>
      <p:sp>
        <p:nvSpPr>
          <p:cNvPr id="17410" name="Rectangle 2"/>
          <p:cNvSpPr>
            <a:spLocks noGrp="1" noRot="1" noChangeAspect="1" noChangeArrowheads="1" noTextEdit="1"/>
          </p:cNvSpPr>
          <p:nvPr>
            <p:ph type="sldImg"/>
          </p:nvPr>
        </p:nvSpPr>
        <p:spPr>
          <a:xfrm>
            <a:off x="941388" y="752475"/>
            <a:ext cx="5005387" cy="3756025"/>
          </a:xfrm>
          <a:ln/>
        </p:spPr>
      </p:sp>
      <p:sp>
        <p:nvSpPr>
          <p:cNvPr id="1741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3BFFD5-828C-460B-B3E1-30E690D3D74A}" type="slidenum">
              <a:rPr lang="en-US" altLang="ja-JP"/>
              <a:pPr/>
              <a:t>5</a:t>
            </a:fld>
            <a:endParaRPr lang="en-US" altLang="ja-JP"/>
          </a:p>
        </p:txBody>
      </p:sp>
      <p:sp>
        <p:nvSpPr>
          <p:cNvPr id="8194" name="Rectangle 2"/>
          <p:cNvSpPr>
            <a:spLocks noGrp="1" noRot="1" noChangeAspect="1" noChangeArrowheads="1" noTextEdit="1"/>
          </p:cNvSpPr>
          <p:nvPr>
            <p:ph type="sldImg"/>
          </p:nvPr>
        </p:nvSpPr>
        <p:spPr>
          <a:xfrm>
            <a:off x="941388" y="752475"/>
            <a:ext cx="5005387" cy="3756025"/>
          </a:xfrm>
          <a:ln/>
        </p:spPr>
      </p:sp>
      <p:sp>
        <p:nvSpPr>
          <p:cNvPr id="81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F3F134-B91C-4928-A8B4-DFD6B01ACCD1}" type="slidenum">
              <a:rPr lang="en-US" altLang="ja-JP"/>
              <a:pPr/>
              <a:t>6</a:t>
            </a:fld>
            <a:endParaRPr lang="en-US" altLang="ja-JP"/>
          </a:p>
        </p:txBody>
      </p:sp>
      <p:sp>
        <p:nvSpPr>
          <p:cNvPr id="13314" name="Rectangle 2"/>
          <p:cNvSpPr>
            <a:spLocks noGrp="1" noRot="1" noChangeAspect="1" noChangeArrowheads="1" noTextEdit="1"/>
          </p:cNvSpPr>
          <p:nvPr>
            <p:ph type="sldImg"/>
          </p:nvPr>
        </p:nvSpPr>
        <p:spPr>
          <a:xfrm>
            <a:off x="941388" y="752475"/>
            <a:ext cx="5005387" cy="3756025"/>
          </a:xfrm>
          <a:ln/>
        </p:spPr>
      </p:sp>
      <p:sp>
        <p:nvSpPr>
          <p:cNvPr id="1331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578067-E215-449E-B48F-91EBAD4773EC}" type="slidenum">
              <a:rPr lang="en-US" altLang="ja-JP"/>
              <a:pPr/>
              <a:t>8</a:t>
            </a:fld>
            <a:endParaRPr lang="en-US" altLang="ja-JP"/>
          </a:p>
        </p:txBody>
      </p:sp>
      <p:sp>
        <p:nvSpPr>
          <p:cNvPr id="30722" name="Rectangle 2"/>
          <p:cNvSpPr>
            <a:spLocks noGrp="1" noRot="1" noChangeAspect="1" noChangeArrowheads="1" noTextEdit="1"/>
          </p:cNvSpPr>
          <p:nvPr>
            <p:ph type="sldImg"/>
          </p:nvPr>
        </p:nvSpPr>
        <p:spPr>
          <a:xfrm>
            <a:off x="941388" y="752475"/>
            <a:ext cx="5005387" cy="3756025"/>
          </a:xfrm>
          <a:ln/>
        </p:spPr>
      </p:sp>
      <p:sp>
        <p:nvSpPr>
          <p:cNvPr id="307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E782E0-BA2F-43BA-B803-435D413CE594}" type="slidenum">
              <a:rPr lang="en-US" altLang="ja-JP"/>
              <a:pPr/>
              <a:t>10</a:t>
            </a:fld>
            <a:endParaRPr lang="en-US" altLang="ja-JP"/>
          </a:p>
        </p:txBody>
      </p:sp>
      <p:sp>
        <p:nvSpPr>
          <p:cNvPr id="40962" name="Rectangle 2"/>
          <p:cNvSpPr>
            <a:spLocks noGrp="1" noRot="1" noChangeAspect="1" noChangeArrowheads="1" noTextEdit="1"/>
          </p:cNvSpPr>
          <p:nvPr>
            <p:ph type="sldImg"/>
          </p:nvPr>
        </p:nvSpPr>
        <p:spPr>
          <a:xfrm>
            <a:off x="941388" y="752475"/>
            <a:ext cx="5005387" cy="3756025"/>
          </a:xfrm>
          <a:ln/>
        </p:spPr>
      </p:sp>
      <p:sp>
        <p:nvSpPr>
          <p:cNvPr id="4096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DEC0207-AAC7-46FE-B14B-D7C808611F7D}" type="slidenum">
              <a:rPr lang="en-US" altLang="ja-JP"/>
              <a:pPr/>
              <a:t>15</a:t>
            </a:fld>
            <a:endParaRPr lang="en-US" altLang="ja-JP"/>
          </a:p>
        </p:txBody>
      </p:sp>
      <p:sp>
        <p:nvSpPr>
          <p:cNvPr id="45058" name="Rectangle 2"/>
          <p:cNvSpPr>
            <a:spLocks noGrp="1" noRot="1" noChangeAspect="1" noChangeArrowheads="1" noTextEdit="1"/>
          </p:cNvSpPr>
          <p:nvPr>
            <p:ph type="sldImg"/>
          </p:nvPr>
        </p:nvSpPr>
        <p:spPr>
          <a:xfrm>
            <a:off x="941388" y="752475"/>
            <a:ext cx="5005387" cy="3756025"/>
          </a:xfrm>
          <a:ln/>
        </p:spPr>
      </p:sp>
      <p:sp>
        <p:nvSpPr>
          <p:cNvPr id="4505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8ED8F6-E61E-4BB2-9059-E98C5984CC72}"/>
              </a:ext>
            </a:extLst>
          </p:cNvPr>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7394EFC7-CD5C-4650-9C78-2AF2EF32B46C}"/>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810F845-730B-40F3-BDFD-259D148E4DAD}"/>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E5CFEB18-E3A4-412C-9689-3A799D157347}"/>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572BC0E8-A36F-4A2D-8450-4A3BBAFEBB73}"/>
              </a:ext>
            </a:extLst>
          </p:cNvPr>
          <p:cNvSpPr>
            <a:spLocks noGrp="1"/>
          </p:cNvSpPr>
          <p:nvPr>
            <p:ph type="sldNum" sz="quarter" idx="12"/>
          </p:nvPr>
        </p:nvSpPr>
        <p:spPr/>
        <p:txBody>
          <a:bodyPr/>
          <a:lstStyle/>
          <a:p>
            <a:fld id="{9FEE6ADF-78B3-4575-B1C1-076771A21F84}" type="slidenum">
              <a:rPr lang="en-US" altLang="ja-JP" smtClean="0"/>
              <a:pPr/>
              <a:t>‹#›</a:t>
            </a:fld>
            <a:endParaRPr lang="en-US" altLang="ja-JP"/>
          </a:p>
        </p:txBody>
      </p:sp>
    </p:spTree>
    <p:extLst>
      <p:ext uri="{BB962C8B-B14F-4D97-AF65-F5344CB8AC3E}">
        <p14:creationId xmlns:p14="http://schemas.microsoft.com/office/powerpoint/2010/main" val="689863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16C3CF-F628-46D5-8D55-FE28251FDB6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A069FF7-188F-4385-8597-1AD9CA986DE9}"/>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43535AD-C69B-4D1E-A865-60C62CE4DA02}"/>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67E3D834-799A-4E22-81C3-919096F6E594}"/>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ECA36456-A320-4920-BDA4-40963B2D881B}"/>
              </a:ext>
            </a:extLst>
          </p:cNvPr>
          <p:cNvSpPr>
            <a:spLocks noGrp="1"/>
          </p:cNvSpPr>
          <p:nvPr>
            <p:ph type="sldNum" sz="quarter" idx="12"/>
          </p:nvPr>
        </p:nvSpPr>
        <p:spPr/>
        <p:txBody>
          <a:bodyPr/>
          <a:lstStyle/>
          <a:p>
            <a:fld id="{293D5738-3287-464B-ACDC-5A4CECF44FE7}" type="slidenum">
              <a:rPr lang="en-US" altLang="ja-JP" smtClean="0"/>
              <a:pPr/>
              <a:t>‹#›</a:t>
            </a:fld>
            <a:endParaRPr lang="en-US" altLang="ja-JP"/>
          </a:p>
        </p:txBody>
      </p:sp>
    </p:spTree>
    <p:extLst>
      <p:ext uri="{BB962C8B-B14F-4D97-AF65-F5344CB8AC3E}">
        <p14:creationId xmlns:p14="http://schemas.microsoft.com/office/powerpoint/2010/main" val="785746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14BB240-2533-4086-8F9A-42EF6B2836AB}"/>
              </a:ext>
            </a:extLst>
          </p:cNvPr>
          <p:cNvSpPr>
            <a:spLocks noGrp="1"/>
          </p:cNvSpPr>
          <p:nvPr>
            <p:ph type="title" orient="vert"/>
          </p:nvPr>
        </p:nvSpPr>
        <p:spPr>
          <a:xfrm>
            <a:off x="6543675" y="365125"/>
            <a:ext cx="1971675"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E3B0755-4143-4DB4-831C-815210483679}"/>
              </a:ext>
            </a:extLst>
          </p:cNvPr>
          <p:cNvSpPr>
            <a:spLocks noGrp="1"/>
          </p:cNvSpPr>
          <p:nvPr>
            <p:ph type="body" orient="vert" idx="1"/>
          </p:nvPr>
        </p:nvSpPr>
        <p:spPr>
          <a:xfrm>
            <a:off x="628650" y="365125"/>
            <a:ext cx="5800725"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2C792AD-9C6C-4C70-9886-CDAA83BCACE3}"/>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15D8F2DE-273F-4B94-A018-70549F488C49}"/>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86A527FF-97FC-4708-A58F-468B4B93CD4D}"/>
              </a:ext>
            </a:extLst>
          </p:cNvPr>
          <p:cNvSpPr>
            <a:spLocks noGrp="1"/>
          </p:cNvSpPr>
          <p:nvPr>
            <p:ph type="sldNum" sz="quarter" idx="12"/>
          </p:nvPr>
        </p:nvSpPr>
        <p:spPr/>
        <p:txBody>
          <a:bodyPr/>
          <a:lstStyle/>
          <a:p>
            <a:fld id="{D5353EB1-77AD-4953-B5AA-F2937D559692}" type="slidenum">
              <a:rPr lang="en-US" altLang="ja-JP" smtClean="0"/>
              <a:pPr/>
              <a:t>‹#›</a:t>
            </a:fld>
            <a:endParaRPr lang="en-US" altLang="ja-JP"/>
          </a:p>
        </p:txBody>
      </p:sp>
    </p:spTree>
    <p:extLst>
      <p:ext uri="{BB962C8B-B14F-4D97-AF65-F5344CB8AC3E}">
        <p14:creationId xmlns:p14="http://schemas.microsoft.com/office/powerpoint/2010/main" val="903710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190500"/>
            <a:ext cx="7010400" cy="1527175"/>
          </a:xfrm>
        </p:spPr>
        <p:txBody>
          <a:bodyPr/>
          <a:lstStyle/>
          <a:p>
            <a:r>
              <a:rPr lang="ja-JP" altLang="en-US"/>
              <a:t>マスター タイトルの書式設定</a:t>
            </a:r>
          </a:p>
        </p:txBody>
      </p:sp>
      <p:sp>
        <p:nvSpPr>
          <p:cNvPr id="3" name="表プレースホルダー 2"/>
          <p:cNvSpPr>
            <a:spLocks noGrp="1"/>
          </p:cNvSpPr>
          <p:nvPr>
            <p:ph type="tbl" idx="1"/>
          </p:nvPr>
        </p:nvSpPr>
        <p:spPr>
          <a:xfrm>
            <a:off x="1524000" y="1905000"/>
            <a:ext cx="7010400" cy="4114800"/>
          </a:xfrm>
        </p:spPr>
        <p:txBody>
          <a:bodyPr/>
          <a:lstStyle/>
          <a:p>
            <a:endParaRPr lang="ja-JP" altLang="en-US"/>
          </a:p>
        </p:txBody>
      </p:sp>
      <p:sp>
        <p:nvSpPr>
          <p:cNvPr id="4" name="日付プレースホルダー 3"/>
          <p:cNvSpPr>
            <a:spLocks noGrp="1"/>
          </p:cNvSpPr>
          <p:nvPr>
            <p:ph type="dt" sz="half" idx="10"/>
          </p:nvPr>
        </p:nvSpPr>
        <p:spPr>
          <a:xfrm>
            <a:off x="6629400" y="6248400"/>
            <a:ext cx="1905000" cy="457200"/>
          </a:xfrm>
        </p:spPr>
        <p:txBody>
          <a:bodyPr/>
          <a:lstStyle>
            <a:lvl1pPr>
              <a:defRPr/>
            </a:lvl1pPr>
          </a:lstStyle>
          <a:p>
            <a:endParaRPr lang="en-US" altLang="ja-JP"/>
          </a:p>
        </p:txBody>
      </p:sp>
      <p:sp>
        <p:nvSpPr>
          <p:cNvPr id="5" name="フッター プレースホルダー 4"/>
          <p:cNvSpPr>
            <a:spLocks noGrp="1"/>
          </p:cNvSpPr>
          <p:nvPr>
            <p:ph type="ftr" sz="quarter" idx="11"/>
          </p:nvPr>
        </p:nvSpPr>
        <p:spPr>
          <a:xfrm>
            <a:off x="3276600" y="6248400"/>
            <a:ext cx="2895600" cy="457200"/>
          </a:xfrm>
        </p:spPr>
        <p:txBody>
          <a:bodyPr/>
          <a:lstStyle>
            <a:lvl1pPr>
              <a:defRPr/>
            </a:lvl1pPr>
          </a:lstStyle>
          <a:p>
            <a:endParaRPr lang="en-US" altLang="ja-JP"/>
          </a:p>
        </p:txBody>
      </p:sp>
      <p:sp>
        <p:nvSpPr>
          <p:cNvPr id="6" name="スライド番号プレースホルダー 5"/>
          <p:cNvSpPr>
            <a:spLocks noGrp="1"/>
          </p:cNvSpPr>
          <p:nvPr>
            <p:ph type="sldNum" sz="quarter" idx="12"/>
          </p:nvPr>
        </p:nvSpPr>
        <p:spPr>
          <a:xfrm>
            <a:off x="1524000" y="6248400"/>
            <a:ext cx="1295400" cy="457200"/>
          </a:xfrm>
        </p:spPr>
        <p:txBody>
          <a:bodyPr/>
          <a:lstStyle>
            <a:lvl1pPr>
              <a:defRPr/>
            </a:lvl1pPr>
          </a:lstStyle>
          <a:p>
            <a:fld id="{A3633FAD-7D7E-4A54-9A74-C68FB8D3A9C2}" type="slidenum">
              <a:rPr lang="en-US" altLang="ja-JP"/>
              <a:pPr/>
              <a:t>‹#›</a:t>
            </a:fld>
            <a:endParaRPr lang="en-US" altLang="ja-JP"/>
          </a:p>
        </p:txBody>
      </p:sp>
    </p:spTree>
    <p:extLst>
      <p:ext uri="{BB962C8B-B14F-4D97-AF65-F5344CB8AC3E}">
        <p14:creationId xmlns:p14="http://schemas.microsoft.com/office/powerpoint/2010/main" val="3079173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00" y="190500"/>
            <a:ext cx="7010400" cy="1527175"/>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1524000" y="1905000"/>
            <a:ext cx="3429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105400" y="1905000"/>
            <a:ext cx="3429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6629400" y="6248400"/>
            <a:ext cx="1905000" cy="457200"/>
          </a:xfrm>
        </p:spPr>
        <p:txBody>
          <a:bodyPr/>
          <a:lstStyle>
            <a:lvl1pPr>
              <a:defRPr/>
            </a:lvl1pPr>
          </a:lstStyle>
          <a:p>
            <a:endParaRPr lang="en-US" altLang="ja-JP"/>
          </a:p>
        </p:txBody>
      </p:sp>
      <p:sp>
        <p:nvSpPr>
          <p:cNvPr id="6" name="フッター プレースホルダー 5"/>
          <p:cNvSpPr>
            <a:spLocks noGrp="1"/>
          </p:cNvSpPr>
          <p:nvPr>
            <p:ph type="ftr" sz="quarter" idx="11"/>
          </p:nvPr>
        </p:nvSpPr>
        <p:spPr>
          <a:xfrm>
            <a:off x="3276600" y="6248400"/>
            <a:ext cx="2895600" cy="457200"/>
          </a:xfrm>
        </p:spPr>
        <p:txBody>
          <a:bodyPr/>
          <a:lstStyle>
            <a:lvl1pPr>
              <a:defRPr/>
            </a:lvl1pPr>
          </a:lstStyle>
          <a:p>
            <a:endParaRPr lang="en-US" altLang="ja-JP"/>
          </a:p>
        </p:txBody>
      </p:sp>
      <p:sp>
        <p:nvSpPr>
          <p:cNvPr id="7" name="スライド番号プレースホルダー 6"/>
          <p:cNvSpPr>
            <a:spLocks noGrp="1"/>
          </p:cNvSpPr>
          <p:nvPr>
            <p:ph type="sldNum" sz="quarter" idx="12"/>
          </p:nvPr>
        </p:nvSpPr>
        <p:spPr>
          <a:xfrm>
            <a:off x="1524000" y="6248400"/>
            <a:ext cx="1295400" cy="457200"/>
          </a:xfrm>
        </p:spPr>
        <p:txBody>
          <a:bodyPr/>
          <a:lstStyle>
            <a:lvl1pPr>
              <a:defRPr/>
            </a:lvl1pPr>
          </a:lstStyle>
          <a:p>
            <a:fld id="{D00A2254-61E1-409D-8500-55E951246BF3}" type="slidenum">
              <a:rPr lang="en-US" altLang="ja-JP"/>
              <a:pPr/>
              <a:t>‹#›</a:t>
            </a:fld>
            <a:endParaRPr lang="en-US" altLang="ja-JP"/>
          </a:p>
        </p:txBody>
      </p:sp>
    </p:spTree>
    <p:extLst>
      <p:ext uri="{BB962C8B-B14F-4D97-AF65-F5344CB8AC3E}">
        <p14:creationId xmlns:p14="http://schemas.microsoft.com/office/powerpoint/2010/main" val="167232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962035-EE5B-4AE2-8FD7-84AF6BA7EB9A}"/>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9DE17FC-3600-4E90-B7B9-0BB1686CABB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562ABAD-CC47-4CCE-B2B3-649E45DBD8CF}"/>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EB28B73B-9D97-451D-A4E5-726D0317270F}"/>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6BE02A9E-9F15-4FB2-8F52-B976FAEB3A14}"/>
              </a:ext>
            </a:extLst>
          </p:cNvPr>
          <p:cNvSpPr>
            <a:spLocks noGrp="1"/>
          </p:cNvSpPr>
          <p:nvPr>
            <p:ph type="sldNum" sz="quarter" idx="12"/>
          </p:nvPr>
        </p:nvSpPr>
        <p:spPr/>
        <p:txBody>
          <a:bodyPr/>
          <a:lstStyle/>
          <a:p>
            <a:fld id="{5167760F-4E44-431A-A688-C02CA0062192}" type="slidenum">
              <a:rPr lang="en-US" altLang="ja-JP" smtClean="0"/>
              <a:pPr/>
              <a:t>‹#›</a:t>
            </a:fld>
            <a:endParaRPr lang="en-US" altLang="ja-JP"/>
          </a:p>
        </p:txBody>
      </p:sp>
    </p:spTree>
    <p:extLst>
      <p:ext uri="{BB962C8B-B14F-4D97-AF65-F5344CB8AC3E}">
        <p14:creationId xmlns:p14="http://schemas.microsoft.com/office/powerpoint/2010/main" val="1597441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FF64F0-F9CE-47F8-8589-52AB15336236}"/>
              </a:ext>
            </a:extLst>
          </p:cNvPr>
          <p:cNvSpPr>
            <a:spLocks noGrp="1"/>
          </p:cNvSpPr>
          <p:nvPr>
            <p:ph type="title"/>
          </p:nvPr>
        </p:nvSpPr>
        <p:spPr>
          <a:xfrm>
            <a:off x="623888" y="1709739"/>
            <a:ext cx="7886700" cy="2852737"/>
          </a:xfrm>
        </p:spPr>
        <p:txBody>
          <a:bodyPr anchor="b"/>
          <a:lstStyle>
            <a:lvl1pPr>
              <a:defRPr sz="45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E6E871-C90C-4589-87BB-F9534913BFD2}"/>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94699E4-2BD8-4509-8D48-396D4E69BF8E}"/>
              </a:ext>
            </a:extLst>
          </p:cNvPr>
          <p:cNvSpPr>
            <a:spLocks noGrp="1"/>
          </p:cNvSpPr>
          <p:nvPr>
            <p:ph type="dt" sz="half" idx="10"/>
          </p:nvPr>
        </p:nvSpPr>
        <p:spPr/>
        <p:txBody>
          <a:bodyPr/>
          <a:lstStyle/>
          <a:p>
            <a:endParaRPr lang="en-US" altLang="ja-JP"/>
          </a:p>
        </p:txBody>
      </p:sp>
      <p:sp>
        <p:nvSpPr>
          <p:cNvPr id="5" name="フッター プレースホルダー 4">
            <a:extLst>
              <a:ext uri="{FF2B5EF4-FFF2-40B4-BE49-F238E27FC236}">
                <a16:creationId xmlns:a16="http://schemas.microsoft.com/office/drawing/2014/main" id="{125E4D77-93D1-4588-8FA1-9BBD7FF54D2E}"/>
              </a:ext>
            </a:extLst>
          </p:cNvPr>
          <p:cNvSpPr>
            <a:spLocks noGrp="1"/>
          </p:cNvSpPr>
          <p:nvPr>
            <p:ph type="ftr" sz="quarter" idx="11"/>
          </p:nvPr>
        </p:nvSpPr>
        <p:spPr/>
        <p:txBody>
          <a:bodyPr/>
          <a:lstStyle/>
          <a:p>
            <a:endParaRPr lang="en-US" altLang="ja-JP"/>
          </a:p>
        </p:txBody>
      </p:sp>
      <p:sp>
        <p:nvSpPr>
          <p:cNvPr id="6" name="スライド番号プレースホルダー 5">
            <a:extLst>
              <a:ext uri="{FF2B5EF4-FFF2-40B4-BE49-F238E27FC236}">
                <a16:creationId xmlns:a16="http://schemas.microsoft.com/office/drawing/2014/main" id="{29349AA0-A48C-4FE7-B45B-E633ECDD9ECC}"/>
              </a:ext>
            </a:extLst>
          </p:cNvPr>
          <p:cNvSpPr>
            <a:spLocks noGrp="1"/>
          </p:cNvSpPr>
          <p:nvPr>
            <p:ph type="sldNum" sz="quarter" idx="12"/>
          </p:nvPr>
        </p:nvSpPr>
        <p:spPr/>
        <p:txBody>
          <a:bodyPr/>
          <a:lstStyle/>
          <a:p>
            <a:fld id="{82E5FC5A-0A4B-4F09-BFB6-6FC5C57642DC}" type="slidenum">
              <a:rPr lang="en-US" altLang="ja-JP" smtClean="0"/>
              <a:pPr/>
              <a:t>‹#›</a:t>
            </a:fld>
            <a:endParaRPr lang="en-US" altLang="ja-JP"/>
          </a:p>
        </p:txBody>
      </p:sp>
    </p:spTree>
    <p:extLst>
      <p:ext uri="{BB962C8B-B14F-4D97-AF65-F5344CB8AC3E}">
        <p14:creationId xmlns:p14="http://schemas.microsoft.com/office/powerpoint/2010/main" val="1532729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8B01C1-C348-4B1F-B868-36499DAEABD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1199CA5-1131-4260-944D-331B151EDC09}"/>
              </a:ext>
            </a:extLst>
          </p:cNvPr>
          <p:cNvSpPr>
            <a:spLocks noGrp="1"/>
          </p:cNvSpPr>
          <p:nvPr>
            <p:ph sz="half" idx="1"/>
          </p:nvPr>
        </p:nvSpPr>
        <p:spPr>
          <a:xfrm>
            <a:off x="6286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F77268D7-DF89-4986-B145-25828802125B}"/>
              </a:ext>
            </a:extLst>
          </p:cNvPr>
          <p:cNvSpPr>
            <a:spLocks noGrp="1"/>
          </p:cNvSpPr>
          <p:nvPr>
            <p:ph sz="half" idx="2"/>
          </p:nvPr>
        </p:nvSpPr>
        <p:spPr>
          <a:xfrm>
            <a:off x="4629150" y="1825625"/>
            <a:ext cx="38862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437E7B95-7213-4C30-B2FD-B1D49CFC63A5}"/>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3D7D1C45-41C6-416D-B5DE-194BA1667ADE}"/>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F1EDA3E6-FC98-4DF0-865E-67ABCDFBF801}"/>
              </a:ext>
            </a:extLst>
          </p:cNvPr>
          <p:cNvSpPr>
            <a:spLocks noGrp="1"/>
          </p:cNvSpPr>
          <p:nvPr>
            <p:ph type="sldNum" sz="quarter" idx="12"/>
          </p:nvPr>
        </p:nvSpPr>
        <p:spPr/>
        <p:txBody>
          <a:bodyPr/>
          <a:lstStyle/>
          <a:p>
            <a:fld id="{9D9AF780-D862-40DA-A471-944C08198716}" type="slidenum">
              <a:rPr lang="en-US" altLang="ja-JP" smtClean="0"/>
              <a:pPr/>
              <a:t>‹#›</a:t>
            </a:fld>
            <a:endParaRPr lang="en-US" altLang="ja-JP"/>
          </a:p>
        </p:txBody>
      </p:sp>
    </p:spTree>
    <p:extLst>
      <p:ext uri="{BB962C8B-B14F-4D97-AF65-F5344CB8AC3E}">
        <p14:creationId xmlns:p14="http://schemas.microsoft.com/office/powerpoint/2010/main" val="718443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27E6B0-96BC-4E95-8714-0C5BFF98FC1D}"/>
              </a:ext>
            </a:extLst>
          </p:cNvPr>
          <p:cNvSpPr>
            <a:spLocks noGrp="1"/>
          </p:cNvSpPr>
          <p:nvPr>
            <p:ph type="title"/>
          </p:nvPr>
        </p:nvSpPr>
        <p:spPr>
          <a:xfrm>
            <a:off x="629841" y="365126"/>
            <a:ext cx="78867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74DF1C9-A282-4E1B-B002-83A9703ED0E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E10C907-58F7-405B-83F1-1461312DFA95}"/>
              </a:ext>
            </a:extLst>
          </p:cNvPr>
          <p:cNvSpPr>
            <a:spLocks noGrp="1"/>
          </p:cNvSpPr>
          <p:nvPr>
            <p:ph sz="half" idx="2"/>
          </p:nvPr>
        </p:nvSpPr>
        <p:spPr>
          <a:xfrm>
            <a:off x="629842" y="2505075"/>
            <a:ext cx="3868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1FC7E9A-531E-4E1E-9D20-4572A7A1614F}"/>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9F951544-471F-458A-90EB-E81034EDE9AC}"/>
              </a:ext>
            </a:extLst>
          </p:cNvPr>
          <p:cNvSpPr>
            <a:spLocks noGrp="1"/>
          </p:cNvSpPr>
          <p:nvPr>
            <p:ph sz="quarter" idx="4"/>
          </p:nvPr>
        </p:nvSpPr>
        <p:spPr>
          <a:xfrm>
            <a:off x="4629150" y="2505075"/>
            <a:ext cx="3887391"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81931C10-D612-4044-9114-C695669A8961}"/>
              </a:ext>
            </a:extLst>
          </p:cNvPr>
          <p:cNvSpPr>
            <a:spLocks noGrp="1"/>
          </p:cNvSpPr>
          <p:nvPr>
            <p:ph type="dt" sz="half" idx="10"/>
          </p:nvPr>
        </p:nvSpPr>
        <p:spPr/>
        <p:txBody>
          <a:bodyPr/>
          <a:lstStyle/>
          <a:p>
            <a:endParaRPr lang="en-US" altLang="ja-JP"/>
          </a:p>
        </p:txBody>
      </p:sp>
      <p:sp>
        <p:nvSpPr>
          <p:cNvPr id="8" name="フッター プレースホルダー 7">
            <a:extLst>
              <a:ext uri="{FF2B5EF4-FFF2-40B4-BE49-F238E27FC236}">
                <a16:creationId xmlns:a16="http://schemas.microsoft.com/office/drawing/2014/main" id="{76B178E5-6266-44AF-9F9E-E5602D045A95}"/>
              </a:ext>
            </a:extLst>
          </p:cNvPr>
          <p:cNvSpPr>
            <a:spLocks noGrp="1"/>
          </p:cNvSpPr>
          <p:nvPr>
            <p:ph type="ftr" sz="quarter" idx="11"/>
          </p:nvPr>
        </p:nvSpPr>
        <p:spPr/>
        <p:txBody>
          <a:bodyPr/>
          <a:lstStyle/>
          <a:p>
            <a:endParaRPr lang="en-US" altLang="ja-JP"/>
          </a:p>
        </p:txBody>
      </p:sp>
      <p:sp>
        <p:nvSpPr>
          <p:cNvPr id="9" name="スライド番号プレースホルダー 8">
            <a:extLst>
              <a:ext uri="{FF2B5EF4-FFF2-40B4-BE49-F238E27FC236}">
                <a16:creationId xmlns:a16="http://schemas.microsoft.com/office/drawing/2014/main" id="{4E0EE27C-A367-459A-ADBB-85B8A66997B1}"/>
              </a:ext>
            </a:extLst>
          </p:cNvPr>
          <p:cNvSpPr>
            <a:spLocks noGrp="1"/>
          </p:cNvSpPr>
          <p:nvPr>
            <p:ph type="sldNum" sz="quarter" idx="12"/>
          </p:nvPr>
        </p:nvSpPr>
        <p:spPr/>
        <p:txBody>
          <a:bodyPr/>
          <a:lstStyle/>
          <a:p>
            <a:fld id="{E54C1F7E-DEC7-4542-8AD0-465851D2A2AA}" type="slidenum">
              <a:rPr lang="en-US" altLang="ja-JP" smtClean="0"/>
              <a:pPr/>
              <a:t>‹#›</a:t>
            </a:fld>
            <a:endParaRPr lang="en-US" altLang="ja-JP"/>
          </a:p>
        </p:txBody>
      </p:sp>
    </p:spTree>
    <p:extLst>
      <p:ext uri="{BB962C8B-B14F-4D97-AF65-F5344CB8AC3E}">
        <p14:creationId xmlns:p14="http://schemas.microsoft.com/office/powerpoint/2010/main" val="480086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BD577B6-0C3B-4038-8146-754975F2CA8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FBC4448-37DA-4FC7-B280-CA054BC2D897}"/>
              </a:ext>
            </a:extLst>
          </p:cNvPr>
          <p:cNvSpPr>
            <a:spLocks noGrp="1"/>
          </p:cNvSpPr>
          <p:nvPr>
            <p:ph type="dt" sz="half" idx="10"/>
          </p:nvPr>
        </p:nvSpPr>
        <p:spPr/>
        <p:txBody>
          <a:bodyPr/>
          <a:lstStyle/>
          <a:p>
            <a:endParaRPr lang="en-US" altLang="ja-JP"/>
          </a:p>
        </p:txBody>
      </p:sp>
      <p:sp>
        <p:nvSpPr>
          <p:cNvPr id="4" name="フッター プレースホルダー 3">
            <a:extLst>
              <a:ext uri="{FF2B5EF4-FFF2-40B4-BE49-F238E27FC236}">
                <a16:creationId xmlns:a16="http://schemas.microsoft.com/office/drawing/2014/main" id="{6671C443-EB30-4294-884D-F42992EEA6C9}"/>
              </a:ext>
            </a:extLst>
          </p:cNvPr>
          <p:cNvSpPr>
            <a:spLocks noGrp="1"/>
          </p:cNvSpPr>
          <p:nvPr>
            <p:ph type="ftr" sz="quarter" idx="11"/>
          </p:nvPr>
        </p:nvSpPr>
        <p:spPr/>
        <p:txBody>
          <a:bodyPr/>
          <a:lstStyle/>
          <a:p>
            <a:endParaRPr lang="en-US" altLang="ja-JP"/>
          </a:p>
        </p:txBody>
      </p:sp>
      <p:sp>
        <p:nvSpPr>
          <p:cNvPr id="5" name="スライド番号プレースホルダー 4">
            <a:extLst>
              <a:ext uri="{FF2B5EF4-FFF2-40B4-BE49-F238E27FC236}">
                <a16:creationId xmlns:a16="http://schemas.microsoft.com/office/drawing/2014/main" id="{97DC30E5-82FD-4C9B-82B4-6A14E7954EE9}"/>
              </a:ext>
            </a:extLst>
          </p:cNvPr>
          <p:cNvSpPr>
            <a:spLocks noGrp="1"/>
          </p:cNvSpPr>
          <p:nvPr>
            <p:ph type="sldNum" sz="quarter" idx="12"/>
          </p:nvPr>
        </p:nvSpPr>
        <p:spPr/>
        <p:txBody>
          <a:bodyPr/>
          <a:lstStyle/>
          <a:p>
            <a:fld id="{587DB1D6-5495-48EF-8420-1E9C38024EF4}" type="slidenum">
              <a:rPr lang="en-US" altLang="ja-JP" smtClean="0"/>
              <a:pPr/>
              <a:t>‹#›</a:t>
            </a:fld>
            <a:endParaRPr lang="en-US" altLang="ja-JP"/>
          </a:p>
        </p:txBody>
      </p:sp>
    </p:spTree>
    <p:extLst>
      <p:ext uri="{BB962C8B-B14F-4D97-AF65-F5344CB8AC3E}">
        <p14:creationId xmlns:p14="http://schemas.microsoft.com/office/powerpoint/2010/main" val="400730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D2F119A0-EDF5-4948-8B03-2D1A94E5CCFF}"/>
              </a:ext>
            </a:extLst>
          </p:cNvPr>
          <p:cNvSpPr>
            <a:spLocks noGrp="1"/>
          </p:cNvSpPr>
          <p:nvPr>
            <p:ph type="dt" sz="half" idx="10"/>
          </p:nvPr>
        </p:nvSpPr>
        <p:spPr/>
        <p:txBody>
          <a:bodyPr/>
          <a:lstStyle/>
          <a:p>
            <a:endParaRPr lang="en-US" altLang="ja-JP"/>
          </a:p>
        </p:txBody>
      </p:sp>
      <p:sp>
        <p:nvSpPr>
          <p:cNvPr id="3" name="フッター プレースホルダー 2">
            <a:extLst>
              <a:ext uri="{FF2B5EF4-FFF2-40B4-BE49-F238E27FC236}">
                <a16:creationId xmlns:a16="http://schemas.microsoft.com/office/drawing/2014/main" id="{42C1BA41-5959-4318-AE7F-2F0D7AD4B5B0}"/>
              </a:ext>
            </a:extLst>
          </p:cNvPr>
          <p:cNvSpPr>
            <a:spLocks noGrp="1"/>
          </p:cNvSpPr>
          <p:nvPr>
            <p:ph type="ftr" sz="quarter" idx="11"/>
          </p:nvPr>
        </p:nvSpPr>
        <p:spPr/>
        <p:txBody>
          <a:bodyPr/>
          <a:lstStyle/>
          <a:p>
            <a:endParaRPr lang="en-US" altLang="ja-JP"/>
          </a:p>
        </p:txBody>
      </p:sp>
      <p:sp>
        <p:nvSpPr>
          <p:cNvPr id="4" name="スライド番号プレースホルダー 3">
            <a:extLst>
              <a:ext uri="{FF2B5EF4-FFF2-40B4-BE49-F238E27FC236}">
                <a16:creationId xmlns:a16="http://schemas.microsoft.com/office/drawing/2014/main" id="{CB08AF32-3839-40CC-97D8-BE364995F983}"/>
              </a:ext>
            </a:extLst>
          </p:cNvPr>
          <p:cNvSpPr>
            <a:spLocks noGrp="1"/>
          </p:cNvSpPr>
          <p:nvPr>
            <p:ph type="sldNum" sz="quarter" idx="12"/>
          </p:nvPr>
        </p:nvSpPr>
        <p:spPr/>
        <p:txBody>
          <a:bodyPr/>
          <a:lstStyle/>
          <a:p>
            <a:fld id="{C785663D-B2E5-4B43-BB92-53C92945B4F5}" type="slidenum">
              <a:rPr lang="en-US" altLang="ja-JP" smtClean="0"/>
              <a:pPr/>
              <a:t>‹#›</a:t>
            </a:fld>
            <a:endParaRPr lang="en-US" altLang="ja-JP"/>
          </a:p>
        </p:txBody>
      </p:sp>
    </p:spTree>
    <p:extLst>
      <p:ext uri="{BB962C8B-B14F-4D97-AF65-F5344CB8AC3E}">
        <p14:creationId xmlns:p14="http://schemas.microsoft.com/office/powerpoint/2010/main" val="376396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A9E1EFE-6A58-41AE-9D2C-E536DB4B5E6D}"/>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608E9B9-3EC1-40BE-A17F-9923A07A6A7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14BC297-4459-4A27-A5D6-0E0D4C255E9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237C533-A371-4FBA-A791-32BB49D712B9}"/>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1F6AB044-ECFD-4BB7-AA6C-5B5EB11EA2FE}"/>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2203946C-5362-4657-BDDA-8F6227F055DC}"/>
              </a:ext>
            </a:extLst>
          </p:cNvPr>
          <p:cNvSpPr>
            <a:spLocks noGrp="1"/>
          </p:cNvSpPr>
          <p:nvPr>
            <p:ph type="sldNum" sz="quarter" idx="12"/>
          </p:nvPr>
        </p:nvSpPr>
        <p:spPr/>
        <p:txBody>
          <a:bodyPr/>
          <a:lstStyle/>
          <a:p>
            <a:fld id="{293D5738-3287-464B-ACDC-5A4CECF44FE7}" type="slidenum">
              <a:rPr lang="en-US" altLang="ja-JP" smtClean="0"/>
              <a:pPr/>
              <a:t>‹#›</a:t>
            </a:fld>
            <a:endParaRPr lang="en-US" altLang="ja-JP"/>
          </a:p>
        </p:txBody>
      </p:sp>
    </p:spTree>
    <p:extLst>
      <p:ext uri="{BB962C8B-B14F-4D97-AF65-F5344CB8AC3E}">
        <p14:creationId xmlns:p14="http://schemas.microsoft.com/office/powerpoint/2010/main" val="158910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6D2487-1044-49C8-BDB0-E05CE2CAE272}"/>
              </a:ext>
            </a:extLst>
          </p:cNvPr>
          <p:cNvSpPr>
            <a:spLocks noGrp="1"/>
          </p:cNvSpPr>
          <p:nvPr>
            <p:ph type="title"/>
          </p:nvPr>
        </p:nvSpPr>
        <p:spPr>
          <a:xfrm>
            <a:off x="629841" y="457200"/>
            <a:ext cx="2949178" cy="1600200"/>
          </a:xfrm>
        </p:spPr>
        <p:txBody>
          <a:bodyPr anchor="b"/>
          <a:lstStyle>
            <a:lvl1pPr>
              <a:defRPr sz="24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81E035D-DF09-41FA-9DE4-141F8396ACC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a:extLst>
              <a:ext uri="{FF2B5EF4-FFF2-40B4-BE49-F238E27FC236}">
                <a16:creationId xmlns:a16="http://schemas.microsoft.com/office/drawing/2014/main" id="{1BE7BF23-5DD4-4AC9-AEAF-151B7F72A6C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1810860-724A-4295-8FD1-BB102D4D78B3}"/>
              </a:ext>
            </a:extLst>
          </p:cNvPr>
          <p:cNvSpPr>
            <a:spLocks noGrp="1"/>
          </p:cNvSpPr>
          <p:nvPr>
            <p:ph type="dt" sz="half" idx="10"/>
          </p:nvPr>
        </p:nvSpPr>
        <p:spPr/>
        <p:txBody>
          <a:bodyPr/>
          <a:lstStyle/>
          <a:p>
            <a:endParaRPr lang="en-US" altLang="ja-JP"/>
          </a:p>
        </p:txBody>
      </p:sp>
      <p:sp>
        <p:nvSpPr>
          <p:cNvPr id="6" name="フッター プレースホルダー 5">
            <a:extLst>
              <a:ext uri="{FF2B5EF4-FFF2-40B4-BE49-F238E27FC236}">
                <a16:creationId xmlns:a16="http://schemas.microsoft.com/office/drawing/2014/main" id="{E9E04086-D9B7-461B-B349-2CCE97F3DAA9}"/>
              </a:ext>
            </a:extLst>
          </p:cNvPr>
          <p:cNvSpPr>
            <a:spLocks noGrp="1"/>
          </p:cNvSpPr>
          <p:nvPr>
            <p:ph type="ftr" sz="quarter" idx="11"/>
          </p:nvPr>
        </p:nvSpPr>
        <p:spPr/>
        <p:txBody>
          <a:bodyPr/>
          <a:lstStyle/>
          <a:p>
            <a:endParaRPr lang="en-US" altLang="ja-JP"/>
          </a:p>
        </p:txBody>
      </p:sp>
      <p:sp>
        <p:nvSpPr>
          <p:cNvPr id="7" name="スライド番号プレースホルダー 6">
            <a:extLst>
              <a:ext uri="{FF2B5EF4-FFF2-40B4-BE49-F238E27FC236}">
                <a16:creationId xmlns:a16="http://schemas.microsoft.com/office/drawing/2014/main" id="{A90E9D08-CC77-4190-9ED3-F462F9A7A547}"/>
              </a:ext>
            </a:extLst>
          </p:cNvPr>
          <p:cNvSpPr>
            <a:spLocks noGrp="1"/>
          </p:cNvSpPr>
          <p:nvPr>
            <p:ph type="sldNum" sz="quarter" idx="12"/>
          </p:nvPr>
        </p:nvSpPr>
        <p:spPr/>
        <p:txBody>
          <a:bodyPr/>
          <a:lstStyle/>
          <a:p>
            <a:fld id="{F66585F3-EA20-4A9A-9B45-64C5ED770C11}" type="slidenum">
              <a:rPr lang="en-US" altLang="ja-JP" smtClean="0"/>
              <a:pPr/>
              <a:t>‹#›</a:t>
            </a:fld>
            <a:endParaRPr lang="en-US" altLang="ja-JP"/>
          </a:p>
        </p:txBody>
      </p:sp>
    </p:spTree>
    <p:extLst>
      <p:ext uri="{BB962C8B-B14F-4D97-AF65-F5344CB8AC3E}">
        <p14:creationId xmlns:p14="http://schemas.microsoft.com/office/powerpoint/2010/main" val="775792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4E74075-FE13-462E-BFD8-D1C493ADD513}"/>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6CF1C34-FF9B-438F-8598-EA17CBE908AE}"/>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C345CDE-D13E-498E-B117-6878657151D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ltLang="ja-JP"/>
          </a:p>
        </p:txBody>
      </p:sp>
      <p:sp>
        <p:nvSpPr>
          <p:cNvPr id="5" name="フッター プレースホルダー 4">
            <a:extLst>
              <a:ext uri="{FF2B5EF4-FFF2-40B4-BE49-F238E27FC236}">
                <a16:creationId xmlns:a16="http://schemas.microsoft.com/office/drawing/2014/main" id="{68D01909-29AC-4ABF-8FBA-CF7BC194B97D}"/>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ltLang="ja-JP"/>
          </a:p>
        </p:txBody>
      </p:sp>
      <p:sp>
        <p:nvSpPr>
          <p:cNvPr id="6" name="スライド番号プレースホルダー 5">
            <a:extLst>
              <a:ext uri="{FF2B5EF4-FFF2-40B4-BE49-F238E27FC236}">
                <a16:creationId xmlns:a16="http://schemas.microsoft.com/office/drawing/2014/main" id="{51BA89E9-7A63-4A2D-9597-EE0CDBCCC3B6}"/>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3D5738-3287-464B-ACDC-5A4CECF44FE7}" type="slidenum">
              <a:rPr lang="en-US" altLang="ja-JP" smtClean="0"/>
              <a:pPr/>
              <a:t>‹#›</a:t>
            </a:fld>
            <a:endParaRPr lang="en-US" altLang="ja-JP"/>
          </a:p>
        </p:txBody>
      </p:sp>
    </p:spTree>
    <p:extLst>
      <p:ext uri="{BB962C8B-B14F-4D97-AF65-F5344CB8AC3E}">
        <p14:creationId xmlns:p14="http://schemas.microsoft.com/office/powerpoint/2010/main" val="393412442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3" r:id="rId13"/>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所有権の経済分析</a:t>
            </a:r>
          </a:p>
        </p:txBody>
      </p:sp>
      <p:sp>
        <p:nvSpPr>
          <p:cNvPr id="2051" name="Rectangle 3"/>
          <p:cNvSpPr>
            <a:spLocks noGrp="1" noChangeArrowheads="1"/>
          </p:cNvSpPr>
          <p:nvPr>
            <p:ph type="subTitle" idx="1"/>
          </p:nvPr>
        </p:nvSpPr>
        <p:spPr/>
        <p:txBody>
          <a:bodyPr/>
          <a:lstStyle/>
          <a:p>
            <a:r>
              <a:rPr lang="ja-JP" altLang="en-US"/>
              <a:t>法と経済学研究　</a:t>
            </a:r>
            <a:r>
              <a:rPr lang="en-US" altLang="ja-JP"/>
              <a:t>no.3</a:t>
            </a:r>
          </a:p>
          <a:p>
            <a:r>
              <a:rPr lang="ja-JP" altLang="en-US"/>
              <a:t>麻生良文</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Line 4"/>
          <p:cNvSpPr>
            <a:spLocks noChangeShapeType="1"/>
          </p:cNvSpPr>
          <p:nvPr/>
        </p:nvSpPr>
        <p:spPr bwMode="auto">
          <a:xfrm>
            <a:off x="2195513" y="5661025"/>
            <a:ext cx="5113337"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1" name="Line 5"/>
          <p:cNvSpPr>
            <a:spLocks noChangeShapeType="1"/>
          </p:cNvSpPr>
          <p:nvPr/>
        </p:nvSpPr>
        <p:spPr bwMode="auto">
          <a:xfrm flipV="1">
            <a:off x="2195513" y="981075"/>
            <a:ext cx="0" cy="4679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2" name="Line 6"/>
          <p:cNvSpPr>
            <a:spLocks noChangeShapeType="1"/>
          </p:cNvSpPr>
          <p:nvPr/>
        </p:nvSpPr>
        <p:spPr bwMode="auto">
          <a:xfrm flipV="1">
            <a:off x="7308850" y="981075"/>
            <a:ext cx="0" cy="4679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3" name="Line 7"/>
          <p:cNvSpPr>
            <a:spLocks noChangeShapeType="1"/>
          </p:cNvSpPr>
          <p:nvPr/>
        </p:nvSpPr>
        <p:spPr bwMode="auto">
          <a:xfrm>
            <a:off x="2843213" y="1484313"/>
            <a:ext cx="3673475" cy="3240087"/>
          </a:xfrm>
          <a:prstGeom prst="line">
            <a:avLst/>
          </a:prstGeom>
          <a:noFill/>
          <a:ln w="571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4" name="Line 8"/>
          <p:cNvSpPr>
            <a:spLocks noChangeShapeType="1"/>
          </p:cNvSpPr>
          <p:nvPr/>
        </p:nvSpPr>
        <p:spPr bwMode="auto">
          <a:xfrm flipH="1">
            <a:off x="3924300" y="2852738"/>
            <a:ext cx="3168650" cy="1800225"/>
          </a:xfrm>
          <a:prstGeom prst="line">
            <a:avLst/>
          </a:prstGeom>
          <a:noFill/>
          <a:ln w="5715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5" name="Line 9"/>
          <p:cNvSpPr>
            <a:spLocks noChangeShapeType="1"/>
          </p:cNvSpPr>
          <p:nvPr/>
        </p:nvSpPr>
        <p:spPr bwMode="auto">
          <a:xfrm>
            <a:off x="2195513" y="5805488"/>
            <a:ext cx="151288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6" name="Text Box 10"/>
          <p:cNvSpPr txBox="1">
            <a:spLocks noChangeArrowheads="1"/>
          </p:cNvSpPr>
          <p:nvPr/>
        </p:nvSpPr>
        <p:spPr bwMode="auto">
          <a:xfrm>
            <a:off x="3419475" y="5949950"/>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a:latin typeface="Times New Roman" pitchFamily="18" charset="0"/>
              </a:rPr>
              <a:t>a</a:t>
            </a:r>
          </a:p>
        </p:txBody>
      </p:sp>
      <p:sp>
        <p:nvSpPr>
          <p:cNvPr id="39947" name="Line 11"/>
          <p:cNvSpPr>
            <a:spLocks noChangeShapeType="1"/>
          </p:cNvSpPr>
          <p:nvPr/>
        </p:nvSpPr>
        <p:spPr bwMode="auto">
          <a:xfrm flipH="1">
            <a:off x="6084888" y="5805488"/>
            <a:ext cx="12239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48" name="Text Box 12"/>
          <p:cNvSpPr txBox="1">
            <a:spLocks noChangeArrowheads="1"/>
          </p:cNvSpPr>
          <p:nvPr/>
        </p:nvSpPr>
        <p:spPr bwMode="auto">
          <a:xfrm>
            <a:off x="5940425" y="5949950"/>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000" i="1">
                <a:latin typeface="Times New Roman" pitchFamily="18" charset="0"/>
              </a:rPr>
              <a:t>d</a:t>
            </a:r>
          </a:p>
        </p:txBody>
      </p:sp>
      <p:sp>
        <p:nvSpPr>
          <p:cNvPr id="39949" name="Text Box 13"/>
          <p:cNvSpPr txBox="1">
            <a:spLocks noChangeArrowheads="1"/>
          </p:cNvSpPr>
          <p:nvPr/>
        </p:nvSpPr>
        <p:spPr bwMode="auto">
          <a:xfrm>
            <a:off x="5292725" y="3141663"/>
            <a:ext cx="3603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E</a:t>
            </a:r>
          </a:p>
        </p:txBody>
      </p:sp>
      <p:sp>
        <p:nvSpPr>
          <p:cNvPr id="39950" name="Line 14"/>
          <p:cNvSpPr>
            <a:spLocks noChangeShapeType="1"/>
          </p:cNvSpPr>
          <p:nvPr/>
        </p:nvSpPr>
        <p:spPr bwMode="auto">
          <a:xfrm>
            <a:off x="5435600" y="3789363"/>
            <a:ext cx="0" cy="1871662"/>
          </a:xfrm>
          <a:prstGeom prst="line">
            <a:avLst/>
          </a:prstGeom>
          <a:noFill/>
          <a:ln w="9525">
            <a:solidFill>
              <a:schemeClr val="tx2"/>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1" name="Text Box 15"/>
          <p:cNvSpPr txBox="1">
            <a:spLocks noChangeArrowheads="1"/>
          </p:cNvSpPr>
          <p:nvPr/>
        </p:nvSpPr>
        <p:spPr bwMode="auto">
          <a:xfrm>
            <a:off x="2484438" y="981075"/>
            <a:ext cx="86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dirty="0">
                <a:latin typeface="Times New Roman" pitchFamily="18" charset="0"/>
              </a:rPr>
              <a:t>f’</a:t>
            </a:r>
            <a:r>
              <a:rPr lang="en-US" altLang="ja-JP" sz="2400" dirty="0">
                <a:latin typeface="Times New Roman" pitchFamily="18" charset="0"/>
              </a:rPr>
              <a:t>(</a:t>
            </a:r>
            <a:r>
              <a:rPr lang="en-US" altLang="ja-JP" sz="2400" i="1" dirty="0">
                <a:latin typeface="Times New Roman" pitchFamily="18" charset="0"/>
              </a:rPr>
              <a:t>a</a:t>
            </a:r>
            <a:r>
              <a:rPr lang="en-US" altLang="ja-JP" sz="2400" dirty="0">
                <a:latin typeface="Times New Roman" pitchFamily="18" charset="0"/>
              </a:rPr>
              <a:t>)</a:t>
            </a:r>
          </a:p>
        </p:txBody>
      </p:sp>
      <mc:AlternateContent xmlns:mc="http://schemas.openxmlformats.org/markup-compatibility/2006" xmlns:a14="http://schemas.microsoft.com/office/drawing/2010/main">
        <mc:Choice Requires="a14">
          <p:sp>
            <p:nvSpPr>
              <p:cNvPr id="39952" name="Object 16"/>
              <p:cNvSpPr txBox="1"/>
              <p:nvPr/>
            </p:nvSpPr>
            <p:spPr bwMode="auto">
              <a:xfrm>
                <a:off x="6804024" y="2997199"/>
                <a:ext cx="1368423" cy="792161"/>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f>
                        <m:fPr>
                          <m:ctrlPr>
                            <a:rPr lang="ja-JP" altLang="en-US" sz="2000" i="1">
                              <a:solidFill>
                                <a:srgbClr val="000000"/>
                              </a:solidFill>
                              <a:latin typeface="Cambria Math" panose="02040503050406030204" pitchFamily="18" charset="0"/>
                            </a:rPr>
                          </m:ctrlPr>
                        </m:fPr>
                        <m:num>
                          <m:r>
                            <a:rPr lang="ja-JP" altLang="en-US" sz="2000" i="1">
                              <a:solidFill>
                                <a:srgbClr val="000000"/>
                              </a:solidFill>
                              <a:latin typeface="Cambria Math" panose="02040503050406030204" pitchFamily="18" charset="0"/>
                            </a:rPr>
                            <m:t>𝜕</m:t>
                          </m:r>
                        </m:num>
                        <m:den>
                          <m:r>
                            <a:rPr lang="ja-JP" altLang="en-US" sz="2000" i="1">
                              <a:solidFill>
                                <a:srgbClr val="000000"/>
                              </a:solidFill>
                              <a:latin typeface="Cambria Math" panose="02040503050406030204" pitchFamily="18" charset="0"/>
                            </a:rPr>
                            <m:t>𝜕</m:t>
                          </m:r>
                          <m:r>
                            <a:rPr lang="ja-JP" altLang="en-US" sz="2000" i="1">
                              <a:solidFill>
                                <a:srgbClr val="000000"/>
                              </a:solidFill>
                              <a:latin typeface="Cambria Math" panose="02040503050406030204" pitchFamily="18" charset="0"/>
                            </a:rPr>
                            <m:t>𝑑</m:t>
                          </m:r>
                        </m:den>
                      </m:f>
                      <m:r>
                        <a:rPr lang="ja-JP" altLang="en-US" sz="2000" i="1">
                          <a:solidFill>
                            <a:srgbClr val="000000"/>
                          </a:solidFill>
                          <a:latin typeface="Cambria Math" panose="02040503050406030204" pitchFamily="18" charset="0"/>
                        </a:rPr>
                        <m:t>𝑔</m:t>
                      </m:r>
                      <m:r>
                        <a:rPr lang="ja-JP" altLang="en-US" sz="2000" i="1">
                          <a:solidFill>
                            <a:srgbClr val="000000"/>
                          </a:solidFill>
                          <a:latin typeface="Cambria Math" panose="02040503050406030204" pitchFamily="18" charset="0"/>
                        </a:rPr>
                        <m:t>(</m:t>
                      </m:r>
                      <m:r>
                        <a:rPr lang="ja-JP" altLang="en-US" sz="2000" i="1">
                          <a:solidFill>
                            <a:srgbClr val="000000"/>
                          </a:solidFill>
                          <a:latin typeface="Cambria Math" panose="02040503050406030204" pitchFamily="18" charset="0"/>
                        </a:rPr>
                        <m:t>𝑑</m:t>
                      </m:r>
                      <m:r>
                        <a:rPr lang="ja-JP" altLang="en-US" sz="2000" i="1">
                          <a:solidFill>
                            <a:srgbClr val="000000"/>
                          </a:solidFill>
                          <a:latin typeface="Cambria Math" panose="02040503050406030204" pitchFamily="18" charset="0"/>
                        </a:rPr>
                        <m:t>,</m:t>
                      </m:r>
                      <m:r>
                        <a:rPr lang="ja-JP" altLang="en-US" sz="2000" i="1">
                          <a:solidFill>
                            <a:srgbClr val="000000"/>
                          </a:solidFill>
                          <a:latin typeface="Cambria Math" panose="02040503050406030204" pitchFamily="18" charset="0"/>
                        </a:rPr>
                        <m:t>𝑑</m:t>
                      </m:r>
                      <m:r>
                        <a:rPr lang="ja-JP" altLang="en-US" sz="2000" i="1">
                          <a:solidFill>
                            <a:srgbClr val="000000"/>
                          </a:solidFill>
                          <a:latin typeface="Cambria Math" panose="02040503050406030204" pitchFamily="18" charset="0"/>
                        </a:rPr>
                        <m:t>′)</m:t>
                      </m:r>
                    </m:oMath>
                  </m:oMathPara>
                </a14:m>
                <a:endParaRPr lang="ja-JP" altLang="en-US" dirty="0"/>
              </a:p>
            </p:txBody>
          </p:sp>
        </mc:Choice>
        <mc:Fallback xmlns="">
          <p:sp>
            <p:nvSpPr>
              <p:cNvPr id="39952" name="Object 16"/>
              <p:cNvSpPr txBox="1">
                <a:spLocks noRot="1" noChangeAspect="1" noMove="1" noResize="1" noEditPoints="1" noAdjustHandles="1" noChangeArrowheads="1" noChangeShapeType="1" noTextEdit="1"/>
              </p:cNvSpPr>
              <p:nvPr/>
            </p:nvSpPr>
            <p:spPr bwMode="auto">
              <a:xfrm>
                <a:off x="6804024" y="2997199"/>
                <a:ext cx="1368423" cy="792161"/>
              </a:xfrm>
              <a:prstGeom prst="rect">
                <a:avLst/>
              </a:prstGeom>
              <a:blipFill>
                <a:blip r:embed="rId3"/>
                <a:stretch>
                  <a:fillRect/>
                </a:stretch>
              </a:blipFill>
              <a:ln>
                <a:noFill/>
              </a:ln>
              <a:effectLst/>
            </p:spPr>
            <p:txBody>
              <a:bodyPr/>
              <a:lstStyle/>
              <a:p>
                <a:r>
                  <a:rPr lang="ja-JP" altLang="en-US">
                    <a:noFill/>
                  </a:rPr>
                  <a:t> </a:t>
                </a:r>
              </a:p>
            </p:txBody>
          </p:sp>
        </mc:Fallback>
      </mc:AlternateContent>
      <p:sp>
        <p:nvSpPr>
          <p:cNvPr id="39953" name="Line 17"/>
          <p:cNvSpPr>
            <a:spLocks noChangeShapeType="1"/>
          </p:cNvSpPr>
          <p:nvPr/>
        </p:nvSpPr>
        <p:spPr bwMode="auto">
          <a:xfrm flipH="1">
            <a:off x="3276600" y="1844675"/>
            <a:ext cx="3168650" cy="1800225"/>
          </a:xfrm>
          <a:prstGeom prst="line">
            <a:avLst/>
          </a:prstGeom>
          <a:noFill/>
          <a:ln w="57150">
            <a:solidFill>
              <a:srgbClr val="FF0000"/>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4" name="Line 18"/>
          <p:cNvSpPr>
            <a:spLocks noChangeShapeType="1"/>
          </p:cNvSpPr>
          <p:nvPr/>
        </p:nvSpPr>
        <p:spPr bwMode="auto">
          <a:xfrm flipV="1">
            <a:off x="5867400" y="2349500"/>
            <a:ext cx="0" cy="9366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5" name="Text Box 19"/>
          <p:cNvSpPr txBox="1">
            <a:spLocks noChangeArrowheads="1"/>
          </p:cNvSpPr>
          <p:nvPr/>
        </p:nvSpPr>
        <p:spPr bwMode="auto">
          <a:xfrm>
            <a:off x="4284663" y="2276475"/>
            <a:ext cx="3603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sz="2400" i="1">
                <a:latin typeface="Times New Roman" pitchFamily="18" charset="0"/>
              </a:rPr>
              <a:t>F</a:t>
            </a:r>
          </a:p>
        </p:txBody>
      </p:sp>
      <p:sp>
        <p:nvSpPr>
          <p:cNvPr id="39956" name="Text Box 20"/>
          <p:cNvSpPr txBox="1">
            <a:spLocks noChangeArrowheads="1"/>
          </p:cNvSpPr>
          <p:nvPr/>
        </p:nvSpPr>
        <p:spPr bwMode="auto">
          <a:xfrm>
            <a:off x="6011863" y="2349500"/>
            <a:ext cx="13684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t>d’</a:t>
            </a:r>
            <a:r>
              <a:rPr lang="ja-JP" altLang="en-US"/>
              <a:t>の増加</a:t>
            </a:r>
          </a:p>
        </p:txBody>
      </p:sp>
      <p:sp>
        <p:nvSpPr>
          <p:cNvPr id="39957" name="Line 21"/>
          <p:cNvSpPr>
            <a:spLocks noChangeShapeType="1"/>
          </p:cNvSpPr>
          <p:nvPr/>
        </p:nvSpPr>
        <p:spPr bwMode="auto">
          <a:xfrm>
            <a:off x="4500563" y="2997200"/>
            <a:ext cx="0" cy="2663825"/>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39958" name="Text Box 22"/>
          <p:cNvSpPr txBox="1">
            <a:spLocks noChangeArrowheads="1"/>
          </p:cNvSpPr>
          <p:nvPr/>
        </p:nvSpPr>
        <p:spPr bwMode="auto">
          <a:xfrm>
            <a:off x="539750" y="260350"/>
            <a:ext cx="3816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sz="2800"/>
              <a:t>最適な時間の配分</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07E6B-B5AA-4A90-B2BC-7FAFF98A4676}"/>
              </a:ext>
            </a:extLst>
          </p:cNvPr>
          <p:cNvSpPr>
            <a:spLocks noGrp="1"/>
          </p:cNvSpPr>
          <p:nvPr>
            <p:ph type="title"/>
          </p:nvPr>
        </p:nvSpPr>
        <p:spPr/>
        <p:txBody>
          <a:bodyPr/>
          <a:lstStyle/>
          <a:p>
            <a:r>
              <a:rPr lang="en-US" altLang="ja-JP" dirty="0"/>
              <a:t>2</a:t>
            </a:r>
            <a:r>
              <a:rPr lang="ja-JP" altLang="en-US" dirty="0"/>
              <a:t>人モデル</a:t>
            </a:r>
            <a:endParaRPr kumimoji="1" lang="ja-JP" altLang="en-US" dirty="0"/>
          </a:p>
        </p:txBody>
      </p:sp>
      <mc:AlternateContent xmlns:mc="http://schemas.openxmlformats.org/markup-compatibility/2006" xmlns:a14="http://schemas.microsoft.com/office/drawing/2010/main">
        <mc:Choice Requires="a14">
          <p:sp>
            <p:nvSpPr>
              <p:cNvPr id="6" name="コンテンツ プレースホルダー 5">
                <a:extLst>
                  <a:ext uri="{FF2B5EF4-FFF2-40B4-BE49-F238E27FC236}">
                    <a16:creationId xmlns:a16="http://schemas.microsoft.com/office/drawing/2014/main" id="{4430B77F-AA17-4A61-989B-FAC26CA87828}"/>
                  </a:ext>
                </a:extLst>
              </p:cNvPr>
              <p:cNvSpPr>
                <a:spLocks noGrp="1"/>
              </p:cNvSpPr>
              <p:nvPr>
                <p:ph idx="1"/>
              </p:nvPr>
            </p:nvSpPr>
            <p:spPr>
              <a:xfrm>
                <a:off x="628650" y="1412776"/>
                <a:ext cx="7886700" cy="5080098"/>
              </a:xfrm>
            </p:spPr>
            <p:txBody>
              <a:bodyPr>
                <a:normAutofit/>
              </a:bodyPr>
              <a:lstStyle/>
              <a:p>
                <a:r>
                  <a:rPr lang="ja-JP" altLang="en-US" sz="2400" dirty="0"/>
                  <a:t>農業生産</a:t>
                </a:r>
                <a:endParaRPr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𝑦</m:t>
                          </m:r>
                        </m:e>
                        <m:sub>
                          <m:r>
                            <a:rPr lang="en-US" altLang="ja-JP" sz="2400" b="0" i="1" smtClean="0">
                              <a:latin typeface="Cambria Math" panose="02040503050406030204" pitchFamily="18" charset="0"/>
                            </a:rPr>
                            <m:t>𝑖</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𝑓</m:t>
                          </m:r>
                        </m:e>
                        <m:sub>
                          <m:r>
                            <a:rPr lang="en-US" altLang="ja-JP" sz="2400" b="0" i="1" smtClean="0">
                              <a:latin typeface="Cambria Math" panose="02040503050406030204" pitchFamily="18" charset="0"/>
                            </a:rPr>
                            <m:t>𝑖</m:t>
                          </m:r>
                        </m:sub>
                      </m:sSub>
                      <m:d>
                        <m:dPr>
                          <m:ctrlPr>
                            <a:rPr lang="en-US" altLang="ja-JP" sz="2400" b="0" i="1" smtClean="0">
                              <a:latin typeface="Cambria Math" panose="02040503050406030204" pitchFamily="18" charset="0"/>
                            </a:rPr>
                          </m:ctrlPr>
                        </m:dPr>
                        <m:e>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𝑎</m:t>
                              </m:r>
                            </m:e>
                            <m:sub>
                              <m:r>
                                <a:rPr lang="en-US" altLang="ja-JP" sz="2400" b="0" i="1" smtClean="0">
                                  <a:latin typeface="Cambria Math" panose="02040503050406030204" pitchFamily="18" charset="0"/>
                                </a:rPr>
                                <m:t>𝑖</m:t>
                              </m:r>
                            </m:sub>
                          </m:sSub>
                        </m:e>
                      </m:d>
                    </m:oMath>
                  </m:oMathPara>
                </a14:m>
                <a:endParaRPr lang="en-US" altLang="ja-JP" sz="2400" b="0" dirty="0"/>
              </a:p>
              <a:p>
                <a:pPr marL="342900" lvl="1" indent="0">
                  <a:buNone/>
                </a:pPr>
                <a:r>
                  <a:rPr lang="en-US" altLang="ja-JP" sz="2000" i="1" dirty="0" err="1">
                    <a:latin typeface="Times New Roman" panose="02020603050405020304" pitchFamily="18" charset="0"/>
                    <a:cs typeface="Times New Roman" panose="02020603050405020304" pitchFamily="18" charset="0"/>
                  </a:rPr>
                  <a:t>i</a:t>
                </a:r>
                <a:r>
                  <a:rPr lang="en-US" altLang="ja-JP" sz="2000" i="1" dirty="0">
                    <a:latin typeface="Times New Roman" panose="02020603050405020304" pitchFamily="18" charset="0"/>
                    <a:cs typeface="Times New Roman" panose="02020603050405020304" pitchFamily="18" charset="0"/>
                  </a:rPr>
                  <a:t>=</a:t>
                </a:r>
                <a:r>
                  <a:rPr lang="en-US" altLang="ja-JP" sz="2000" dirty="0">
                    <a:latin typeface="Times New Roman" panose="02020603050405020304" pitchFamily="18" charset="0"/>
                    <a:cs typeface="Times New Roman" panose="02020603050405020304" pitchFamily="18" charset="0"/>
                  </a:rPr>
                  <a:t>1,2 : </a:t>
                </a:r>
                <a:r>
                  <a:rPr lang="ja-JP" altLang="en-US" sz="2000" dirty="0">
                    <a:latin typeface="Times New Roman" panose="02020603050405020304" pitchFamily="18" charset="0"/>
                    <a:cs typeface="Times New Roman" panose="02020603050405020304" pitchFamily="18" charset="0"/>
                  </a:rPr>
                  <a:t>個人を表す</a:t>
                </a:r>
                <a:r>
                  <a:rPr lang="en-US" altLang="ja-JP" sz="2000" dirty="0">
                    <a:latin typeface="Times New Roman" panose="02020603050405020304" pitchFamily="18" charset="0"/>
                    <a:cs typeface="Times New Roman" panose="02020603050405020304" pitchFamily="18" charset="0"/>
                  </a:rPr>
                  <a:t>index,  </a:t>
                </a:r>
                <a:r>
                  <a:rPr lang="en-US" altLang="ja-JP" sz="2000" i="1" dirty="0" err="1">
                    <a:latin typeface="Times New Roman" panose="02020603050405020304" pitchFamily="18" charset="0"/>
                    <a:cs typeface="Times New Roman" panose="02020603050405020304" pitchFamily="18" charset="0"/>
                  </a:rPr>
                  <a:t>y</a:t>
                </a:r>
                <a:r>
                  <a:rPr lang="en-US" altLang="ja-JP" sz="2000" i="1" baseline="-25000" dirty="0" err="1">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農業の生産量，</a:t>
                </a:r>
                <a:r>
                  <a:rPr lang="en-US" altLang="ja-JP" sz="2000" i="1" dirty="0">
                    <a:latin typeface="Times New Roman" panose="02020603050405020304" pitchFamily="18" charset="0"/>
                    <a:cs typeface="Times New Roman" panose="02020603050405020304" pitchFamily="18" charset="0"/>
                  </a:rPr>
                  <a:t>a</a:t>
                </a:r>
                <a:r>
                  <a:rPr lang="en-US" altLang="ja-JP" sz="2000" i="1" baseline="-25000" dirty="0">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農業に従事した時間</a:t>
                </a:r>
                <a:endParaRPr lang="en-US" altLang="ja-JP" sz="2000" dirty="0">
                  <a:latin typeface="Times New Roman" panose="02020603050405020304" pitchFamily="18" charset="0"/>
                  <a:cs typeface="Times New Roman" panose="02020603050405020304" pitchFamily="18" charset="0"/>
                </a:endParaRPr>
              </a:p>
              <a:p>
                <a:r>
                  <a:rPr lang="ja-JP" altLang="en-US" sz="2400" dirty="0"/>
                  <a:t>軍事行動</a:t>
                </a:r>
                <a:endParaRPr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𝑧</m:t>
                          </m:r>
                        </m:e>
                        <m:sub>
                          <m:r>
                            <a:rPr lang="en-US" altLang="ja-JP" sz="2400" b="0" i="1" smtClean="0">
                              <a:latin typeface="Cambria Math" panose="02040503050406030204" pitchFamily="18" charset="0"/>
                            </a:rPr>
                            <m:t>1</m:t>
                          </m:r>
                        </m:sub>
                      </m:sSub>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𝑔</m:t>
                      </m:r>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𝑑</m:t>
                          </m:r>
                        </m:e>
                        <m:sub>
                          <m:r>
                            <a:rPr lang="en-US" altLang="ja-JP" sz="2400" b="0" i="1" smtClean="0">
                              <a:latin typeface="Cambria Math" panose="02040503050406030204" pitchFamily="18" charset="0"/>
                            </a:rPr>
                            <m:t>1</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𝑑</m:t>
                          </m:r>
                        </m:e>
                        <m:sub>
                          <m:r>
                            <a:rPr lang="en-US" altLang="ja-JP" sz="2400" b="0" i="1" smtClean="0">
                              <a:latin typeface="Cambria Math" panose="02040503050406030204" pitchFamily="18" charset="0"/>
                            </a:rPr>
                            <m:t>2</m:t>
                          </m:r>
                        </m:sub>
                      </m:sSub>
                      <m:r>
                        <a:rPr lang="en-US" altLang="ja-JP" sz="2400" b="0" i="1" smtClean="0">
                          <a:latin typeface="Cambria Math" panose="02040503050406030204" pitchFamily="18" charset="0"/>
                        </a:rPr>
                        <m:t>)</m:t>
                      </m:r>
                    </m:oMath>
                  </m:oMathPara>
                </a14:m>
                <a:endParaRPr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en-US" altLang="ja-JP" sz="2400" i="1" smtClean="0">
                              <a:latin typeface="Cambria Math" panose="02040503050406030204" pitchFamily="18" charset="0"/>
                            </a:rPr>
                          </m:ctrlPr>
                        </m:sSubPr>
                        <m:e>
                          <m:r>
                            <a:rPr lang="en-US" altLang="ja-JP" sz="2400" b="0" i="1" smtClean="0">
                              <a:latin typeface="Cambria Math" panose="02040503050406030204" pitchFamily="18" charset="0"/>
                            </a:rPr>
                            <m:t>𝑧</m:t>
                          </m:r>
                        </m:e>
                        <m:sub>
                          <m:r>
                            <a:rPr lang="en-US" altLang="ja-JP" sz="2400" b="0" i="1" smtClean="0">
                              <a:latin typeface="Cambria Math" panose="02040503050406030204" pitchFamily="18" charset="0"/>
                            </a:rPr>
                            <m:t>2</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𝑧</m:t>
                          </m:r>
                        </m:e>
                        <m:sub>
                          <m:r>
                            <a:rPr lang="en-US" altLang="ja-JP" sz="2400" b="0" i="1" smtClean="0">
                              <a:latin typeface="Cambria Math" panose="02040503050406030204" pitchFamily="18" charset="0"/>
                            </a:rPr>
                            <m:t>1</m:t>
                          </m:r>
                        </m:sub>
                      </m:sSub>
                    </m:oMath>
                  </m:oMathPara>
                </a14:m>
                <a:endParaRPr lang="en-US" altLang="ja-JP" sz="2400" dirty="0"/>
              </a:p>
              <a:p>
                <a:pPr marL="342900" lvl="1" indent="0">
                  <a:buNone/>
                </a:pPr>
                <a:r>
                  <a:rPr lang="en-US" altLang="ja-JP" sz="2000" i="1" dirty="0" err="1">
                    <a:latin typeface="Times New Roman" panose="02020603050405020304" pitchFamily="18" charset="0"/>
                    <a:cs typeface="Times New Roman" panose="02020603050405020304" pitchFamily="18" charset="0"/>
                  </a:rPr>
                  <a:t>z</a:t>
                </a:r>
                <a:r>
                  <a:rPr lang="en-US" altLang="ja-JP" sz="2000" i="1" baseline="-25000" dirty="0" err="1">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個人</a:t>
                </a:r>
                <a:r>
                  <a:rPr lang="en-US" altLang="ja-JP" sz="2000" i="1" dirty="0" err="1">
                    <a:latin typeface="Times New Roman" panose="02020603050405020304" pitchFamily="18" charset="0"/>
                    <a:cs typeface="Times New Roman" panose="02020603050405020304" pitchFamily="18" charset="0"/>
                  </a:rPr>
                  <a:t>i</a:t>
                </a:r>
                <a:r>
                  <a:rPr lang="ja-JP" altLang="en-US" sz="2000" dirty="0">
                    <a:latin typeface="Times New Roman" panose="02020603050405020304" pitchFamily="18" charset="0"/>
                    <a:cs typeface="Times New Roman" panose="02020603050405020304" pitchFamily="18" charset="0"/>
                  </a:rPr>
                  <a:t>が軍事行動によって他者から獲得したネットの生産物</a:t>
                </a:r>
                <a:endParaRPr lang="en-US" altLang="ja-JP" sz="2000" dirty="0">
                  <a:latin typeface="Times New Roman" panose="02020603050405020304" pitchFamily="18" charset="0"/>
                  <a:cs typeface="Times New Roman" panose="02020603050405020304" pitchFamily="18" charset="0"/>
                </a:endParaRPr>
              </a:p>
              <a:p>
                <a:pPr marL="342900" lvl="1" indent="0">
                  <a:buNone/>
                </a:pPr>
                <a:r>
                  <a:rPr lang="en-US" altLang="ja-JP" sz="2000" i="1" dirty="0">
                    <a:latin typeface="Times New Roman" panose="02020603050405020304" pitchFamily="18" charset="0"/>
                    <a:cs typeface="Times New Roman" panose="02020603050405020304" pitchFamily="18" charset="0"/>
                  </a:rPr>
                  <a:t>d</a:t>
                </a:r>
                <a:r>
                  <a:rPr lang="en-US" altLang="ja-JP" sz="2000" i="1" baseline="-25000" dirty="0">
                    <a:latin typeface="Times New Roman" panose="02020603050405020304" pitchFamily="18" charset="0"/>
                    <a:cs typeface="Times New Roman" panose="02020603050405020304" pitchFamily="18" charset="0"/>
                  </a:rPr>
                  <a:t>i</a:t>
                </a:r>
                <a:r>
                  <a:rPr lang="en-US" altLang="ja-JP" sz="2000" dirty="0">
                    <a:latin typeface="Times New Roman" panose="02020603050405020304" pitchFamily="18" charset="0"/>
                    <a:cs typeface="Times New Roman" panose="02020603050405020304" pitchFamily="18" charset="0"/>
                  </a:rPr>
                  <a:t>: </a:t>
                </a:r>
                <a:r>
                  <a:rPr lang="ja-JP" altLang="en-US" sz="2000" dirty="0">
                    <a:latin typeface="Times New Roman" panose="02020603050405020304" pitchFamily="18" charset="0"/>
                    <a:cs typeface="Times New Roman" panose="02020603050405020304" pitchFamily="18" charset="0"/>
                  </a:rPr>
                  <a:t>個人</a:t>
                </a:r>
                <a:r>
                  <a:rPr lang="en-US" altLang="ja-JP" sz="2000" dirty="0" err="1">
                    <a:latin typeface="Times New Roman" panose="02020603050405020304" pitchFamily="18" charset="0"/>
                    <a:cs typeface="Times New Roman" panose="02020603050405020304" pitchFamily="18" charset="0"/>
                  </a:rPr>
                  <a:t>i</a:t>
                </a:r>
                <a:r>
                  <a:rPr lang="ja-JP" altLang="en-US" sz="2000" dirty="0">
                    <a:latin typeface="Times New Roman" panose="02020603050405020304" pitchFamily="18" charset="0"/>
                    <a:cs typeface="Times New Roman" panose="02020603050405020304" pitchFamily="18" charset="0"/>
                  </a:rPr>
                  <a:t>の軍事行動の水準（時間）</a:t>
                </a:r>
                <a:endParaRPr lang="en-US" altLang="ja-JP" sz="2000" dirty="0">
                  <a:latin typeface="Times New Roman" panose="02020603050405020304" pitchFamily="18" charset="0"/>
                  <a:cs typeface="Times New Roman" panose="02020603050405020304" pitchFamily="18" charset="0"/>
                </a:endParaRPr>
              </a:p>
              <a:p>
                <a:r>
                  <a:rPr lang="ja-JP" altLang="en-US" sz="2400" dirty="0"/>
                  <a:t>資源制約</a:t>
                </a:r>
                <a:endParaRPr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𝑎</m:t>
                          </m:r>
                        </m:e>
                        <m:sub>
                          <m:r>
                            <a:rPr lang="en-US" altLang="ja-JP" sz="2400" b="0" i="1" smtClean="0">
                              <a:latin typeface="Cambria Math" panose="02040503050406030204" pitchFamily="18" charset="0"/>
                            </a:rPr>
                            <m:t>𝑖</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𝑑</m:t>
                          </m:r>
                        </m:e>
                        <m:sub>
                          <m:r>
                            <a:rPr lang="en-US" altLang="ja-JP" sz="2400" b="0" i="1" smtClean="0">
                              <a:latin typeface="Cambria Math" panose="02040503050406030204" pitchFamily="18" charset="0"/>
                            </a:rPr>
                            <m:t>𝑖</m:t>
                          </m:r>
                        </m:sub>
                      </m:sSub>
                      <m:r>
                        <a:rPr lang="en-US" altLang="ja-JP" sz="2400" b="0" i="1" smtClean="0">
                          <a:latin typeface="Cambria Math" panose="02040503050406030204" pitchFamily="18" charset="0"/>
                        </a:rPr>
                        <m:t>=</m:t>
                      </m:r>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𝑇</m:t>
                          </m:r>
                        </m:e>
                        <m:sub>
                          <m:r>
                            <a:rPr lang="en-US" altLang="ja-JP" sz="2400" b="0" i="1" smtClean="0">
                              <a:latin typeface="Cambria Math" panose="02040503050406030204" pitchFamily="18" charset="0"/>
                            </a:rPr>
                            <m:t>𝑖</m:t>
                          </m:r>
                        </m:sub>
                      </m:sSub>
                    </m:oMath>
                  </m:oMathPara>
                </a14:m>
                <a:endParaRPr lang="en-US" altLang="ja-JP" sz="2300" i="1" dirty="0">
                  <a:latin typeface="Times New Roman" panose="02020603050405020304" pitchFamily="18" charset="0"/>
                  <a:cs typeface="Times New Roman" panose="02020603050405020304" pitchFamily="18" charset="0"/>
                </a:endParaRPr>
              </a:p>
              <a:p>
                <a:r>
                  <a:rPr lang="ja-JP" altLang="en-US" sz="2400" dirty="0"/>
                  <a:t>個々人の利益</a:t>
                </a:r>
                <a:endParaRPr lang="en-US" altLang="ja-JP" sz="2400" dirty="0"/>
              </a:p>
              <a:p>
                <a:pPr marL="0" indent="0">
                  <a:buNone/>
                </a:pPr>
                <a14:m>
                  <m:oMathPara xmlns:m="http://schemas.openxmlformats.org/officeDocument/2006/math">
                    <m:oMathParaPr>
                      <m:jc m:val="centerGroup"/>
                    </m:oMathParaPr>
                    <m:oMath xmlns:m="http://schemas.openxmlformats.org/officeDocument/2006/math">
                      <m:sSub>
                        <m:sSubPr>
                          <m:ctrlPr>
                            <a:rPr lang="ja-JP" altLang="en-US" sz="2400" i="1" smtClean="0">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𝜋</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𝑓</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𝑎</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𝑧</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𝑤</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𝑎</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sSub>
                        <m:sSubPr>
                          <m:ctrlPr>
                            <a:rPr lang="ja-JP" altLang="en-US" sz="2400" i="1">
                              <a:solidFill>
                                <a:srgbClr val="000000"/>
                              </a:solidFill>
                              <a:latin typeface="Cambria Math" panose="02040503050406030204" pitchFamily="18" charset="0"/>
                            </a:rPr>
                          </m:ctrlPr>
                        </m:sSubPr>
                        <m:e>
                          <m:r>
                            <a:rPr lang="ja-JP" altLang="en-US" sz="2400" i="1">
                              <a:solidFill>
                                <a:srgbClr val="000000"/>
                              </a:solidFill>
                              <a:latin typeface="Cambria Math" panose="02040503050406030204" pitchFamily="18" charset="0"/>
                            </a:rPr>
                            <m:t>𝑑</m:t>
                          </m:r>
                        </m:e>
                        <m:sub>
                          <m:r>
                            <a:rPr lang="ja-JP" altLang="en-US" sz="2400" i="1">
                              <a:solidFill>
                                <a:srgbClr val="000000"/>
                              </a:solidFill>
                              <a:latin typeface="Cambria Math" panose="02040503050406030204" pitchFamily="18" charset="0"/>
                            </a:rPr>
                            <m:t>𝑖</m:t>
                          </m:r>
                        </m:sub>
                      </m:sSub>
                      <m:r>
                        <a:rPr lang="ja-JP" altLang="en-US" sz="2400" i="1">
                          <a:solidFill>
                            <a:srgbClr val="000000"/>
                          </a:solidFill>
                          <a:latin typeface="Cambria Math" panose="02040503050406030204" pitchFamily="18" charset="0"/>
                        </a:rPr>
                        <m:t>)</m:t>
                      </m:r>
                    </m:oMath>
                  </m:oMathPara>
                </a14:m>
                <a:endParaRPr lang="en-US" altLang="ja-JP" sz="2400" dirty="0"/>
              </a:p>
              <a:p>
                <a:pPr marL="0" indent="0">
                  <a:buNone/>
                </a:pPr>
                <a:r>
                  <a:rPr lang="en-US" altLang="ja-JP" sz="2400" dirty="0"/>
                  <a:t>	</a:t>
                </a:r>
                <a:endParaRPr lang="ja-JP" altLang="en-US" sz="2400" dirty="0"/>
              </a:p>
              <a:p>
                <a:pPr marL="0" indent="0">
                  <a:buNone/>
                </a:pPr>
                <a:endParaRPr lang="ja-JP" altLang="en-US" sz="2500" dirty="0"/>
              </a:p>
            </p:txBody>
          </p:sp>
        </mc:Choice>
        <mc:Fallback xmlns="">
          <p:sp>
            <p:nvSpPr>
              <p:cNvPr id="6" name="コンテンツ プレースホルダー 5">
                <a:extLst>
                  <a:ext uri="{FF2B5EF4-FFF2-40B4-BE49-F238E27FC236}">
                    <a16:creationId xmlns:a16="http://schemas.microsoft.com/office/drawing/2014/main" id="{4430B77F-AA17-4A61-989B-FAC26CA87828}"/>
                  </a:ext>
                </a:extLst>
              </p:cNvPr>
              <p:cNvSpPr>
                <a:spLocks noGrp="1" noRot="1" noChangeAspect="1" noMove="1" noResize="1" noEditPoints="1" noAdjustHandles="1" noChangeArrowheads="1" noChangeShapeType="1" noTextEdit="1"/>
              </p:cNvSpPr>
              <p:nvPr>
                <p:ph idx="1"/>
              </p:nvPr>
            </p:nvSpPr>
            <p:spPr>
              <a:xfrm>
                <a:off x="628650" y="1412776"/>
                <a:ext cx="7886700" cy="5080098"/>
              </a:xfrm>
              <a:blipFill>
                <a:blip r:embed="rId2"/>
                <a:stretch>
                  <a:fillRect l="-1005" t="-156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64196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ja-JP" altLang="en-US"/>
              <a:t>反応関数</a:t>
            </a:r>
          </a:p>
        </p:txBody>
      </p:sp>
      <p:sp>
        <p:nvSpPr>
          <p:cNvPr id="61443" name="Rectangle 3"/>
          <p:cNvSpPr>
            <a:spLocks noGrp="1" noChangeArrowheads="1"/>
          </p:cNvSpPr>
          <p:nvPr>
            <p:ph type="body" sz="half" idx="1"/>
          </p:nvPr>
        </p:nvSpPr>
        <p:spPr>
          <a:xfrm>
            <a:off x="539552" y="1556792"/>
            <a:ext cx="7993261" cy="4680496"/>
          </a:xfrm>
        </p:spPr>
        <p:txBody>
          <a:bodyPr>
            <a:normAutofit/>
          </a:bodyPr>
          <a:lstStyle/>
          <a:p>
            <a:pPr>
              <a:lnSpc>
                <a:spcPct val="100000"/>
              </a:lnSpc>
            </a:pPr>
            <a:r>
              <a:rPr lang="en-US" altLang="ja-JP" sz="2800" i="1" dirty="0">
                <a:latin typeface="Times New Roman" pitchFamily="18" charset="0"/>
                <a:cs typeface="Times New Roman" pitchFamily="18" charset="0"/>
              </a:rPr>
              <a:t>d</a:t>
            </a:r>
            <a:r>
              <a:rPr lang="en-US" altLang="ja-JP" sz="2800" baseline="-25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h</a:t>
            </a:r>
            <a:r>
              <a:rPr lang="en-US" altLang="ja-JP" sz="2800" baseline="-25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d</a:t>
            </a:r>
            <a:r>
              <a:rPr lang="en-US" altLang="ja-JP" sz="2800" baseline="-25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a:t>
            </a:r>
            <a:r>
              <a:rPr lang="ja-JP" altLang="en-US" sz="2800" dirty="0" err="1">
                <a:latin typeface="Times New Roman" pitchFamily="18" charset="0"/>
                <a:cs typeface="Times New Roman" pitchFamily="18" charset="0"/>
              </a:rPr>
              <a:t>，</a:t>
            </a:r>
            <a:r>
              <a:rPr lang="en-US" altLang="ja-JP" sz="2800" i="1" dirty="0">
                <a:latin typeface="Times New Roman" pitchFamily="18" charset="0"/>
                <a:cs typeface="Times New Roman" pitchFamily="18" charset="0"/>
              </a:rPr>
              <a:t>d</a:t>
            </a:r>
            <a:r>
              <a:rPr lang="en-US" altLang="ja-JP" sz="2800" baseline="-25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h</a:t>
            </a:r>
            <a:r>
              <a:rPr lang="en-US" altLang="ja-JP" sz="2800" baseline="-25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a:t>
            </a:r>
            <a:r>
              <a:rPr lang="en-US" altLang="ja-JP" sz="2800" i="1" dirty="0">
                <a:latin typeface="Times New Roman" pitchFamily="18" charset="0"/>
                <a:cs typeface="Times New Roman" pitchFamily="18" charset="0"/>
              </a:rPr>
              <a:t>d</a:t>
            </a:r>
            <a:r>
              <a:rPr lang="en-US" altLang="ja-JP" sz="2800" baseline="-25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a:t>
            </a:r>
          </a:p>
          <a:p>
            <a:pPr lvl="1">
              <a:lnSpc>
                <a:spcPct val="100000"/>
              </a:lnSpc>
            </a:pPr>
            <a:r>
              <a:rPr lang="ja-JP" altLang="en-US" sz="2800" dirty="0">
                <a:latin typeface="Times New Roman" pitchFamily="18" charset="0"/>
                <a:cs typeface="Times New Roman" pitchFamily="18" charset="0"/>
              </a:rPr>
              <a:t>反応関数</a:t>
            </a:r>
          </a:p>
          <a:p>
            <a:pPr>
              <a:lnSpc>
                <a:spcPct val="100000"/>
              </a:lnSpc>
            </a:pPr>
            <a:r>
              <a:rPr lang="ja-JP" altLang="en-US" sz="2800" dirty="0">
                <a:latin typeface="Times New Roman" pitchFamily="18" charset="0"/>
                <a:cs typeface="Times New Roman" pitchFamily="18" charset="0"/>
              </a:rPr>
              <a:t>追加的仮定</a:t>
            </a:r>
          </a:p>
          <a:p>
            <a:pPr lvl="1">
              <a:lnSpc>
                <a:spcPct val="100000"/>
              </a:lnSpc>
            </a:pPr>
            <a:r>
              <a:rPr lang="en-US" altLang="ja-JP" sz="2800" i="1" dirty="0">
                <a:latin typeface="Times New Roman" pitchFamily="18" charset="0"/>
                <a:cs typeface="Times New Roman" pitchFamily="18" charset="0"/>
              </a:rPr>
              <a:t>h</a:t>
            </a:r>
            <a:r>
              <a:rPr lang="en-US" altLang="ja-JP" sz="2800" baseline="-25000" dirty="0">
                <a:latin typeface="Times New Roman" pitchFamily="18" charset="0"/>
                <a:cs typeface="Times New Roman" pitchFamily="18" charset="0"/>
              </a:rPr>
              <a:t>1</a:t>
            </a:r>
            <a:r>
              <a:rPr lang="en-US" altLang="ja-JP" sz="2800" dirty="0">
                <a:latin typeface="Times New Roman" pitchFamily="18" charset="0"/>
                <a:cs typeface="Times New Roman" pitchFamily="18" charset="0"/>
              </a:rPr>
              <a:t>(0)&gt;0, </a:t>
            </a:r>
            <a:r>
              <a:rPr lang="en-US" altLang="ja-JP" sz="2800" i="1" dirty="0">
                <a:latin typeface="Times New Roman" pitchFamily="18" charset="0"/>
                <a:cs typeface="Times New Roman" pitchFamily="18" charset="0"/>
              </a:rPr>
              <a:t>h</a:t>
            </a:r>
            <a:r>
              <a:rPr lang="en-US" altLang="ja-JP" sz="2800" baseline="-25000" dirty="0">
                <a:latin typeface="Times New Roman" pitchFamily="18" charset="0"/>
                <a:cs typeface="Times New Roman" pitchFamily="18" charset="0"/>
              </a:rPr>
              <a:t>2</a:t>
            </a:r>
            <a:r>
              <a:rPr lang="en-US" altLang="ja-JP" sz="2800" dirty="0">
                <a:latin typeface="Times New Roman" pitchFamily="18" charset="0"/>
                <a:cs typeface="Times New Roman" pitchFamily="18" charset="0"/>
              </a:rPr>
              <a:t>(0)&gt;0</a:t>
            </a:r>
          </a:p>
          <a:p>
            <a:pPr lvl="2">
              <a:lnSpc>
                <a:spcPct val="100000"/>
              </a:lnSpc>
            </a:pPr>
            <a:r>
              <a:rPr lang="ja-JP" altLang="en-US" sz="2400" dirty="0"/>
              <a:t>他者の軍事行動が</a:t>
            </a:r>
            <a:r>
              <a:rPr lang="en-US" altLang="ja-JP" sz="2400" dirty="0"/>
              <a:t>0</a:t>
            </a:r>
            <a:r>
              <a:rPr lang="ja-JP" altLang="en-US" sz="2400" dirty="0"/>
              <a:t>のとき，自分にとって最適な軍事行動のレベルは正</a:t>
            </a:r>
          </a:p>
          <a:p>
            <a:pPr lvl="1">
              <a:lnSpc>
                <a:spcPct val="100000"/>
              </a:lnSpc>
            </a:pPr>
            <a:r>
              <a:rPr lang="ja-JP" altLang="en-US" sz="2800" dirty="0"/>
              <a:t>少なくとも均衡（</a:t>
            </a:r>
            <a:r>
              <a:rPr lang="en-US" altLang="ja-JP" sz="2800" dirty="0"/>
              <a:t>Nash</a:t>
            </a:r>
            <a:r>
              <a:rPr lang="ja-JP" altLang="en-US" sz="2800" dirty="0"/>
              <a:t>均衡）の近傍では，</a:t>
            </a:r>
            <a:r>
              <a:rPr lang="en-US" altLang="ja-JP" sz="2800" dirty="0">
                <a:latin typeface="Times New Roman" pitchFamily="18" charset="0"/>
                <a:cs typeface="Times New Roman" pitchFamily="18" charset="0"/>
              </a:rPr>
              <a:t>0&lt;</a:t>
            </a:r>
            <a:r>
              <a:rPr lang="en-US" altLang="ja-JP" sz="2800" i="1" dirty="0">
                <a:latin typeface="Times New Roman" pitchFamily="18" charset="0"/>
                <a:cs typeface="Times New Roman" pitchFamily="18" charset="0"/>
              </a:rPr>
              <a:t>h</a:t>
            </a:r>
            <a:r>
              <a:rPr lang="en-US" altLang="ja-JP" sz="2800" i="1" baseline="-25000" dirty="0">
                <a:latin typeface="Times New Roman" pitchFamily="18" charset="0"/>
                <a:cs typeface="Times New Roman" pitchFamily="18" charset="0"/>
              </a:rPr>
              <a:t>i</a:t>
            </a:r>
            <a:r>
              <a:rPr lang="en-US" altLang="ja-JP" sz="2800" i="1" dirty="0">
                <a:latin typeface="Times New Roman" pitchFamily="18" charset="0"/>
                <a:cs typeface="Times New Roman" pitchFamily="18" charset="0"/>
              </a:rPr>
              <a:t>’</a:t>
            </a:r>
            <a:r>
              <a:rPr lang="en-US" altLang="ja-JP" sz="2800" dirty="0">
                <a:latin typeface="Times New Roman" pitchFamily="18" charset="0"/>
                <a:cs typeface="Times New Roman" pitchFamily="18" charset="0"/>
              </a:rPr>
              <a:t>(</a:t>
            </a:r>
            <a:r>
              <a:rPr lang="en-US" altLang="ja-JP" sz="2800" i="1" dirty="0" err="1">
                <a:latin typeface="Times New Roman" pitchFamily="18" charset="0"/>
                <a:cs typeface="Times New Roman" pitchFamily="18" charset="0"/>
              </a:rPr>
              <a:t>d</a:t>
            </a:r>
            <a:r>
              <a:rPr lang="en-US" altLang="ja-JP" sz="2800" i="1" baseline="-25000" dirty="0" err="1">
                <a:latin typeface="Times New Roman" pitchFamily="18" charset="0"/>
                <a:cs typeface="Times New Roman" pitchFamily="18" charset="0"/>
              </a:rPr>
              <a:t>j</a:t>
            </a:r>
            <a:r>
              <a:rPr lang="en-US" altLang="ja-JP" sz="2800" dirty="0">
                <a:latin typeface="Times New Roman" pitchFamily="18" charset="0"/>
                <a:cs typeface="Times New Roman" pitchFamily="18" charset="0"/>
              </a:rPr>
              <a:t>)&lt;1</a:t>
            </a:r>
          </a:p>
          <a:p>
            <a:pPr lvl="2">
              <a:lnSpc>
                <a:spcPct val="100000"/>
              </a:lnSpc>
            </a:pPr>
            <a:r>
              <a:rPr lang="ja-JP" altLang="en-US" sz="2400" dirty="0">
                <a:latin typeface="Times New Roman" pitchFamily="18" charset="0"/>
                <a:cs typeface="Times New Roman" pitchFamily="18" charset="0"/>
              </a:rPr>
              <a:t>農業の限界生産物曲線の傾き，軍事行動の限界生産物曲線の傾きの和が１より小さければよい</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Line 2"/>
          <p:cNvSpPr>
            <a:spLocks noChangeShapeType="1"/>
          </p:cNvSpPr>
          <p:nvPr/>
        </p:nvSpPr>
        <p:spPr bwMode="auto">
          <a:xfrm flipH="1">
            <a:off x="2195513" y="2708275"/>
            <a:ext cx="3313112" cy="0"/>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67" name="Line 3"/>
          <p:cNvSpPr>
            <a:spLocks noChangeShapeType="1"/>
          </p:cNvSpPr>
          <p:nvPr/>
        </p:nvSpPr>
        <p:spPr bwMode="auto">
          <a:xfrm>
            <a:off x="5508625" y="2708275"/>
            <a:ext cx="0" cy="2881313"/>
          </a:xfrm>
          <a:prstGeom prst="line">
            <a:avLst/>
          </a:prstGeom>
          <a:noFill/>
          <a:ln w="9525">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68" name="Line 4"/>
          <p:cNvSpPr>
            <a:spLocks noChangeShapeType="1"/>
          </p:cNvSpPr>
          <p:nvPr/>
        </p:nvSpPr>
        <p:spPr bwMode="auto">
          <a:xfrm>
            <a:off x="2195513" y="5589588"/>
            <a:ext cx="4897437"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69" name="Line 5"/>
          <p:cNvSpPr>
            <a:spLocks noChangeShapeType="1"/>
          </p:cNvSpPr>
          <p:nvPr/>
        </p:nvSpPr>
        <p:spPr bwMode="auto">
          <a:xfrm flipV="1">
            <a:off x="2195513" y="1052513"/>
            <a:ext cx="0" cy="453707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0" name="Text Box 6"/>
          <p:cNvSpPr txBox="1">
            <a:spLocks noChangeArrowheads="1"/>
          </p:cNvSpPr>
          <p:nvPr/>
        </p:nvSpPr>
        <p:spPr bwMode="auto">
          <a:xfrm>
            <a:off x="5364163" y="5734050"/>
            <a:ext cx="720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latin typeface="Times New Roman" pitchFamily="18" charset="0"/>
                <a:cs typeface="Times New Roman" pitchFamily="18" charset="0"/>
              </a:rPr>
              <a:t>d</a:t>
            </a:r>
            <a:r>
              <a:rPr lang="en-US" altLang="ja-JP" sz="2000" baseline="-25000">
                <a:latin typeface="Times New Roman" pitchFamily="18" charset="0"/>
                <a:cs typeface="Times New Roman" pitchFamily="18" charset="0"/>
              </a:rPr>
              <a:t>1</a:t>
            </a:r>
            <a:r>
              <a:rPr lang="en-US" altLang="ja-JP" sz="2000">
                <a:latin typeface="Times New Roman" pitchFamily="18" charset="0"/>
                <a:cs typeface="Times New Roman" pitchFamily="18" charset="0"/>
              </a:rPr>
              <a:t>*</a:t>
            </a:r>
          </a:p>
        </p:txBody>
      </p:sp>
      <p:sp>
        <p:nvSpPr>
          <p:cNvPr id="62471" name="Text Box 7"/>
          <p:cNvSpPr txBox="1">
            <a:spLocks noChangeArrowheads="1"/>
          </p:cNvSpPr>
          <p:nvPr/>
        </p:nvSpPr>
        <p:spPr bwMode="auto">
          <a:xfrm>
            <a:off x="1647826" y="1052513"/>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dirty="0">
                <a:latin typeface="Times New Roman" pitchFamily="18" charset="0"/>
                <a:cs typeface="Times New Roman" pitchFamily="18" charset="0"/>
              </a:rPr>
              <a:t>d</a:t>
            </a:r>
            <a:r>
              <a:rPr lang="en-US" altLang="ja-JP" sz="2000" baseline="-25000" dirty="0">
                <a:latin typeface="Times New Roman" pitchFamily="18" charset="0"/>
                <a:cs typeface="Times New Roman" pitchFamily="18" charset="0"/>
              </a:rPr>
              <a:t>2</a:t>
            </a:r>
          </a:p>
        </p:txBody>
      </p:sp>
      <p:sp>
        <p:nvSpPr>
          <p:cNvPr id="62472" name="Freeform 8"/>
          <p:cNvSpPr>
            <a:spLocks/>
          </p:cNvSpPr>
          <p:nvPr/>
        </p:nvSpPr>
        <p:spPr bwMode="auto">
          <a:xfrm>
            <a:off x="3219450" y="1114425"/>
            <a:ext cx="2895600" cy="4457700"/>
          </a:xfrm>
          <a:custGeom>
            <a:avLst/>
            <a:gdLst>
              <a:gd name="T0" fmla="*/ 0 w 1824"/>
              <a:gd name="T1" fmla="*/ 2808 h 2808"/>
              <a:gd name="T2" fmla="*/ 78 w 1824"/>
              <a:gd name="T3" fmla="*/ 2784 h 2808"/>
              <a:gd name="T4" fmla="*/ 120 w 1824"/>
              <a:gd name="T5" fmla="*/ 2754 h 2808"/>
              <a:gd name="T6" fmla="*/ 228 w 1824"/>
              <a:gd name="T7" fmla="*/ 2706 h 2808"/>
              <a:gd name="T8" fmla="*/ 456 w 1824"/>
              <a:gd name="T9" fmla="*/ 2592 h 2808"/>
              <a:gd name="T10" fmla="*/ 600 w 1824"/>
              <a:gd name="T11" fmla="*/ 2496 h 2808"/>
              <a:gd name="T12" fmla="*/ 636 w 1824"/>
              <a:gd name="T13" fmla="*/ 2472 h 2808"/>
              <a:gd name="T14" fmla="*/ 714 w 1824"/>
              <a:gd name="T15" fmla="*/ 2406 h 2808"/>
              <a:gd name="T16" fmla="*/ 762 w 1824"/>
              <a:gd name="T17" fmla="*/ 2340 h 2808"/>
              <a:gd name="T18" fmla="*/ 870 w 1824"/>
              <a:gd name="T19" fmla="*/ 2172 h 2808"/>
              <a:gd name="T20" fmla="*/ 1026 w 1824"/>
              <a:gd name="T21" fmla="*/ 1860 h 2808"/>
              <a:gd name="T22" fmla="*/ 1080 w 1824"/>
              <a:gd name="T23" fmla="*/ 1776 h 2808"/>
              <a:gd name="T24" fmla="*/ 1140 w 1824"/>
              <a:gd name="T25" fmla="*/ 1674 h 2808"/>
              <a:gd name="T26" fmla="*/ 1182 w 1824"/>
              <a:gd name="T27" fmla="*/ 1590 h 2808"/>
              <a:gd name="T28" fmla="*/ 1236 w 1824"/>
              <a:gd name="T29" fmla="*/ 1476 h 2808"/>
              <a:gd name="T30" fmla="*/ 1272 w 1824"/>
              <a:gd name="T31" fmla="*/ 1350 h 2808"/>
              <a:gd name="T32" fmla="*/ 1338 w 1824"/>
              <a:gd name="T33" fmla="*/ 1218 h 2808"/>
              <a:gd name="T34" fmla="*/ 1374 w 1824"/>
              <a:gd name="T35" fmla="*/ 1122 h 2808"/>
              <a:gd name="T36" fmla="*/ 1380 w 1824"/>
              <a:gd name="T37" fmla="*/ 1098 h 2808"/>
              <a:gd name="T38" fmla="*/ 1404 w 1824"/>
              <a:gd name="T39" fmla="*/ 1062 h 2808"/>
              <a:gd name="T40" fmla="*/ 1464 w 1824"/>
              <a:gd name="T41" fmla="*/ 924 h 2808"/>
              <a:gd name="T42" fmla="*/ 1476 w 1824"/>
              <a:gd name="T43" fmla="*/ 882 h 2808"/>
              <a:gd name="T44" fmla="*/ 1488 w 1824"/>
              <a:gd name="T45" fmla="*/ 864 h 2808"/>
              <a:gd name="T46" fmla="*/ 1500 w 1824"/>
              <a:gd name="T47" fmla="*/ 828 h 2808"/>
              <a:gd name="T48" fmla="*/ 1512 w 1824"/>
              <a:gd name="T49" fmla="*/ 786 h 2808"/>
              <a:gd name="T50" fmla="*/ 1530 w 1824"/>
              <a:gd name="T51" fmla="*/ 768 h 2808"/>
              <a:gd name="T52" fmla="*/ 1590 w 1824"/>
              <a:gd name="T53" fmla="*/ 678 h 2808"/>
              <a:gd name="T54" fmla="*/ 1614 w 1824"/>
              <a:gd name="T55" fmla="*/ 642 h 2808"/>
              <a:gd name="T56" fmla="*/ 1626 w 1824"/>
              <a:gd name="T57" fmla="*/ 624 h 2808"/>
              <a:gd name="T58" fmla="*/ 1656 w 1824"/>
              <a:gd name="T59" fmla="*/ 564 h 2808"/>
              <a:gd name="T60" fmla="*/ 1656 w 1824"/>
              <a:gd name="T61" fmla="*/ 564 h 2808"/>
              <a:gd name="T62" fmla="*/ 1680 w 1824"/>
              <a:gd name="T63" fmla="*/ 504 h 2808"/>
              <a:gd name="T64" fmla="*/ 1770 w 1824"/>
              <a:gd name="T65" fmla="*/ 192 h 2808"/>
              <a:gd name="T66" fmla="*/ 1806 w 1824"/>
              <a:gd name="T67" fmla="*/ 54 h 2808"/>
              <a:gd name="T68" fmla="*/ 1818 w 1824"/>
              <a:gd name="T69" fmla="*/ 18 h 2808"/>
              <a:gd name="T70" fmla="*/ 1824 w 1824"/>
              <a:gd name="T71" fmla="*/ 0 h 2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824" h="2808">
                <a:moveTo>
                  <a:pt x="0" y="2808"/>
                </a:moveTo>
                <a:cubicBezTo>
                  <a:pt x="25" y="2800"/>
                  <a:pt x="54" y="2794"/>
                  <a:pt x="78" y="2784"/>
                </a:cubicBezTo>
                <a:cubicBezTo>
                  <a:pt x="136" y="2759"/>
                  <a:pt x="71" y="2787"/>
                  <a:pt x="120" y="2754"/>
                </a:cubicBezTo>
                <a:cubicBezTo>
                  <a:pt x="139" y="2741"/>
                  <a:pt x="207" y="2713"/>
                  <a:pt x="228" y="2706"/>
                </a:cubicBezTo>
                <a:cubicBezTo>
                  <a:pt x="295" y="2656"/>
                  <a:pt x="381" y="2629"/>
                  <a:pt x="456" y="2592"/>
                </a:cubicBezTo>
                <a:cubicBezTo>
                  <a:pt x="502" y="2569"/>
                  <a:pt x="559" y="2528"/>
                  <a:pt x="600" y="2496"/>
                </a:cubicBezTo>
                <a:cubicBezTo>
                  <a:pt x="634" y="2470"/>
                  <a:pt x="602" y="2483"/>
                  <a:pt x="636" y="2472"/>
                </a:cubicBezTo>
                <a:cubicBezTo>
                  <a:pt x="660" y="2448"/>
                  <a:pt x="686" y="2424"/>
                  <a:pt x="714" y="2406"/>
                </a:cubicBezTo>
                <a:cubicBezTo>
                  <a:pt x="724" y="2376"/>
                  <a:pt x="743" y="2364"/>
                  <a:pt x="762" y="2340"/>
                </a:cubicBezTo>
                <a:cubicBezTo>
                  <a:pt x="803" y="2288"/>
                  <a:pt x="830" y="2225"/>
                  <a:pt x="870" y="2172"/>
                </a:cubicBezTo>
                <a:cubicBezTo>
                  <a:pt x="907" y="2062"/>
                  <a:pt x="972" y="1961"/>
                  <a:pt x="1026" y="1860"/>
                </a:cubicBezTo>
                <a:cubicBezTo>
                  <a:pt x="1037" y="1840"/>
                  <a:pt x="1072" y="1801"/>
                  <a:pt x="1080" y="1776"/>
                </a:cubicBezTo>
                <a:cubicBezTo>
                  <a:pt x="1095" y="1732"/>
                  <a:pt x="1115" y="1709"/>
                  <a:pt x="1140" y="1674"/>
                </a:cubicBezTo>
                <a:cubicBezTo>
                  <a:pt x="1161" y="1645"/>
                  <a:pt x="1156" y="1616"/>
                  <a:pt x="1182" y="1590"/>
                </a:cubicBezTo>
                <a:cubicBezTo>
                  <a:pt x="1192" y="1550"/>
                  <a:pt x="1218" y="1513"/>
                  <a:pt x="1236" y="1476"/>
                </a:cubicBezTo>
                <a:cubicBezTo>
                  <a:pt x="1256" y="1435"/>
                  <a:pt x="1255" y="1390"/>
                  <a:pt x="1272" y="1350"/>
                </a:cubicBezTo>
                <a:cubicBezTo>
                  <a:pt x="1291" y="1305"/>
                  <a:pt x="1316" y="1262"/>
                  <a:pt x="1338" y="1218"/>
                </a:cubicBezTo>
                <a:cubicBezTo>
                  <a:pt x="1344" y="1189"/>
                  <a:pt x="1358" y="1147"/>
                  <a:pt x="1374" y="1122"/>
                </a:cubicBezTo>
                <a:cubicBezTo>
                  <a:pt x="1376" y="1114"/>
                  <a:pt x="1376" y="1105"/>
                  <a:pt x="1380" y="1098"/>
                </a:cubicBezTo>
                <a:cubicBezTo>
                  <a:pt x="1386" y="1085"/>
                  <a:pt x="1404" y="1062"/>
                  <a:pt x="1404" y="1062"/>
                </a:cubicBezTo>
                <a:cubicBezTo>
                  <a:pt x="1416" y="1013"/>
                  <a:pt x="1442" y="969"/>
                  <a:pt x="1464" y="924"/>
                </a:cubicBezTo>
                <a:cubicBezTo>
                  <a:pt x="1476" y="901"/>
                  <a:pt x="1464" y="909"/>
                  <a:pt x="1476" y="882"/>
                </a:cubicBezTo>
                <a:cubicBezTo>
                  <a:pt x="1479" y="875"/>
                  <a:pt x="1485" y="871"/>
                  <a:pt x="1488" y="864"/>
                </a:cubicBezTo>
                <a:cubicBezTo>
                  <a:pt x="1493" y="852"/>
                  <a:pt x="1496" y="840"/>
                  <a:pt x="1500" y="828"/>
                </a:cubicBezTo>
                <a:cubicBezTo>
                  <a:pt x="1505" y="814"/>
                  <a:pt x="1505" y="799"/>
                  <a:pt x="1512" y="786"/>
                </a:cubicBezTo>
                <a:cubicBezTo>
                  <a:pt x="1516" y="779"/>
                  <a:pt x="1525" y="775"/>
                  <a:pt x="1530" y="768"/>
                </a:cubicBezTo>
                <a:cubicBezTo>
                  <a:pt x="1552" y="740"/>
                  <a:pt x="1570" y="708"/>
                  <a:pt x="1590" y="678"/>
                </a:cubicBezTo>
                <a:cubicBezTo>
                  <a:pt x="1598" y="666"/>
                  <a:pt x="1606" y="654"/>
                  <a:pt x="1614" y="642"/>
                </a:cubicBezTo>
                <a:cubicBezTo>
                  <a:pt x="1618" y="636"/>
                  <a:pt x="1626" y="624"/>
                  <a:pt x="1626" y="624"/>
                </a:cubicBezTo>
                <a:cubicBezTo>
                  <a:pt x="1635" y="586"/>
                  <a:pt x="1627" y="607"/>
                  <a:pt x="1656" y="564"/>
                </a:cubicBezTo>
                <a:lnTo>
                  <a:pt x="1656" y="564"/>
                </a:lnTo>
                <a:cubicBezTo>
                  <a:pt x="1663" y="542"/>
                  <a:pt x="1667" y="524"/>
                  <a:pt x="1680" y="504"/>
                </a:cubicBezTo>
                <a:cubicBezTo>
                  <a:pt x="1706" y="399"/>
                  <a:pt x="1746" y="298"/>
                  <a:pt x="1770" y="192"/>
                </a:cubicBezTo>
                <a:cubicBezTo>
                  <a:pt x="1781" y="144"/>
                  <a:pt x="1790" y="101"/>
                  <a:pt x="1806" y="54"/>
                </a:cubicBezTo>
                <a:cubicBezTo>
                  <a:pt x="1810" y="42"/>
                  <a:pt x="1814" y="30"/>
                  <a:pt x="1818" y="18"/>
                </a:cubicBezTo>
                <a:cubicBezTo>
                  <a:pt x="1820" y="12"/>
                  <a:pt x="1824" y="0"/>
                  <a:pt x="1824" y="0"/>
                </a:cubicBezTo>
              </a:path>
            </a:pathLst>
          </a:custGeom>
          <a:noFill/>
          <a:ln w="57150" cmpd="sng">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3" name="Freeform 9"/>
          <p:cNvSpPr>
            <a:spLocks/>
          </p:cNvSpPr>
          <p:nvPr/>
        </p:nvSpPr>
        <p:spPr bwMode="auto">
          <a:xfrm>
            <a:off x="2228850" y="2381250"/>
            <a:ext cx="4629150" cy="2019300"/>
          </a:xfrm>
          <a:custGeom>
            <a:avLst/>
            <a:gdLst>
              <a:gd name="T0" fmla="*/ 0 w 2916"/>
              <a:gd name="T1" fmla="*/ 1272 h 1272"/>
              <a:gd name="T2" fmla="*/ 66 w 2916"/>
              <a:gd name="T3" fmla="*/ 1224 h 1272"/>
              <a:gd name="T4" fmla="*/ 138 w 2916"/>
              <a:gd name="T5" fmla="*/ 1164 h 1272"/>
              <a:gd name="T6" fmla="*/ 174 w 2916"/>
              <a:gd name="T7" fmla="*/ 1128 h 1272"/>
              <a:gd name="T8" fmla="*/ 210 w 2916"/>
              <a:gd name="T9" fmla="*/ 1104 h 1272"/>
              <a:gd name="T10" fmla="*/ 282 w 2916"/>
              <a:gd name="T11" fmla="*/ 1050 h 1272"/>
              <a:gd name="T12" fmla="*/ 384 w 2916"/>
              <a:gd name="T13" fmla="*/ 954 h 1272"/>
              <a:gd name="T14" fmla="*/ 438 w 2916"/>
              <a:gd name="T15" fmla="*/ 906 h 1272"/>
              <a:gd name="T16" fmla="*/ 480 w 2916"/>
              <a:gd name="T17" fmla="*/ 852 h 1272"/>
              <a:gd name="T18" fmla="*/ 546 w 2916"/>
              <a:gd name="T19" fmla="*/ 780 h 1272"/>
              <a:gd name="T20" fmla="*/ 576 w 2916"/>
              <a:gd name="T21" fmla="*/ 744 h 1272"/>
              <a:gd name="T22" fmla="*/ 774 w 2916"/>
              <a:gd name="T23" fmla="*/ 654 h 1272"/>
              <a:gd name="T24" fmla="*/ 906 w 2916"/>
              <a:gd name="T25" fmla="*/ 588 h 1272"/>
              <a:gd name="T26" fmla="*/ 1026 w 2916"/>
              <a:gd name="T27" fmla="*/ 528 h 1272"/>
              <a:gd name="T28" fmla="*/ 1098 w 2916"/>
              <a:gd name="T29" fmla="*/ 486 h 1272"/>
              <a:gd name="T30" fmla="*/ 1152 w 2916"/>
              <a:gd name="T31" fmla="*/ 468 h 1272"/>
              <a:gd name="T32" fmla="*/ 1302 w 2916"/>
              <a:gd name="T33" fmla="*/ 390 h 1272"/>
              <a:gd name="T34" fmla="*/ 1470 w 2916"/>
              <a:gd name="T35" fmla="*/ 306 h 1272"/>
              <a:gd name="T36" fmla="*/ 1602 w 2916"/>
              <a:gd name="T37" fmla="*/ 270 h 1272"/>
              <a:gd name="T38" fmla="*/ 1692 w 2916"/>
              <a:gd name="T39" fmla="*/ 240 h 1272"/>
              <a:gd name="T40" fmla="*/ 1884 w 2916"/>
              <a:gd name="T41" fmla="*/ 228 h 1272"/>
              <a:gd name="T42" fmla="*/ 2160 w 2916"/>
              <a:gd name="T43" fmla="*/ 174 h 1272"/>
              <a:gd name="T44" fmla="*/ 2340 w 2916"/>
              <a:gd name="T45" fmla="*/ 108 h 1272"/>
              <a:gd name="T46" fmla="*/ 2478 w 2916"/>
              <a:gd name="T47" fmla="*/ 72 h 1272"/>
              <a:gd name="T48" fmla="*/ 2616 w 2916"/>
              <a:gd name="T49" fmla="*/ 36 h 1272"/>
              <a:gd name="T50" fmla="*/ 2790 w 2916"/>
              <a:gd name="T51" fmla="*/ 18 h 1272"/>
              <a:gd name="T52" fmla="*/ 2880 w 2916"/>
              <a:gd name="T53" fmla="*/ 6 h 1272"/>
              <a:gd name="T54" fmla="*/ 2916 w 2916"/>
              <a:gd name="T55" fmla="*/ 0 h 1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916" h="1272">
                <a:moveTo>
                  <a:pt x="0" y="1272"/>
                </a:moveTo>
                <a:cubicBezTo>
                  <a:pt x="26" y="1255"/>
                  <a:pt x="35" y="1234"/>
                  <a:pt x="66" y="1224"/>
                </a:cubicBezTo>
                <a:cubicBezTo>
                  <a:pt x="88" y="1202"/>
                  <a:pt x="115" y="1185"/>
                  <a:pt x="138" y="1164"/>
                </a:cubicBezTo>
                <a:cubicBezTo>
                  <a:pt x="151" y="1153"/>
                  <a:pt x="160" y="1137"/>
                  <a:pt x="174" y="1128"/>
                </a:cubicBezTo>
                <a:cubicBezTo>
                  <a:pt x="186" y="1120"/>
                  <a:pt x="210" y="1104"/>
                  <a:pt x="210" y="1104"/>
                </a:cubicBezTo>
                <a:cubicBezTo>
                  <a:pt x="227" y="1078"/>
                  <a:pt x="257" y="1068"/>
                  <a:pt x="282" y="1050"/>
                </a:cubicBezTo>
                <a:cubicBezTo>
                  <a:pt x="320" y="1023"/>
                  <a:pt x="346" y="979"/>
                  <a:pt x="384" y="954"/>
                </a:cubicBezTo>
                <a:cubicBezTo>
                  <a:pt x="400" y="931"/>
                  <a:pt x="418" y="926"/>
                  <a:pt x="438" y="906"/>
                </a:cubicBezTo>
                <a:cubicBezTo>
                  <a:pt x="454" y="890"/>
                  <a:pt x="465" y="869"/>
                  <a:pt x="480" y="852"/>
                </a:cubicBezTo>
                <a:cubicBezTo>
                  <a:pt x="502" y="827"/>
                  <a:pt x="525" y="806"/>
                  <a:pt x="546" y="780"/>
                </a:cubicBezTo>
                <a:cubicBezTo>
                  <a:pt x="564" y="758"/>
                  <a:pt x="551" y="763"/>
                  <a:pt x="576" y="744"/>
                </a:cubicBezTo>
                <a:cubicBezTo>
                  <a:pt x="629" y="702"/>
                  <a:pt x="710" y="675"/>
                  <a:pt x="774" y="654"/>
                </a:cubicBezTo>
                <a:cubicBezTo>
                  <a:pt x="821" y="638"/>
                  <a:pt x="857" y="600"/>
                  <a:pt x="906" y="588"/>
                </a:cubicBezTo>
                <a:cubicBezTo>
                  <a:pt x="942" y="561"/>
                  <a:pt x="987" y="551"/>
                  <a:pt x="1026" y="528"/>
                </a:cubicBezTo>
                <a:cubicBezTo>
                  <a:pt x="1046" y="517"/>
                  <a:pt x="1079" y="492"/>
                  <a:pt x="1098" y="486"/>
                </a:cubicBezTo>
                <a:cubicBezTo>
                  <a:pt x="1116" y="480"/>
                  <a:pt x="1136" y="479"/>
                  <a:pt x="1152" y="468"/>
                </a:cubicBezTo>
                <a:cubicBezTo>
                  <a:pt x="1199" y="437"/>
                  <a:pt x="1253" y="417"/>
                  <a:pt x="1302" y="390"/>
                </a:cubicBezTo>
                <a:cubicBezTo>
                  <a:pt x="1357" y="360"/>
                  <a:pt x="1412" y="331"/>
                  <a:pt x="1470" y="306"/>
                </a:cubicBezTo>
                <a:cubicBezTo>
                  <a:pt x="1511" y="288"/>
                  <a:pt x="1560" y="284"/>
                  <a:pt x="1602" y="270"/>
                </a:cubicBezTo>
                <a:cubicBezTo>
                  <a:pt x="1633" y="260"/>
                  <a:pt x="1659" y="243"/>
                  <a:pt x="1692" y="240"/>
                </a:cubicBezTo>
                <a:cubicBezTo>
                  <a:pt x="1756" y="235"/>
                  <a:pt x="1820" y="233"/>
                  <a:pt x="1884" y="228"/>
                </a:cubicBezTo>
                <a:cubicBezTo>
                  <a:pt x="1975" y="205"/>
                  <a:pt x="2069" y="199"/>
                  <a:pt x="2160" y="174"/>
                </a:cubicBezTo>
                <a:cubicBezTo>
                  <a:pt x="2222" y="157"/>
                  <a:pt x="2283" y="134"/>
                  <a:pt x="2340" y="108"/>
                </a:cubicBezTo>
                <a:cubicBezTo>
                  <a:pt x="2383" y="89"/>
                  <a:pt x="2433" y="84"/>
                  <a:pt x="2478" y="72"/>
                </a:cubicBezTo>
                <a:cubicBezTo>
                  <a:pt x="2525" y="59"/>
                  <a:pt x="2567" y="43"/>
                  <a:pt x="2616" y="36"/>
                </a:cubicBezTo>
                <a:cubicBezTo>
                  <a:pt x="2671" y="18"/>
                  <a:pt x="2734" y="21"/>
                  <a:pt x="2790" y="18"/>
                </a:cubicBezTo>
                <a:cubicBezTo>
                  <a:pt x="2820" y="14"/>
                  <a:pt x="2850" y="10"/>
                  <a:pt x="2880" y="6"/>
                </a:cubicBezTo>
                <a:cubicBezTo>
                  <a:pt x="2892" y="4"/>
                  <a:pt x="2916" y="0"/>
                  <a:pt x="2916" y="0"/>
                </a:cubicBezTo>
              </a:path>
            </a:pathLst>
          </a:custGeom>
          <a:noFill/>
          <a:ln w="57150" cmpd="sng">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74" name="Text Box 10"/>
          <p:cNvSpPr txBox="1">
            <a:spLocks noChangeArrowheads="1"/>
          </p:cNvSpPr>
          <p:nvPr/>
        </p:nvSpPr>
        <p:spPr bwMode="auto">
          <a:xfrm>
            <a:off x="6084888" y="692150"/>
            <a:ext cx="1439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latin typeface="Times New Roman" pitchFamily="18" charset="0"/>
                <a:cs typeface="Times New Roman" pitchFamily="18" charset="0"/>
              </a:rPr>
              <a:t>d</a:t>
            </a:r>
            <a:r>
              <a:rPr lang="en-US" altLang="ja-JP" sz="2000" baseline="-25000">
                <a:latin typeface="Times New Roman" pitchFamily="18" charset="0"/>
                <a:cs typeface="Times New Roman" pitchFamily="18" charset="0"/>
              </a:rPr>
              <a:t>1</a:t>
            </a:r>
            <a:r>
              <a:rPr lang="en-US" altLang="ja-JP" sz="2000">
                <a:latin typeface="Times New Roman" pitchFamily="18" charset="0"/>
                <a:cs typeface="Times New Roman" pitchFamily="18" charset="0"/>
              </a:rPr>
              <a:t>=</a:t>
            </a:r>
            <a:r>
              <a:rPr lang="en-US" altLang="ja-JP" sz="2000" i="1">
                <a:latin typeface="Times New Roman" pitchFamily="18" charset="0"/>
                <a:cs typeface="Times New Roman" pitchFamily="18" charset="0"/>
              </a:rPr>
              <a:t>h</a:t>
            </a:r>
            <a:r>
              <a:rPr lang="en-US" altLang="ja-JP" sz="2000" baseline="-25000">
                <a:latin typeface="Times New Roman" pitchFamily="18" charset="0"/>
                <a:cs typeface="Times New Roman" pitchFamily="18" charset="0"/>
              </a:rPr>
              <a:t>1</a:t>
            </a:r>
            <a:r>
              <a:rPr lang="en-US" altLang="ja-JP" sz="2000">
                <a:latin typeface="Times New Roman" pitchFamily="18" charset="0"/>
                <a:cs typeface="Times New Roman" pitchFamily="18" charset="0"/>
              </a:rPr>
              <a:t>(</a:t>
            </a:r>
            <a:r>
              <a:rPr lang="en-US" altLang="ja-JP" sz="2000" i="1">
                <a:latin typeface="Times New Roman" pitchFamily="18" charset="0"/>
                <a:cs typeface="Times New Roman" pitchFamily="18" charset="0"/>
              </a:rPr>
              <a:t>d</a:t>
            </a:r>
            <a:r>
              <a:rPr lang="en-US" altLang="ja-JP" sz="2000" baseline="-25000">
                <a:latin typeface="Times New Roman" pitchFamily="18" charset="0"/>
                <a:cs typeface="Times New Roman" pitchFamily="18" charset="0"/>
              </a:rPr>
              <a:t>2</a:t>
            </a:r>
            <a:r>
              <a:rPr lang="en-US" altLang="ja-JP" sz="2000">
                <a:latin typeface="Times New Roman" pitchFamily="18" charset="0"/>
                <a:cs typeface="Times New Roman" pitchFamily="18" charset="0"/>
              </a:rPr>
              <a:t>)</a:t>
            </a:r>
          </a:p>
        </p:txBody>
      </p:sp>
      <p:sp>
        <p:nvSpPr>
          <p:cNvPr id="62475" name="Text Box 11"/>
          <p:cNvSpPr txBox="1">
            <a:spLocks noChangeArrowheads="1"/>
          </p:cNvSpPr>
          <p:nvPr/>
        </p:nvSpPr>
        <p:spPr bwMode="auto">
          <a:xfrm>
            <a:off x="6948488" y="2133600"/>
            <a:ext cx="1439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solidFill>
                  <a:srgbClr val="FF0000"/>
                </a:solidFill>
                <a:latin typeface="Times New Roman" pitchFamily="18" charset="0"/>
                <a:cs typeface="Times New Roman" pitchFamily="18" charset="0"/>
              </a:rPr>
              <a:t>d</a:t>
            </a:r>
            <a:r>
              <a:rPr lang="en-US" altLang="ja-JP" sz="2000" baseline="-25000">
                <a:solidFill>
                  <a:srgbClr val="FF0000"/>
                </a:solidFill>
                <a:latin typeface="Times New Roman" pitchFamily="18" charset="0"/>
                <a:cs typeface="Times New Roman" pitchFamily="18" charset="0"/>
              </a:rPr>
              <a:t>2</a:t>
            </a:r>
            <a:r>
              <a:rPr lang="en-US" altLang="ja-JP" sz="2000">
                <a:solidFill>
                  <a:srgbClr val="FF0000"/>
                </a:solidFill>
                <a:latin typeface="Times New Roman" pitchFamily="18" charset="0"/>
                <a:cs typeface="Times New Roman" pitchFamily="18" charset="0"/>
              </a:rPr>
              <a:t>=</a:t>
            </a:r>
            <a:r>
              <a:rPr lang="en-US" altLang="ja-JP" sz="2000" i="1">
                <a:solidFill>
                  <a:srgbClr val="FF0000"/>
                </a:solidFill>
                <a:latin typeface="Times New Roman" pitchFamily="18" charset="0"/>
                <a:cs typeface="Times New Roman" pitchFamily="18" charset="0"/>
              </a:rPr>
              <a:t>h</a:t>
            </a:r>
            <a:r>
              <a:rPr lang="en-US" altLang="ja-JP" sz="2000" baseline="-25000">
                <a:solidFill>
                  <a:srgbClr val="FF0000"/>
                </a:solidFill>
                <a:latin typeface="Times New Roman" pitchFamily="18" charset="0"/>
                <a:cs typeface="Times New Roman" pitchFamily="18" charset="0"/>
              </a:rPr>
              <a:t>2</a:t>
            </a:r>
            <a:r>
              <a:rPr lang="en-US" altLang="ja-JP" sz="2000">
                <a:solidFill>
                  <a:srgbClr val="FF0000"/>
                </a:solidFill>
                <a:latin typeface="Times New Roman" pitchFamily="18" charset="0"/>
                <a:cs typeface="Times New Roman" pitchFamily="18" charset="0"/>
              </a:rPr>
              <a:t>(</a:t>
            </a:r>
            <a:r>
              <a:rPr lang="en-US" altLang="ja-JP" sz="2000" i="1">
                <a:solidFill>
                  <a:srgbClr val="FF0000"/>
                </a:solidFill>
                <a:latin typeface="Times New Roman" pitchFamily="18" charset="0"/>
                <a:cs typeface="Times New Roman" pitchFamily="18" charset="0"/>
              </a:rPr>
              <a:t>d</a:t>
            </a:r>
            <a:r>
              <a:rPr lang="en-US" altLang="ja-JP" sz="2000" baseline="-25000">
                <a:solidFill>
                  <a:srgbClr val="FF0000"/>
                </a:solidFill>
                <a:latin typeface="Times New Roman" pitchFamily="18" charset="0"/>
                <a:cs typeface="Times New Roman" pitchFamily="18" charset="0"/>
              </a:rPr>
              <a:t>1</a:t>
            </a:r>
            <a:r>
              <a:rPr lang="en-US" altLang="ja-JP" sz="2000">
                <a:solidFill>
                  <a:srgbClr val="FF0000"/>
                </a:solidFill>
                <a:latin typeface="Times New Roman" pitchFamily="18" charset="0"/>
                <a:cs typeface="Times New Roman" pitchFamily="18" charset="0"/>
              </a:rPr>
              <a:t>)</a:t>
            </a:r>
          </a:p>
        </p:txBody>
      </p:sp>
      <p:sp>
        <p:nvSpPr>
          <p:cNvPr id="62476" name="Oval 12"/>
          <p:cNvSpPr>
            <a:spLocks noChangeArrowheads="1"/>
          </p:cNvSpPr>
          <p:nvPr/>
        </p:nvSpPr>
        <p:spPr bwMode="auto">
          <a:xfrm>
            <a:off x="5435600" y="2636838"/>
            <a:ext cx="144463" cy="1444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62477" name="Text Box 13"/>
          <p:cNvSpPr txBox="1">
            <a:spLocks noChangeArrowheads="1"/>
          </p:cNvSpPr>
          <p:nvPr/>
        </p:nvSpPr>
        <p:spPr bwMode="auto">
          <a:xfrm>
            <a:off x="7164388" y="5734050"/>
            <a:ext cx="431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latin typeface="Times New Roman" pitchFamily="18" charset="0"/>
                <a:cs typeface="Times New Roman" pitchFamily="18" charset="0"/>
              </a:rPr>
              <a:t>d</a:t>
            </a:r>
            <a:r>
              <a:rPr lang="en-US" altLang="ja-JP" sz="2000" baseline="-25000">
                <a:latin typeface="Times New Roman" pitchFamily="18" charset="0"/>
                <a:cs typeface="Times New Roman" pitchFamily="18" charset="0"/>
              </a:rPr>
              <a:t>1</a:t>
            </a:r>
          </a:p>
        </p:txBody>
      </p:sp>
      <p:sp>
        <p:nvSpPr>
          <p:cNvPr id="62478" name="Text Box 14"/>
          <p:cNvSpPr txBox="1">
            <a:spLocks noChangeArrowheads="1"/>
          </p:cNvSpPr>
          <p:nvPr/>
        </p:nvSpPr>
        <p:spPr bwMode="auto">
          <a:xfrm>
            <a:off x="1547813" y="2492375"/>
            <a:ext cx="647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ja-JP" sz="2000" i="1">
                <a:latin typeface="Times New Roman" pitchFamily="18" charset="0"/>
                <a:cs typeface="Times New Roman" pitchFamily="18" charset="0"/>
              </a:rPr>
              <a:t>d</a:t>
            </a:r>
            <a:r>
              <a:rPr lang="en-US" altLang="ja-JP" sz="2000" baseline="-25000">
                <a:latin typeface="Times New Roman" pitchFamily="18" charset="0"/>
                <a:cs typeface="Times New Roman" pitchFamily="18" charset="0"/>
              </a:rPr>
              <a:t>2</a:t>
            </a:r>
            <a:r>
              <a:rPr lang="en-US" altLang="ja-JP" sz="2000">
                <a:latin typeface="Times New Roman" pitchFamily="18" charset="0"/>
                <a:cs typeface="Times New Roman" pitchFamily="18" charset="0"/>
              </a:rPr>
              <a:t>*</a:t>
            </a:r>
            <a:endParaRPr lang="en-US" altLang="ja-JP" sz="2000" baseline="-25000">
              <a:latin typeface="Times New Roman" pitchFamily="18" charset="0"/>
              <a:cs typeface="Times New Roman" pitchFamily="18" charset="0"/>
            </a:endParaRPr>
          </a:p>
        </p:txBody>
      </p:sp>
      <p:sp>
        <p:nvSpPr>
          <p:cNvPr id="62479" name="Line 15"/>
          <p:cNvSpPr>
            <a:spLocks noChangeShapeType="1"/>
          </p:cNvSpPr>
          <p:nvPr/>
        </p:nvSpPr>
        <p:spPr bwMode="auto">
          <a:xfrm>
            <a:off x="5003800" y="1916113"/>
            <a:ext cx="360363"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80" name="Text Box 16"/>
          <p:cNvSpPr txBox="1">
            <a:spLocks noChangeArrowheads="1"/>
          </p:cNvSpPr>
          <p:nvPr/>
        </p:nvSpPr>
        <p:spPr bwMode="auto">
          <a:xfrm>
            <a:off x="4572000" y="1484313"/>
            <a:ext cx="10795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a:t>Nash</a:t>
            </a:r>
            <a:r>
              <a:rPr lang="ja-JP" altLang="en-US"/>
              <a:t>解</a:t>
            </a:r>
          </a:p>
        </p:txBody>
      </p:sp>
      <p:sp>
        <p:nvSpPr>
          <p:cNvPr id="62481" name="Text Box 17"/>
          <p:cNvSpPr txBox="1">
            <a:spLocks noChangeArrowheads="1"/>
          </p:cNvSpPr>
          <p:nvPr/>
        </p:nvSpPr>
        <p:spPr bwMode="auto">
          <a:xfrm>
            <a:off x="6084888" y="3500438"/>
            <a:ext cx="1296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dirty="0">
                <a:latin typeface="Times New Roman" pitchFamily="18" charset="0"/>
                <a:cs typeface="Times New Roman" pitchFamily="18" charset="0"/>
              </a:rPr>
              <a:t>0&lt;</a:t>
            </a:r>
            <a:r>
              <a:rPr lang="en-US" altLang="ja-JP" i="1" dirty="0">
                <a:latin typeface="Times New Roman" pitchFamily="18" charset="0"/>
                <a:cs typeface="Times New Roman" pitchFamily="18" charset="0"/>
              </a:rPr>
              <a:t>h</a:t>
            </a:r>
            <a:r>
              <a:rPr lang="en-US" altLang="ja-JP" baseline="-25000" dirty="0">
                <a:latin typeface="Times New Roman" pitchFamily="18" charset="0"/>
                <a:cs typeface="Times New Roman" pitchFamily="18" charset="0"/>
              </a:rPr>
              <a:t>1</a:t>
            </a:r>
            <a:r>
              <a:rPr lang="en-US" altLang="ja-JP" i="1" dirty="0">
                <a:latin typeface="Times New Roman" pitchFamily="18" charset="0"/>
                <a:cs typeface="Times New Roman" pitchFamily="18" charset="0"/>
              </a:rPr>
              <a:t>’</a:t>
            </a:r>
            <a:r>
              <a:rPr lang="en-US" altLang="ja-JP" dirty="0">
                <a:latin typeface="Times New Roman" pitchFamily="18" charset="0"/>
                <a:cs typeface="Times New Roman" pitchFamily="18" charset="0"/>
              </a:rPr>
              <a:t>(</a:t>
            </a:r>
            <a:r>
              <a:rPr lang="en-US" altLang="ja-JP" i="1" dirty="0">
                <a:latin typeface="Times New Roman" pitchFamily="18" charset="0"/>
                <a:cs typeface="Times New Roman" pitchFamily="18" charset="0"/>
              </a:rPr>
              <a:t>d</a:t>
            </a:r>
            <a:r>
              <a:rPr lang="en-US" altLang="ja-JP" baseline="-25000" dirty="0">
                <a:latin typeface="Times New Roman" pitchFamily="18" charset="0"/>
                <a:cs typeface="Times New Roman" pitchFamily="18" charset="0"/>
              </a:rPr>
              <a:t>2</a:t>
            </a:r>
            <a:r>
              <a:rPr lang="en-US" altLang="ja-JP" dirty="0">
                <a:latin typeface="Times New Roman" pitchFamily="18" charset="0"/>
                <a:cs typeface="Times New Roman" pitchFamily="18" charset="0"/>
              </a:rPr>
              <a:t>)&lt;1</a:t>
            </a:r>
          </a:p>
        </p:txBody>
      </p:sp>
      <p:sp>
        <p:nvSpPr>
          <p:cNvPr id="62482" name="Line 18"/>
          <p:cNvSpPr>
            <a:spLocks noChangeShapeType="1"/>
          </p:cNvSpPr>
          <p:nvPr/>
        </p:nvSpPr>
        <p:spPr bwMode="auto">
          <a:xfrm flipH="1" flipV="1">
            <a:off x="5435600" y="3213100"/>
            <a:ext cx="576263"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83" name="Text Box 19"/>
          <p:cNvSpPr txBox="1">
            <a:spLocks noChangeArrowheads="1"/>
          </p:cNvSpPr>
          <p:nvPr/>
        </p:nvSpPr>
        <p:spPr bwMode="auto">
          <a:xfrm>
            <a:off x="3059113" y="2133600"/>
            <a:ext cx="1296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dirty="0">
                <a:latin typeface="Times New Roman" pitchFamily="18" charset="0"/>
                <a:cs typeface="Times New Roman" pitchFamily="18" charset="0"/>
              </a:rPr>
              <a:t>0&lt;</a:t>
            </a:r>
            <a:r>
              <a:rPr lang="en-US" altLang="ja-JP" i="1" dirty="0">
                <a:latin typeface="Times New Roman" pitchFamily="18" charset="0"/>
                <a:cs typeface="Times New Roman" pitchFamily="18" charset="0"/>
              </a:rPr>
              <a:t>h</a:t>
            </a:r>
            <a:r>
              <a:rPr lang="en-US" altLang="ja-JP" baseline="-25000" dirty="0">
                <a:latin typeface="Times New Roman" pitchFamily="18" charset="0"/>
                <a:cs typeface="Times New Roman" pitchFamily="18" charset="0"/>
              </a:rPr>
              <a:t>1</a:t>
            </a:r>
            <a:r>
              <a:rPr lang="en-US" altLang="ja-JP" i="1" dirty="0">
                <a:latin typeface="Times New Roman" pitchFamily="18" charset="0"/>
                <a:cs typeface="Times New Roman" pitchFamily="18" charset="0"/>
              </a:rPr>
              <a:t>’</a:t>
            </a:r>
            <a:r>
              <a:rPr lang="en-US" altLang="ja-JP" dirty="0">
                <a:latin typeface="Times New Roman" pitchFamily="18" charset="0"/>
                <a:cs typeface="Times New Roman" pitchFamily="18" charset="0"/>
              </a:rPr>
              <a:t>(</a:t>
            </a:r>
            <a:r>
              <a:rPr lang="en-US" altLang="ja-JP" i="1" dirty="0">
                <a:latin typeface="Times New Roman" pitchFamily="18" charset="0"/>
                <a:cs typeface="Times New Roman" pitchFamily="18" charset="0"/>
              </a:rPr>
              <a:t>d</a:t>
            </a:r>
            <a:r>
              <a:rPr lang="en-US" altLang="ja-JP" baseline="-25000" dirty="0">
                <a:latin typeface="Times New Roman" pitchFamily="18" charset="0"/>
                <a:cs typeface="Times New Roman" pitchFamily="18" charset="0"/>
              </a:rPr>
              <a:t>2</a:t>
            </a:r>
            <a:r>
              <a:rPr lang="en-US" altLang="ja-JP" dirty="0">
                <a:latin typeface="Times New Roman" pitchFamily="18" charset="0"/>
                <a:cs typeface="Times New Roman" pitchFamily="18" charset="0"/>
              </a:rPr>
              <a:t>)&lt;1</a:t>
            </a:r>
          </a:p>
        </p:txBody>
      </p:sp>
      <p:sp>
        <p:nvSpPr>
          <p:cNvPr id="62484" name="Line 20"/>
          <p:cNvSpPr>
            <a:spLocks noChangeShapeType="1"/>
          </p:cNvSpPr>
          <p:nvPr/>
        </p:nvSpPr>
        <p:spPr bwMode="auto">
          <a:xfrm>
            <a:off x="4427538" y="2492375"/>
            <a:ext cx="504825"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2485" name="Text Box 21"/>
          <p:cNvSpPr txBox="1">
            <a:spLocks noChangeArrowheads="1"/>
          </p:cNvSpPr>
          <p:nvPr/>
        </p:nvSpPr>
        <p:spPr bwMode="auto">
          <a:xfrm>
            <a:off x="2843213" y="5734050"/>
            <a:ext cx="1296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i="1" dirty="0">
                <a:latin typeface="Times New Roman" pitchFamily="18" charset="0"/>
                <a:cs typeface="Times New Roman" pitchFamily="18" charset="0"/>
              </a:rPr>
              <a:t>h</a:t>
            </a:r>
            <a:r>
              <a:rPr lang="en-US" altLang="ja-JP" baseline="-25000" dirty="0">
                <a:latin typeface="Times New Roman" pitchFamily="18" charset="0"/>
                <a:cs typeface="Times New Roman" pitchFamily="18" charset="0"/>
              </a:rPr>
              <a:t>1</a:t>
            </a:r>
            <a:r>
              <a:rPr lang="en-US" altLang="ja-JP" dirty="0">
                <a:latin typeface="Times New Roman" pitchFamily="18" charset="0"/>
                <a:cs typeface="Times New Roman" pitchFamily="18" charset="0"/>
              </a:rPr>
              <a:t>(0)&gt;0</a:t>
            </a:r>
          </a:p>
        </p:txBody>
      </p:sp>
      <p:sp>
        <p:nvSpPr>
          <p:cNvPr id="62486" name="Text Box 22"/>
          <p:cNvSpPr txBox="1">
            <a:spLocks noChangeArrowheads="1"/>
          </p:cNvSpPr>
          <p:nvPr/>
        </p:nvSpPr>
        <p:spPr bwMode="auto">
          <a:xfrm>
            <a:off x="1258888" y="4149725"/>
            <a:ext cx="12969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ja-JP" i="1" dirty="0">
                <a:latin typeface="Times New Roman" pitchFamily="18" charset="0"/>
                <a:cs typeface="Times New Roman" pitchFamily="18" charset="0"/>
              </a:rPr>
              <a:t>h</a:t>
            </a:r>
            <a:r>
              <a:rPr lang="en-US" altLang="ja-JP" baseline="-25000" dirty="0">
                <a:latin typeface="Times New Roman" pitchFamily="18" charset="0"/>
                <a:cs typeface="Times New Roman" pitchFamily="18" charset="0"/>
              </a:rPr>
              <a:t>2</a:t>
            </a:r>
            <a:r>
              <a:rPr lang="en-US" altLang="ja-JP" dirty="0">
                <a:latin typeface="Times New Roman" pitchFamily="18" charset="0"/>
                <a:cs typeface="Times New Roman" pitchFamily="18" charset="0"/>
              </a:rPr>
              <a:t>(0)&gt;0</a:t>
            </a:r>
          </a:p>
        </p:txBody>
      </p:sp>
      <p:sp>
        <p:nvSpPr>
          <p:cNvPr id="62487" name="Text Box 23"/>
          <p:cNvSpPr txBox="1">
            <a:spLocks noChangeArrowheads="1"/>
          </p:cNvSpPr>
          <p:nvPr/>
        </p:nvSpPr>
        <p:spPr bwMode="auto">
          <a:xfrm>
            <a:off x="5796137" y="4005263"/>
            <a:ext cx="2895591"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dirty="0"/>
              <a:t>この仮定が成り立たない場合，</a:t>
            </a:r>
            <a:r>
              <a:rPr lang="en-US" altLang="ja-JP" dirty="0"/>
              <a:t>d1,d2</a:t>
            </a:r>
            <a:r>
              <a:rPr lang="ja-JP" altLang="en-US" dirty="0"/>
              <a:t>は発散するかもしれない</a:t>
            </a:r>
            <a:r>
              <a:rPr lang="en-US" altLang="ja-JP" dirty="0">
                <a:sym typeface="Wingdings" panose="05000000000000000000" pitchFamily="2" charset="2"/>
              </a:rPr>
              <a:t></a:t>
            </a:r>
            <a:r>
              <a:rPr lang="ja-JP" altLang="en-US" dirty="0">
                <a:sym typeface="Wingdings" panose="05000000000000000000" pitchFamily="2" charset="2"/>
              </a:rPr>
              <a:t>際限のない軍拡競争</a:t>
            </a:r>
            <a:endParaRPr lang="ja-JP" altLang="en-US" dirty="0"/>
          </a:p>
        </p:txBody>
      </p:sp>
      <p:sp>
        <p:nvSpPr>
          <p:cNvPr id="2" name="テキスト ボックス 1">
            <a:extLst>
              <a:ext uri="{FF2B5EF4-FFF2-40B4-BE49-F238E27FC236}">
                <a16:creationId xmlns:a16="http://schemas.microsoft.com/office/drawing/2014/main" id="{E06F7F61-1AC8-4001-98F5-4B504693F99E}"/>
              </a:ext>
            </a:extLst>
          </p:cNvPr>
          <p:cNvSpPr txBox="1"/>
          <p:nvPr/>
        </p:nvSpPr>
        <p:spPr>
          <a:xfrm>
            <a:off x="519460" y="387879"/>
            <a:ext cx="5399979" cy="523220"/>
          </a:xfrm>
          <a:prstGeom prst="rect">
            <a:avLst/>
          </a:prstGeom>
          <a:noFill/>
        </p:spPr>
        <p:txBody>
          <a:bodyPr wrap="square" rtlCol="0">
            <a:spAutoFit/>
          </a:bodyPr>
          <a:lstStyle/>
          <a:p>
            <a:r>
              <a:rPr lang="ja-JP" altLang="en-US" sz="2800" dirty="0"/>
              <a:t>個々の利益の最大化</a:t>
            </a:r>
            <a:r>
              <a:rPr lang="en-US" altLang="ja-JP" sz="2800" dirty="0">
                <a:sym typeface="Wingdings" panose="05000000000000000000" pitchFamily="2" charset="2"/>
              </a:rPr>
              <a:t>Nash</a:t>
            </a:r>
            <a:r>
              <a:rPr lang="ja-JP" altLang="en-US" sz="2800" dirty="0">
                <a:sym typeface="Wingdings" panose="05000000000000000000" pitchFamily="2" charset="2"/>
              </a:rPr>
              <a:t>均衡</a:t>
            </a:r>
            <a:endParaRPr kumimoji="1" lang="ja-JP" alt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0D67B0B-3C94-443B-AFD4-67C3119663C1}"/>
              </a:ext>
            </a:extLst>
          </p:cNvPr>
          <p:cNvSpPr>
            <a:spLocks noGrp="1"/>
          </p:cNvSpPr>
          <p:nvPr>
            <p:ph type="title"/>
          </p:nvPr>
        </p:nvSpPr>
        <p:spPr/>
        <p:txBody>
          <a:bodyPr/>
          <a:lstStyle/>
          <a:p>
            <a:r>
              <a:rPr lang="ja-JP" altLang="en-US" dirty="0"/>
              <a:t>効率的な資源配分</a:t>
            </a:r>
          </a:p>
        </p:txBody>
      </p:sp>
      <mc:AlternateContent xmlns:mc="http://schemas.openxmlformats.org/markup-compatibility/2006" xmlns:a14="http://schemas.microsoft.com/office/drawing/2010/main">
        <mc:Choice Requires="a14">
          <p:sp>
            <p:nvSpPr>
              <p:cNvPr id="3" name="コンテンツ プレースホルダー 2">
                <a:extLst>
                  <a:ext uri="{FF2B5EF4-FFF2-40B4-BE49-F238E27FC236}">
                    <a16:creationId xmlns:a16="http://schemas.microsoft.com/office/drawing/2014/main" id="{1B7547F6-4BF2-4541-8C6E-A6C57F651F72}"/>
                  </a:ext>
                </a:extLst>
              </p:cNvPr>
              <p:cNvSpPr>
                <a:spLocks noGrp="1"/>
              </p:cNvSpPr>
              <p:nvPr>
                <p:ph idx="1"/>
              </p:nvPr>
            </p:nvSpPr>
            <p:spPr>
              <a:xfrm>
                <a:off x="628650" y="1690689"/>
                <a:ext cx="7886700" cy="4978671"/>
              </a:xfrm>
            </p:spPr>
            <p:txBody>
              <a:bodyPr>
                <a:normAutofit fontScale="92500" lnSpcReduction="10000"/>
              </a:bodyPr>
              <a:lstStyle/>
              <a:p>
                <a:r>
                  <a:rPr lang="ja-JP" altLang="en-US" sz="2600" dirty="0"/>
                  <a:t>社会的利益の最大化</a:t>
                </a:r>
                <a:endParaRPr lang="en-US" altLang="ja-JP" sz="2600" dirty="0"/>
              </a:p>
              <a:p>
                <a:pPr marL="0" indent="0">
                  <a:buNone/>
                </a:pPr>
                <a14:m>
                  <m:oMathPara xmlns:m="http://schemas.openxmlformats.org/officeDocument/2006/math">
                    <m:oMathParaPr>
                      <m:jc m:val="centerGroup"/>
                    </m:oMathParaPr>
                    <m:oMath xmlns:m="http://schemas.openxmlformats.org/officeDocument/2006/math">
                      <m:func>
                        <m:funcPr>
                          <m:ctrlPr>
                            <a:rPr lang="ja-JP" altLang="en-US" sz="2600" i="1" smtClean="0">
                              <a:solidFill>
                                <a:srgbClr val="000000"/>
                              </a:solidFill>
                              <a:latin typeface="Cambria Math" panose="02040503050406030204" pitchFamily="18" charset="0"/>
                            </a:rPr>
                          </m:ctrlPr>
                        </m:funcPr>
                        <m:fName>
                          <m:r>
                            <m:rPr>
                              <m:sty m:val="p"/>
                            </m:rPr>
                            <a:rPr lang="ja-JP" altLang="en-US" sz="2600" i="0">
                              <a:solidFill>
                                <a:srgbClr val="000000"/>
                              </a:solidFill>
                              <a:latin typeface="Cambria Math" panose="02040503050406030204" pitchFamily="18" charset="0"/>
                            </a:rPr>
                            <m:t>max</m:t>
                          </m:r>
                        </m:fName>
                        <m:e/>
                      </m:func>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𝜋</m:t>
                          </m:r>
                        </m:e>
                        <m:sub>
                          <m:r>
                            <a:rPr lang="ja-JP" altLang="en-US" sz="2600" i="1">
                              <a:solidFill>
                                <a:srgbClr val="000000"/>
                              </a:solidFill>
                              <a:latin typeface="Cambria Math" panose="02040503050406030204" pitchFamily="18" charset="0"/>
                            </a:rPr>
                            <m:t>1</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𝜋</m:t>
                          </m:r>
                        </m:e>
                        <m:sub>
                          <m:r>
                            <a:rPr lang="ja-JP" altLang="en-US" sz="2600" i="1">
                              <a:solidFill>
                                <a:srgbClr val="000000"/>
                              </a:solidFill>
                              <a:latin typeface="Cambria Math" panose="02040503050406030204" pitchFamily="18" charset="0"/>
                            </a:rPr>
                            <m:t>2</m:t>
                          </m:r>
                        </m:sub>
                      </m:sSub>
                    </m:oMath>
                    <m:oMath xmlns:m="http://schemas.openxmlformats.org/officeDocument/2006/math">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𝑓</m:t>
                          </m:r>
                        </m:e>
                        <m:sub>
                          <m:r>
                            <a:rPr lang="ja-JP" altLang="en-US" sz="2600" i="1">
                              <a:solidFill>
                                <a:srgbClr val="000000"/>
                              </a:solidFill>
                              <a:latin typeface="Cambria Math" panose="02040503050406030204" pitchFamily="18" charset="0"/>
                            </a:rPr>
                            <m:t>1</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1</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𝑓</m:t>
                          </m:r>
                        </m:e>
                        <m:sub>
                          <m:r>
                            <a:rPr lang="ja-JP" altLang="en-US" sz="2600" i="1">
                              <a:solidFill>
                                <a:srgbClr val="000000"/>
                              </a:solidFill>
                              <a:latin typeface="Cambria Math" panose="02040503050406030204" pitchFamily="18" charset="0"/>
                            </a:rPr>
                            <m:t>2</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2</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𝑤</m:t>
                          </m:r>
                        </m:e>
                        <m:sub>
                          <m:r>
                            <a:rPr lang="ja-JP" altLang="en-US" sz="2600" i="1">
                              <a:solidFill>
                                <a:srgbClr val="000000"/>
                              </a:solidFill>
                              <a:latin typeface="Cambria Math" panose="02040503050406030204" pitchFamily="18" charset="0"/>
                            </a:rPr>
                            <m:t>1</m:t>
                          </m:r>
                        </m:sub>
                      </m:sSub>
                      <m:d>
                        <m:dPr>
                          <m:ctrlPr>
                            <a:rPr lang="ja-JP" altLang="en-US" sz="2600" i="1">
                              <a:solidFill>
                                <a:srgbClr val="000000"/>
                              </a:solidFill>
                              <a:latin typeface="Cambria Math" panose="02040503050406030204" pitchFamily="18" charset="0"/>
                            </a:rPr>
                          </m:ctrlPr>
                        </m:dPr>
                        <m:e>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1</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𝑑</m:t>
                              </m:r>
                            </m:e>
                            <m:sub>
                              <m:r>
                                <a:rPr lang="ja-JP" altLang="en-US" sz="2600" i="1">
                                  <a:solidFill>
                                    <a:srgbClr val="000000"/>
                                  </a:solidFill>
                                  <a:latin typeface="Cambria Math" panose="02040503050406030204" pitchFamily="18" charset="0"/>
                                </a:rPr>
                                <m:t>1</m:t>
                              </m:r>
                            </m:sub>
                          </m:sSub>
                        </m:e>
                      </m:d>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𝑤</m:t>
                          </m:r>
                        </m:e>
                        <m:sub>
                          <m:r>
                            <a:rPr lang="ja-JP" altLang="en-US" sz="2600" i="1">
                              <a:solidFill>
                                <a:srgbClr val="000000"/>
                              </a:solidFill>
                              <a:latin typeface="Cambria Math" panose="02040503050406030204" pitchFamily="18" charset="0"/>
                            </a:rPr>
                            <m:t>2</m:t>
                          </m:r>
                        </m:sub>
                      </m:sSub>
                      <m:d>
                        <m:dPr>
                          <m:ctrlPr>
                            <a:rPr lang="ja-JP" altLang="en-US" sz="2600" i="1">
                              <a:solidFill>
                                <a:srgbClr val="000000"/>
                              </a:solidFill>
                              <a:latin typeface="Cambria Math" panose="02040503050406030204" pitchFamily="18" charset="0"/>
                            </a:rPr>
                          </m:ctrlPr>
                        </m:dPr>
                        <m:e>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2</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𝑑</m:t>
                              </m:r>
                            </m:e>
                            <m:sub>
                              <m:r>
                                <a:rPr lang="ja-JP" altLang="en-US" sz="2600" i="1">
                                  <a:solidFill>
                                    <a:srgbClr val="000000"/>
                                  </a:solidFill>
                                  <a:latin typeface="Cambria Math" panose="02040503050406030204" pitchFamily="18" charset="0"/>
                                </a:rPr>
                                <m:t>2</m:t>
                              </m:r>
                            </m:sub>
                          </m:sSub>
                        </m:e>
                      </m:d>
                    </m:oMath>
                  </m:oMathPara>
                </a14:m>
                <a:endParaRPr lang="en-US" altLang="ja-JP" sz="2200" dirty="0"/>
              </a:p>
              <a:p>
                <a:r>
                  <a:rPr lang="ja-JP" altLang="en-US" sz="2600" dirty="0"/>
                  <a:t>一階の条件</a:t>
                </a:r>
                <a:endParaRPr lang="en-US" altLang="ja-JP" sz="2600" dirty="0"/>
              </a:p>
              <a:p>
                <a:pPr marL="0" indent="0">
                  <a:lnSpc>
                    <a:spcPct val="150000"/>
                  </a:lnSpc>
                  <a:buNone/>
                </a:pPr>
                <a:r>
                  <a:rPr lang="en-US" altLang="ja-JP" sz="2600" dirty="0">
                    <a:solidFill>
                      <a:srgbClr val="000000"/>
                    </a:solidFill>
                  </a:rPr>
                  <a:t>	</a:t>
                </a:r>
                <a:r>
                  <a:rPr lang="en-US" altLang="ja-JP" sz="2200" i="1" dirty="0">
                    <a:solidFill>
                      <a:srgbClr val="000000"/>
                    </a:solidFill>
                    <a:latin typeface="Times New Roman" panose="02020603050405020304" pitchFamily="18" charset="0"/>
                    <a:cs typeface="Times New Roman" panose="02020603050405020304" pitchFamily="18" charset="0"/>
                  </a:rPr>
                  <a:t>a</a:t>
                </a:r>
                <a:r>
                  <a:rPr lang="en-US" altLang="ja-JP" sz="2200" i="1" baseline="-25000" dirty="0">
                    <a:solidFill>
                      <a:srgbClr val="000000"/>
                    </a:solidFill>
                    <a:latin typeface="Times New Roman" panose="02020603050405020304" pitchFamily="18" charset="0"/>
                    <a:cs typeface="Times New Roman" panose="02020603050405020304" pitchFamily="18" charset="0"/>
                  </a:rPr>
                  <a:t>i</a:t>
                </a:r>
                <a:r>
                  <a:rPr lang="ja-JP" altLang="en-US" sz="2200" dirty="0">
                    <a:solidFill>
                      <a:srgbClr val="000000"/>
                    </a:solidFill>
                  </a:rPr>
                  <a:t>に関する条件</a:t>
                </a:r>
                <a:r>
                  <a:rPr lang="en-US" altLang="ja-JP" sz="2600" dirty="0">
                    <a:solidFill>
                      <a:srgbClr val="000000"/>
                    </a:solidFill>
                  </a:rPr>
                  <a:t>		</a:t>
                </a:r>
                <a14:m>
                  <m:oMath xmlns:m="http://schemas.openxmlformats.org/officeDocument/2006/math">
                    <m:sSub>
                      <m:sSubPr>
                        <m:ctrlPr>
                          <a:rPr lang="ja-JP" altLang="en-US" sz="2600" i="1" smtClean="0">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𝑓</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𝑤</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&gt;0</m:t>
                    </m:r>
                  </m:oMath>
                </a14:m>
                <a:r>
                  <a:rPr lang="en-US" altLang="ja-JP" sz="2600" i="1" dirty="0">
                    <a:solidFill>
                      <a:srgbClr val="000000"/>
                    </a:solidFill>
                    <a:latin typeface="Cambria Math" panose="02040503050406030204" pitchFamily="18" charset="0"/>
                  </a:rPr>
                  <a:t>	 	</a:t>
                </a:r>
                <a:r>
                  <a:rPr lang="en-US" altLang="ja-JP" sz="2600" dirty="0">
                    <a:solidFill>
                      <a:srgbClr val="000000"/>
                    </a:solidFill>
                    <a:latin typeface="+mn-ea"/>
                  </a:rPr>
                  <a:t>(1)</a:t>
                </a:r>
              </a:p>
              <a:p>
                <a:pPr marL="342900" lvl="1" indent="0">
                  <a:lnSpc>
                    <a:spcPct val="150000"/>
                  </a:lnSpc>
                  <a:buNone/>
                </a:pPr>
                <a:r>
                  <a:rPr lang="en-US" altLang="ja-JP" sz="2600" dirty="0">
                    <a:solidFill>
                      <a:srgbClr val="000000"/>
                    </a:solidFill>
                  </a:rPr>
                  <a:t>	</a:t>
                </a:r>
                <a:r>
                  <a:rPr lang="en-US" altLang="ja-JP" sz="2200" i="1" dirty="0">
                    <a:solidFill>
                      <a:srgbClr val="000000"/>
                    </a:solidFill>
                    <a:latin typeface="Times New Roman" panose="02020603050405020304" pitchFamily="18" charset="0"/>
                    <a:cs typeface="Times New Roman" panose="02020603050405020304" pitchFamily="18" charset="0"/>
                  </a:rPr>
                  <a:t>d</a:t>
                </a:r>
                <a:r>
                  <a:rPr lang="en-US" altLang="ja-JP" sz="2200" i="1" baseline="-25000" dirty="0">
                    <a:solidFill>
                      <a:srgbClr val="000000"/>
                    </a:solidFill>
                    <a:latin typeface="Times New Roman" panose="02020603050405020304" pitchFamily="18" charset="0"/>
                    <a:cs typeface="Times New Roman" panose="02020603050405020304" pitchFamily="18" charset="0"/>
                  </a:rPr>
                  <a:t>i</a:t>
                </a:r>
                <a:r>
                  <a:rPr lang="ja-JP" altLang="en-US" sz="2200" dirty="0">
                    <a:solidFill>
                      <a:srgbClr val="000000"/>
                    </a:solidFill>
                  </a:rPr>
                  <a:t>に関する条件</a:t>
                </a:r>
                <a:r>
                  <a:rPr lang="en-US" altLang="ja-JP" sz="2600" dirty="0">
                    <a:solidFill>
                      <a:srgbClr val="000000"/>
                    </a:solidFill>
                  </a:rPr>
                  <a:t>		</a:t>
                </a:r>
                <a14:m>
                  <m:oMath xmlns:m="http://schemas.openxmlformats.org/officeDocument/2006/math">
                    <m:r>
                      <a:rPr lang="ja-JP" altLang="en-US" sz="2600" i="1">
                        <a:solidFill>
                          <a:srgbClr val="000000"/>
                        </a:solidFill>
                        <a:latin typeface="Cambria Math" panose="02040503050406030204" pitchFamily="18" charset="0"/>
                      </a:rPr>
                      <m:t>−</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𝑤</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=0</m:t>
                    </m:r>
                    <m:r>
                      <a:rPr lang="en-US" altLang="ja-JP" sz="2600" b="0" i="1" smtClean="0">
                        <a:solidFill>
                          <a:srgbClr val="000000"/>
                        </a:solidFill>
                        <a:latin typeface="Cambria Math" panose="02040503050406030204" pitchFamily="18" charset="0"/>
                      </a:rPr>
                      <m:t> </m:t>
                    </m:r>
                    <m:r>
                      <m:rPr>
                        <m:nor/>
                      </m:rPr>
                      <a:rPr lang="en-US" altLang="ja-JP" sz="2600" b="0" i="0" smtClean="0">
                        <a:solidFill>
                          <a:srgbClr val="000000"/>
                        </a:solidFill>
                        <a:latin typeface="Cambria Math" panose="02040503050406030204" pitchFamily="18" charset="0"/>
                      </a:rPr>
                      <m:t> </m:t>
                    </m:r>
                    <m:r>
                      <m:rPr>
                        <m:nor/>
                      </m:rPr>
                      <a:rPr lang="ja-JP" altLang="en-US" sz="2600" i="0">
                        <a:solidFill>
                          <a:srgbClr val="000000"/>
                        </a:solidFill>
                        <a:latin typeface="Cambria Math" panose="02040503050406030204" pitchFamily="18" charset="0"/>
                      </a:rPr>
                      <m:t>or</m:t>
                    </m:r>
                    <m:r>
                      <m:rPr>
                        <m:nor/>
                      </m:rPr>
                      <a:rPr lang="en-US" altLang="ja-JP" sz="2600" b="0" i="0" smtClean="0">
                        <a:solidFill>
                          <a:srgbClr val="000000"/>
                        </a:solidFill>
                        <a:latin typeface="Cambria Math" panose="02040503050406030204" pitchFamily="18" charset="0"/>
                      </a:rPr>
                      <m:t>   </m:t>
                    </m:r>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𝑑</m:t>
                        </m:r>
                      </m:e>
                      <m:sub>
                        <m:r>
                          <a:rPr lang="ja-JP" altLang="en-US" sz="2600" i="1">
                            <a:solidFill>
                              <a:srgbClr val="000000"/>
                            </a:solidFill>
                            <a:latin typeface="Cambria Math" panose="02040503050406030204" pitchFamily="18" charset="0"/>
                          </a:rPr>
                          <m:t>𝑖</m:t>
                        </m:r>
                      </m:sub>
                    </m:sSub>
                    <m:r>
                      <a:rPr lang="ja-JP" altLang="en-US" sz="2600" i="1">
                        <a:solidFill>
                          <a:srgbClr val="000000"/>
                        </a:solidFill>
                        <a:latin typeface="Cambria Math" panose="02040503050406030204" pitchFamily="18" charset="0"/>
                      </a:rPr>
                      <m:t>=0</m:t>
                    </m:r>
                  </m:oMath>
                </a14:m>
                <a:r>
                  <a:rPr lang="en-US" altLang="ja-JP" sz="2600" dirty="0"/>
                  <a:t>		(2)</a:t>
                </a:r>
              </a:p>
              <a:p>
                <a:pPr>
                  <a:lnSpc>
                    <a:spcPct val="150000"/>
                  </a:lnSpc>
                </a:pPr>
                <a:r>
                  <a:rPr lang="ja-JP" altLang="en-US" sz="2600" dirty="0"/>
                  <a:t>最適解（</a:t>
                </a:r>
                <a:r>
                  <a:rPr lang="en-US" altLang="ja-JP" sz="2600" dirty="0"/>
                  <a:t>(1),(2)</a:t>
                </a:r>
                <a:r>
                  <a:rPr lang="ja-JP" altLang="en-US" sz="2600" dirty="0"/>
                  <a:t>を同時に満たさなければならない）</a:t>
                </a:r>
                <a:endParaRPr lang="en-US" altLang="ja-JP" sz="2600" dirty="0"/>
              </a:p>
              <a:p>
                <a:pPr marL="0" indent="0">
                  <a:lnSpc>
                    <a:spcPct val="150000"/>
                  </a:lnSpc>
                  <a:buNone/>
                </a:pPr>
                <a14:m>
                  <m:oMathPara xmlns:m="http://schemas.openxmlformats.org/officeDocument/2006/math">
                    <m:oMathParaPr>
                      <m:jc m:val="centerGroup"/>
                    </m:oMathParaPr>
                    <m:oMath xmlns:m="http://schemas.openxmlformats.org/officeDocument/2006/math">
                      <m:sSup>
                        <m:sSupPr>
                          <m:ctrlPr>
                            <a:rPr lang="ja-JP" altLang="en-US" sz="2600" i="1" smtClean="0">
                              <a:solidFill>
                                <a:srgbClr val="000000"/>
                              </a:solidFill>
                              <a:latin typeface="Cambria Math" panose="02040503050406030204" pitchFamily="18" charset="0"/>
                            </a:rPr>
                          </m:ctrlPr>
                        </m:sSupPr>
                        <m:e>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𝑑</m:t>
                              </m:r>
                            </m:e>
                            <m:sub>
                              <m:r>
                                <a:rPr lang="ja-JP" altLang="en-US" sz="2600" i="1">
                                  <a:solidFill>
                                    <a:srgbClr val="000000"/>
                                  </a:solidFill>
                                  <a:latin typeface="Cambria Math" panose="02040503050406030204" pitchFamily="18" charset="0"/>
                                </a:rPr>
                                <m:t>1</m:t>
                              </m:r>
                            </m:sub>
                          </m:sSub>
                        </m:e>
                        <m:sup>
                          <m:r>
                            <a:rPr lang="ja-JP" altLang="en-US" sz="2600" i="1">
                              <a:solidFill>
                                <a:srgbClr val="000000"/>
                              </a:solidFill>
                              <a:latin typeface="Cambria Math" panose="02040503050406030204" pitchFamily="18" charset="0"/>
                            </a:rPr>
                            <m:t>∗</m:t>
                          </m:r>
                        </m:sup>
                      </m:sSup>
                      <m:r>
                        <a:rPr lang="ja-JP" altLang="en-US" sz="2600" i="1">
                          <a:solidFill>
                            <a:srgbClr val="000000"/>
                          </a:solidFill>
                          <a:latin typeface="Cambria Math" panose="02040503050406030204" pitchFamily="18" charset="0"/>
                        </a:rPr>
                        <m:t>=</m:t>
                      </m:r>
                      <m:sSup>
                        <m:sSupPr>
                          <m:ctrlPr>
                            <a:rPr lang="ja-JP" altLang="en-US" sz="2600" i="1">
                              <a:solidFill>
                                <a:srgbClr val="000000"/>
                              </a:solidFill>
                              <a:latin typeface="Cambria Math" panose="02040503050406030204" pitchFamily="18" charset="0"/>
                            </a:rPr>
                          </m:ctrlPr>
                        </m:sSupPr>
                        <m:e>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𝑑</m:t>
                              </m:r>
                            </m:e>
                            <m:sub>
                              <m:r>
                                <a:rPr lang="ja-JP" altLang="en-US" sz="2600" i="1">
                                  <a:solidFill>
                                    <a:srgbClr val="000000"/>
                                  </a:solidFill>
                                  <a:latin typeface="Cambria Math" panose="02040503050406030204" pitchFamily="18" charset="0"/>
                                </a:rPr>
                                <m:t>2</m:t>
                              </m:r>
                            </m:sub>
                          </m:sSub>
                        </m:e>
                        <m:sup>
                          <m:r>
                            <a:rPr lang="ja-JP" altLang="en-US" sz="2600" i="1">
                              <a:solidFill>
                                <a:srgbClr val="000000"/>
                              </a:solidFill>
                              <a:latin typeface="Cambria Math" panose="02040503050406030204" pitchFamily="18" charset="0"/>
                            </a:rPr>
                            <m:t>∗</m:t>
                          </m:r>
                        </m:sup>
                      </m:sSup>
                      <m:r>
                        <a:rPr lang="ja-JP" altLang="en-US" sz="2600" i="1">
                          <a:solidFill>
                            <a:srgbClr val="000000"/>
                          </a:solidFill>
                          <a:latin typeface="Cambria Math" panose="02040503050406030204" pitchFamily="18" charset="0"/>
                        </a:rPr>
                        <m:t>=0</m:t>
                      </m:r>
                    </m:oMath>
                  </m:oMathPara>
                </a14:m>
                <a:endParaRPr lang="en-US" altLang="ja-JP" sz="2600" i="1" dirty="0">
                  <a:solidFill>
                    <a:srgbClr val="000000"/>
                  </a:solidFill>
                  <a:latin typeface="Cambria Math" panose="02040503050406030204" pitchFamily="18" charset="0"/>
                </a:endParaRPr>
              </a:p>
              <a:p>
                <a:pPr marL="0" indent="0">
                  <a:lnSpc>
                    <a:spcPct val="150000"/>
                  </a:lnSpc>
                  <a:buNone/>
                </a:pPr>
                <a14:m>
                  <m:oMathPara xmlns:m="http://schemas.openxmlformats.org/officeDocument/2006/math">
                    <m:oMathParaPr>
                      <m:jc m:val="centerGroup"/>
                    </m:oMathParaPr>
                    <m:oMath xmlns:m="http://schemas.openxmlformats.org/officeDocument/2006/math">
                      <m:sSup>
                        <m:sSupPr>
                          <m:ctrlPr>
                            <a:rPr lang="ja-JP" altLang="en-US" sz="2600" i="1" smtClean="0">
                              <a:solidFill>
                                <a:srgbClr val="000000"/>
                              </a:solidFill>
                              <a:latin typeface="Cambria Math" panose="02040503050406030204" pitchFamily="18" charset="0"/>
                            </a:rPr>
                          </m:ctrlPr>
                        </m:sSupPr>
                        <m:e>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1</m:t>
                              </m:r>
                            </m:sub>
                          </m:sSub>
                        </m:e>
                        <m:sup>
                          <m:r>
                            <a:rPr lang="ja-JP" altLang="en-US" sz="2600" i="1">
                              <a:solidFill>
                                <a:srgbClr val="000000"/>
                              </a:solidFill>
                              <a:latin typeface="Cambria Math" panose="02040503050406030204" pitchFamily="18" charset="0"/>
                            </a:rPr>
                            <m:t>∗</m:t>
                          </m:r>
                        </m:sup>
                      </m:sSup>
                      <m:r>
                        <a:rPr lang="ja-JP" altLang="en-US" sz="2600" i="1">
                          <a:solidFill>
                            <a:srgbClr val="000000"/>
                          </a:solidFill>
                          <a:latin typeface="Cambria Math" panose="02040503050406030204" pitchFamily="18" charset="0"/>
                        </a:rPr>
                        <m:t>=</m:t>
                      </m:r>
                      <m:sSup>
                        <m:sSupPr>
                          <m:ctrlPr>
                            <a:rPr lang="ja-JP" altLang="en-US" sz="2600" i="1">
                              <a:solidFill>
                                <a:srgbClr val="000000"/>
                              </a:solidFill>
                              <a:latin typeface="Cambria Math" panose="02040503050406030204" pitchFamily="18" charset="0"/>
                            </a:rPr>
                          </m:ctrlPr>
                        </m:sSupPr>
                        <m:e>
                          <m:sSub>
                            <m:sSubPr>
                              <m:ctrlPr>
                                <a:rPr lang="ja-JP" altLang="en-US" sz="2600" i="1">
                                  <a:solidFill>
                                    <a:srgbClr val="000000"/>
                                  </a:solidFill>
                                  <a:latin typeface="Cambria Math" panose="02040503050406030204" pitchFamily="18" charset="0"/>
                                </a:rPr>
                              </m:ctrlPr>
                            </m:sSubPr>
                            <m:e>
                              <m:r>
                                <a:rPr lang="ja-JP" altLang="en-US" sz="2600" i="1">
                                  <a:solidFill>
                                    <a:srgbClr val="000000"/>
                                  </a:solidFill>
                                  <a:latin typeface="Cambria Math" panose="02040503050406030204" pitchFamily="18" charset="0"/>
                                </a:rPr>
                                <m:t>𝑎</m:t>
                              </m:r>
                            </m:e>
                            <m:sub>
                              <m:r>
                                <a:rPr lang="ja-JP" altLang="en-US" sz="2600" i="1">
                                  <a:solidFill>
                                    <a:srgbClr val="000000"/>
                                  </a:solidFill>
                                  <a:latin typeface="Cambria Math" panose="02040503050406030204" pitchFamily="18" charset="0"/>
                                </a:rPr>
                                <m:t>2</m:t>
                              </m:r>
                            </m:sub>
                          </m:sSub>
                        </m:e>
                        <m:sup>
                          <m:r>
                            <a:rPr lang="ja-JP" altLang="en-US" sz="2600" i="1">
                              <a:solidFill>
                                <a:srgbClr val="000000"/>
                              </a:solidFill>
                              <a:latin typeface="Cambria Math" panose="02040503050406030204" pitchFamily="18" charset="0"/>
                            </a:rPr>
                            <m:t>∗</m:t>
                          </m:r>
                        </m:sup>
                      </m:sSup>
                      <m:r>
                        <a:rPr lang="ja-JP" altLang="en-US" sz="2600" i="1">
                          <a:solidFill>
                            <a:srgbClr val="000000"/>
                          </a:solidFill>
                          <a:latin typeface="Cambria Math" panose="02040503050406030204" pitchFamily="18" charset="0"/>
                        </a:rPr>
                        <m:t>=</m:t>
                      </m:r>
                      <m:r>
                        <a:rPr lang="ja-JP" altLang="en-US" sz="2600" i="1">
                          <a:solidFill>
                            <a:srgbClr val="000000"/>
                          </a:solidFill>
                          <a:latin typeface="Cambria Math" panose="02040503050406030204" pitchFamily="18" charset="0"/>
                        </a:rPr>
                        <m:t>𝑇</m:t>
                      </m:r>
                    </m:oMath>
                  </m:oMathPara>
                </a14:m>
                <a:endParaRPr lang="en-US" altLang="ja-JP" sz="2600" i="1" dirty="0">
                  <a:solidFill>
                    <a:srgbClr val="000000"/>
                  </a:solidFill>
                  <a:latin typeface="Cambria Math" panose="02040503050406030204" pitchFamily="18" charset="0"/>
                </a:endParaRPr>
              </a:p>
              <a:p>
                <a:pPr lvl="1">
                  <a:lnSpc>
                    <a:spcPct val="150000"/>
                  </a:lnSpc>
                </a:pPr>
                <a:r>
                  <a:rPr lang="ja-JP" altLang="en-US" sz="2200" dirty="0"/>
                  <a:t>非生産的活動は</a:t>
                </a:r>
                <a:r>
                  <a:rPr lang="en-US" altLang="ja-JP" sz="2200" dirty="0"/>
                  <a:t>0</a:t>
                </a:r>
                <a:r>
                  <a:rPr lang="ja-JP" altLang="en-US" sz="2200" dirty="0"/>
                  <a:t>であることが社会的に望ましい</a:t>
                </a:r>
                <a:endParaRPr lang="en-US" altLang="ja-JP" dirty="0"/>
              </a:p>
              <a:p>
                <a:endParaRPr lang="ja-JP" altLang="en-US" dirty="0"/>
              </a:p>
            </p:txBody>
          </p:sp>
        </mc:Choice>
        <mc:Fallback xmlns="">
          <p:sp>
            <p:nvSpPr>
              <p:cNvPr id="3" name="コンテンツ プレースホルダー 2">
                <a:extLst>
                  <a:ext uri="{FF2B5EF4-FFF2-40B4-BE49-F238E27FC236}">
                    <a16:creationId xmlns:a16="http://schemas.microsoft.com/office/drawing/2014/main" id="{1B7547F6-4BF2-4541-8C6E-A6C57F651F72}"/>
                  </a:ext>
                </a:extLst>
              </p:cNvPr>
              <p:cNvSpPr>
                <a:spLocks noGrp="1" noRot="1" noChangeAspect="1" noMove="1" noResize="1" noEditPoints="1" noAdjustHandles="1" noChangeArrowheads="1" noChangeShapeType="1" noTextEdit="1"/>
              </p:cNvSpPr>
              <p:nvPr>
                <p:ph idx="1"/>
              </p:nvPr>
            </p:nvSpPr>
            <p:spPr>
              <a:xfrm>
                <a:off x="628650" y="1690689"/>
                <a:ext cx="7886700" cy="4978671"/>
              </a:xfrm>
              <a:blipFill>
                <a:blip r:embed="rId2"/>
                <a:stretch>
                  <a:fillRect l="-1005" t="-2203"/>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731785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ja-JP" altLang="en-US"/>
              <a:t>留意点</a:t>
            </a:r>
          </a:p>
        </p:txBody>
      </p:sp>
      <p:sp>
        <p:nvSpPr>
          <p:cNvPr id="44035" name="Rectangle 3"/>
          <p:cNvSpPr>
            <a:spLocks noGrp="1" noChangeArrowheads="1"/>
          </p:cNvSpPr>
          <p:nvPr>
            <p:ph idx="1"/>
          </p:nvPr>
        </p:nvSpPr>
        <p:spPr>
          <a:xfrm>
            <a:off x="611560" y="1600200"/>
            <a:ext cx="7632848" cy="4709120"/>
          </a:xfrm>
        </p:spPr>
        <p:txBody>
          <a:bodyPr/>
          <a:lstStyle/>
          <a:p>
            <a:pPr>
              <a:lnSpc>
                <a:spcPct val="90000"/>
              </a:lnSpc>
            </a:pPr>
            <a:r>
              <a:rPr lang="ja-JP" altLang="en-US" sz="2400" dirty="0"/>
              <a:t>所有権を確定し，それを各人に遵守させることは一般的にはコストがかかる</a:t>
            </a:r>
          </a:p>
          <a:p>
            <a:pPr lvl="1">
              <a:lnSpc>
                <a:spcPct val="90000"/>
              </a:lnSpc>
            </a:pPr>
            <a:r>
              <a:rPr lang="ja-JP" altLang="en-US" sz="2400" dirty="0"/>
              <a:t>警察活動，司法</a:t>
            </a:r>
          </a:p>
          <a:p>
            <a:pPr>
              <a:lnSpc>
                <a:spcPct val="90000"/>
              </a:lnSpc>
            </a:pPr>
            <a:r>
              <a:rPr lang="ja-JP" altLang="en-US" sz="2400" dirty="0"/>
              <a:t>以上のモデル化は，警察活動（軍事活動）には規模の経済性があることを前提</a:t>
            </a:r>
          </a:p>
          <a:p>
            <a:pPr lvl="1">
              <a:lnSpc>
                <a:spcPct val="90000"/>
              </a:lnSpc>
            </a:pPr>
            <a:r>
              <a:rPr lang="ja-JP" altLang="en-US" sz="2400" dirty="0"/>
              <a:t>個々人（集団）の警察活動より国家による警察活動の方が効率的</a:t>
            </a:r>
          </a:p>
          <a:p>
            <a:pPr lvl="1">
              <a:lnSpc>
                <a:spcPct val="90000"/>
              </a:lnSpc>
            </a:pPr>
            <a:r>
              <a:rPr lang="ja-JP" altLang="en-US" sz="2400" dirty="0"/>
              <a:t>単純化の仮定</a:t>
            </a:r>
          </a:p>
          <a:p>
            <a:pPr>
              <a:lnSpc>
                <a:spcPct val="90000"/>
              </a:lnSpc>
            </a:pPr>
            <a:r>
              <a:rPr lang="ja-JP" altLang="en-US" sz="2400" dirty="0"/>
              <a:t>効率性の実現のために所有権を設定し，それを保護しなければならないという議論につながる</a:t>
            </a:r>
          </a:p>
          <a:p>
            <a:pPr lvl="1">
              <a:lnSpc>
                <a:spcPct val="90000"/>
              </a:lnSpc>
            </a:pPr>
            <a:r>
              <a:rPr lang="ja-JP" altLang="en-US" sz="2400" dirty="0"/>
              <a:t>公平性の確保という議論では</a:t>
            </a:r>
            <a:r>
              <a:rPr lang="ja-JP" altLang="en-US" sz="2000" dirty="0"/>
              <a:t>ない</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ja-JP" altLang="en-US"/>
              <a:t>最適な所有権の設定</a:t>
            </a:r>
          </a:p>
        </p:txBody>
      </p:sp>
      <p:sp>
        <p:nvSpPr>
          <p:cNvPr id="58371" name="Rectangle 3"/>
          <p:cNvSpPr>
            <a:spLocks noGrp="1" noChangeArrowheads="1"/>
          </p:cNvSpPr>
          <p:nvPr>
            <p:ph idx="1"/>
          </p:nvPr>
        </p:nvSpPr>
        <p:spPr>
          <a:xfrm>
            <a:off x="457200" y="1600200"/>
            <a:ext cx="7931224" cy="4637112"/>
          </a:xfrm>
        </p:spPr>
        <p:txBody>
          <a:bodyPr>
            <a:normAutofit lnSpcReduction="10000"/>
          </a:bodyPr>
          <a:lstStyle/>
          <a:p>
            <a:pPr>
              <a:lnSpc>
                <a:spcPct val="80000"/>
              </a:lnSpc>
            </a:pPr>
            <a:r>
              <a:rPr lang="en-US" altLang="ja-JP" sz="2800" dirty="0"/>
              <a:t>Cooter and </a:t>
            </a:r>
            <a:r>
              <a:rPr lang="en-US" altLang="ja-JP" sz="2800" dirty="0" err="1"/>
              <a:t>Ulen</a:t>
            </a:r>
            <a:r>
              <a:rPr lang="en-US" altLang="ja-JP" sz="2800" dirty="0"/>
              <a:t> </a:t>
            </a:r>
            <a:r>
              <a:rPr lang="ja-JP" altLang="en-US" sz="2800" dirty="0"/>
              <a:t>の例</a:t>
            </a:r>
          </a:p>
          <a:p>
            <a:pPr>
              <a:lnSpc>
                <a:spcPct val="80000"/>
              </a:lnSpc>
            </a:pPr>
            <a:r>
              <a:rPr lang="ja-JP" altLang="en-US" sz="2800" dirty="0"/>
              <a:t>牧場と農家</a:t>
            </a:r>
          </a:p>
          <a:p>
            <a:pPr lvl="1">
              <a:lnSpc>
                <a:spcPct val="100000"/>
              </a:lnSpc>
            </a:pPr>
            <a:r>
              <a:rPr lang="ja-JP" altLang="en-US" sz="2800" dirty="0"/>
              <a:t>牧場が牛を放牧</a:t>
            </a:r>
          </a:p>
          <a:p>
            <a:pPr lvl="1">
              <a:lnSpc>
                <a:spcPct val="100000"/>
              </a:lnSpc>
            </a:pPr>
            <a:r>
              <a:rPr lang="ja-JP" altLang="en-US" sz="2800" dirty="0"/>
              <a:t>隣接地に農家</a:t>
            </a:r>
            <a:endParaRPr lang="en-US" altLang="ja-JP" sz="2800" dirty="0"/>
          </a:p>
          <a:p>
            <a:pPr lvl="2">
              <a:lnSpc>
                <a:spcPct val="100000"/>
              </a:lnSpc>
            </a:pPr>
            <a:r>
              <a:rPr lang="ja-JP" altLang="en-US" sz="2400" dirty="0"/>
              <a:t>土地の所有権は明確ではない</a:t>
            </a:r>
            <a:endParaRPr lang="en-US" altLang="ja-JP" sz="2400" dirty="0"/>
          </a:p>
          <a:p>
            <a:pPr lvl="2">
              <a:lnSpc>
                <a:spcPct val="100000"/>
              </a:lnSpc>
            </a:pPr>
            <a:r>
              <a:rPr lang="ja-JP" altLang="en-US" sz="2400" dirty="0"/>
              <a:t>牛が農地に与える被害は年間</a:t>
            </a:r>
            <a:r>
              <a:rPr lang="en-US" altLang="ja-JP" sz="2400" dirty="0"/>
              <a:t>10</a:t>
            </a:r>
            <a:r>
              <a:rPr lang="ja-JP" altLang="en-US" sz="2400" dirty="0"/>
              <a:t>万円</a:t>
            </a:r>
          </a:p>
          <a:p>
            <a:pPr lvl="1">
              <a:lnSpc>
                <a:spcPct val="100000"/>
              </a:lnSpc>
            </a:pPr>
            <a:r>
              <a:rPr lang="ja-JP" altLang="en-US" sz="2800" dirty="0"/>
              <a:t>被害の防止策</a:t>
            </a:r>
            <a:endParaRPr lang="en-US" altLang="ja-JP" sz="2800" dirty="0"/>
          </a:p>
          <a:p>
            <a:pPr lvl="2">
              <a:lnSpc>
                <a:spcPct val="100000"/>
              </a:lnSpc>
            </a:pPr>
            <a:r>
              <a:rPr lang="ja-JP" altLang="en-US" sz="2400" dirty="0"/>
              <a:t>牧場主が牧草地の周りにフェンスを築く</a:t>
            </a:r>
            <a:r>
              <a:rPr lang="en-US" altLang="ja-JP" sz="2400" dirty="0">
                <a:sym typeface="Wingdings" panose="05000000000000000000" pitchFamily="2" charset="2"/>
              </a:rPr>
              <a:t></a:t>
            </a:r>
            <a:r>
              <a:rPr lang="ja-JP" altLang="en-US" sz="2400" dirty="0">
                <a:sym typeface="Wingdings" panose="05000000000000000000" pitchFamily="2" charset="2"/>
              </a:rPr>
              <a:t>年間</a:t>
            </a:r>
            <a:r>
              <a:rPr lang="en-US" altLang="ja-JP" sz="2400" dirty="0"/>
              <a:t>7</a:t>
            </a:r>
            <a:r>
              <a:rPr lang="ja-JP" altLang="en-US" sz="2400" dirty="0"/>
              <a:t>万円の費用</a:t>
            </a:r>
          </a:p>
          <a:p>
            <a:pPr lvl="2">
              <a:lnSpc>
                <a:spcPct val="100000"/>
              </a:lnSpc>
            </a:pPr>
            <a:r>
              <a:rPr lang="ja-JP" altLang="en-US" sz="2400" dirty="0"/>
              <a:t>農家が農地の回りだけにフェンスを築く</a:t>
            </a:r>
            <a:r>
              <a:rPr lang="en-US" altLang="ja-JP" sz="2400" dirty="0">
                <a:sym typeface="Wingdings" panose="05000000000000000000" pitchFamily="2" charset="2"/>
              </a:rPr>
              <a:t></a:t>
            </a:r>
            <a:r>
              <a:rPr lang="ja-JP" altLang="en-US" sz="2400" dirty="0">
                <a:sym typeface="Wingdings" panose="05000000000000000000" pitchFamily="2" charset="2"/>
              </a:rPr>
              <a:t>年間</a:t>
            </a:r>
            <a:r>
              <a:rPr lang="en-US" altLang="ja-JP" sz="2400" dirty="0">
                <a:sym typeface="Wingdings" panose="05000000000000000000" pitchFamily="2" charset="2"/>
              </a:rPr>
              <a:t>5</a:t>
            </a:r>
            <a:r>
              <a:rPr lang="ja-JP" altLang="en-US" sz="2400" dirty="0">
                <a:sym typeface="Wingdings" panose="05000000000000000000" pitchFamily="2" charset="2"/>
              </a:rPr>
              <a:t>万円の</a:t>
            </a:r>
            <a:r>
              <a:rPr lang="ja-JP" altLang="en-US" sz="2400" dirty="0"/>
              <a:t>費用</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6E70BC-BD9B-42C7-A74D-3DF5F5C62705}"/>
              </a:ext>
            </a:extLst>
          </p:cNvPr>
          <p:cNvSpPr>
            <a:spLocks noGrp="1"/>
          </p:cNvSpPr>
          <p:nvPr>
            <p:ph type="title"/>
          </p:nvPr>
        </p:nvSpPr>
        <p:spPr>
          <a:xfrm>
            <a:off x="628650" y="365127"/>
            <a:ext cx="7831782" cy="756876"/>
          </a:xfrm>
        </p:spPr>
        <p:txBody>
          <a:bodyPr/>
          <a:lstStyle/>
          <a:p>
            <a:r>
              <a:rPr kumimoji="1" lang="ja-JP" altLang="en-US" dirty="0"/>
              <a:t>牧場と農家</a:t>
            </a:r>
          </a:p>
        </p:txBody>
      </p:sp>
      <p:sp>
        <p:nvSpPr>
          <p:cNvPr id="4" name="正方形/長方形 3">
            <a:extLst>
              <a:ext uri="{FF2B5EF4-FFF2-40B4-BE49-F238E27FC236}">
                <a16:creationId xmlns:a16="http://schemas.microsoft.com/office/drawing/2014/main" id="{89994918-E800-4E5D-8389-6E041AF004A2}"/>
              </a:ext>
            </a:extLst>
          </p:cNvPr>
          <p:cNvSpPr/>
          <p:nvPr/>
        </p:nvSpPr>
        <p:spPr>
          <a:xfrm>
            <a:off x="1331640" y="2348880"/>
            <a:ext cx="6696744" cy="3888432"/>
          </a:xfrm>
          <a:prstGeom prst="rect">
            <a:avLst/>
          </a:prstGeom>
          <a:no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四角形: 角を丸くする 4">
            <a:extLst>
              <a:ext uri="{FF2B5EF4-FFF2-40B4-BE49-F238E27FC236}">
                <a16:creationId xmlns:a16="http://schemas.microsoft.com/office/drawing/2014/main" id="{0A3FF492-6212-4218-ACB0-9802EF7C9814}"/>
              </a:ext>
            </a:extLst>
          </p:cNvPr>
          <p:cNvSpPr/>
          <p:nvPr/>
        </p:nvSpPr>
        <p:spPr>
          <a:xfrm>
            <a:off x="6444208" y="4881868"/>
            <a:ext cx="1368152" cy="1009979"/>
          </a:xfrm>
          <a:prstGeom prst="roundRect">
            <a:avLst/>
          </a:prstGeom>
          <a:solidFill>
            <a:schemeClr val="accent4">
              <a:alpha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楕円 5">
            <a:extLst>
              <a:ext uri="{FF2B5EF4-FFF2-40B4-BE49-F238E27FC236}">
                <a16:creationId xmlns:a16="http://schemas.microsoft.com/office/drawing/2014/main" id="{CCF6BF23-648B-4449-8D5A-25ABB5DBC584}"/>
              </a:ext>
            </a:extLst>
          </p:cNvPr>
          <p:cNvSpPr/>
          <p:nvPr/>
        </p:nvSpPr>
        <p:spPr>
          <a:xfrm>
            <a:off x="1490724" y="2828053"/>
            <a:ext cx="4273786" cy="3071711"/>
          </a:xfrm>
          <a:prstGeom prst="ellipse">
            <a:avLst/>
          </a:prstGeom>
          <a:solidFill>
            <a:schemeClr val="accent6">
              <a:alpha val="6000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34C70450-C83B-4110-91D3-6F1945351E68}"/>
              </a:ext>
            </a:extLst>
          </p:cNvPr>
          <p:cNvSpPr txBox="1"/>
          <p:nvPr/>
        </p:nvSpPr>
        <p:spPr>
          <a:xfrm>
            <a:off x="1641500" y="3985005"/>
            <a:ext cx="3312368" cy="369332"/>
          </a:xfrm>
          <a:prstGeom prst="rect">
            <a:avLst/>
          </a:prstGeom>
          <a:noFill/>
        </p:spPr>
        <p:txBody>
          <a:bodyPr wrap="square" rtlCol="0">
            <a:spAutoFit/>
          </a:bodyPr>
          <a:lstStyle/>
          <a:p>
            <a:r>
              <a:rPr lang="ja-JP" altLang="en-US" dirty="0"/>
              <a:t>牧草地：牛が放牧されている</a:t>
            </a:r>
            <a:endParaRPr kumimoji="1" lang="ja-JP" altLang="en-US" dirty="0"/>
          </a:p>
        </p:txBody>
      </p:sp>
      <p:sp>
        <p:nvSpPr>
          <p:cNvPr id="8" name="テキスト ボックス 7">
            <a:extLst>
              <a:ext uri="{FF2B5EF4-FFF2-40B4-BE49-F238E27FC236}">
                <a16:creationId xmlns:a16="http://schemas.microsoft.com/office/drawing/2014/main" id="{62F72E3E-206A-47FA-95B1-C79DCDF59120}"/>
              </a:ext>
            </a:extLst>
          </p:cNvPr>
          <p:cNvSpPr txBox="1"/>
          <p:nvPr/>
        </p:nvSpPr>
        <p:spPr>
          <a:xfrm>
            <a:off x="6732240" y="4501807"/>
            <a:ext cx="1296144" cy="369332"/>
          </a:xfrm>
          <a:prstGeom prst="rect">
            <a:avLst/>
          </a:prstGeom>
          <a:noFill/>
        </p:spPr>
        <p:txBody>
          <a:bodyPr wrap="square" rtlCol="0">
            <a:spAutoFit/>
          </a:bodyPr>
          <a:lstStyle/>
          <a:p>
            <a:r>
              <a:rPr kumimoji="1" lang="ja-JP" altLang="en-US" dirty="0"/>
              <a:t>農地</a:t>
            </a:r>
          </a:p>
        </p:txBody>
      </p:sp>
      <p:sp>
        <p:nvSpPr>
          <p:cNvPr id="10" name="矢印: 右 9">
            <a:extLst>
              <a:ext uri="{FF2B5EF4-FFF2-40B4-BE49-F238E27FC236}">
                <a16:creationId xmlns:a16="http://schemas.microsoft.com/office/drawing/2014/main" id="{A4E53D7B-F487-43E2-86D5-5A594C47CC68}"/>
              </a:ext>
            </a:extLst>
          </p:cNvPr>
          <p:cNvSpPr/>
          <p:nvPr/>
        </p:nvSpPr>
        <p:spPr>
          <a:xfrm>
            <a:off x="4953868" y="5125909"/>
            <a:ext cx="1649644" cy="26448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CDDA18FE-A568-45E1-B9AE-825AB6AFF56D}"/>
              </a:ext>
            </a:extLst>
          </p:cNvPr>
          <p:cNvSpPr txBox="1"/>
          <p:nvPr/>
        </p:nvSpPr>
        <p:spPr>
          <a:xfrm>
            <a:off x="4127295" y="5856047"/>
            <a:ext cx="2880320" cy="369332"/>
          </a:xfrm>
          <a:prstGeom prst="rect">
            <a:avLst/>
          </a:prstGeom>
          <a:noFill/>
        </p:spPr>
        <p:txBody>
          <a:bodyPr wrap="square" rtlCol="0">
            <a:spAutoFit/>
          </a:bodyPr>
          <a:lstStyle/>
          <a:p>
            <a:r>
              <a:rPr lang="ja-JP" altLang="en-US" dirty="0"/>
              <a:t>牛が農地に</a:t>
            </a:r>
            <a:r>
              <a:rPr lang="en-US" altLang="ja-JP" dirty="0"/>
              <a:t>10</a:t>
            </a:r>
            <a:r>
              <a:rPr lang="ja-JP" altLang="en-US" dirty="0"/>
              <a:t>万円の被害</a:t>
            </a:r>
            <a:endParaRPr kumimoji="1" lang="ja-JP" altLang="en-US" dirty="0"/>
          </a:p>
        </p:txBody>
      </p:sp>
      <p:sp>
        <p:nvSpPr>
          <p:cNvPr id="13" name="テキスト ボックス 12">
            <a:extLst>
              <a:ext uri="{FF2B5EF4-FFF2-40B4-BE49-F238E27FC236}">
                <a16:creationId xmlns:a16="http://schemas.microsoft.com/office/drawing/2014/main" id="{0A43E88D-7D55-41C2-A6A8-54686775DCA8}"/>
              </a:ext>
            </a:extLst>
          </p:cNvPr>
          <p:cNvSpPr txBox="1"/>
          <p:nvPr/>
        </p:nvSpPr>
        <p:spPr>
          <a:xfrm>
            <a:off x="4077965" y="1291497"/>
            <a:ext cx="3960440" cy="923330"/>
          </a:xfrm>
          <a:prstGeom prst="rect">
            <a:avLst/>
          </a:prstGeom>
          <a:noFill/>
        </p:spPr>
        <p:txBody>
          <a:bodyPr wrap="square" rtlCol="0">
            <a:spAutoFit/>
          </a:bodyPr>
          <a:lstStyle/>
          <a:p>
            <a:r>
              <a:rPr kumimoji="1" lang="ja-JP" altLang="en-US" dirty="0"/>
              <a:t>被害を防ぐための二つの方法</a:t>
            </a:r>
            <a:endParaRPr kumimoji="1" lang="en-US" altLang="ja-JP" dirty="0"/>
          </a:p>
          <a:p>
            <a:pPr marL="285750" indent="-285750">
              <a:buFont typeface="Arial" panose="020B0604020202020204" pitchFamily="34" charset="0"/>
              <a:buChar char="•"/>
            </a:pPr>
            <a:r>
              <a:rPr lang="ja-JP" altLang="en-US" dirty="0"/>
              <a:t>牧草地の回りにフェンス</a:t>
            </a:r>
            <a:r>
              <a:rPr lang="en-US" altLang="ja-JP" dirty="0"/>
              <a:t>(7</a:t>
            </a:r>
            <a:r>
              <a:rPr lang="ja-JP" altLang="en-US" dirty="0"/>
              <a:t>万円）</a:t>
            </a:r>
            <a:endParaRPr lang="en-US" altLang="ja-JP" dirty="0"/>
          </a:p>
          <a:p>
            <a:pPr marL="285750" indent="-285750">
              <a:buFont typeface="Arial" panose="020B0604020202020204" pitchFamily="34" charset="0"/>
              <a:buChar char="•"/>
            </a:pPr>
            <a:r>
              <a:rPr kumimoji="1" lang="ja-JP" altLang="en-US" dirty="0"/>
              <a:t>農地の回りにフェンス（</a:t>
            </a:r>
            <a:r>
              <a:rPr kumimoji="1" lang="en-US" altLang="ja-JP" dirty="0"/>
              <a:t>5</a:t>
            </a:r>
            <a:r>
              <a:rPr kumimoji="1" lang="ja-JP" altLang="en-US" dirty="0"/>
              <a:t>万円）</a:t>
            </a:r>
          </a:p>
        </p:txBody>
      </p:sp>
      <p:cxnSp>
        <p:nvCxnSpPr>
          <p:cNvPr id="15" name="直線矢印コネクタ 14">
            <a:extLst>
              <a:ext uri="{FF2B5EF4-FFF2-40B4-BE49-F238E27FC236}">
                <a16:creationId xmlns:a16="http://schemas.microsoft.com/office/drawing/2014/main" id="{29001528-26E7-4CDD-BD9F-C0A6E56BD993}"/>
              </a:ext>
            </a:extLst>
          </p:cNvPr>
          <p:cNvCxnSpPr>
            <a:cxnSpLocks/>
          </p:cNvCxnSpPr>
          <p:nvPr/>
        </p:nvCxnSpPr>
        <p:spPr>
          <a:xfrm flipV="1">
            <a:off x="5393304" y="5402428"/>
            <a:ext cx="174151" cy="4280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5A64D12A-0078-442D-B6F0-BFC3A9D68639}"/>
              </a:ext>
            </a:extLst>
          </p:cNvPr>
          <p:cNvSpPr txBox="1"/>
          <p:nvPr/>
        </p:nvSpPr>
        <p:spPr>
          <a:xfrm>
            <a:off x="3921292" y="2558290"/>
            <a:ext cx="4273786" cy="369332"/>
          </a:xfrm>
          <a:prstGeom prst="rect">
            <a:avLst/>
          </a:prstGeom>
          <a:noFill/>
        </p:spPr>
        <p:txBody>
          <a:bodyPr wrap="square" rtlCol="0">
            <a:spAutoFit/>
          </a:bodyPr>
          <a:lstStyle/>
          <a:p>
            <a:r>
              <a:rPr kumimoji="1" lang="ja-JP" altLang="en-US" dirty="0"/>
              <a:t>一帯の土地の主有権は定まっていない</a:t>
            </a:r>
          </a:p>
        </p:txBody>
      </p:sp>
    </p:spTree>
    <p:extLst>
      <p:ext uri="{BB962C8B-B14F-4D97-AF65-F5344CB8AC3E}">
        <p14:creationId xmlns:p14="http://schemas.microsoft.com/office/powerpoint/2010/main" val="2328963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ja-JP" altLang="en-US"/>
              <a:t>最適な所有権の設定（２）</a:t>
            </a:r>
          </a:p>
        </p:txBody>
      </p:sp>
      <p:sp>
        <p:nvSpPr>
          <p:cNvPr id="59395" name="Rectangle 3"/>
          <p:cNvSpPr>
            <a:spLocks noGrp="1" noChangeArrowheads="1"/>
          </p:cNvSpPr>
          <p:nvPr>
            <p:ph idx="1"/>
          </p:nvPr>
        </p:nvSpPr>
        <p:spPr>
          <a:xfrm>
            <a:off x="628650" y="1556792"/>
            <a:ext cx="7886700" cy="5112567"/>
          </a:xfrm>
        </p:spPr>
        <p:txBody>
          <a:bodyPr>
            <a:normAutofit fontScale="92500" lnSpcReduction="10000"/>
          </a:bodyPr>
          <a:lstStyle/>
          <a:p>
            <a:pPr>
              <a:lnSpc>
                <a:spcPct val="110000"/>
              </a:lnSpc>
            </a:pPr>
            <a:r>
              <a:rPr lang="ja-JP" altLang="en-US" sz="2400" dirty="0"/>
              <a:t>費用最小化のためには，その地域一帯の土地の所有権利はどちらに与えるべきだろうか。</a:t>
            </a:r>
            <a:endParaRPr lang="en-US" altLang="ja-JP" sz="2400" dirty="0"/>
          </a:p>
          <a:p>
            <a:pPr>
              <a:lnSpc>
                <a:spcPct val="110000"/>
              </a:lnSpc>
            </a:pPr>
            <a:r>
              <a:rPr lang="ja-JP" altLang="en-US" sz="2400" dirty="0"/>
              <a:t>交渉できない場合</a:t>
            </a:r>
          </a:p>
          <a:p>
            <a:pPr marL="342900" lvl="1" indent="0">
              <a:lnSpc>
                <a:spcPct val="110000"/>
              </a:lnSpc>
              <a:buNone/>
            </a:pPr>
            <a:r>
              <a:rPr lang="ja-JP" altLang="en-US" sz="2000" dirty="0"/>
              <a:t>牧場主に与える</a:t>
            </a:r>
            <a:r>
              <a:rPr lang="en-US" altLang="ja-JP" sz="2000" dirty="0">
                <a:sym typeface="Wingdings" panose="05000000000000000000" pitchFamily="2" charset="2"/>
              </a:rPr>
              <a:t></a:t>
            </a:r>
            <a:r>
              <a:rPr lang="ja-JP" altLang="en-US" sz="2000" dirty="0">
                <a:sym typeface="Wingdings" panose="05000000000000000000" pitchFamily="2" charset="2"/>
              </a:rPr>
              <a:t>牧場主は農地の被害の補償を負担する義務がないとする</a:t>
            </a:r>
            <a:r>
              <a:rPr lang="en-US" altLang="ja-JP" sz="2000" dirty="0">
                <a:sym typeface="Wingdings" panose="05000000000000000000" pitchFamily="2" charset="2"/>
              </a:rPr>
              <a:t></a:t>
            </a:r>
            <a:r>
              <a:rPr lang="ja-JP" altLang="en-US" sz="2000" dirty="0"/>
              <a:t>農家が農地の周りだけにフェンスを築く</a:t>
            </a:r>
            <a:r>
              <a:rPr lang="en-US" altLang="ja-JP" sz="2000" dirty="0">
                <a:sym typeface="Wingdings" panose="05000000000000000000" pitchFamily="2" charset="2"/>
              </a:rPr>
              <a:t></a:t>
            </a:r>
            <a:r>
              <a:rPr lang="en-US" altLang="ja-JP" sz="2000" dirty="0"/>
              <a:t>5</a:t>
            </a:r>
            <a:r>
              <a:rPr lang="ja-JP" altLang="en-US" sz="2000" dirty="0"/>
              <a:t>万円のゲイン</a:t>
            </a:r>
            <a:endParaRPr lang="en-US" altLang="ja-JP" sz="2000" dirty="0"/>
          </a:p>
          <a:p>
            <a:pPr marL="342900" lvl="1" indent="0">
              <a:lnSpc>
                <a:spcPct val="110000"/>
              </a:lnSpc>
              <a:buNone/>
            </a:pPr>
            <a:r>
              <a:rPr lang="ja-JP" altLang="en-US" sz="2000" dirty="0"/>
              <a:t>農家に与える</a:t>
            </a:r>
            <a:r>
              <a:rPr lang="en-US" altLang="ja-JP" sz="2000" dirty="0">
                <a:sym typeface="Wingdings" panose="05000000000000000000" pitchFamily="2" charset="2"/>
              </a:rPr>
              <a:t></a:t>
            </a:r>
            <a:r>
              <a:rPr lang="ja-JP" altLang="en-US" sz="2000" dirty="0">
                <a:sym typeface="Wingdings" panose="05000000000000000000" pitchFamily="2" charset="2"/>
              </a:rPr>
              <a:t>農地への被害の補償を牧場主が負担していた（年</a:t>
            </a:r>
            <a:r>
              <a:rPr lang="en-US" altLang="ja-JP" sz="2000" dirty="0">
                <a:sym typeface="Wingdings" panose="05000000000000000000" pitchFamily="2" charset="2"/>
              </a:rPr>
              <a:t>10</a:t>
            </a:r>
            <a:r>
              <a:rPr lang="ja-JP" altLang="en-US" sz="2000" dirty="0">
                <a:sym typeface="Wingdings" panose="05000000000000000000" pitchFamily="2" charset="2"/>
              </a:rPr>
              <a:t>万円の費用）</a:t>
            </a:r>
            <a:r>
              <a:rPr lang="en-US" altLang="ja-JP" sz="2000" dirty="0">
                <a:sym typeface="Wingdings" panose="05000000000000000000" pitchFamily="2" charset="2"/>
              </a:rPr>
              <a:t></a:t>
            </a:r>
            <a:r>
              <a:rPr lang="ja-JP" altLang="en-US" sz="2000" dirty="0">
                <a:sym typeface="Wingdings" panose="05000000000000000000" pitchFamily="2" charset="2"/>
              </a:rPr>
              <a:t>牧場主が牧草地の周りにフェンスを築く</a:t>
            </a:r>
            <a:r>
              <a:rPr lang="en-US" altLang="ja-JP" sz="2000" dirty="0">
                <a:sym typeface="Wingdings" panose="05000000000000000000" pitchFamily="2" charset="2"/>
              </a:rPr>
              <a:t>3</a:t>
            </a:r>
            <a:r>
              <a:rPr lang="ja-JP" altLang="en-US" sz="2000" dirty="0">
                <a:sym typeface="Wingdings" panose="05000000000000000000" pitchFamily="2" charset="2"/>
              </a:rPr>
              <a:t>万円のゲイン</a:t>
            </a:r>
            <a:endParaRPr lang="en-US" altLang="ja-JP" sz="2000" dirty="0"/>
          </a:p>
          <a:p>
            <a:pPr lvl="1">
              <a:lnSpc>
                <a:spcPct val="110000"/>
              </a:lnSpc>
            </a:pPr>
            <a:r>
              <a:rPr lang="ja-JP" altLang="en-US" sz="2000" dirty="0"/>
              <a:t>牧場主にその地域一帯の土地の所有権を与えた方が社会的にみて効率的である</a:t>
            </a:r>
          </a:p>
          <a:p>
            <a:pPr>
              <a:lnSpc>
                <a:spcPct val="110000"/>
              </a:lnSpc>
            </a:pPr>
            <a:r>
              <a:rPr lang="ja-JP" altLang="en-US" sz="2400" dirty="0"/>
              <a:t>交渉できる場合</a:t>
            </a:r>
          </a:p>
          <a:p>
            <a:pPr lvl="1">
              <a:lnSpc>
                <a:spcPct val="110000"/>
              </a:lnSpc>
            </a:pPr>
            <a:r>
              <a:rPr lang="ja-JP" altLang="en-US" sz="2000" dirty="0"/>
              <a:t>所有権さえ確定していれば，どちらに権利を与えようが，必ず，農地の周りだけにフェンスが建設される</a:t>
            </a:r>
          </a:p>
          <a:p>
            <a:pPr lvl="1">
              <a:lnSpc>
                <a:spcPct val="110000"/>
              </a:lnSpc>
            </a:pPr>
            <a:r>
              <a:rPr lang="ja-JP" altLang="en-US" sz="2000" dirty="0"/>
              <a:t>コースの定理</a:t>
            </a:r>
            <a:endParaRPr lang="ja-JP" altLang="en-US"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811F88-7829-4ADD-A8DB-8FB46051973D}"/>
              </a:ext>
            </a:extLst>
          </p:cNvPr>
          <p:cNvSpPr>
            <a:spLocks noGrp="1"/>
          </p:cNvSpPr>
          <p:nvPr>
            <p:ph type="title"/>
          </p:nvPr>
        </p:nvSpPr>
        <p:spPr/>
        <p:txBody>
          <a:bodyPr/>
          <a:lstStyle/>
          <a:p>
            <a:r>
              <a:rPr kumimoji="1" lang="ja-JP" altLang="en-US" dirty="0"/>
              <a:t>最適な所有権の設定</a:t>
            </a:r>
            <a:r>
              <a:rPr kumimoji="1" lang="en-US" altLang="ja-JP" dirty="0"/>
              <a:t>(3)</a:t>
            </a:r>
            <a:endParaRPr kumimoji="1" lang="ja-JP" altLang="en-US" dirty="0"/>
          </a:p>
        </p:txBody>
      </p:sp>
      <p:sp>
        <p:nvSpPr>
          <p:cNvPr id="3" name="コンテンツ プレースホルダー 2">
            <a:extLst>
              <a:ext uri="{FF2B5EF4-FFF2-40B4-BE49-F238E27FC236}">
                <a16:creationId xmlns:a16="http://schemas.microsoft.com/office/drawing/2014/main" id="{E73EB443-BED9-4E47-9EEC-3B84A7026444}"/>
              </a:ext>
            </a:extLst>
          </p:cNvPr>
          <p:cNvSpPr>
            <a:spLocks noGrp="1"/>
          </p:cNvSpPr>
          <p:nvPr>
            <p:ph idx="1"/>
          </p:nvPr>
        </p:nvSpPr>
        <p:spPr>
          <a:xfrm>
            <a:off x="628650" y="1340768"/>
            <a:ext cx="7886700" cy="5256584"/>
          </a:xfrm>
        </p:spPr>
        <p:txBody>
          <a:bodyPr>
            <a:normAutofit fontScale="85000" lnSpcReduction="10000"/>
          </a:bodyPr>
          <a:lstStyle/>
          <a:p>
            <a:pPr>
              <a:lnSpc>
                <a:spcPct val="120000"/>
              </a:lnSpc>
            </a:pPr>
            <a:r>
              <a:rPr kumimoji="1" lang="ja-JP" altLang="en-US" sz="2000" dirty="0"/>
              <a:t>その付近一帯の土地の権利が農家にある場合</a:t>
            </a:r>
            <a:endParaRPr kumimoji="1" lang="en-US" altLang="ja-JP" sz="2000" dirty="0"/>
          </a:p>
          <a:p>
            <a:pPr lvl="1">
              <a:lnSpc>
                <a:spcPct val="120000"/>
              </a:lnSpc>
            </a:pPr>
            <a:r>
              <a:rPr lang="ja-JP" altLang="en-US" sz="1600" dirty="0"/>
              <a:t>牧場主は年間</a:t>
            </a:r>
            <a:r>
              <a:rPr lang="en-US" altLang="ja-JP" sz="1600" dirty="0"/>
              <a:t>10</a:t>
            </a:r>
            <a:r>
              <a:rPr lang="ja-JP" altLang="en-US" sz="1600" dirty="0"/>
              <a:t>万円の補償を農家に支払っていた（交渉の出発点）</a:t>
            </a:r>
            <a:endParaRPr lang="en-US" altLang="ja-JP" sz="1600" dirty="0"/>
          </a:p>
          <a:p>
            <a:pPr lvl="1">
              <a:lnSpc>
                <a:spcPct val="120000"/>
              </a:lnSpc>
            </a:pPr>
            <a:r>
              <a:rPr kumimoji="1" lang="ja-JP" altLang="en-US" sz="1600" dirty="0"/>
              <a:t>牧場主は農地の周りにフェンスを建設することを農家に提案</a:t>
            </a:r>
            <a:endParaRPr kumimoji="1" lang="en-US" altLang="ja-JP" sz="1600" dirty="0"/>
          </a:p>
          <a:p>
            <a:pPr lvl="1">
              <a:lnSpc>
                <a:spcPct val="120000"/>
              </a:lnSpc>
            </a:pPr>
            <a:r>
              <a:rPr lang="ja-JP" altLang="en-US" sz="1600" dirty="0"/>
              <a:t>建設費用は牧場主が負担</a:t>
            </a:r>
            <a:endParaRPr lang="en-US" altLang="ja-JP" sz="1600" dirty="0"/>
          </a:p>
          <a:p>
            <a:pPr lvl="1">
              <a:lnSpc>
                <a:spcPct val="120000"/>
              </a:lnSpc>
            </a:pPr>
            <a:r>
              <a:rPr lang="ja-JP" altLang="en-US" sz="1600" dirty="0"/>
              <a:t>建設に同意してくれれば，牧場主が農家に（例えば）年間</a:t>
            </a:r>
            <a:r>
              <a:rPr lang="en-US" altLang="ja-JP" sz="1600" dirty="0"/>
              <a:t>1</a:t>
            </a:r>
            <a:r>
              <a:rPr lang="ja-JP" altLang="en-US" sz="1600" dirty="0"/>
              <a:t>万円を追加的に支払うと約束</a:t>
            </a:r>
            <a:endParaRPr lang="en-US" altLang="ja-JP" sz="1600" dirty="0"/>
          </a:p>
          <a:p>
            <a:pPr lvl="1">
              <a:lnSpc>
                <a:spcPct val="120000"/>
              </a:lnSpc>
            </a:pPr>
            <a:r>
              <a:rPr kumimoji="1" lang="ja-JP" altLang="en-US" sz="1600" dirty="0"/>
              <a:t>牧場主は</a:t>
            </a:r>
            <a:r>
              <a:rPr kumimoji="1" lang="en-US" altLang="ja-JP" sz="1600" dirty="0"/>
              <a:t>4</a:t>
            </a:r>
            <a:r>
              <a:rPr kumimoji="1" lang="ja-JP" altLang="en-US" sz="1600" dirty="0"/>
              <a:t>万円のゲイン，農家は</a:t>
            </a:r>
            <a:r>
              <a:rPr kumimoji="1" lang="en-US" altLang="ja-JP" sz="1600" dirty="0"/>
              <a:t>1</a:t>
            </a:r>
            <a:r>
              <a:rPr kumimoji="1" lang="ja-JP" altLang="en-US" sz="1600" dirty="0"/>
              <a:t>万円のゲイン</a:t>
            </a:r>
            <a:endParaRPr kumimoji="1" lang="en-US" altLang="ja-JP" sz="1600" dirty="0"/>
          </a:p>
          <a:p>
            <a:pPr lvl="1">
              <a:lnSpc>
                <a:spcPct val="120000"/>
              </a:lnSpc>
            </a:pPr>
            <a:r>
              <a:rPr lang="ja-JP" altLang="en-US" sz="1600" dirty="0">
                <a:sym typeface="Wingdings" panose="05000000000000000000" pitchFamily="2" charset="2"/>
              </a:rPr>
              <a:t>（牧場のまわりのフェンスを建設する場合と比較せよ）</a:t>
            </a:r>
            <a:endParaRPr lang="en-US" altLang="ja-JP" sz="1600" dirty="0">
              <a:sym typeface="Wingdings" panose="05000000000000000000" pitchFamily="2" charset="2"/>
            </a:endParaRPr>
          </a:p>
          <a:p>
            <a:pPr>
              <a:lnSpc>
                <a:spcPct val="120000"/>
              </a:lnSpc>
            </a:pPr>
            <a:r>
              <a:rPr lang="ja-JP" altLang="en-US" sz="2000" dirty="0">
                <a:sym typeface="Wingdings" panose="05000000000000000000" pitchFamily="2" charset="2"/>
              </a:rPr>
              <a:t>その付近一帯の土地の権利が牧場主にある場合</a:t>
            </a:r>
            <a:endParaRPr lang="en-US" altLang="ja-JP" sz="2000" dirty="0">
              <a:sym typeface="Wingdings" panose="05000000000000000000" pitchFamily="2" charset="2"/>
            </a:endParaRPr>
          </a:p>
          <a:p>
            <a:pPr lvl="1">
              <a:lnSpc>
                <a:spcPct val="120000"/>
              </a:lnSpc>
            </a:pPr>
            <a:r>
              <a:rPr kumimoji="1" lang="ja-JP" altLang="en-US" sz="1600" dirty="0">
                <a:sym typeface="Wingdings" panose="05000000000000000000" pitchFamily="2" charset="2"/>
              </a:rPr>
              <a:t>農地への被害年間</a:t>
            </a:r>
            <a:r>
              <a:rPr kumimoji="1" lang="en-US" altLang="ja-JP" sz="1600" dirty="0">
                <a:sym typeface="Wingdings" panose="05000000000000000000" pitchFamily="2" charset="2"/>
              </a:rPr>
              <a:t>10</a:t>
            </a:r>
            <a:r>
              <a:rPr kumimoji="1" lang="ja-JP" altLang="en-US" sz="1600" dirty="0">
                <a:sym typeface="Wingdings" panose="05000000000000000000" pitchFamily="2" charset="2"/>
              </a:rPr>
              <a:t>万円は農家が負担している（交渉の出発点）</a:t>
            </a:r>
            <a:endParaRPr kumimoji="1" lang="en-US" altLang="ja-JP" sz="1600" dirty="0">
              <a:sym typeface="Wingdings" panose="05000000000000000000" pitchFamily="2" charset="2"/>
            </a:endParaRPr>
          </a:p>
          <a:p>
            <a:pPr lvl="1">
              <a:lnSpc>
                <a:spcPct val="120000"/>
              </a:lnSpc>
            </a:pPr>
            <a:r>
              <a:rPr lang="ja-JP" altLang="en-US" sz="1600" dirty="0"/>
              <a:t>農家は農地の周りにフェンスを建設させてくれないかと土地の所有者である牧場主に相談</a:t>
            </a:r>
            <a:endParaRPr lang="en-US" altLang="ja-JP" sz="1600" dirty="0"/>
          </a:p>
          <a:p>
            <a:pPr lvl="1">
              <a:lnSpc>
                <a:spcPct val="120000"/>
              </a:lnSpc>
            </a:pPr>
            <a:r>
              <a:rPr kumimoji="1" lang="ja-JP" altLang="en-US" sz="1600" dirty="0"/>
              <a:t>フェンス建設の費用は農家が負担</a:t>
            </a:r>
            <a:endParaRPr kumimoji="1" lang="en-US" altLang="ja-JP" sz="1600" dirty="0"/>
          </a:p>
          <a:p>
            <a:pPr lvl="1">
              <a:lnSpc>
                <a:spcPct val="120000"/>
              </a:lnSpc>
            </a:pPr>
            <a:r>
              <a:rPr lang="ja-JP" altLang="en-US" sz="1600" dirty="0"/>
              <a:t>フェンス建設に同意してくれれば，農家が牧場主に（例えば）年間</a:t>
            </a:r>
            <a:r>
              <a:rPr lang="en-US" altLang="ja-JP" sz="1600" dirty="0"/>
              <a:t>1</a:t>
            </a:r>
            <a:r>
              <a:rPr lang="ja-JP" altLang="en-US" sz="1600" dirty="0"/>
              <a:t>万円を追加的に支払うと約束</a:t>
            </a:r>
            <a:endParaRPr lang="en-US" altLang="ja-JP" sz="1600" dirty="0"/>
          </a:p>
          <a:p>
            <a:pPr lvl="1">
              <a:lnSpc>
                <a:spcPct val="120000"/>
              </a:lnSpc>
            </a:pPr>
            <a:r>
              <a:rPr lang="ja-JP" altLang="en-US" sz="1600" dirty="0"/>
              <a:t>牧場主は</a:t>
            </a:r>
            <a:r>
              <a:rPr lang="en-US" altLang="ja-JP" sz="1600" dirty="0"/>
              <a:t>1</a:t>
            </a:r>
            <a:r>
              <a:rPr lang="ja-JP" altLang="en-US" sz="1600" dirty="0"/>
              <a:t>万円のゲイン，農家は</a:t>
            </a:r>
            <a:r>
              <a:rPr lang="en-US" altLang="ja-JP" sz="1600" dirty="0"/>
              <a:t>4</a:t>
            </a:r>
            <a:r>
              <a:rPr lang="ja-JP" altLang="en-US" sz="1600" dirty="0"/>
              <a:t>万円のゲイン</a:t>
            </a:r>
            <a:endParaRPr lang="en-US" altLang="ja-JP" sz="1600" dirty="0"/>
          </a:p>
          <a:p>
            <a:pPr lvl="1">
              <a:lnSpc>
                <a:spcPct val="120000"/>
              </a:lnSpc>
            </a:pPr>
            <a:r>
              <a:rPr lang="ja-JP" altLang="en-US" sz="1600" dirty="0">
                <a:sym typeface="Wingdings" panose="05000000000000000000" pitchFamily="2" charset="2"/>
              </a:rPr>
              <a:t>（牧場のまわりのフェンスを建設する場合と比較せよ）</a:t>
            </a:r>
            <a:endParaRPr lang="en-US" altLang="ja-JP" sz="1600" dirty="0">
              <a:sym typeface="Wingdings" panose="05000000000000000000" pitchFamily="2" charset="2"/>
            </a:endParaRPr>
          </a:p>
          <a:p>
            <a:pPr>
              <a:lnSpc>
                <a:spcPct val="120000"/>
              </a:lnSpc>
            </a:pPr>
            <a:r>
              <a:rPr lang="ja-JP" altLang="en-US" sz="2000" dirty="0"/>
              <a:t>土地の所有権がどちらにあろうとも，効率的なフェンスの建設方法が選択される</a:t>
            </a:r>
            <a:endParaRPr kumimoji="1" lang="en-US" altLang="ja-JP" sz="2000" dirty="0"/>
          </a:p>
        </p:txBody>
      </p:sp>
    </p:spTree>
    <p:extLst>
      <p:ext uri="{BB962C8B-B14F-4D97-AF65-F5344CB8AC3E}">
        <p14:creationId xmlns:p14="http://schemas.microsoft.com/office/powerpoint/2010/main" val="550838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524000" y="190500"/>
            <a:ext cx="2616200" cy="1077913"/>
          </a:xfrm>
        </p:spPr>
        <p:txBody>
          <a:bodyPr/>
          <a:lstStyle/>
          <a:p>
            <a:r>
              <a:rPr lang="ja-JP" altLang="en-US"/>
              <a:t>項目</a:t>
            </a:r>
          </a:p>
        </p:txBody>
      </p:sp>
      <p:sp>
        <p:nvSpPr>
          <p:cNvPr id="9219" name="Rectangle 3"/>
          <p:cNvSpPr>
            <a:spLocks noGrp="1" noChangeArrowheads="1"/>
          </p:cNvSpPr>
          <p:nvPr>
            <p:ph idx="1"/>
          </p:nvPr>
        </p:nvSpPr>
        <p:spPr>
          <a:xfrm>
            <a:off x="467544" y="1412776"/>
            <a:ext cx="7992244" cy="4680049"/>
          </a:xfrm>
        </p:spPr>
        <p:txBody>
          <a:bodyPr/>
          <a:lstStyle/>
          <a:p>
            <a:pPr>
              <a:lnSpc>
                <a:spcPct val="80000"/>
              </a:lnSpc>
            </a:pPr>
            <a:r>
              <a:rPr lang="ja-JP" altLang="en-US" sz="2600" dirty="0"/>
              <a:t>所有権の意義</a:t>
            </a:r>
          </a:p>
          <a:p>
            <a:pPr lvl="1">
              <a:lnSpc>
                <a:spcPct val="80000"/>
              </a:lnSpc>
            </a:pPr>
            <a:r>
              <a:rPr lang="ja-JP" altLang="en-US" sz="2400" dirty="0"/>
              <a:t>自然状態</a:t>
            </a:r>
          </a:p>
          <a:p>
            <a:pPr lvl="1">
              <a:lnSpc>
                <a:spcPct val="80000"/>
              </a:lnSpc>
            </a:pPr>
            <a:r>
              <a:rPr lang="ja-JP" altLang="en-US" sz="2400" dirty="0"/>
              <a:t>政府の役割</a:t>
            </a:r>
          </a:p>
          <a:p>
            <a:pPr lvl="2">
              <a:lnSpc>
                <a:spcPct val="80000"/>
              </a:lnSpc>
            </a:pPr>
            <a:r>
              <a:rPr lang="ja-JP" altLang="en-US" sz="2000" dirty="0"/>
              <a:t>警察活動（規模の経済性あり）</a:t>
            </a:r>
            <a:r>
              <a:rPr lang="ja-JP" altLang="en-US" sz="2000" dirty="0">
                <a:sym typeface="Wingdings" pitchFamily="2" charset="2"/>
              </a:rPr>
              <a:t>非生産的活動を抑制（窃盗行為の取締り）効率性のゲイン</a:t>
            </a:r>
            <a:endParaRPr lang="ja-JP" altLang="en-US" sz="2000" dirty="0"/>
          </a:p>
          <a:p>
            <a:pPr>
              <a:lnSpc>
                <a:spcPct val="80000"/>
              </a:lnSpc>
            </a:pPr>
            <a:r>
              <a:rPr lang="ja-JP" altLang="en-US" sz="2600" dirty="0"/>
              <a:t>所有権の設定と社会的費用の最小化</a:t>
            </a:r>
          </a:p>
          <a:p>
            <a:pPr lvl="1">
              <a:lnSpc>
                <a:spcPct val="80000"/>
              </a:lnSpc>
            </a:pPr>
            <a:r>
              <a:rPr lang="ja-JP" altLang="en-US" sz="2400" dirty="0"/>
              <a:t>例</a:t>
            </a:r>
          </a:p>
          <a:p>
            <a:pPr lvl="1">
              <a:lnSpc>
                <a:spcPct val="80000"/>
              </a:lnSpc>
            </a:pPr>
            <a:r>
              <a:rPr lang="ja-JP" altLang="en-US" sz="2400" dirty="0"/>
              <a:t>交渉による解決</a:t>
            </a:r>
          </a:p>
          <a:p>
            <a:pPr lvl="1">
              <a:lnSpc>
                <a:spcPct val="80000"/>
              </a:lnSpc>
            </a:pPr>
            <a:r>
              <a:rPr lang="ja-JP" altLang="en-US" sz="2400" dirty="0"/>
              <a:t>コースの定理と取引費用</a:t>
            </a:r>
          </a:p>
          <a:p>
            <a:pPr>
              <a:lnSpc>
                <a:spcPct val="80000"/>
              </a:lnSpc>
            </a:pPr>
            <a:r>
              <a:rPr lang="ja-JP" altLang="en-US" sz="2600" dirty="0"/>
              <a:t>所有権の対象</a:t>
            </a:r>
          </a:p>
          <a:p>
            <a:pPr lvl="1">
              <a:lnSpc>
                <a:spcPct val="80000"/>
              </a:lnSpc>
            </a:pPr>
            <a:r>
              <a:rPr lang="ja-JP" altLang="en-US" sz="2400" dirty="0"/>
              <a:t>公共財と私的財</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ja-JP" altLang="en-US" dirty="0"/>
              <a:t>最適な所有権の設定</a:t>
            </a:r>
            <a:r>
              <a:rPr lang="en-US" altLang="ja-JP" dirty="0"/>
              <a:t>(4)</a:t>
            </a:r>
          </a:p>
        </p:txBody>
      </p:sp>
      <p:sp>
        <p:nvSpPr>
          <p:cNvPr id="64517" name="Line 5"/>
          <p:cNvSpPr>
            <a:spLocks noChangeShapeType="1"/>
          </p:cNvSpPr>
          <p:nvPr/>
        </p:nvSpPr>
        <p:spPr bwMode="auto">
          <a:xfrm>
            <a:off x="2124075" y="2997200"/>
            <a:ext cx="5472113" cy="0"/>
          </a:xfrm>
          <a:prstGeom prst="line">
            <a:avLst/>
          </a:prstGeom>
          <a:noFill/>
          <a:ln w="381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18" name="Line 6"/>
          <p:cNvSpPr>
            <a:spLocks noChangeShapeType="1"/>
          </p:cNvSpPr>
          <p:nvPr/>
        </p:nvSpPr>
        <p:spPr bwMode="auto">
          <a:xfrm>
            <a:off x="3708400" y="2636838"/>
            <a:ext cx="0" cy="792162"/>
          </a:xfrm>
          <a:prstGeom prst="line">
            <a:avLst/>
          </a:prstGeom>
          <a:noFill/>
          <a:ln w="571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0" name="Text Box 8"/>
          <p:cNvSpPr txBox="1">
            <a:spLocks noChangeArrowheads="1"/>
          </p:cNvSpPr>
          <p:nvPr/>
        </p:nvSpPr>
        <p:spPr bwMode="auto">
          <a:xfrm>
            <a:off x="6588125" y="2492375"/>
            <a:ext cx="18002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取引費用　大</a:t>
            </a:r>
          </a:p>
        </p:txBody>
      </p:sp>
      <p:sp>
        <p:nvSpPr>
          <p:cNvPr id="64521" name="Text Box 9"/>
          <p:cNvSpPr txBox="1">
            <a:spLocks noChangeArrowheads="1"/>
          </p:cNvSpPr>
          <p:nvPr/>
        </p:nvSpPr>
        <p:spPr bwMode="auto">
          <a:xfrm>
            <a:off x="1619250" y="2492375"/>
            <a:ext cx="17287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取引費用　小</a:t>
            </a:r>
          </a:p>
        </p:txBody>
      </p:sp>
      <p:sp>
        <p:nvSpPr>
          <p:cNvPr id="64522" name="Line 10"/>
          <p:cNvSpPr>
            <a:spLocks noChangeShapeType="1"/>
          </p:cNvSpPr>
          <p:nvPr/>
        </p:nvSpPr>
        <p:spPr bwMode="auto">
          <a:xfrm>
            <a:off x="4067175" y="3213100"/>
            <a:ext cx="3168650"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3" name="Text Box 11"/>
          <p:cNvSpPr txBox="1">
            <a:spLocks noChangeArrowheads="1"/>
          </p:cNvSpPr>
          <p:nvPr/>
        </p:nvSpPr>
        <p:spPr bwMode="auto">
          <a:xfrm>
            <a:off x="4427538" y="3429000"/>
            <a:ext cx="2808287" cy="160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自発的な交渉で問題の解決は困難</a:t>
            </a:r>
          </a:p>
          <a:p>
            <a:pPr>
              <a:spcBef>
                <a:spcPct val="50000"/>
              </a:spcBef>
            </a:pPr>
            <a:r>
              <a:rPr lang="ja-JP" altLang="en-US" dirty="0"/>
              <a:t>政府が所有権の侵害者に対し，賠償の義務を課す必要</a:t>
            </a:r>
          </a:p>
        </p:txBody>
      </p:sp>
      <p:sp>
        <p:nvSpPr>
          <p:cNvPr id="64524" name="Line 12"/>
          <p:cNvSpPr>
            <a:spLocks noChangeShapeType="1"/>
          </p:cNvSpPr>
          <p:nvPr/>
        </p:nvSpPr>
        <p:spPr bwMode="auto">
          <a:xfrm>
            <a:off x="2268538" y="3213100"/>
            <a:ext cx="1223962" cy="0"/>
          </a:xfrm>
          <a:prstGeom prst="line">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64525" name="Text Box 13"/>
          <p:cNvSpPr txBox="1">
            <a:spLocks noChangeArrowheads="1"/>
          </p:cNvSpPr>
          <p:nvPr/>
        </p:nvSpPr>
        <p:spPr bwMode="auto">
          <a:xfrm>
            <a:off x="1835150" y="3357563"/>
            <a:ext cx="1800225" cy="187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dirty="0"/>
              <a:t>自発的な交渉で問題の解決が容易</a:t>
            </a:r>
          </a:p>
          <a:p>
            <a:pPr>
              <a:spcBef>
                <a:spcPct val="50000"/>
              </a:spcBef>
            </a:pPr>
            <a:r>
              <a:rPr lang="ja-JP" altLang="en-US" dirty="0"/>
              <a:t>所有権さえ確定させておけばよい</a:t>
            </a:r>
          </a:p>
        </p:txBody>
      </p:sp>
      <p:sp>
        <p:nvSpPr>
          <p:cNvPr id="64526" name="Text Box 14"/>
          <p:cNvSpPr txBox="1">
            <a:spLocks noChangeArrowheads="1"/>
          </p:cNvSpPr>
          <p:nvPr/>
        </p:nvSpPr>
        <p:spPr bwMode="auto">
          <a:xfrm>
            <a:off x="3059113" y="1844675"/>
            <a:ext cx="2089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ja-JP" altLang="en-US"/>
              <a:t>閾値 </a:t>
            </a:r>
            <a:r>
              <a:rPr lang="en-US" altLang="ja-JP"/>
              <a:t>critical value</a:t>
            </a:r>
          </a:p>
        </p:txBody>
      </p:sp>
      <p:sp>
        <p:nvSpPr>
          <p:cNvPr id="64527" name="Line 15"/>
          <p:cNvSpPr>
            <a:spLocks noChangeShapeType="1"/>
          </p:cNvSpPr>
          <p:nvPr/>
        </p:nvSpPr>
        <p:spPr bwMode="auto">
          <a:xfrm flipH="1">
            <a:off x="3708400" y="2205038"/>
            <a:ext cx="142875"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524000" y="190500"/>
            <a:ext cx="6648450" cy="1077913"/>
          </a:xfrm>
        </p:spPr>
        <p:txBody>
          <a:bodyPr/>
          <a:lstStyle/>
          <a:p>
            <a:r>
              <a:rPr lang="ja-JP" altLang="en-US" dirty="0"/>
              <a:t>最適な所有権の設定</a:t>
            </a:r>
            <a:r>
              <a:rPr lang="en-US" altLang="ja-JP" dirty="0"/>
              <a:t>(5)</a:t>
            </a:r>
          </a:p>
        </p:txBody>
      </p:sp>
      <p:sp>
        <p:nvSpPr>
          <p:cNvPr id="65539" name="Rectangle 3"/>
          <p:cNvSpPr>
            <a:spLocks noGrp="1" noChangeArrowheads="1"/>
          </p:cNvSpPr>
          <p:nvPr>
            <p:ph idx="1"/>
          </p:nvPr>
        </p:nvSpPr>
        <p:spPr>
          <a:xfrm>
            <a:off x="1115616" y="1557338"/>
            <a:ext cx="7633097" cy="4824412"/>
          </a:xfrm>
        </p:spPr>
        <p:txBody>
          <a:bodyPr>
            <a:normAutofit fontScale="85000" lnSpcReduction="20000"/>
          </a:bodyPr>
          <a:lstStyle/>
          <a:p>
            <a:pPr>
              <a:lnSpc>
                <a:spcPct val="110000"/>
              </a:lnSpc>
            </a:pPr>
            <a:r>
              <a:rPr lang="ja-JP" altLang="en-US" sz="2400" dirty="0"/>
              <a:t>取引費用　小</a:t>
            </a:r>
          </a:p>
          <a:p>
            <a:pPr lvl="1">
              <a:lnSpc>
                <a:spcPct val="110000"/>
              </a:lnSpc>
            </a:pPr>
            <a:r>
              <a:rPr lang="ja-JP" altLang="en-US" sz="2400" dirty="0"/>
              <a:t>所有権を確定するだけでよい</a:t>
            </a:r>
          </a:p>
          <a:p>
            <a:pPr lvl="2">
              <a:lnSpc>
                <a:spcPct val="110000"/>
              </a:lnSpc>
            </a:pPr>
            <a:r>
              <a:rPr lang="ja-JP" altLang="en-US" sz="2000" dirty="0"/>
              <a:t>例）　農地への進入禁止</a:t>
            </a:r>
          </a:p>
          <a:p>
            <a:pPr lvl="2">
              <a:lnSpc>
                <a:spcPct val="110000"/>
              </a:lnSpc>
            </a:pPr>
            <a:r>
              <a:rPr lang="ja-JP" altLang="en-US" sz="2000" dirty="0"/>
              <a:t>賠償（罰則）は当事者間の交渉に任せる</a:t>
            </a:r>
          </a:p>
          <a:p>
            <a:pPr>
              <a:lnSpc>
                <a:spcPct val="110000"/>
              </a:lnSpc>
            </a:pPr>
            <a:r>
              <a:rPr lang="ja-JP" altLang="en-US" sz="2400" dirty="0"/>
              <a:t>取引費用　大</a:t>
            </a:r>
          </a:p>
          <a:p>
            <a:pPr lvl="1">
              <a:lnSpc>
                <a:spcPct val="110000"/>
              </a:lnSpc>
            </a:pPr>
            <a:r>
              <a:rPr lang="ja-JP" altLang="en-US" sz="2400" dirty="0"/>
              <a:t>所有権の設定に加え，賠償（罰則）の設定</a:t>
            </a:r>
          </a:p>
          <a:p>
            <a:pPr lvl="2">
              <a:lnSpc>
                <a:spcPct val="110000"/>
              </a:lnSpc>
            </a:pPr>
            <a:r>
              <a:rPr lang="ja-JP" altLang="en-US" sz="2000" dirty="0"/>
              <a:t>外部性の程度に応じた賠償</a:t>
            </a:r>
          </a:p>
          <a:p>
            <a:pPr lvl="2">
              <a:lnSpc>
                <a:spcPct val="110000"/>
              </a:lnSpc>
            </a:pPr>
            <a:r>
              <a:rPr lang="ja-JP" altLang="en-US" sz="2000" dirty="0"/>
              <a:t>賠償金を払えば権利の侵害を認める？</a:t>
            </a:r>
          </a:p>
          <a:p>
            <a:pPr>
              <a:lnSpc>
                <a:spcPct val="110000"/>
              </a:lnSpc>
            </a:pPr>
            <a:r>
              <a:rPr lang="ja-JP" altLang="en-US" sz="2400" dirty="0"/>
              <a:t>取引費用を決めるもの</a:t>
            </a:r>
          </a:p>
          <a:p>
            <a:pPr lvl="1">
              <a:lnSpc>
                <a:spcPct val="110000"/>
              </a:lnSpc>
            </a:pPr>
            <a:r>
              <a:rPr lang="ja-JP" altLang="en-US" sz="2400" dirty="0"/>
              <a:t>因果関係の明確さ</a:t>
            </a:r>
          </a:p>
          <a:p>
            <a:pPr lvl="1">
              <a:lnSpc>
                <a:spcPct val="110000"/>
              </a:lnSpc>
            </a:pPr>
            <a:r>
              <a:rPr lang="ja-JP" altLang="en-US" sz="2400" dirty="0"/>
              <a:t>被害額の金銭換算額が明確</a:t>
            </a:r>
          </a:p>
          <a:p>
            <a:pPr lvl="1">
              <a:lnSpc>
                <a:spcPct val="110000"/>
              </a:lnSpc>
            </a:pPr>
            <a:r>
              <a:rPr lang="ja-JP" altLang="en-US" sz="2400" dirty="0"/>
              <a:t>当事者が少数の場合</a:t>
            </a:r>
          </a:p>
          <a:p>
            <a:pPr lvl="2">
              <a:lnSpc>
                <a:spcPct val="110000"/>
              </a:lnSpc>
            </a:pPr>
            <a:r>
              <a:rPr lang="ja-JP" altLang="en-US" sz="2000" dirty="0"/>
              <a:t>公害問題で被害者が多数の場合，被害者の団結が困難になる。</a:t>
            </a:r>
          </a:p>
          <a:p>
            <a:pPr lvl="2">
              <a:lnSpc>
                <a:spcPct val="110000"/>
              </a:lnSpc>
            </a:pPr>
            <a:r>
              <a:rPr lang="ja-JP" altLang="en-US" sz="2000" dirty="0"/>
              <a:t>被害者が広範囲に居住している場合には，集団行動そのものに多額の費用がかかる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547813" y="404813"/>
            <a:ext cx="5472112" cy="1081087"/>
          </a:xfrm>
        </p:spPr>
        <p:txBody>
          <a:bodyPr/>
          <a:lstStyle/>
          <a:p>
            <a:r>
              <a:rPr lang="ja-JP" altLang="en-US" sz="3800" dirty="0"/>
              <a:t>最適な所有権の設定</a:t>
            </a:r>
            <a:r>
              <a:rPr lang="en-US" altLang="ja-JP" sz="3800" dirty="0"/>
              <a:t>(6)</a:t>
            </a:r>
          </a:p>
        </p:txBody>
      </p:sp>
      <p:sp>
        <p:nvSpPr>
          <p:cNvPr id="66563" name="Rectangle 3"/>
          <p:cNvSpPr>
            <a:spLocks noGrp="1" noChangeArrowheads="1"/>
          </p:cNvSpPr>
          <p:nvPr>
            <p:ph idx="1"/>
          </p:nvPr>
        </p:nvSpPr>
        <p:spPr>
          <a:xfrm>
            <a:off x="899592" y="1412776"/>
            <a:ext cx="7344816" cy="5184775"/>
          </a:xfrm>
        </p:spPr>
        <p:txBody>
          <a:bodyPr/>
          <a:lstStyle/>
          <a:p>
            <a:pPr>
              <a:lnSpc>
                <a:spcPct val="90000"/>
              </a:lnSpc>
            </a:pPr>
            <a:r>
              <a:rPr lang="ja-JP" altLang="en-US" sz="2100" dirty="0"/>
              <a:t>効率性を確保するための所有権の割り当て，ルールの設定</a:t>
            </a:r>
          </a:p>
          <a:p>
            <a:pPr lvl="1">
              <a:lnSpc>
                <a:spcPct val="90000"/>
              </a:lnSpc>
            </a:pPr>
            <a:r>
              <a:rPr lang="ja-JP" altLang="en-US" sz="2000" dirty="0"/>
              <a:t>費用最小化，社会的余剰最大化</a:t>
            </a:r>
          </a:p>
          <a:p>
            <a:pPr lvl="1">
              <a:lnSpc>
                <a:spcPct val="90000"/>
              </a:lnSpc>
            </a:pPr>
            <a:r>
              <a:rPr lang="ja-JP" altLang="en-US" sz="2000" dirty="0"/>
              <a:t>私的財</a:t>
            </a:r>
          </a:p>
          <a:p>
            <a:pPr lvl="2">
              <a:lnSpc>
                <a:spcPct val="90000"/>
              </a:lnSpc>
            </a:pPr>
            <a:r>
              <a:rPr lang="en-US" altLang="ja-JP" sz="1800" dirty="0"/>
              <a:t>Rules of first possession </a:t>
            </a:r>
            <a:r>
              <a:rPr lang="ja-JP" altLang="en-US" sz="1800" dirty="0"/>
              <a:t>無主物先占の原則</a:t>
            </a:r>
          </a:p>
          <a:p>
            <a:pPr lvl="1">
              <a:lnSpc>
                <a:spcPct val="90000"/>
              </a:lnSpc>
            </a:pPr>
            <a:r>
              <a:rPr lang="ja-JP" altLang="en-US" sz="2000" dirty="0"/>
              <a:t>私的財と公共財の区別</a:t>
            </a:r>
          </a:p>
          <a:p>
            <a:pPr lvl="2">
              <a:lnSpc>
                <a:spcPct val="90000"/>
              </a:lnSpc>
            </a:pPr>
            <a:r>
              <a:rPr lang="ja-JP" altLang="en-US" sz="1800" dirty="0"/>
              <a:t>どのような財が私的所有権の対象となりうるのか</a:t>
            </a:r>
          </a:p>
          <a:p>
            <a:pPr lvl="2">
              <a:lnSpc>
                <a:spcPct val="90000"/>
              </a:lnSpc>
            </a:pPr>
            <a:r>
              <a:rPr lang="ja-JP" altLang="en-US" sz="1800" dirty="0"/>
              <a:t>それはどのような根拠に基づくか</a:t>
            </a:r>
          </a:p>
          <a:p>
            <a:pPr>
              <a:lnSpc>
                <a:spcPct val="90000"/>
              </a:lnSpc>
            </a:pPr>
            <a:r>
              <a:rPr lang="ja-JP" altLang="en-US" sz="2100" dirty="0"/>
              <a:t>長期において，所有権の割当を公平性の観点から正当化することはできない？</a:t>
            </a:r>
          </a:p>
          <a:p>
            <a:pPr lvl="1">
              <a:lnSpc>
                <a:spcPct val="90000"/>
              </a:lnSpc>
            </a:pPr>
            <a:r>
              <a:rPr lang="ja-JP" altLang="en-US" sz="2000" dirty="0"/>
              <a:t>先住者に土地の所有権</a:t>
            </a:r>
            <a:r>
              <a:rPr lang="ja-JP" altLang="en-US" sz="2000" dirty="0">
                <a:sym typeface="Wingdings" pitchFamily="2" charset="2"/>
              </a:rPr>
              <a:t>たまたまその土地に先にやってきたからという理由で所有権を正当化することが公平性の観点から正当化できるだろうか</a:t>
            </a:r>
          </a:p>
          <a:p>
            <a:pPr lvl="1">
              <a:lnSpc>
                <a:spcPct val="90000"/>
              </a:lnSpc>
            </a:pPr>
            <a:r>
              <a:rPr lang="ja-JP" altLang="en-US" sz="2000" dirty="0"/>
              <a:t>効率性の観点</a:t>
            </a:r>
            <a:r>
              <a:rPr lang="ja-JP" altLang="en-US" sz="2000" dirty="0">
                <a:sym typeface="Wingdings" pitchFamily="2" charset="2"/>
              </a:rPr>
              <a:t>所有権を明確にすることで効率的な資源配分が実現分配の問題とは無関係（コースの定理）先占者に権利を与えるのはそれが明快なルールだから</a:t>
            </a:r>
            <a:endParaRPr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所有権の意義</a:t>
            </a:r>
          </a:p>
        </p:txBody>
      </p:sp>
      <p:sp>
        <p:nvSpPr>
          <p:cNvPr id="5123" name="Rectangle 3"/>
          <p:cNvSpPr>
            <a:spLocks noGrp="1" noChangeArrowheads="1"/>
          </p:cNvSpPr>
          <p:nvPr>
            <p:ph idx="1"/>
          </p:nvPr>
        </p:nvSpPr>
        <p:spPr>
          <a:xfrm>
            <a:off x="467544" y="1700213"/>
            <a:ext cx="8281169" cy="4537075"/>
          </a:xfrm>
        </p:spPr>
        <p:txBody>
          <a:bodyPr/>
          <a:lstStyle/>
          <a:p>
            <a:r>
              <a:rPr lang="ja-JP" altLang="en-US" sz="2600" dirty="0"/>
              <a:t>自然状態</a:t>
            </a:r>
          </a:p>
          <a:p>
            <a:pPr lvl="1"/>
            <a:r>
              <a:rPr lang="ja-JP" altLang="en-US" sz="2400" dirty="0"/>
              <a:t>政府が存在せず，各自が生産だけでなく，窃盗，自衛に資源を費やす世界</a:t>
            </a:r>
          </a:p>
          <a:p>
            <a:pPr lvl="2"/>
            <a:r>
              <a:rPr lang="ja-JP" altLang="en-US" sz="2000" dirty="0"/>
              <a:t>窃盗による生産物の獲得は，個々人には利益をもたらすが，社会全体では利益をもたらさない</a:t>
            </a:r>
          </a:p>
          <a:p>
            <a:pPr lvl="1"/>
            <a:r>
              <a:rPr lang="ja-JP" altLang="en-US" sz="2400" dirty="0"/>
              <a:t>非協力解</a:t>
            </a:r>
          </a:p>
          <a:p>
            <a:r>
              <a:rPr lang="ja-JP" altLang="en-US" sz="2600" dirty="0"/>
              <a:t>政府の存在する世界</a:t>
            </a:r>
          </a:p>
          <a:p>
            <a:pPr lvl="1"/>
            <a:r>
              <a:rPr lang="ja-JP" altLang="en-US" sz="2400" dirty="0"/>
              <a:t>所有権の侵害を政府が監視し，遵守させる世界</a:t>
            </a:r>
          </a:p>
          <a:p>
            <a:pPr lvl="1"/>
            <a:r>
              <a:rPr lang="ja-JP" altLang="en-US" sz="2400" dirty="0"/>
              <a:t>警察活動に規模の経済がある</a:t>
            </a:r>
          </a:p>
          <a:p>
            <a:pPr lvl="2"/>
            <a:r>
              <a:rPr lang="ja-JP" altLang="en-US" sz="2000" dirty="0"/>
              <a:t>各人が</a:t>
            </a:r>
            <a:r>
              <a:rPr lang="ja-JP" altLang="en-US" sz="2000"/>
              <a:t>合意すれば</a:t>
            </a:r>
            <a:r>
              <a:rPr lang="ja-JP" altLang="en-US" sz="2000" dirty="0"/>
              <a:t>，規模の経済性に伴う利益を享受できる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03350" y="260350"/>
            <a:ext cx="6361113" cy="935038"/>
          </a:xfrm>
        </p:spPr>
        <p:txBody>
          <a:bodyPr/>
          <a:lstStyle/>
          <a:p>
            <a:r>
              <a:rPr lang="ja-JP" altLang="en-US"/>
              <a:t>自然状態</a:t>
            </a:r>
            <a:r>
              <a:rPr lang="en-US" altLang="ja-JP"/>
              <a:t>(state of nature)</a:t>
            </a:r>
          </a:p>
        </p:txBody>
      </p:sp>
      <p:sp>
        <p:nvSpPr>
          <p:cNvPr id="16387" name="Rectangle 3"/>
          <p:cNvSpPr>
            <a:spLocks noGrp="1" noChangeArrowheads="1"/>
          </p:cNvSpPr>
          <p:nvPr>
            <p:ph idx="1"/>
          </p:nvPr>
        </p:nvSpPr>
        <p:spPr>
          <a:xfrm>
            <a:off x="611560" y="1412776"/>
            <a:ext cx="8281615" cy="4968974"/>
          </a:xfrm>
        </p:spPr>
        <p:txBody>
          <a:bodyPr/>
          <a:lstStyle/>
          <a:p>
            <a:pPr>
              <a:lnSpc>
                <a:spcPct val="80000"/>
              </a:lnSpc>
            </a:pPr>
            <a:r>
              <a:rPr lang="ja-JP" altLang="en-US" sz="2600" dirty="0"/>
              <a:t>政府は存在しない</a:t>
            </a:r>
          </a:p>
          <a:p>
            <a:pPr>
              <a:lnSpc>
                <a:spcPct val="80000"/>
              </a:lnSpc>
            </a:pPr>
            <a:r>
              <a:rPr lang="ja-JP" altLang="en-US" sz="2600" dirty="0"/>
              <a:t>生産技術</a:t>
            </a:r>
          </a:p>
          <a:p>
            <a:pPr lvl="1">
              <a:lnSpc>
                <a:spcPct val="80000"/>
              </a:lnSpc>
            </a:pPr>
            <a:r>
              <a:rPr lang="ja-JP" altLang="en-US" sz="2400" dirty="0"/>
              <a:t>農業生産</a:t>
            </a:r>
          </a:p>
          <a:p>
            <a:pPr lvl="1">
              <a:lnSpc>
                <a:spcPct val="80000"/>
              </a:lnSpc>
            </a:pPr>
            <a:r>
              <a:rPr lang="ja-JP" altLang="en-US" sz="2400" dirty="0"/>
              <a:t>窃盗</a:t>
            </a:r>
          </a:p>
          <a:p>
            <a:pPr lvl="1">
              <a:lnSpc>
                <a:spcPct val="80000"/>
              </a:lnSpc>
            </a:pPr>
            <a:r>
              <a:rPr lang="ja-JP" altLang="en-US" sz="2400" dirty="0">
                <a:latin typeface="Times New Roman" pitchFamily="18" charset="0"/>
                <a:cs typeface="Times New Roman" pitchFamily="18" charset="0"/>
              </a:rPr>
              <a:t>防衛</a:t>
            </a:r>
          </a:p>
          <a:p>
            <a:pPr lvl="2">
              <a:lnSpc>
                <a:spcPct val="80000"/>
              </a:lnSpc>
            </a:pPr>
            <a:r>
              <a:rPr lang="ja-JP" altLang="en-US" sz="2000" dirty="0"/>
              <a:t>窃盗によって獲得した生産物は移転所得</a:t>
            </a:r>
            <a:r>
              <a:rPr lang="ja-JP" altLang="en-US" sz="2000" dirty="0">
                <a:sym typeface="Wingdings" pitchFamily="2" charset="2"/>
              </a:rPr>
              <a:t></a:t>
            </a:r>
            <a:r>
              <a:rPr lang="ja-JP" altLang="en-US" sz="2000" dirty="0"/>
              <a:t>ゼロサム的性質</a:t>
            </a:r>
          </a:p>
          <a:p>
            <a:pPr lvl="2">
              <a:lnSpc>
                <a:spcPct val="80000"/>
              </a:lnSpc>
            </a:pPr>
            <a:r>
              <a:rPr lang="ja-JP" altLang="en-US" sz="2000" dirty="0"/>
              <a:t>窃盗，防衛のために費やされた資源は非生産的</a:t>
            </a:r>
          </a:p>
          <a:p>
            <a:pPr>
              <a:lnSpc>
                <a:spcPct val="80000"/>
              </a:lnSpc>
            </a:pPr>
            <a:r>
              <a:rPr lang="ja-JP" altLang="en-US" sz="2600" dirty="0"/>
              <a:t>各人の合理的行動</a:t>
            </a:r>
          </a:p>
          <a:p>
            <a:pPr lvl="1">
              <a:lnSpc>
                <a:spcPct val="80000"/>
              </a:lnSpc>
            </a:pPr>
            <a:r>
              <a:rPr lang="ja-JP" altLang="en-US" sz="2400" dirty="0"/>
              <a:t>各行動（農業生産，窃盗，防衛）の限界生産物の均等化</a:t>
            </a:r>
          </a:p>
          <a:p>
            <a:pPr>
              <a:lnSpc>
                <a:spcPct val="80000"/>
              </a:lnSpc>
            </a:pPr>
            <a:r>
              <a:rPr lang="ja-JP" altLang="en-US" sz="2600" dirty="0"/>
              <a:t>社会的にみて最適な行動</a:t>
            </a:r>
          </a:p>
          <a:p>
            <a:pPr lvl="1">
              <a:lnSpc>
                <a:spcPct val="80000"/>
              </a:lnSpc>
            </a:pPr>
            <a:r>
              <a:rPr lang="ja-JP" altLang="en-US" sz="2400" dirty="0"/>
              <a:t>窃盗，防衛</a:t>
            </a:r>
            <a:r>
              <a:rPr lang="en-US" altLang="ja-JP" sz="2400" dirty="0"/>
              <a:t>=0</a:t>
            </a:r>
            <a:r>
              <a:rPr lang="en-US" altLang="ja-JP" sz="2400" dirty="0">
                <a:sym typeface="Wingdings" pitchFamily="2" charset="2"/>
              </a:rPr>
              <a:t> </a:t>
            </a:r>
            <a:r>
              <a:rPr lang="ja-JP" altLang="en-US" sz="2400" dirty="0">
                <a:sym typeface="Wingdings" pitchFamily="2" charset="2"/>
              </a:rPr>
              <a:t>協力解</a:t>
            </a:r>
            <a:endParaRPr lang="ja-JP"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自然状態の利得表</a:t>
            </a:r>
          </a:p>
        </p:txBody>
      </p:sp>
      <p:graphicFrame>
        <p:nvGraphicFramePr>
          <p:cNvPr id="7223" name="Group 55"/>
          <p:cNvGraphicFramePr>
            <a:graphicFrameLocks noGrp="1"/>
          </p:cNvGraphicFramePr>
          <p:nvPr>
            <p:ph type="tbl" idx="1"/>
            <p:extLst>
              <p:ext uri="{D42A27DB-BD31-4B8C-83A1-F6EECF244321}">
                <p14:modId xmlns:p14="http://schemas.microsoft.com/office/powerpoint/2010/main" val="3523092305"/>
              </p:ext>
            </p:extLst>
          </p:nvPr>
        </p:nvGraphicFramePr>
        <p:xfrm>
          <a:off x="1258888" y="1905000"/>
          <a:ext cx="7345362" cy="2930526"/>
        </p:xfrm>
        <a:graphic>
          <a:graphicData uri="http://schemas.openxmlformats.org/drawingml/2006/table">
            <a:tbl>
              <a:tblPr/>
              <a:tblGrid>
                <a:gridCol w="1468437">
                  <a:extLst>
                    <a:ext uri="{9D8B030D-6E8A-4147-A177-3AD203B41FA5}">
                      <a16:colId xmlns:a16="http://schemas.microsoft.com/office/drawing/2014/main" val="20000"/>
                    </a:ext>
                  </a:extLst>
                </a:gridCol>
                <a:gridCol w="1470025">
                  <a:extLst>
                    <a:ext uri="{9D8B030D-6E8A-4147-A177-3AD203B41FA5}">
                      <a16:colId xmlns:a16="http://schemas.microsoft.com/office/drawing/2014/main" val="20001"/>
                    </a:ext>
                  </a:extLst>
                </a:gridCol>
                <a:gridCol w="1468438">
                  <a:extLst>
                    <a:ext uri="{9D8B030D-6E8A-4147-A177-3AD203B41FA5}">
                      <a16:colId xmlns:a16="http://schemas.microsoft.com/office/drawing/2014/main" val="20002"/>
                    </a:ext>
                  </a:extLst>
                </a:gridCol>
                <a:gridCol w="1470025">
                  <a:extLst>
                    <a:ext uri="{9D8B030D-6E8A-4147-A177-3AD203B41FA5}">
                      <a16:colId xmlns:a16="http://schemas.microsoft.com/office/drawing/2014/main" val="20003"/>
                    </a:ext>
                  </a:extLst>
                </a:gridCol>
                <a:gridCol w="1468437">
                  <a:extLst>
                    <a:ext uri="{9D8B030D-6E8A-4147-A177-3AD203B41FA5}">
                      <a16:colId xmlns:a16="http://schemas.microsoft.com/office/drawing/2014/main" val="20004"/>
                    </a:ext>
                  </a:extLst>
                </a:gridCol>
              </a:tblGrid>
              <a:tr h="7239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1" lang="ja-JP" altLang="ja-JP" sz="2600" b="0" i="0" u="none" strike="noStrike" cap="none" normalizeH="0" baseline="0" dirty="0">
                        <a:ln>
                          <a:noFill/>
                        </a:ln>
                        <a:solidFill>
                          <a:schemeClr val="tx2"/>
                        </a:solidFill>
                        <a:effectLst/>
                        <a:latin typeface="+mn-ea"/>
                        <a:ea typeface="+mn-ea"/>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200" b="0" i="0" u="none" strike="noStrike" cap="none" normalizeH="0" baseline="0" dirty="0">
                          <a:ln>
                            <a:noFill/>
                          </a:ln>
                          <a:solidFill>
                            <a:schemeClr val="tx2"/>
                          </a:solidFill>
                          <a:effectLst/>
                          <a:latin typeface="+mn-ea"/>
                          <a:ea typeface="+mn-ea"/>
                        </a:rPr>
                        <a:t>農業の生産量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200" b="0" i="0" u="none" strike="noStrike" cap="none" normalizeH="0" baseline="0" dirty="0">
                          <a:ln>
                            <a:noFill/>
                          </a:ln>
                          <a:solidFill>
                            <a:schemeClr val="tx2"/>
                          </a:solidFill>
                          <a:effectLst/>
                          <a:latin typeface="+mn-ea"/>
                          <a:ea typeface="+mn-ea"/>
                        </a:rPr>
                        <a:t>窃盗による獲得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200" b="0" i="0" u="none" strike="noStrike" cap="none" normalizeH="0" baseline="0" dirty="0">
                          <a:ln>
                            <a:noFill/>
                          </a:ln>
                          <a:solidFill>
                            <a:schemeClr val="tx2"/>
                          </a:solidFill>
                          <a:effectLst/>
                          <a:latin typeface="+mn-ea"/>
                          <a:ea typeface="+mn-ea"/>
                        </a:rPr>
                        <a:t>窃盗による損失</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200" b="0" i="0" u="none" strike="noStrike" cap="none" normalizeH="0" baseline="0" dirty="0">
                          <a:ln>
                            <a:noFill/>
                          </a:ln>
                          <a:solidFill>
                            <a:schemeClr val="tx2"/>
                          </a:solidFill>
                          <a:effectLst/>
                          <a:latin typeface="+mn-ea"/>
                          <a:ea typeface="+mn-ea"/>
                        </a:rPr>
                        <a:t>ネットの消費量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2231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600" b="0" i="0" u="none" strike="noStrike" cap="none" normalizeH="0" baseline="0">
                          <a:ln>
                            <a:noFill/>
                          </a:ln>
                          <a:solidFill>
                            <a:schemeClr val="tx2"/>
                          </a:solidFill>
                          <a:effectLst/>
                          <a:latin typeface="+mn-ea"/>
                          <a:ea typeface="+mn-ea"/>
                        </a:rPr>
                        <a:t>個人</a:t>
                      </a:r>
                      <a:r>
                        <a:rPr kumimoji="1" lang="en-US" altLang="ja-JP" sz="2600" b="0" i="0" u="none" strike="noStrike" cap="none" normalizeH="0" baseline="0">
                          <a:ln>
                            <a:noFill/>
                          </a:ln>
                          <a:solidFill>
                            <a:schemeClr val="tx2"/>
                          </a:solidFill>
                          <a:effectLst/>
                          <a:latin typeface="+mn-ea"/>
                          <a:ea typeface="+mn-ea"/>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80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23900">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600" b="0" i="0" u="none" strike="noStrike" cap="none" normalizeH="0" baseline="0" dirty="0">
                          <a:ln>
                            <a:noFill/>
                          </a:ln>
                          <a:solidFill>
                            <a:schemeClr val="tx2"/>
                          </a:solidFill>
                          <a:effectLst/>
                          <a:latin typeface="+mn-ea"/>
                          <a:ea typeface="+mn-ea"/>
                        </a:rPr>
                        <a:t>個人</a:t>
                      </a:r>
                      <a:r>
                        <a:rPr kumimoji="1" lang="en-US" altLang="ja-JP" sz="2600" b="0" i="0" u="none" strike="noStrike" cap="none" normalizeH="0" baseline="0" dirty="0">
                          <a:ln>
                            <a:noFill/>
                          </a:ln>
                          <a:solidFill>
                            <a:schemeClr val="tx2"/>
                          </a:solidFill>
                          <a:effectLst/>
                          <a:latin typeface="+mn-ea"/>
                          <a:ea typeface="+mn-ea"/>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120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72231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600" b="0" i="0" u="none" strike="noStrike" cap="none" normalizeH="0" baseline="0" dirty="0">
                          <a:ln>
                            <a:noFill/>
                          </a:ln>
                          <a:solidFill>
                            <a:schemeClr val="tx2"/>
                          </a:solidFill>
                          <a:effectLst/>
                          <a:latin typeface="+mn-ea"/>
                          <a:ea typeface="+mn-ea"/>
                        </a:rPr>
                        <a:t>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200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220" name="Text Box 52"/>
          <p:cNvSpPr txBox="1">
            <a:spLocks noChangeArrowheads="1"/>
          </p:cNvSpPr>
          <p:nvPr/>
        </p:nvSpPr>
        <p:spPr bwMode="auto">
          <a:xfrm>
            <a:off x="5796136" y="5084763"/>
            <a:ext cx="26652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ja-JP" sz="2400" dirty="0"/>
              <a:t>Cooter and </a:t>
            </a:r>
            <a:r>
              <a:rPr lang="en-US" altLang="ja-JP" sz="2400" dirty="0" err="1"/>
              <a:t>Ulen</a:t>
            </a:r>
            <a:endParaRPr lang="en-US" altLang="ja-JP"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en-US"/>
              <a:t>所有権の存在する社会</a:t>
            </a:r>
          </a:p>
        </p:txBody>
      </p:sp>
      <p:graphicFrame>
        <p:nvGraphicFramePr>
          <p:cNvPr id="12335" name="Group 47"/>
          <p:cNvGraphicFramePr>
            <a:graphicFrameLocks noGrp="1"/>
          </p:cNvGraphicFramePr>
          <p:nvPr>
            <p:ph type="tbl" idx="1"/>
            <p:extLst>
              <p:ext uri="{D42A27DB-BD31-4B8C-83A1-F6EECF244321}">
                <p14:modId xmlns:p14="http://schemas.microsoft.com/office/powerpoint/2010/main" val="3957216947"/>
              </p:ext>
            </p:extLst>
          </p:nvPr>
        </p:nvGraphicFramePr>
        <p:xfrm>
          <a:off x="1116013" y="1995488"/>
          <a:ext cx="7488237" cy="2761299"/>
        </p:xfrm>
        <a:graphic>
          <a:graphicData uri="http://schemas.openxmlformats.org/drawingml/2006/table">
            <a:tbl>
              <a:tblPr/>
              <a:tblGrid>
                <a:gridCol w="1727200">
                  <a:extLst>
                    <a:ext uri="{9D8B030D-6E8A-4147-A177-3AD203B41FA5}">
                      <a16:colId xmlns:a16="http://schemas.microsoft.com/office/drawing/2014/main" val="20000"/>
                    </a:ext>
                  </a:extLst>
                </a:gridCol>
                <a:gridCol w="1512887">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2232025">
                  <a:extLst>
                    <a:ext uri="{9D8B030D-6E8A-4147-A177-3AD203B41FA5}">
                      <a16:colId xmlns:a16="http://schemas.microsoft.com/office/drawing/2014/main" val="20003"/>
                    </a:ext>
                  </a:extLst>
                </a:gridCol>
              </a:tblGrid>
              <a:tr h="719138">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endParaRPr kumimoji="1" lang="ja-JP" altLang="ja-JP" sz="2600" b="0" i="0" u="none" strike="noStrike" cap="none" normalizeH="0" baseline="0" dirty="0">
                        <a:ln>
                          <a:noFill/>
                        </a:ln>
                        <a:solidFill>
                          <a:schemeClr val="tx2"/>
                        </a:solidFill>
                        <a:effectLst/>
                        <a:latin typeface="+mn-ea"/>
                        <a:ea typeface="+mn-ea"/>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400" b="0" i="0" u="none" strike="noStrike" cap="none" normalizeH="0" baseline="0" dirty="0">
                          <a:ln>
                            <a:noFill/>
                          </a:ln>
                          <a:solidFill>
                            <a:schemeClr val="tx2"/>
                          </a:solidFill>
                          <a:effectLst/>
                          <a:latin typeface="+mn-ea"/>
                          <a:ea typeface="+mn-ea"/>
                        </a:rPr>
                        <a:t>威嚇値</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400" b="0" i="0" u="none" strike="noStrike" cap="none" normalizeH="0" baseline="0">
                          <a:ln>
                            <a:noFill/>
                          </a:ln>
                          <a:solidFill>
                            <a:schemeClr val="tx2"/>
                          </a:solidFill>
                          <a:effectLst/>
                          <a:latin typeface="+mn-ea"/>
                          <a:ea typeface="+mn-ea"/>
                        </a:rPr>
                        <a:t>余剰の配分量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400" b="0" i="0" u="none" strike="noStrike" cap="none" normalizeH="0" baseline="0">
                          <a:ln>
                            <a:noFill/>
                          </a:ln>
                          <a:solidFill>
                            <a:schemeClr val="tx2"/>
                          </a:solidFill>
                          <a:effectLst/>
                          <a:latin typeface="+mn-ea"/>
                          <a:ea typeface="+mn-ea"/>
                        </a:rPr>
                        <a:t>ネットの消費量</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611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600" b="0" i="0" u="none" strike="noStrike" cap="none" normalizeH="0" baseline="0">
                          <a:ln>
                            <a:noFill/>
                          </a:ln>
                          <a:solidFill>
                            <a:schemeClr val="tx2"/>
                          </a:solidFill>
                          <a:effectLst/>
                          <a:latin typeface="+mn-ea"/>
                          <a:ea typeface="+mn-ea"/>
                        </a:rPr>
                        <a:t>個人</a:t>
                      </a:r>
                      <a:r>
                        <a:rPr kumimoji="1" lang="en-US" altLang="ja-JP" sz="2600" b="0" i="0" u="none" strike="noStrike" cap="none" normalizeH="0" baseline="0">
                          <a:ln>
                            <a:noFill/>
                          </a:ln>
                          <a:solidFill>
                            <a:schemeClr val="tx2"/>
                          </a:solidFill>
                          <a:effectLst/>
                          <a:latin typeface="+mn-ea"/>
                          <a:ea typeface="+mn-ea"/>
                        </a:rPr>
                        <a: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80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130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4611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600" b="0" i="0" u="none" strike="noStrike" cap="none" normalizeH="0" baseline="0">
                          <a:ln>
                            <a:noFill/>
                          </a:ln>
                          <a:solidFill>
                            <a:schemeClr val="tx2"/>
                          </a:solidFill>
                          <a:effectLst/>
                          <a:latin typeface="+mn-ea"/>
                          <a:ea typeface="+mn-ea"/>
                        </a:rPr>
                        <a:t>個人</a:t>
                      </a:r>
                      <a:r>
                        <a:rPr kumimoji="1" lang="en-US" altLang="ja-JP" sz="2600" b="0" i="0" u="none" strike="noStrike" cap="none" normalizeH="0" baseline="0">
                          <a:ln>
                            <a:noFill/>
                          </a:ln>
                          <a:solidFill>
                            <a:schemeClr val="tx2"/>
                          </a:solidFill>
                          <a:effectLst/>
                          <a:latin typeface="+mn-ea"/>
                          <a:ea typeface="+mn-ea"/>
                        </a:rPr>
                        <a:t>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120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170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46113">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ja-JP" altLang="en-US" sz="2600" b="0" i="0" u="none" strike="noStrike" cap="none" normalizeH="0" baseline="0">
                          <a:ln>
                            <a:noFill/>
                          </a:ln>
                          <a:solidFill>
                            <a:schemeClr val="tx2"/>
                          </a:solidFill>
                          <a:effectLst/>
                          <a:latin typeface="+mn-ea"/>
                          <a:ea typeface="+mn-ea"/>
                        </a:rPr>
                        <a:t>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a:ln>
                            <a:noFill/>
                          </a:ln>
                          <a:solidFill>
                            <a:schemeClr val="tx2"/>
                          </a:solidFill>
                          <a:effectLst/>
                          <a:latin typeface="+mn-ea"/>
                          <a:ea typeface="+mn-ea"/>
                        </a:rPr>
                        <a:t>100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1"/>
                        </a:buClr>
                        <a:buSzPct val="70000"/>
                        <a:buFont typeface="Wingdings" pitchFamily="2" charset="2"/>
                        <a:buNone/>
                        <a:tabLst/>
                      </a:pPr>
                      <a:r>
                        <a:rPr kumimoji="1" lang="en-US" altLang="ja-JP" sz="2600" b="0" i="0" u="none" strike="noStrike" cap="none" normalizeH="0" baseline="0" dirty="0">
                          <a:ln>
                            <a:noFill/>
                          </a:ln>
                          <a:solidFill>
                            <a:schemeClr val="tx2"/>
                          </a:solidFill>
                          <a:effectLst/>
                          <a:latin typeface="+mn-ea"/>
                          <a:ea typeface="+mn-ea"/>
                        </a:rPr>
                        <a:t>300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2328" name="Text Box 40"/>
          <p:cNvSpPr txBox="1">
            <a:spLocks noChangeArrowheads="1"/>
          </p:cNvSpPr>
          <p:nvPr/>
        </p:nvSpPr>
        <p:spPr bwMode="auto">
          <a:xfrm>
            <a:off x="971551" y="5084763"/>
            <a:ext cx="748823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ja-JP" altLang="en-US" sz="2400" dirty="0"/>
              <a:t>政府が所有権の侵害を取り締まる</a:t>
            </a:r>
            <a:endParaRPr lang="en-US" altLang="ja-JP" sz="2400" dirty="0"/>
          </a:p>
          <a:p>
            <a:pPr>
              <a:spcBef>
                <a:spcPct val="50000"/>
              </a:spcBef>
            </a:pPr>
            <a:r>
              <a:rPr lang="ja-JP" altLang="en-US" sz="2400" dirty="0">
                <a:sym typeface="Wingdings" pitchFamily="2" charset="2"/>
              </a:rPr>
              <a:t>社会全体の利益が</a:t>
            </a:r>
            <a:r>
              <a:rPr lang="en-US" altLang="ja-JP" sz="2400" dirty="0">
                <a:sym typeface="Wingdings" pitchFamily="2" charset="2"/>
              </a:rPr>
              <a:t>100</a:t>
            </a:r>
            <a:r>
              <a:rPr lang="ja-JP" altLang="en-US" sz="2400" dirty="0">
                <a:sym typeface="Wingdings" pitchFamily="2" charset="2"/>
              </a:rPr>
              <a:t>増加と仮定（警察活動には規模の経済性が存在する）   </a:t>
            </a:r>
            <a:r>
              <a:rPr lang="en-US" altLang="ja-JP" sz="2400" dirty="0">
                <a:sym typeface="Wingdings" pitchFamily="2" charset="2"/>
              </a:rPr>
              <a:t>Cooter and </a:t>
            </a:r>
            <a:r>
              <a:rPr lang="en-US" altLang="ja-JP" sz="2400" dirty="0" err="1">
                <a:sym typeface="Wingdings" pitchFamily="2" charset="2"/>
              </a:rPr>
              <a:t>Ulen</a:t>
            </a:r>
            <a:endParaRPr lang="en-US" altLang="ja-JP"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07E6B-B5AA-4A90-B2BC-7FAFF98A4676}"/>
              </a:ext>
            </a:extLst>
          </p:cNvPr>
          <p:cNvSpPr>
            <a:spLocks noGrp="1"/>
          </p:cNvSpPr>
          <p:nvPr>
            <p:ph type="title"/>
          </p:nvPr>
        </p:nvSpPr>
        <p:spPr/>
        <p:txBody>
          <a:bodyPr/>
          <a:lstStyle/>
          <a:p>
            <a:r>
              <a:rPr lang="ja-JP" altLang="en-US" dirty="0"/>
              <a:t>モデル化</a:t>
            </a:r>
            <a:endParaRPr kumimoji="1" lang="ja-JP" altLang="en-US" dirty="0"/>
          </a:p>
        </p:txBody>
      </p:sp>
      <mc:AlternateContent xmlns:mc="http://schemas.openxmlformats.org/markup-compatibility/2006" xmlns:a14="http://schemas.microsoft.com/office/drawing/2010/main">
        <mc:Choice Requires="a14">
          <p:sp>
            <p:nvSpPr>
              <p:cNvPr id="6" name="コンテンツ プレースホルダー 5">
                <a:extLst>
                  <a:ext uri="{FF2B5EF4-FFF2-40B4-BE49-F238E27FC236}">
                    <a16:creationId xmlns:a16="http://schemas.microsoft.com/office/drawing/2014/main" id="{4430B77F-AA17-4A61-989B-FAC26CA87828}"/>
                  </a:ext>
                </a:extLst>
              </p:cNvPr>
              <p:cNvSpPr>
                <a:spLocks noGrp="1"/>
              </p:cNvSpPr>
              <p:nvPr>
                <p:ph idx="1"/>
              </p:nvPr>
            </p:nvSpPr>
            <p:spPr>
              <a:xfrm>
                <a:off x="628650" y="1556792"/>
                <a:ext cx="7886700" cy="4752527"/>
              </a:xfrm>
            </p:spPr>
            <p:txBody>
              <a:bodyPr>
                <a:normAutofit fontScale="92500" lnSpcReduction="20000"/>
              </a:bodyPr>
              <a:lstStyle/>
              <a:p>
                <a:r>
                  <a:rPr lang="ja-JP" altLang="en-US" sz="2800" dirty="0"/>
                  <a:t>農業生産</a:t>
                </a:r>
                <a:endParaRPr lang="en-US" altLang="ja-JP" sz="2800" dirty="0"/>
              </a:p>
              <a:p>
                <a:pPr marL="0" indent="0">
                  <a:buNone/>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𝑦</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𝑓</m:t>
                      </m:r>
                      <m:d>
                        <m:dPr>
                          <m:ctrlPr>
                            <a:rPr lang="en-US" altLang="ja-JP" sz="2800" b="0" i="1" smtClean="0">
                              <a:latin typeface="Cambria Math" panose="02040503050406030204" pitchFamily="18" charset="0"/>
                            </a:rPr>
                          </m:ctrlPr>
                        </m:dPr>
                        <m:e>
                          <m:r>
                            <a:rPr lang="en-US" altLang="ja-JP" sz="2800" b="0" i="1" smtClean="0">
                              <a:latin typeface="Cambria Math" panose="02040503050406030204" pitchFamily="18" charset="0"/>
                            </a:rPr>
                            <m:t>𝑎</m:t>
                          </m:r>
                        </m:e>
                      </m:d>
                    </m:oMath>
                  </m:oMathPara>
                </a14:m>
                <a:endParaRPr lang="en-US" altLang="ja-JP" sz="2800" b="0" dirty="0"/>
              </a:p>
              <a:p>
                <a:pPr marL="342900" lvl="1" indent="0">
                  <a:buNone/>
                </a:pPr>
                <a:r>
                  <a:rPr lang="en-US" altLang="ja-JP" sz="2200" i="1" dirty="0">
                    <a:latin typeface="Times New Roman" panose="02020603050405020304" pitchFamily="18" charset="0"/>
                    <a:cs typeface="Times New Roman" panose="02020603050405020304" pitchFamily="18" charset="0"/>
                  </a:rPr>
                  <a:t>y</a:t>
                </a:r>
                <a:r>
                  <a:rPr lang="en-US" altLang="ja-JP" sz="2200" dirty="0">
                    <a:latin typeface="Times New Roman" panose="02020603050405020304" pitchFamily="18" charset="0"/>
                    <a:cs typeface="Times New Roman" panose="02020603050405020304" pitchFamily="18" charset="0"/>
                  </a:rPr>
                  <a:t>: </a:t>
                </a:r>
                <a:r>
                  <a:rPr lang="ja-JP" altLang="en-US" sz="2200" dirty="0">
                    <a:latin typeface="Times New Roman" panose="02020603050405020304" pitchFamily="18" charset="0"/>
                    <a:cs typeface="Times New Roman" panose="02020603050405020304" pitchFamily="18" charset="0"/>
                  </a:rPr>
                  <a:t>農業の生産量，　</a:t>
                </a:r>
                <a:r>
                  <a:rPr lang="en-US" altLang="ja-JP" sz="2200" i="1" dirty="0">
                    <a:latin typeface="Times New Roman" panose="02020603050405020304" pitchFamily="18" charset="0"/>
                    <a:cs typeface="Times New Roman" panose="02020603050405020304" pitchFamily="18" charset="0"/>
                  </a:rPr>
                  <a:t>a</a:t>
                </a:r>
                <a:r>
                  <a:rPr lang="en-US" altLang="ja-JP" sz="2200" dirty="0">
                    <a:latin typeface="Times New Roman" panose="02020603050405020304" pitchFamily="18" charset="0"/>
                    <a:cs typeface="Times New Roman" panose="02020603050405020304" pitchFamily="18" charset="0"/>
                  </a:rPr>
                  <a:t>: </a:t>
                </a:r>
                <a:r>
                  <a:rPr lang="ja-JP" altLang="en-US" sz="2200" dirty="0">
                    <a:latin typeface="Times New Roman" panose="02020603050405020304" pitchFamily="18" charset="0"/>
                    <a:cs typeface="Times New Roman" panose="02020603050405020304" pitchFamily="18" charset="0"/>
                  </a:rPr>
                  <a:t>農業に従事した時間</a:t>
                </a:r>
                <a:endParaRPr lang="en-US" altLang="ja-JP" sz="2200" dirty="0">
                  <a:latin typeface="Times New Roman" panose="02020603050405020304" pitchFamily="18" charset="0"/>
                  <a:cs typeface="Times New Roman" panose="02020603050405020304" pitchFamily="18" charset="0"/>
                </a:endParaRPr>
              </a:p>
              <a:p>
                <a:pPr marL="342900" lvl="1" indent="0">
                  <a:buNone/>
                </a:pPr>
                <a:endParaRPr lang="en-US" altLang="ja-JP" sz="2400" dirty="0">
                  <a:latin typeface="Times New Roman" panose="02020603050405020304" pitchFamily="18" charset="0"/>
                  <a:cs typeface="Times New Roman" panose="02020603050405020304" pitchFamily="18" charset="0"/>
                </a:endParaRPr>
              </a:p>
              <a:p>
                <a:r>
                  <a:rPr lang="ja-JP" altLang="en-US" sz="2800" dirty="0"/>
                  <a:t>軍事行動</a:t>
                </a:r>
                <a:endParaRPr lang="en-US" altLang="ja-JP" sz="2800" dirty="0"/>
              </a:p>
              <a:p>
                <a:pPr marL="0" indent="0">
                  <a:buNone/>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𝑧</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𝑔</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𝑑</m:t>
                      </m:r>
                      <m:r>
                        <a:rPr lang="en-US" altLang="ja-JP" sz="2800" b="0" i="1" smtClean="0">
                          <a:latin typeface="Cambria Math" panose="02040503050406030204" pitchFamily="18" charset="0"/>
                        </a:rPr>
                        <m:t>,</m:t>
                      </m:r>
                      <m:sSup>
                        <m:sSupPr>
                          <m:ctrlPr>
                            <a:rPr lang="en-US" altLang="ja-JP" sz="2800" b="0" i="1" smtClean="0">
                              <a:latin typeface="Cambria Math" panose="02040503050406030204" pitchFamily="18" charset="0"/>
                            </a:rPr>
                          </m:ctrlPr>
                        </m:sSupPr>
                        <m:e>
                          <m:r>
                            <a:rPr lang="en-US" altLang="ja-JP" sz="2800" b="0" i="1" smtClean="0">
                              <a:latin typeface="Cambria Math" panose="02040503050406030204" pitchFamily="18" charset="0"/>
                            </a:rPr>
                            <m:t>𝑑</m:t>
                          </m:r>
                        </m:e>
                        <m:sup>
                          <m:r>
                            <a:rPr lang="en-US" altLang="ja-JP" sz="2800" b="0" i="1" smtClean="0">
                              <a:latin typeface="Cambria Math" panose="02040503050406030204" pitchFamily="18" charset="0"/>
                            </a:rPr>
                            <m:t>′</m:t>
                          </m:r>
                        </m:sup>
                      </m:sSup>
                      <m:r>
                        <a:rPr lang="en-US" altLang="ja-JP" sz="2800" b="0" i="1" smtClean="0">
                          <a:latin typeface="Cambria Math" panose="02040503050406030204" pitchFamily="18" charset="0"/>
                        </a:rPr>
                        <m:t>)</m:t>
                      </m:r>
                    </m:oMath>
                  </m:oMathPara>
                </a14:m>
                <a:endParaRPr lang="en-US" altLang="ja-JP" sz="2800" dirty="0"/>
              </a:p>
              <a:p>
                <a:pPr marL="342900" lvl="1" indent="0">
                  <a:buNone/>
                </a:pPr>
                <a:r>
                  <a:rPr lang="en-US" altLang="ja-JP" sz="2400" i="1" dirty="0">
                    <a:latin typeface="Times New Roman" panose="02020603050405020304" pitchFamily="18" charset="0"/>
                    <a:cs typeface="Times New Roman" panose="02020603050405020304" pitchFamily="18" charset="0"/>
                  </a:rPr>
                  <a:t>z</a:t>
                </a:r>
                <a:r>
                  <a:rPr lang="en-US" altLang="ja-JP" sz="2200" dirty="0">
                    <a:latin typeface="Times New Roman" panose="02020603050405020304" pitchFamily="18" charset="0"/>
                    <a:cs typeface="Times New Roman" panose="02020603050405020304" pitchFamily="18" charset="0"/>
                  </a:rPr>
                  <a:t>: </a:t>
                </a:r>
                <a:r>
                  <a:rPr lang="ja-JP" altLang="en-US" sz="2200" dirty="0">
                    <a:latin typeface="Times New Roman" panose="02020603050405020304" pitchFamily="18" charset="0"/>
                    <a:cs typeface="Times New Roman" panose="02020603050405020304" pitchFamily="18" charset="0"/>
                  </a:rPr>
                  <a:t>軍事行動によって他者から獲得したネットの生産物（獲得マイナス損失）</a:t>
                </a:r>
                <a:endParaRPr lang="en-US" altLang="ja-JP" sz="2200" dirty="0">
                  <a:latin typeface="Times New Roman" panose="02020603050405020304" pitchFamily="18" charset="0"/>
                  <a:cs typeface="Times New Roman" panose="02020603050405020304" pitchFamily="18" charset="0"/>
                </a:endParaRPr>
              </a:p>
              <a:p>
                <a:pPr marL="342900" lvl="1" indent="0">
                  <a:buNone/>
                </a:pPr>
                <a:r>
                  <a:rPr lang="en-US" altLang="ja-JP" sz="2200" i="1" dirty="0">
                    <a:latin typeface="Times New Roman" panose="02020603050405020304" pitchFamily="18" charset="0"/>
                    <a:cs typeface="Times New Roman" panose="02020603050405020304" pitchFamily="18" charset="0"/>
                  </a:rPr>
                  <a:t>d</a:t>
                </a:r>
                <a:r>
                  <a:rPr lang="en-US" altLang="ja-JP" sz="2200" dirty="0">
                    <a:latin typeface="Times New Roman" panose="02020603050405020304" pitchFamily="18" charset="0"/>
                    <a:cs typeface="Times New Roman" panose="02020603050405020304" pitchFamily="18" charset="0"/>
                  </a:rPr>
                  <a:t>: </a:t>
                </a:r>
                <a:r>
                  <a:rPr lang="ja-JP" altLang="en-US" sz="2200" dirty="0">
                    <a:latin typeface="Times New Roman" panose="02020603050405020304" pitchFamily="18" charset="0"/>
                    <a:cs typeface="Times New Roman" panose="02020603050405020304" pitchFamily="18" charset="0"/>
                  </a:rPr>
                  <a:t>軍事行動の水準（時間），</a:t>
                </a:r>
                <a:r>
                  <a:rPr lang="en-US" altLang="ja-JP" sz="2200" i="1" dirty="0">
                    <a:latin typeface="Times New Roman" panose="02020603050405020304" pitchFamily="18" charset="0"/>
                    <a:cs typeface="Times New Roman" panose="02020603050405020304" pitchFamily="18" charset="0"/>
                  </a:rPr>
                  <a:t>d’</a:t>
                </a:r>
                <a:r>
                  <a:rPr lang="en-US" altLang="ja-JP" sz="2200" dirty="0">
                    <a:latin typeface="Times New Roman" panose="02020603050405020304" pitchFamily="18" charset="0"/>
                    <a:cs typeface="Times New Roman" panose="02020603050405020304" pitchFamily="18" charset="0"/>
                  </a:rPr>
                  <a:t>: </a:t>
                </a:r>
                <a:r>
                  <a:rPr lang="ja-JP" altLang="en-US" sz="2200" dirty="0">
                    <a:latin typeface="Times New Roman" panose="02020603050405020304" pitchFamily="18" charset="0"/>
                    <a:cs typeface="Times New Roman" panose="02020603050405020304" pitchFamily="18" charset="0"/>
                  </a:rPr>
                  <a:t>他者の</a:t>
                </a:r>
                <a:r>
                  <a:rPr lang="en-US" altLang="ja-JP" sz="2200" dirty="0">
                    <a:latin typeface="Times New Roman" panose="02020603050405020304" pitchFamily="18" charset="0"/>
                    <a:cs typeface="Times New Roman" panose="02020603050405020304" pitchFamily="18" charset="0"/>
                  </a:rPr>
                  <a:t> </a:t>
                </a:r>
                <a:r>
                  <a:rPr lang="ja-JP" altLang="en-US" sz="2200" dirty="0">
                    <a:latin typeface="Times New Roman" panose="02020603050405020304" pitchFamily="18" charset="0"/>
                    <a:cs typeface="Times New Roman" panose="02020603050405020304" pitchFamily="18" charset="0"/>
                  </a:rPr>
                  <a:t>軍事行動の水準</a:t>
                </a:r>
                <a:endParaRPr lang="en-US" altLang="ja-JP" sz="2200" dirty="0">
                  <a:latin typeface="Times New Roman" panose="02020603050405020304" pitchFamily="18" charset="0"/>
                  <a:cs typeface="Times New Roman" panose="02020603050405020304" pitchFamily="18" charset="0"/>
                </a:endParaRPr>
              </a:p>
              <a:p>
                <a:pPr marL="342900" lvl="1" indent="0">
                  <a:buNone/>
                </a:pPr>
                <a:endParaRPr lang="en-US" altLang="ja-JP" sz="2400" dirty="0"/>
              </a:p>
              <a:p>
                <a:r>
                  <a:rPr lang="ja-JP" altLang="en-US" sz="2800" dirty="0"/>
                  <a:t>資源制約</a:t>
                </a:r>
                <a:endParaRPr lang="en-US" altLang="ja-JP" sz="2800" dirty="0"/>
              </a:p>
              <a:p>
                <a:pPr marL="0" indent="0">
                  <a:buNone/>
                </a:pPr>
                <a14:m>
                  <m:oMathPara xmlns:m="http://schemas.openxmlformats.org/officeDocument/2006/math">
                    <m:oMathParaPr>
                      <m:jc m:val="centerGroup"/>
                    </m:oMathParaPr>
                    <m:oMath xmlns:m="http://schemas.openxmlformats.org/officeDocument/2006/math">
                      <m:r>
                        <a:rPr lang="en-US" altLang="ja-JP" sz="2800" b="0" i="1" smtClean="0">
                          <a:latin typeface="Cambria Math" panose="02040503050406030204" pitchFamily="18" charset="0"/>
                        </a:rPr>
                        <m:t>𝑎</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𝑑</m:t>
                      </m:r>
                      <m:r>
                        <a:rPr lang="en-US" altLang="ja-JP" sz="2800" b="0" i="1" smtClean="0">
                          <a:latin typeface="Cambria Math" panose="02040503050406030204" pitchFamily="18" charset="0"/>
                        </a:rPr>
                        <m:t>=</m:t>
                      </m:r>
                      <m:r>
                        <a:rPr lang="en-US" altLang="ja-JP" sz="2800" b="0" i="1" smtClean="0">
                          <a:latin typeface="Cambria Math" panose="02040503050406030204" pitchFamily="18" charset="0"/>
                        </a:rPr>
                        <m:t>𝑇</m:t>
                      </m:r>
                    </m:oMath>
                  </m:oMathPara>
                </a14:m>
                <a:endParaRPr lang="en-US" altLang="ja-JP" sz="2300" i="1" dirty="0">
                  <a:latin typeface="Times New Roman" panose="02020603050405020304" pitchFamily="18" charset="0"/>
                  <a:cs typeface="Times New Roman" panose="02020603050405020304" pitchFamily="18" charset="0"/>
                </a:endParaRPr>
              </a:p>
              <a:p>
                <a:pPr marL="342900" lvl="1" indent="0">
                  <a:buNone/>
                </a:pPr>
                <a:r>
                  <a:rPr lang="en-US" altLang="ja-JP" sz="2200" i="1" dirty="0">
                    <a:latin typeface="Times New Roman" panose="02020603050405020304" pitchFamily="18" charset="0"/>
                    <a:cs typeface="Times New Roman" panose="02020603050405020304" pitchFamily="18" charset="0"/>
                  </a:rPr>
                  <a:t>T</a:t>
                </a:r>
                <a:r>
                  <a:rPr lang="en-US" altLang="ja-JP" sz="2200" dirty="0"/>
                  <a:t>:</a:t>
                </a:r>
                <a:r>
                  <a:rPr lang="ja-JP" altLang="en-US" sz="2200" dirty="0"/>
                  <a:t>利用可能な時間</a:t>
                </a:r>
                <a:endParaRPr lang="en-US" altLang="ja-JP" sz="2200" dirty="0"/>
              </a:p>
              <a:p>
                <a:endParaRPr lang="en-US" altLang="ja-JP" sz="2000" dirty="0"/>
              </a:p>
              <a:p>
                <a:r>
                  <a:rPr lang="ja-JP" altLang="en-US" sz="2000" dirty="0"/>
                  <a:t>単純化のため，攻撃（窃盗）と防衛を区別しない</a:t>
                </a:r>
              </a:p>
              <a:p>
                <a:pPr marL="0" indent="0">
                  <a:buNone/>
                </a:pPr>
                <a:endParaRPr lang="ja-JP" altLang="en-US" sz="2500" dirty="0"/>
              </a:p>
            </p:txBody>
          </p:sp>
        </mc:Choice>
        <mc:Fallback xmlns="">
          <p:sp>
            <p:nvSpPr>
              <p:cNvPr id="6" name="コンテンツ プレースホルダー 5">
                <a:extLst>
                  <a:ext uri="{FF2B5EF4-FFF2-40B4-BE49-F238E27FC236}">
                    <a16:creationId xmlns:a16="http://schemas.microsoft.com/office/drawing/2014/main" id="{4430B77F-AA17-4A61-989B-FAC26CA87828}"/>
                  </a:ext>
                </a:extLst>
              </p:cNvPr>
              <p:cNvSpPr>
                <a:spLocks noGrp="1" noRot="1" noChangeAspect="1" noMove="1" noResize="1" noEditPoints="1" noAdjustHandles="1" noChangeArrowheads="1" noChangeShapeType="1" noTextEdit="1"/>
              </p:cNvSpPr>
              <p:nvPr>
                <p:ph idx="1"/>
              </p:nvPr>
            </p:nvSpPr>
            <p:spPr>
              <a:xfrm>
                <a:off x="628650" y="1556792"/>
                <a:ext cx="7886700" cy="4752527"/>
              </a:xfrm>
              <a:blipFill>
                <a:blip r:embed="rId2"/>
                <a:stretch>
                  <a:fillRect l="-1159" t="-3205" r="-850" b="-6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646613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524000" y="190500"/>
            <a:ext cx="3695700" cy="935038"/>
          </a:xfrm>
        </p:spPr>
        <p:txBody>
          <a:bodyPr/>
          <a:lstStyle/>
          <a:p>
            <a:r>
              <a:rPr lang="ja-JP" altLang="en-US"/>
              <a:t>モデル化</a:t>
            </a:r>
            <a:r>
              <a:rPr lang="en-US" altLang="ja-JP"/>
              <a:t>(2)</a:t>
            </a:r>
          </a:p>
        </p:txBody>
      </p:sp>
      <mc:AlternateContent xmlns:mc="http://schemas.openxmlformats.org/markup-compatibility/2006" xmlns:a14="http://schemas.microsoft.com/office/drawing/2010/main">
        <mc:Choice Requires="a14">
          <p:sp>
            <p:nvSpPr>
              <p:cNvPr id="29699" name="Rectangle 3"/>
              <p:cNvSpPr>
                <a:spLocks noGrp="1" noChangeArrowheads="1"/>
              </p:cNvSpPr>
              <p:nvPr>
                <p:ph type="body" sz="half" idx="1"/>
              </p:nvPr>
            </p:nvSpPr>
            <p:spPr>
              <a:xfrm>
                <a:off x="900113" y="980728"/>
                <a:ext cx="7775575" cy="5328592"/>
              </a:xfrm>
            </p:spPr>
            <p:txBody>
              <a:bodyPr>
                <a:noAutofit/>
              </a:bodyPr>
              <a:lstStyle/>
              <a:p>
                <a:pPr>
                  <a:lnSpc>
                    <a:spcPct val="100000"/>
                  </a:lnSpc>
                </a:pPr>
                <a:r>
                  <a:rPr lang="ja-JP" altLang="en-US" sz="3200" dirty="0"/>
                  <a:t>生産関数 </a:t>
                </a:r>
                <a14:m>
                  <m:oMath xmlns:m="http://schemas.openxmlformats.org/officeDocument/2006/math">
                    <m:r>
                      <a:rPr lang="en-US" altLang="ja-JP" sz="3200" b="0" i="1" smtClean="0">
                        <a:latin typeface="Cambria Math" panose="02040503050406030204" pitchFamily="18" charset="0"/>
                      </a:rPr>
                      <m:t>𝑦</m:t>
                    </m:r>
                    <m:r>
                      <a:rPr lang="en-US" altLang="ja-JP" sz="3200" b="0" i="1" smtClean="0">
                        <a:latin typeface="Cambria Math" panose="02040503050406030204" pitchFamily="18" charset="0"/>
                      </a:rPr>
                      <m:t>=</m:t>
                    </m:r>
                    <m:r>
                      <a:rPr lang="en-US" altLang="ja-JP" sz="3200" b="0" i="1" smtClean="0">
                        <a:latin typeface="Cambria Math" panose="02040503050406030204" pitchFamily="18" charset="0"/>
                      </a:rPr>
                      <m:t>𝑓</m:t>
                    </m:r>
                    <m:r>
                      <a:rPr lang="en-US" altLang="ja-JP" sz="3200" b="0" i="1" smtClean="0">
                        <a:latin typeface="Cambria Math" panose="02040503050406030204" pitchFamily="18" charset="0"/>
                      </a:rPr>
                      <m:t>(</m:t>
                    </m:r>
                    <m:r>
                      <a:rPr lang="en-US" altLang="ja-JP" sz="3200" b="0" i="1" smtClean="0">
                        <a:latin typeface="Cambria Math" panose="02040503050406030204" pitchFamily="18" charset="0"/>
                      </a:rPr>
                      <m:t>𝑎</m:t>
                    </m:r>
                    <m:r>
                      <a:rPr lang="en-US" altLang="ja-JP" sz="3200" b="0" i="1" smtClean="0">
                        <a:latin typeface="Cambria Math" panose="02040503050406030204" pitchFamily="18" charset="0"/>
                      </a:rPr>
                      <m:t>)</m:t>
                    </m:r>
                  </m:oMath>
                </a14:m>
                <a:r>
                  <a:rPr lang="ja-JP" altLang="en-US" sz="3200" dirty="0"/>
                  <a:t> の性質</a:t>
                </a:r>
              </a:p>
              <a:p>
                <a:pPr lvl="1">
                  <a:lnSpc>
                    <a:spcPct val="100000"/>
                  </a:lnSpc>
                </a:pPr>
                <a:r>
                  <a:rPr lang="ja-JP" altLang="en-US" sz="2400" dirty="0"/>
                  <a:t>限界生産物は正</a:t>
                </a:r>
              </a:p>
              <a:p>
                <a:pPr lvl="1">
                  <a:lnSpc>
                    <a:spcPct val="100000"/>
                  </a:lnSpc>
                </a:pPr>
                <a:r>
                  <a:rPr lang="ja-JP" altLang="en-US" sz="2400" dirty="0"/>
                  <a:t>限界生産物は逓減</a:t>
                </a:r>
              </a:p>
              <a:p>
                <a:pPr lvl="2">
                  <a:lnSpc>
                    <a:spcPct val="100000"/>
                  </a:lnSpc>
                </a:pPr>
                <a:r>
                  <a:rPr lang="ja-JP" altLang="en-US" sz="2000" dirty="0"/>
                  <a:t>土地の量が固定されているため</a:t>
                </a:r>
              </a:p>
              <a:p>
                <a:pPr>
                  <a:lnSpc>
                    <a:spcPct val="100000"/>
                  </a:lnSpc>
                </a:pPr>
                <a:r>
                  <a:rPr lang="ja-JP" altLang="en-US" sz="3200" dirty="0"/>
                  <a:t>軍事技術　</a:t>
                </a:r>
                <a14:m>
                  <m:oMath xmlns:m="http://schemas.openxmlformats.org/officeDocument/2006/math">
                    <m:r>
                      <a:rPr lang="en-US" altLang="ja-JP" sz="3200" b="0" i="1" smtClean="0">
                        <a:latin typeface="Cambria Math" panose="02040503050406030204" pitchFamily="18" charset="0"/>
                      </a:rPr>
                      <m:t>𝑧</m:t>
                    </m:r>
                    <m:r>
                      <a:rPr lang="en-US" altLang="ja-JP" sz="3200" b="0" i="1" smtClean="0">
                        <a:latin typeface="Cambria Math" panose="02040503050406030204" pitchFamily="18" charset="0"/>
                      </a:rPr>
                      <m:t>=</m:t>
                    </m:r>
                    <m:r>
                      <a:rPr lang="en-US" altLang="ja-JP" sz="3200" b="0" i="1" smtClean="0">
                        <a:latin typeface="Cambria Math" panose="02040503050406030204" pitchFamily="18" charset="0"/>
                      </a:rPr>
                      <m:t>𝑔</m:t>
                    </m:r>
                    <m:r>
                      <a:rPr lang="en-US" altLang="ja-JP" sz="3200" b="0" i="1" smtClean="0">
                        <a:latin typeface="Cambria Math" panose="02040503050406030204" pitchFamily="18" charset="0"/>
                      </a:rPr>
                      <m:t>(</m:t>
                    </m:r>
                    <m:r>
                      <a:rPr lang="en-US" altLang="ja-JP" sz="3200" b="0" i="1" smtClean="0">
                        <a:latin typeface="Cambria Math" panose="02040503050406030204" pitchFamily="18" charset="0"/>
                      </a:rPr>
                      <m:t>𝑑</m:t>
                    </m:r>
                    <m:r>
                      <a:rPr lang="en-US" altLang="ja-JP" sz="3200" b="0" i="1" smtClean="0">
                        <a:latin typeface="Cambria Math" panose="02040503050406030204" pitchFamily="18" charset="0"/>
                      </a:rPr>
                      <m:t>,</m:t>
                    </m:r>
                    <m:sSup>
                      <m:sSupPr>
                        <m:ctrlPr>
                          <a:rPr lang="en-US" altLang="ja-JP" sz="3200" b="0" i="1" smtClean="0">
                            <a:latin typeface="Cambria Math" panose="02040503050406030204" pitchFamily="18" charset="0"/>
                          </a:rPr>
                        </m:ctrlPr>
                      </m:sSupPr>
                      <m:e>
                        <m:r>
                          <a:rPr lang="en-US" altLang="ja-JP" sz="3200" b="0" i="1" smtClean="0">
                            <a:latin typeface="Cambria Math" panose="02040503050406030204" pitchFamily="18" charset="0"/>
                          </a:rPr>
                          <m:t>𝑑</m:t>
                        </m:r>
                      </m:e>
                      <m:sup>
                        <m:r>
                          <a:rPr lang="en-US" altLang="ja-JP" sz="3200" b="0" i="1" smtClean="0">
                            <a:latin typeface="Cambria Math" panose="02040503050406030204" pitchFamily="18" charset="0"/>
                          </a:rPr>
                          <m:t>′</m:t>
                        </m:r>
                      </m:sup>
                    </m:sSup>
                    <m:r>
                      <a:rPr lang="en-US" altLang="ja-JP" sz="3200" b="0" i="1" smtClean="0">
                        <a:latin typeface="Cambria Math" panose="02040503050406030204" pitchFamily="18" charset="0"/>
                      </a:rPr>
                      <m:t>)</m:t>
                    </m:r>
                  </m:oMath>
                </a14:m>
                <a:endParaRPr lang="en-US" altLang="ja-JP" sz="3200" dirty="0">
                  <a:latin typeface="Times New Roman" pitchFamily="18" charset="0"/>
                </a:endParaRPr>
              </a:p>
              <a:p>
                <a:pPr lvl="1">
                  <a:lnSpc>
                    <a:spcPct val="100000"/>
                  </a:lnSpc>
                </a:pPr>
                <a:r>
                  <a:rPr lang="en-US" altLang="ja-JP" sz="2400" i="1" dirty="0">
                    <a:latin typeface="Times New Roman" pitchFamily="18" charset="0"/>
                  </a:rPr>
                  <a:t>d’</a:t>
                </a:r>
                <a:r>
                  <a:rPr lang="ja-JP" altLang="en-US" sz="2400" dirty="0">
                    <a:latin typeface="Times New Roman" pitchFamily="18" charset="0"/>
                  </a:rPr>
                  <a:t>を所与とするとき，</a:t>
                </a:r>
                <a:r>
                  <a:rPr lang="en-US" altLang="ja-JP" sz="2400" i="1" dirty="0">
                    <a:latin typeface="Times New Roman" pitchFamily="18" charset="0"/>
                  </a:rPr>
                  <a:t>d</a:t>
                </a:r>
                <a:r>
                  <a:rPr lang="ja-JP" altLang="en-US" sz="2400" dirty="0">
                    <a:latin typeface="Times New Roman" pitchFamily="18" charset="0"/>
                  </a:rPr>
                  <a:t>の限界生産物は正，逓減</a:t>
                </a:r>
              </a:p>
              <a:p>
                <a:pPr lvl="1">
                  <a:lnSpc>
                    <a:spcPct val="100000"/>
                  </a:lnSpc>
                </a:pPr>
                <a:r>
                  <a:rPr lang="ja-JP" altLang="en-US" sz="2400" dirty="0">
                    <a:latin typeface="Times New Roman" pitchFamily="18" charset="0"/>
                  </a:rPr>
                  <a:t>相手の軍事行動の水準</a:t>
                </a:r>
                <a:r>
                  <a:rPr lang="en-US" altLang="ja-JP" sz="2400" dirty="0">
                    <a:latin typeface="Times New Roman" pitchFamily="18" charset="0"/>
                  </a:rPr>
                  <a:t>(</a:t>
                </a:r>
                <a:r>
                  <a:rPr lang="en-US" altLang="ja-JP" sz="2400" i="1" dirty="0">
                    <a:latin typeface="Times New Roman" pitchFamily="18" charset="0"/>
                  </a:rPr>
                  <a:t>d’</a:t>
                </a:r>
                <a:r>
                  <a:rPr lang="en-US" altLang="ja-JP" sz="2400" dirty="0">
                    <a:latin typeface="Times New Roman" pitchFamily="18" charset="0"/>
                  </a:rPr>
                  <a:t>)</a:t>
                </a:r>
                <a:r>
                  <a:rPr lang="ja-JP" altLang="en-US" sz="2400" dirty="0">
                    <a:latin typeface="Times New Roman" pitchFamily="18" charset="0"/>
                  </a:rPr>
                  <a:t>が増加すると，</a:t>
                </a:r>
                <a:r>
                  <a:rPr lang="en-US" altLang="ja-JP" sz="2400" i="1" dirty="0">
                    <a:latin typeface="Times New Roman" pitchFamily="18" charset="0"/>
                  </a:rPr>
                  <a:t>z</a:t>
                </a:r>
                <a:r>
                  <a:rPr lang="ja-JP" altLang="en-US" sz="2400" dirty="0">
                    <a:latin typeface="Times New Roman" pitchFamily="18" charset="0"/>
                  </a:rPr>
                  <a:t>は減少し，</a:t>
                </a:r>
                <a:r>
                  <a:rPr lang="en-US" altLang="ja-JP" sz="2400" i="1" dirty="0">
                    <a:latin typeface="Times New Roman" pitchFamily="18" charset="0"/>
                  </a:rPr>
                  <a:t>d</a:t>
                </a:r>
                <a:r>
                  <a:rPr lang="ja-JP" altLang="en-US" sz="2400" dirty="0">
                    <a:latin typeface="Times New Roman" pitchFamily="18" charset="0"/>
                  </a:rPr>
                  <a:t>の限界生産物は増加</a:t>
                </a:r>
              </a:p>
              <a:p>
                <a:pPr>
                  <a:lnSpc>
                    <a:spcPct val="100000"/>
                  </a:lnSpc>
                </a:pPr>
                <a:r>
                  <a:rPr lang="ja-JP" altLang="en-US" sz="3200" dirty="0">
                    <a:latin typeface="Times New Roman" pitchFamily="18" charset="0"/>
                  </a:rPr>
                  <a:t>目的関数</a:t>
                </a:r>
                <a:endParaRPr lang="en-US" altLang="ja-JP" sz="3200" dirty="0">
                  <a:latin typeface="Times New Roman" pitchFamily="18" charset="0"/>
                </a:endParaRPr>
              </a:p>
              <a:p>
                <a:pPr marL="0" indent="0">
                  <a:lnSpc>
                    <a:spcPct val="100000"/>
                  </a:lnSpc>
                  <a:buNone/>
                </a:pPr>
                <a14:m>
                  <m:oMathPara xmlns:m="http://schemas.openxmlformats.org/officeDocument/2006/math">
                    <m:oMathParaPr>
                      <m:jc m:val="centerGroup"/>
                    </m:oMathParaPr>
                    <m:oMath xmlns:m="http://schemas.openxmlformats.org/officeDocument/2006/math">
                      <m:r>
                        <a:rPr lang="ja-JP" altLang="en-US" sz="2400" i="1" smtClean="0">
                          <a:solidFill>
                            <a:srgbClr val="000000"/>
                          </a:solidFill>
                          <a:latin typeface="Cambria Math" panose="02040503050406030204" pitchFamily="18" charset="0"/>
                        </a:rPr>
                        <m:t>𝑦</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𝑧</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𝑤</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𝑎</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𝑑</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𝑓</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𝑎</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𝑔</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𝑑</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𝑑</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𝑤</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𝑎</m:t>
                      </m:r>
                      <m:r>
                        <a:rPr lang="ja-JP" altLang="en-US" sz="2400" i="1" smtClean="0">
                          <a:solidFill>
                            <a:srgbClr val="000000"/>
                          </a:solidFill>
                          <a:latin typeface="Cambria Math" panose="02040503050406030204" pitchFamily="18" charset="0"/>
                        </a:rPr>
                        <m:t>+</m:t>
                      </m:r>
                      <m:r>
                        <a:rPr lang="ja-JP" altLang="en-US" sz="2400" i="1" smtClean="0">
                          <a:solidFill>
                            <a:srgbClr val="000000"/>
                          </a:solidFill>
                          <a:latin typeface="Cambria Math" panose="02040503050406030204" pitchFamily="18" charset="0"/>
                        </a:rPr>
                        <m:t>𝑑</m:t>
                      </m:r>
                      <m:r>
                        <a:rPr lang="ja-JP" altLang="en-US" sz="2400" i="1" smtClean="0">
                          <a:solidFill>
                            <a:srgbClr val="000000"/>
                          </a:solidFill>
                          <a:latin typeface="Cambria Math" panose="02040503050406030204" pitchFamily="18" charset="0"/>
                        </a:rPr>
                        <m:t>)</m:t>
                      </m:r>
                    </m:oMath>
                  </m:oMathPara>
                </a14:m>
                <a:endParaRPr lang="en-US" altLang="ja-JP" sz="3200" dirty="0"/>
              </a:p>
              <a:p>
                <a:pPr marL="342900" lvl="1" indent="0">
                  <a:lnSpc>
                    <a:spcPct val="100000"/>
                  </a:lnSpc>
                  <a:buNone/>
                </a:pPr>
                <a:r>
                  <a:rPr lang="en-US" altLang="ja-JP" sz="2400" i="1" dirty="0">
                    <a:solidFill>
                      <a:schemeClr val="tx2"/>
                    </a:solidFill>
                    <a:latin typeface="Times New Roman" pitchFamily="18" charset="0"/>
                  </a:rPr>
                  <a:t>w</a:t>
                </a:r>
                <a:r>
                  <a:rPr lang="ja-JP" altLang="en-US" sz="2400" dirty="0">
                    <a:solidFill>
                      <a:schemeClr val="tx2"/>
                    </a:solidFill>
                  </a:rPr>
                  <a:t>：労働時間の費用</a:t>
                </a:r>
                <a:endParaRPr lang="en-US" altLang="ja-JP" sz="2000" dirty="0">
                  <a:latin typeface="Times New Roman" pitchFamily="18" charset="0"/>
                </a:endParaRPr>
              </a:p>
            </p:txBody>
          </p:sp>
        </mc:Choice>
        <mc:Fallback xmlns="">
          <p:sp>
            <p:nvSpPr>
              <p:cNvPr id="29699" name="Rectangle 3"/>
              <p:cNvSpPr>
                <a:spLocks noGrp="1" noRot="1" noChangeAspect="1" noMove="1" noResize="1" noEditPoints="1" noAdjustHandles="1" noChangeArrowheads="1" noChangeShapeType="1" noTextEdit="1"/>
              </p:cNvSpPr>
              <p:nvPr>
                <p:ph type="body" sz="half" idx="1"/>
              </p:nvPr>
            </p:nvSpPr>
            <p:spPr>
              <a:xfrm>
                <a:off x="900113" y="980728"/>
                <a:ext cx="7775575" cy="5328592"/>
              </a:xfrm>
              <a:blipFill>
                <a:blip r:embed="rId3"/>
                <a:stretch>
                  <a:fillRect l="-1804" t="-1373" r="-3843"/>
                </a:stretch>
              </a:blipFill>
            </p:spPr>
            <p:txBody>
              <a:bodyPr/>
              <a:lstStyle/>
              <a:p>
                <a:r>
                  <a:rPr lang="ja-JP" altLang="en-US">
                    <a:noFill/>
                  </a:rPr>
                  <a:t> </a:t>
                </a:r>
              </a:p>
            </p:txBody>
          </p:sp>
        </mc:Fallback>
      </mc:AlternateContent>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612DDD38-599C-4744-AFDF-E9D59A3DEF8B}"/>
              </a:ext>
            </a:extLst>
          </p:cNvPr>
          <p:cNvSpPr>
            <a:spLocks noGrp="1"/>
          </p:cNvSpPr>
          <p:nvPr>
            <p:ph type="title"/>
          </p:nvPr>
        </p:nvSpPr>
        <p:spPr/>
        <p:txBody>
          <a:bodyPr/>
          <a:lstStyle/>
          <a:p>
            <a:r>
              <a:rPr lang="ja-JP" altLang="en-US" dirty="0"/>
              <a:t>個人の行動</a:t>
            </a:r>
          </a:p>
        </p:txBody>
      </p:sp>
      <mc:AlternateContent xmlns:mc="http://schemas.openxmlformats.org/markup-compatibility/2006" xmlns:a14="http://schemas.microsoft.com/office/drawing/2010/main">
        <mc:Choice Requires="a14">
          <p:sp>
            <p:nvSpPr>
              <p:cNvPr id="6" name="コンテンツ プレースホルダー 5">
                <a:extLst>
                  <a:ext uri="{FF2B5EF4-FFF2-40B4-BE49-F238E27FC236}">
                    <a16:creationId xmlns:a16="http://schemas.microsoft.com/office/drawing/2014/main" id="{B022B237-964C-480E-9575-54DD15916E85}"/>
                  </a:ext>
                </a:extLst>
              </p:cNvPr>
              <p:cNvSpPr>
                <a:spLocks noGrp="1"/>
              </p:cNvSpPr>
              <p:nvPr>
                <p:ph idx="1"/>
              </p:nvPr>
            </p:nvSpPr>
            <p:spPr>
              <a:xfrm>
                <a:off x="628650" y="1556792"/>
                <a:ext cx="8191822" cy="4567362"/>
              </a:xfrm>
            </p:spPr>
            <p:txBody>
              <a:bodyPr/>
              <a:lstStyle/>
              <a:p>
                <a14:m>
                  <m:oMath xmlns:m="http://schemas.openxmlformats.org/officeDocument/2006/math">
                    <m:func>
                      <m:funcPr>
                        <m:ctrlPr>
                          <a:rPr lang="ja-JP" altLang="en-US" sz="2800" i="1" smtClean="0">
                            <a:solidFill>
                              <a:srgbClr val="000000"/>
                            </a:solidFill>
                            <a:latin typeface="Cambria Math" panose="02040503050406030204" pitchFamily="18" charset="0"/>
                          </a:rPr>
                        </m:ctrlPr>
                      </m:funcPr>
                      <m:fName>
                        <m:r>
                          <m:rPr>
                            <m:sty m:val="p"/>
                          </m:rPr>
                          <a:rPr lang="ja-JP" altLang="en-US" sz="2800" i="0">
                            <a:solidFill>
                              <a:srgbClr val="000000"/>
                            </a:solidFill>
                            <a:latin typeface="Cambria Math" panose="02040503050406030204" pitchFamily="18" charset="0"/>
                          </a:rPr>
                          <m:t>max</m:t>
                        </m:r>
                      </m:fName>
                      <m:e/>
                    </m:func>
                    <m:r>
                      <a:rPr lang="ja-JP" altLang="en-US" sz="2800" i="1">
                        <a:solidFill>
                          <a:srgbClr val="000000"/>
                        </a:solidFill>
                        <a:latin typeface="Cambria Math" panose="02040503050406030204" pitchFamily="18" charset="0"/>
                      </a:rPr>
                      <m:t>𝑓</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𝑎</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𝑔</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𝑑</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𝑑</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𝑤</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𝑎</m:t>
                    </m:r>
                    <m:r>
                      <a:rPr lang="ja-JP" altLang="en-US" sz="2800" i="1">
                        <a:solidFill>
                          <a:srgbClr val="000000"/>
                        </a:solidFill>
                        <a:latin typeface="Cambria Math" panose="02040503050406030204" pitchFamily="18" charset="0"/>
                      </a:rPr>
                      <m:t>+</m:t>
                    </m:r>
                    <m:r>
                      <a:rPr lang="ja-JP" altLang="en-US" sz="2800" i="1">
                        <a:solidFill>
                          <a:srgbClr val="000000"/>
                        </a:solidFill>
                        <a:latin typeface="Cambria Math" panose="02040503050406030204" pitchFamily="18" charset="0"/>
                      </a:rPr>
                      <m:t>𝑑</m:t>
                    </m:r>
                    <m:r>
                      <a:rPr lang="ja-JP" altLang="en-US" sz="2800" i="1">
                        <a:solidFill>
                          <a:srgbClr val="000000"/>
                        </a:solidFill>
                        <a:latin typeface="Cambria Math" panose="02040503050406030204" pitchFamily="18" charset="0"/>
                      </a:rPr>
                      <m:t>)</m:t>
                    </m:r>
                  </m:oMath>
                </a14:m>
                <a:endParaRPr lang="en-US" altLang="ja-JP" sz="2400" dirty="0"/>
              </a:p>
              <a:p>
                <a:pPr lvl="1"/>
                <a:r>
                  <a:rPr lang="en-US" altLang="ja-JP" sz="2100" i="1" dirty="0">
                    <a:solidFill>
                      <a:schemeClr val="tx2"/>
                    </a:solidFill>
                    <a:latin typeface="Times New Roman" pitchFamily="18" charset="0"/>
                  </a:rPr>
                  <a:t>d’</a:t>
                </a:r>
                <a:r>
                  <a:rPr lang="ja-JP" altLang="en-US" sz="2100" dirty="0">
                    <a:solidFill>
                      <a:schemeClr val="tx2"/>
                    </a:solidFill>
                    <a:latin typeface="Times New Roman" pitchFamily="18" charset="0"/>
                  </a:rPr>
                  <a:t>は</a:t>
                </a:r>
                <a:r>
                  <a:rPr lang="ja-JP" altLang="en-US" sz="2100" dirty="0">
                    <a:solidFill>
                      <a:schemeClr val="tx2"/>
                    </a:solidFill>
                  </a:rPr>
                  <a:t>所与</a:t>
                </a:r>
                <a:endParaRPr lang="en-US" altLang="ja-JP" sz="2100" dirty="0">
                  <a:solidFill>
                    <a:schemeClr val="tx2"/>
                  </a:solidFill>
                </a:endParaRPr>
              </a:p>
              <a:p>
                <a:r>
                  <a:rPr lang="ja-JP" altLang="en-US" sz="2400" dirty="0">
                    <a:solidFill>
                      <a:schemeClr val="tx2"/>
                    </a:solidFill>
                  </a:rPr>
                  <a:t>一階の条件</a:t>
                </a:r>
                <a:endParaRPr lang="en-US" altLang="ja-JP" sz="2400" dirty="0">
                  <a:solidFill>
                    <a:schemeClr val="tx2"/>
                  </a:solidFill>
                </a:endParaRPr>
              </a:p>
              <a:p>
                <a:pPr marL="0" indent="0" algn="ctr">
                  <a:lnSpc>
                    <a:spcPct val="150000"/>
                  </a:lnSpc>
                  <a:buNone/>
                </a:pPr>
                <a14:m>
                  <m:oMathPara xmlns:m="http://schemas.openxmlformats.org/officeDocument/2006/math">
                    <m:oMathParaPr>
                      <m:jc m:val="center"/>
                    </m:oMathParaPr>
                    <m:oMath xmlns:m="http://schemas.openxmlformats.org/officeDocument/2006/math">
                      <m:sSup>
                        <m:sSupPr>
                          <m:ctrlPr>
                            <a:rPr lang="ja-JP" altLang="en-US" sz="2400" i="1" smtClean="0">
                              <a:solidFill>
                                <a:srgbClr val="000000"/>
                              </a:solidFill>
                              <a:latin typeface="Cambria Math" panose="02040503050406030204" pitchFamily="18" charset="0"/>
                            </a:rPr>
                          </m:ctrlPr>
                        </m:sSupPr>
                        <m:e>
                          <m:r>
                            <a:rPr lang="ja-JP" altLang="en-US" sz="2400" i="1">
                              <a:solidFill>
                                <a:srgbClr val="000000"/>
                              </a:solidFill>
                              <a:latin typeface="Cambria Math" panose="02040503050406030204" pitchFamily="18" charset="0"/>
                            </a:rPr>
                            <m:t>𝑓</m:t>
                          </m:r>
                        </m:e>
                        <m:sup>
                          <m:r>
                            <a:rPr lang="ja-JP" altLang="en-US" sz="2400" i="1">
                              <a:solidFill>
                                <a:srgbClr val="000000"/>
                              </a:solidFill>
                              <a:latin typeface="Cambria Math" panose="02040503050406030204" pitchFamily="18" charset="0"/>
                            </a:rPr>
                            <m:t>′</m:t>
                          </m:r>
                        </m:sup>
                      </m:sSup>
                      <m:d>
                        <m:dPr>
                          <m:ctrlPr>
                            <a:rPr lang="ja-JP" altLang="en-US" sz="2400" i="1">
                              <a:solidFill>
                                <a:srgbClr val="000000"/>
                              </a:solidFill>
                              <a:latin typeface="Cambria Math" panose="02040503050406030204" pitchFamily="18" charset="0"/>
                            </a:rPr>
                          </m:ctrlPr>
                        </m:dPr>
                        <m:e>
                          <m:r>
                            <a:rPr lang="ja-JP" altLang="en-US" sz="2400" i="1">
                              <a:solidFill>
                                <a:srgbClr val="000000"/>
                              </a:solidFill>
                              <a:latin typeface="Cambria Math" panose="02040503050406030204" pitchFamily="18" charset="0"/>
                            </a:rPr>
                            <m:t>𝑎</m:t>
                          </m:r>
                        </m:e>
                      </m:d>
                      <m:r>
                        <m:rPr>
                          <m:aln/>
                        </m:rP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𝑤</m:t>
                      </m:r>
                    </m:oMath>
                  </m:oMathPara>
                </a14:m>
                <a:endParaRPr lang="en-US" altLang="ja-JP" sz="2400" i="1" dirty="0">
                  <a:solidFill>
                    <a:srgbClr val="000000"/>
                  </a:solidFill>
                  <a:latin typeface="Cambria Math" panose="02040503050406030204" pitchFamily="18" charset="0"/>
                </a:endParaRPr>
              </a:p>
              <a:p>
                <a:pPr marL="0" indent="0" algn="ctr">
                  <a:lnSpc>
                    <a:spcPct val="150000"/>
                  </a:lnSpc>
                  <a:buNone/>
                </a:pPr>
                <a14:m>
                  <m:oMathPara xmlns:m="http://schemas.openxmlformats.org/officeDocument/2006/math">
                    <m:oMathParaPr>
                      <m:jc m:val="center"/>
                    </m:oMathParaPr>
                    <m:oMath xmlns:m="http://schemas.openxmlformats.org/officeDocument/2006/math">
                      <m:f>
                        <m:fPr>
                          <m:ctrlPr>
                            <a:rPr lang="ja-JP" altLang="en-US" sz="2400" i="1">
                              <a:solidFill>
                                <a:srgbClr val="000000"/>
                              </a:solidFill>
                              <a:latin typeface="Cambria Math" panose="02040503050406030204" pitchFamily="18" charset="0"/>
                            </a:rPr>
                          </m:ctrlPr>
                        </m:fPr>
                        <m:num>
                          <m:r>
                            <a:rPr lang="ja-JP" altLang="en-US" sz="2400" i="1">
                              <a:solidFill>
                                <a:srgbClr val="000000"/>
                              </a:solidFill>
                              <a:latin typeface="Cambria Math" panose="02040503050406030204" pitchFamily="18" charset="0"/>
                            </a:rPr>
                            <m:t>𝜕</m:t>
                          </m:r>
                        </m:num>
                        <m:den>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𝑑</m:t>
                          </m:r>
                        </m:den>
                      </m:f>
                      <m:r>
                        <a:rPr lang="ja-JP" altLang="en-US" sz="2400" i="1">
                          <a:solidFill>
                            <a:srgbClr val="000000"/>
                          </a:solidFill>
                          <a:latin typeface="Cambria Math" panose="02040503050406030204" pitchFamily="18" charset="0"/>
                        </a:rPr>
                        <m:t>𝑔</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𝑑</m:t>
                      </m:r>
                      <m: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𝑑</m:t>
                      </m:r>
                      <m:r>
                        <a:rPr lang="ja-JP" altLang="en-US" sz="2400" i="1">
                          <a:solidFill>
                            <a:srgbClr val="000000"/>
                          </a:solidFill>
                          <a:latin typeface="Cambria Math" panose="02040503050406030204" pitchFamily="18" charset="0"/>
                        </a:rPr>
                        <m:t>′)</m:t>
                      </m:r>
                      <m:r>
                        <m:rPr>
                          <m:aln/>
                        </m:rPr>
                        <a:rPr lang="ja-JP" altLang="en-US" sz="2400" i="1">
                          <a:solidFill>
                            <a:srgbClr val="000000"/>
                          </a:solidFill>
                          <a:latin typeface="Cambria Math" panose="02040503050406030204" pitchFamily="18" charset="0"/>
                        </a:rPr>
                        <m:t>=</m:t>
                      </m:r>
                      <m:r>
                        <a:rPr lang="ja-JP" altLang="en-US" sz="2400" i="1">
                          <a:solidFill>
                            <a:srgbClr val="000000"/>
                          </a:solidFill>
                          <a:latin typeface="Cambria Math" panose="02040503050406030204" pitchFamily="18" charset="0"/>
                        </a:rPr>
                        <m:t>𝑤</m:t>
                      </m:r>
                    </m:oMath>
                  </m:oMathPara>
                </a14:m>
                <a:endParaRPr lang="en-US" altLang="ja-JP" sz="2400" dirty="0"/>
              </a:p>
              <a:p>
                <a:pPr marL="0" indent="0">
                  <a:lnSpc>
                    <a:spcPct val="150000"/>
                  </a:lnSpc>
                </a:pPr>
                <a:r>
                  <a:rPr lang="ja-JP" altLang="en-US" sz="2400" dirty="0"/>
                  <a:t>労働の限界生産物と軍事行動（窃盗；ゼロサムゲーム）の限界生産物が一致するように</a:t>
                </a:r>
                <a:r>
                  <a:rPr lang="en-US" altLang="ja-JP" sz="2400" i="1" dirty="0" err="1">
                    <a:latin typeface="Times New Roman" pitchFamily="18" charset="0"/>
                    <a:cs typeface="Times New Roman" pitchFamily="18" charset="0"/>
                  </a:rPr>
                  <a:t>a</a:t>
                </a:r>
                <a:r>
                  <a:rPr lang="en-US" altLang="ja-JP" sz="2400" dirty="0" err="1"/>
                  <a:t>,</a:t>
                </a:r>
                <a:r>
                  <a:rPr lang="en-US" altLang="ja-JP" sz="2400" i="1" dirty="0" err="1">
                    <a:latin typeface="Times New Roman" pitchFamily="18" charset="0"/>
                    <a:cs typeface="Times New Roman" pitchFamily="18" charset="0"/>
                  </a:rPr>
                  <a:t>d</a:t>
                </a:r>
                <a:r>
                  <a:rPr lang="en-US" altLang="ja-JP" sz="2400" dirty="0"/>
                  <a:t> </a:t>
                </a:r>
                <a:r>
                  <a:rPr lang="ja-JP" altLang="en-US" sz="2400" dirty="0"/>
                  <a:t>を決める</a:t>
                </a:r>
              </a:p>
              <a:p>
                <a:pPr marL="0" indent="0" algn="ctr">
                  <a:lnSpc>
                    <a:spcPct val="150000"/>
                  </a:lnSpc>
                  <a:buNone/>
                </a:pPr>
                <a:endParaRPr lang="en-US" altLang="ja-JP" sz="2400" dirty="0"/>
              </a:p>
              <a:p>
                <a:pPr marL="0" indent="0" algn="ctr">
                  <a:lnSpc>
                    <a:spcPct val="150000"/>
                  </a:lnSpc>
                  <a:buNone/>
                </a:pPr>
                <a:endParaRPr lang="ja-JP" altLang="en-US" sz="2400" dirty="0"/>
              </a:p>
              <a:p>
                <a:endParaRPr lang="ja-JP" altLang="en-US" sz="2400" dirty="0">
                  <a:solidFill>
                    <a:schemeClr val="tx2"/>
                  </a:solidFill>
                </a:endParaRPr>
              </a:p>
              <a:p>
                <a:endParaRPr lang="ja-JP" altLang="en-US" sz="2400" dirty="0">
                  <a:solidFill>
                    <a:schemeClr val="tx2"/>
                  </a:solidFill>
                </a:endParaRPr>
              </a:p>
              <a:p>
                <a:endParaRPr lang="ja-JP" altLang="en-US" sz="2400" dirty="0"/>
              </a:p>
              <a:p>
                <a:endParaRPr lang="ja-JP" altLang="en-US" dirty="0"/>
              </a:p>
            </p:txBody>
          </p:sp>
        </mc:Choice>
        <mc:Fallback xmlns="">
          <p:sp>
            <p:nvSpPr>
              <p:cNvPr id="6" name="コンテンツ プレースホルダー 5">
                <a:extLst>
                  <a:ext uri="{FF2B5EF4-FFF2-40B4-BE49-F238E27FC236}">
                    <a16:creationId xmlns:a16="http://schemas.microsoft.com/office/drawing/2014/main" id="{B022B237-964C-480E-9575-54DD15916E85}"/>
                  </a:ext>
                </a:extLst>
              </p:cNvPr>
              <p:cNvSpPr>
                <a:spLocks noGrp="1" noRot="1" noChangeAspect="1" noMove="1" noResize="1" noEditPoints="1" noAdjustHandles="1" noChangeArrowheads="1" noChangeShapeType="1" noTextEdit="1"/>
              </p:cNvSpPr>
              <p:nvPr>
                <p:ph idx="1"/>
              </p:nvPr>
            </p:nvSpPr>
            <p:spPr>
              <a:xfrm>
                <a:off x="628650" y="1556792"/>
                <a:ext cx="8191822" cy="4567362"/>
              </a:xfrm>
              <a:blipFill>
                <a:blip r:embed="rId2"/>
                <a:stretch>
                  <a:fillRect l="-111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33331852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859</TotalTime>
  <Words>1996</Words>
  <Application>Microsoft Office PowerPoint</Application>
  <PresentationFormat>画面に合わせる (4:3)</PresentationFormat>
  <Paragraphs>258</Paragraphs>
  <Slides>22</Slides>
  <Notes>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游ゴシック</vt:lpstr>
      <vt:lpstr>游ゴシック Light</vt:lpstr>
      <vt:lpstr>Arial</vt:lpstr>
      <vt:lpstr>Calibri</vt:lpstr>
      <vt:lpstr>Cambria Math</vt:lpstr>
      <vt:lpstr>Times New Roman</vt:lpstr>
      <vt:lpstr>Wingdings</vt:lpstr>
      <vt:lpstr>Office テーマ</vt:lpstr>
      <vt:lpstr>所有権の経済分析</vt:lpstr>
      <vt:lpstr>項目</vt:lpstr>
      <vt:lpstr>所有権の意義</vt:lpstr>
      <vt:lpstr>自然状態(state of nature)</vt:lpstr>
      <vt:lpstr>自然状態の利得表</vt:lpstr>
      <vt:lpstr>所有権の存在する社会</vt:lpstr>
      <vt:lpstr>モデル化</vt:lpstr>
      <vt:lpstr>モデル化(2)</vt:lpstr>
      <vt:lpstr>個人の行動</vt:lpstr>
      <vt:lpstr>PowerPoint プレゼンテーション</vt:lpstr>
      <vt:lpstr>2人モデル</vt:lpstr>
      <vt:lpstr>反応関数</vt:lpstr>
      <vt:lpstr>PowerPoint プレゼンテーション</vt:lpstr>
      <vt:lpstr>効率的な資源配分</vt:lpstr>
      <vt:lpstr>留意点</vt:lpstr>
      <vt:lpstr>最適な所有権の設定</vt:lpstr>
      <vt:lpstr>牧場と農家</vt:lpstr>
      <vt:lpstr>最適な所有権の設定（２）</vt:lpstr>
      <vt:lpstr>最適な所有権の設定(3)</vt:lpstr>
      <vt:lpstr>最適な所有権の設定(4)</vt:lpstr>
      <vt:lpstr>最適な所有権の設定(5)</vt:lpstr>
      <vt:lpstr>最適な所有権の設定(6)</vt:lpstr>
    </vt:vector>
  </TitlesOfParts>
  <Company>Keio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所有権の経済分析</dc:title>
  <dc:creator>Mita ITC</dc:creator>
  <cp:lastModifiedBy>麻生 良文</cp:lastModifiedBy>
  <cp:revision>28</cp:revision>
  <cp:lastPrinted>2020-10-05T02:50:02Z</cp:lastPrinted>
  <dcterms:created xsi:type="dcterms:W3CDTF">2008-10-16T01:46:45Z</dcterms:created>
  <dcterms:modified xsi:type="dcterms:W3CDTF">2023-10-16T07:55:31Z</dcterms:modified>
</cp:coreProperties>
</file>