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6" r:id="rId8"/>
    <p:sldId id="265" r:id="rId9"/>
    <p:sldId id="262" r:id="rId10"/>
    <p:sldId id="263" r:id="rId11"/>
    <p:sldId id="269" r:id="rId12"/>
    <p:sldId id="267" r:id="rId13"/>
    <p:sldId id="275" r:id="rId14"/>
    <p:sldId id="276" r:id="rId15"/>
    <p:sldId id="274" r:id="rId16"/>
    <p:sldId id="272" r:id="rId17"/>
    <p:sldId id="273" r:id="rId18"/>
    <p:sldId id="270" r:id="rId19"/>
    <p:sldId id="268" r:id="rId20"/>
    <p:sldId id="264" r:id="rId21"/>
    <p:sldId id="271" r:id="rId22"/>
    <p:sldId id="277" r:id="rId23"/>
    <p:sldId id="278" r:id="rId24"/>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108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708A60D-D7DA-4E1E-9D06-B221CF461298}" type="datetimeFigureOut">
              <a:rPr kumimoji="1" lang="ja-JP" altLang="en-US" smtClean="0"/>
              <a:t>2023/10/30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2DB066-D56D-4FC2-8DFE-ABD2ACF8C55A}" type="slidenum">
              <a:rPr kumimoji="1" lang="ja-JP" altLang="en-US" smtClean="0"/>
              <a:t>‹#›</a:t>
            </a:fld>
            <a:endParaRPr kumimoji="1" lang="ja-JP" altLang="en-US"/>
          </a:p>
        </p:txBody>
      </p:sp>
    </p:spTree>
    <p:extLst>
      <p:ext uri="{BB962C8B-B14F-4D97-AF65-F5344CB8AC3E}">
        <p14:creationId xmlns:p14="http://schemas.microsoft.com/office/powerpoint/2010/main" val="4290666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08A60D-D7DA-4E1E-9D06-B221CF461298}" type="datetimeFigureOut">
              <a:rPr kumimoji="1" lang="ja-JP" altLang="en-US" smtClean="0"/>
              <a:t>2023/10/30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2DB066-D56D-4FC2-8DFE-ABD2ACF8C55A}" type="slidenum">
              <a:rPr kumimoji="1" lang="ja-JP" altLang="en-US" smtClean="0"/>
              <a:t>‹#›</a:t>
            </a:fld>
            <a:endParaRPr kumimoji="1" lang="ja-JP" altLang="en-US"/>
          </a:p>
        </p:txBody>
      </p:sp>
    </p:spTree>
    <p:extLst>
      <p:ext uri="{BB962C8B-B14F-4D97-AF65-F5344CB8AC3E}">
        <p14:creationId xmlns:p14="http://schemas.microsoft.com/office/powerpoint/2010/main" val="3292838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08A60D-D7DA-4E1E-9D06-B221CF461298}" type="datetimeFigureOut">
              <a:rPr kumimoji="1" lang="ja-JP" altLang="en-US" smtClean="0"/>
              <a:t>2023/10/30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2DB066-D56D-4FC2-8DFE-ABD2ACF8C55A}" type="slidenum">
              <a:rPr kumimoji="1" lang="ja-JP" altLang="en-US" smtClean="0"/>
              <a:t>‹#›</a:t>
            </a:fld>
            <a:endParaRPr kumimoji="1" lang="ja-JP" altLang="en-US"/>
          </a:p>
        </p:txBody>
      </p:sp>
    </p:spTree>
    <p:extLst>
      <p:ext uri="{BB962C8B-B14F-4D97-AF65-F5344CB8AC3E}">
        <p14:creationId xmlns:p14="http://schemas.microsoft.com/office/powerpoint/2010/main" val="3033111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08A60D-D7DA-4E1E-9D06-B221CF461298}" type="datetimeFigureOut">
              <a:rPr kumimoji="1" lang="ja-JP" altLang="en-US" smtClean="0"/>
              <a:t>2023/10/30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2DB066-D56D-4FC2-8DFE-ABD2ACF8C55A}" type="slidenum">
              <a:rPr kumimoji="1" lang="ja-JP" altLang="en-US" smtClean="0"/>
              <a:t>‹#›</a:t>
            </a:fld>
            <a:endParaRPr kumimoji="1" lang="ja-JP" altLang="en-US"/>
          </a:p>
        </p:txBody>
      </p:sp>
    </p:spTree>
    <p:extLst>
      <p:ext uri="{BB962C8B-B14F-4D97-AF65-F5344CB8AC3E}">
        <p14:creationId xmlns:p14="http://schemas.microsoft.com/office/powerpoint/2010/main" val="2766595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08A60D-D7DA-4E1E-9D06-B221CF461298}" type="datetimeFigureOut">
              <a:rPr kumimoji="1" lang="ja-JP" altLang="en-US" smtClean="0"/>
              <a:t>2023/10/30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2DB066-D56D-4FC2-8DFE-ABD2ACF8C55A}" type="slidenum">
              <a:rPr kumimoji="1" lang="ja-JP" altLang="en-US" smtClean="0"/>
              <a:t>‹#›</a:t>
            </a:fld>
            <a:endParaRPr kumimoji="1" lang="ja-JP" altLang="en-US"/>
          </a:p>
        </p:txBody>
      </p:sp>
    </p:spTree>
    <p:extLst>
      <p:ext uri="{BB962C8B-B14F-4D97-AF65-F5344CB8AC3E}">
        <p14:creationId xmlns:p14="http://schemas.microsoft.com/office/powerpoint/2010/main" val="3405816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708A60D-D7DA-4E1E-9D06-B221CF461298}" type="datetimeFigureOut">
              <a:rPr kumimoji="1" lang="ja-JP" altLang="en-US" smtClean="0"/>
              <a:t>2023/10/30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2DB066-D56D-4FC2-8DFE-ABD2ACF8C55A}" type="slidenum">
              <a:rPr kumimoji="1" lang="ja-JP" altLang="en-US" smtClean="0"/>
              <a:t>‹#›</a:t>
            </a:fld>
            <a:endParaRPr kumimoji="1" lang="ja-JP" altLang="en-US"/>
          </a:p>
        </p:txBody>
      </p:sp>
    </p:spTree>
    <p:extLst>
      <p:ext uri="{BB962C8B-B14F-4D97-AF65-F5344CB8AC3E}">
        <p14:creationId xmlns:p14="http://schemas.microsoft.com/office/powerpoint/2010/main" val="552053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708A60D-D7DA-4E1E-9D06-B221CF461298}" type="datetimeFigureOut">
              <a:rPr kumimoji="1" lang="ja-JP" altLang="en-US" smtClean="0"/>
              <a:t>2023/10/30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92DB066-D56D-4FC2-8DFE-ABD2ACF8C55A}" type="slidenum">
              <a:rPr kumimoji="1" lang="ja-JP" altLang="en-US" smtClean="0"/>
              <a:t>‹#›</a:t>
            </a:fld>
            <a:endParaRPr kumimoji="1" lang="ja-JP" altLang="en-US"/>
          </a:p>
        </p:txBody>
      </p:sp>
    </p:spTree>
    <p:extLst>
      <p:ext uri="{BB962C8B-B14F-4D97-AF65-F5344CB8AC3E}">
        <p14:creationId xmlns:p14="http://schemas.microsoft.com/office/powerpoint/2010/main" val="3680142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708A60D-D7DA-4E1E-9D06-B221CF461298}" type="datetimeFigureOut">
              <a:rPr kumimoji="1" lang="ja-JP" altLang="en-US" smtClean="0"/>
              <a:t>2023/10/30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92DB066-D56D-4FC2-8DFE-ABD2ACF8C55A}" type="slidenum">
              <a:rPr kumimoji="1" lang="ja-JP" altLang="en-US" smtClean="0"/>
              <a:t>‹#›</a:t>
            </a:fld>
            <a:endParaRPr kumimoji="1" lang="ja-JP" altLang="en-US"/>
          </a:p>
        </p:txBody>
      </p:sp>
    </p:spTree>
    <p:extLst>
      <p:ext uri="{BB962C8B-B14F-4D97-AF65-F5344CB8AC3E}">
        <p14:creationId xmlns:p14="http://schemas.microsoft.com/office/powerpoint/2010/main" val="2609301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08A60D-D7DA-4E1E-9D06-B221CF461298}" type="datetimeFigureOut">
              <a:rPr kumimoji="1" lang="ja-JP" altLang="en-US" smtClean="0"/>
              <a:t>2023/10/30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92DB066-D56D-4FC2-8DFE-ABD2ACF8C55A}" type="slidenum">
              <a:rPr kumimoji="1" lang="ja-JP" altLang="en-US" smtClean="0"/>
              <a:t>‹#›</a:t>
            </a:fld>
            <a:endParaRPr kumimoji="1" lang="ja-JP" altLang="en-US"/>
          </a:p>
        </p:txBody>
      </p:sp>
    </p:spTree>
    <p:extLst>
      <p:ext uri="{BB962C8B-B14F-4D97-AF65-F5344CB8AC3E}">
        <p14:creationId xmlns:p14="http://schemas.microsoft.com/office/powerpoint/2010/main" val="3989856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708A60D-D7DA-4E1E-9D06-B221CF461298}" type="datetimeFigureOut">
              <a:rPr kumimoji="1" lang="ja-JP" altLang="en-US" smtClean="0"/>
              <a:t>2023/10/30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2DB066-D56D-4FC2-8DFE-ABD2ACF8C55A}" type="slidenum">
              <a:rPr kumimoji="1" lang="ja-JP" altLang="en-US" smtClean="0"/>
              <a:t>‹#›</a:t>
            </a:fld>
            <a:endParaRPr kumimoji="1" lang="ja-JP" altLang="en-US"/>
          </a:p>
        </p:txBody>
      </p:sp>
    </p:spTree>
    <p:extLst>
      <p:ext uri="{BB962C8B-B14F-4D97-AF65-F5344CB8AC3E}">
        <p14:creationId xmlns:p14="http://schemas.microsoft.com/office/powerpoint/2010/main" val="3097495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708A60D-D7DA-4E1E-9D06-B221CF461298}" type="datetimeFigureOut">
              <a:rPr kumimoji="1" lang="ja-JP" altLang="en-US" smtClean="0"/>
              <a:t>2023/10/30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2DB066-D56D-4FC2-8DFE-ABD2ACF8C55A}" type="slidenum">
              <a:rPr kumimoji="1" lang="ja-JP" altLang="en-US" smtClean="0"/>
              <a:t>‹#›</a:t>
            </a:fld>
            <a:endParaRPr kumimoji="1" lang="ja-JP" altLang="en-US"/>
          </a:p>
        </p:txBody>
      </p:sp>
    </p:spTree>
    <p:extLst>
      <p:ext uri="{BB962C8B-B14F-4D97-AF65-F5344CB8AC3E}">
        <p14:creationId xmlns:p14="http://schemas.microsoft.com/office/powerpoint/2010/main" val="3381136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08A60D-D7DA-4E1E-9D06-B221CF461298}" type="datetimeFigureOut">
              <a:rPr kumimoji="1" lang="ja-JP" altLang="en-US" smtClean="0"/>
              <a:t>2023/10/30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2DB066-D56D-4FC2-8DFE-ABD2ACF8C55A}" type="slidenum">
              <a:rPr kumimoji="1" lang="ja-JP" altLang="en-US" smtClean="0"/>
              <a:t>‹#›</a:t>
            </a:fld>
            <a:endParaRPr kumimoji="1" lang="ja-JP" altLang="en-US"/>
          </a:p>
        </p:txBody>
      </p:sp>
    </p:spTree>
    <p:extLst>
      <p:ext uri="{BB962C8B-B14F-4D97-AF65-F5344CB8AC3E}">
        <p14:creationId xmlns:p14="http://schemas.microsoft.com/office/powerpoint/2010/main" val="1880125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079F51-BA16-47D0-A185-2091804066A4}"/>
              </a:ext>
            </a:extLst>
          </p:cNvPr>
          <p:cNvSpPr>
            <a:spLocks noGrp="1"/>
          </p:cNvSpPr>
          <p:nvPr>
            <p:ph type="ctrTitle"/>
          </p:nvPr>
        </p:nvSpPr>
        <p:spPr/>
        <p:txBody>
          <a:bodyPr>
            <a:normAutofit/>
          </a:bodyPr>
          <a:lstStyle/>
          <a:p>
            <a:r>
              <a:rPr kumimoji="1" lang="ja-JP" altLang="en-US" sz="5400" dirty="0"/>
              <a:t>知的財産権</a:t>
            </a:r>
            <a:r>
              <a:rPr lang="ja-JP" altLang="en-US" sz="5400" dirty="0"/>
              <a:t>の経済分析</a:t>
            </a:r>
            <a:endParaRPr kumimoji="1" lang="ja-JP" altLang="en-US" sz="5400" dirty="0"/>
          </a:p>
        </p:txBody>
      </p:sp>
      <p:sp>
        <p:nvSpPr>
          <p:cNvPr id="3" name="字幕 2">
            <a:extLst>
              <a:ext uri="{FF2B5EF4-FFF2-40B4-BE49-F238E27FC236}">
                <a16:creationId xmlns:a16="http://schemas.microsoft.com/office/drawing/2014/main" id="{AEA5B8AC-71DC-44CB-A602-F417A27ACEE9}"/>
              </a:ext>
            </a:extLst>
          </p:cNvPr>
          <p:cNvSpPr>
            <a:spLocks noGrp="1"/>
          </p:cNvSpPr>
          <p:nvPr>
            <p:ph type="subTitle" idx="1"/>
          </p:nvPr>
        </p:nvSpPr>
        <p:spPr/>
        <p:txBody>
          <a:bodyPr/>
          <a:lstStyle/>
          <a:p>
            <a:r>
              <a:rPr kumimoji="1" lang="ja-JP" altLang="en-US" dirty="0"/>
              <a:t>法と経済学研究</a:t>
            </a:r>
            <a:endParaRPr kumimoji="1" lang="en-US" altLang="ja-JP" dirty="0"/>
          </a:p>
          <a:p>
            <a:r>
              <a:rPr kumimoji="1" lang="en-US" altLang="ja-JP" dirty="0"/>
              <a:t>no.4</a:t>
            </a:r>
          </a:p>
          <a:p>
            <a:r>
              <a:rPr lang="ja-JP" altLang="en-US" dirty="0"/>
              <a:t>麻生良文</a:t>
            </a:r>
            <a:endParaRPr kumimoji="1" lang="ja-JP" altLang="en-US" dirty="0"/>
          </a:p>
        </p:txBody>
      </p:sp>
    </p:spTree>
    <p:extLst>
      <p:ext uri="{BB962C8B-B14F-4D97-AF65-F5344CB8AC3E}">
        <p14:creationId xmlns:p14="http://schemas.microsoft.com/office/powerpoint/2010/main" val="2822051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DDEB31-AB24-4F68-AB68-3FEB27AABC1E}"/>
              </a:ext>
            </a:extLst>
          </p:cNvPr>
          <p:cNvSpPr>
            <a:spLocks noGrp="1"/>
          </p:cNvSpPr>
          <p:nvPr>
            <p:ph type="title"/>
          </p:nvPr>
        </p:nvSpPr>
        <p:spPr>
          <a:xfrm>
            <a:off x="628650" y="365127"/>
            <a:ext cx="7610186" cy="927966"/>
          </a:xfrm>
        </p:spPr>
        <p:txBody>
          <a:bodyPr>
            <a:normAutofit/>
          </a:bodyPr>
          <a:lstStyle/>
          <a:p>
            <a:r>
              <a:rPr lang="ja-JP" altLang="en-US" sz="3600" dirty="0"/>
              <a:t>多期間モデル</a:t>
            </a:r>
            <a:endParaRPr kumimoji="1" lang="ja-JP" altLang="en-US" sz="3600" dirty="0"/>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CB4A4CB0-D7F2-47F1-8E71-9B9CD576875F}"/>
                  </a:ext>
                </a:extLst>
              </p:cNvPr>
              <p:cNvSpPr>
                <a:spLocks noGrp="1"/>
              </p:cNvSpPr>
              <p:nvPr>
                <p:ph idx="1"/>
              </p:nvPr>
            </p:nvSpPr>
            <p:spPr>
              <a:xfrm>
                <a:off x="628650" y="1293092"/>
                <a:ext cx="7886700" cy="5273964"/>
              </a:xfrm>
            </p:spPr>
            <p:txBody>
              <a:bodyPr>
                <a:normAutofit fontScale="77500" lnSpcReduction="20000"/>
              </a:bodyPr>
              <a:lstStyle/>
              <a:p>
                <a:pPr>
                  <a:lnSpc>
                    <a:spcPct val="120000"/>
                  </a:lnSpc>
                </a:pPr>
                <a:r>
                  <a:rPr kumimoji="1" lang="ja-JP" altLang="en-US" dirty="0"/>
                  <a:t>先発企業が新製品を開発後（時点</a:t>
                </a:r>
                <a:r>
                  <a:rPr kumimoji="1" lang="en-US" altLang="ja-JP" dirty="0">
                    <a:latin typeface="Times New Roman" panose="02020603050405020304" pitchFamily="18" charset="0"/>
                    <a:cs typeface="Times New Roman" panose="02020603050405020304" pitchFamily="18" charset="0"/>
                  </a:rPr>
                  <a:t>1</a:t>
                </a:r>
                <a:r>
                  <a:rPr kumimoji="1" lang="ja-JP" altLang="en-US" dirty="0"/>
                  <a:t>），</a:t>
                </a:r>
                <a:r>
                  <a:rPr kumimoji="1" lang="en-US" altLang="ja-JP" i="1" dirty="0">
                    <a:latin typeface="Times New Roman" panose="02020603050405020304" pitchFamily="18" charset="0"/>
                    <a:cs typeface="Times New Roman" panose="02020603050405020304" pitchFamily="18" charset="0"/>
                  </a:rPr>
                  <a:t>T</a:t>
                </a:r>
                <a:r>
                  <a:rPr kumimoji="1" lang="ja-JP" altLang="en-US" dirty="0"/>
                  <a:t>期間後に後発企業が模倣できると仮定</a:t>
                </a:r>
                <a:r>
                  <a:rPr kumimoji="1" lang="en-US" altLang="ja-JP" dirty="0">
                    <a:sym typeface="Wingdings" panose="05000000000000000000" pitchFamily="2" charset="2"/>
                  </a:rPr>
                  <a:t></a:t>
                </a:r>
                <a:r>
                  <a:rPr kumimoji="1" lang="ja-JP" altLang="en-US" dirty="0">
                    <a:sym typeface="Wingdings" panose="05000000000000000000" pitchFamily="2" charset="2"/>
                  </a:rPr>
                  <a:t>時点</a:t>
                </a:r>
                <a:r>
                  <a:rPr kumimoji="1" lang="en-US" altLang="ja-JP" i="1" dirty="0">
                    <a:latin typeface="Times New Roman" panose="02020603050405020304" pitchFamily="18" charset="0"/>
                    <a:cs typeface="Times New Roman" panose="02020603050405020304" pitchFamily="18" charset="0"/>
                    <a:sym typeface="Wingdings" panose="05000000000000000000" pitchFamily="2" charset="2"/>
                  </a:rPr>
                  <a:t>T</a:t>
                </a:r>
                <a:r>
                  <a:rPr kumimoji="1" lang="en-US" altLang="ja-JP" dirty="0">
                    <a:latin typeface="Times New Roman" panose="02020603050405020304" pitchFamily="18" charset="0"/>
                    <a:cs typeface="Times New Roman" panose="02020603050405020304" pitchFamily="18" charset="0"/>
                    <a:sym typeface="Wingdings" panose="05000000000000000000" pitchFamily="2" charset="2"/>
                  </a:rPr>
                  <a:t>+1</a:t>
                </a:r>
                <a:r>
                  <a:rPr kumimoji="1" lang="ja-JP" altLang="en-US" dirty="0">
                    <a:sym typeface="Wingdings" panose="05000000000000000000" pitchFamily="2" charset="2"/>
                  </a:rPr>
                  <a:t>からは競争的な市場に移行</a:t>
                </a:r>
                <a:endParaRPr kumimoji="1" lang="en-US" altLang="ja-JP" dirty="0"/>
              </a:p>
              <a:p>
                <a:pPr>
                  <a:lnSpc>
                    <a:spcPct val="120000"/>
                  </a:lnSpc>
                </a:pPr>
                <a:r>
                  <a:rPr kumimoji="1" lang="ja-JP" altLang="en-US" dirty="0"/>
                  <a:t>研究開発投資が行われるためには</a:t>
                </a:r>
                <a:endParaRPr kumimoji="1" lang="en-US" altLang="ja-JP" dirty="0"/>
              </a:p>
              <a:p>
                <a:pPr marL="0" indent="0">
                  <a:lnSpc>
                    <a:spcPct val="120000"/>
                  </a:lnSpc>
                  <a:buNone/>
                </a:pPr>
                <a:r>
                  <a:rPr lang="ja-JP" altLang="en-US" dirty="0"/>
                  <a:t>　　独占企業の生産者余剰の割引価値の合計</a:t>
                </a:r>
                <a:r>
                  <a:rPr lang="en-US" altLang="ja-JP" dirty="0"/>
                  <a:t>&gt;=</a:t>
                </a:r>
                <a:r>
                  <a:rPr lang="ja-JP" altLang="en-US" dirty="0"/>
                  <a:t>研究開発費</a:t>
                </a:r>
                <a:endParaRPr lang="en-US" altLang="ja-JP" sz="2400" dirty="0"/>
              </a:p>
              <a:p>
                <a:pPr marL="0" indent="0">
                  <a:lnSpc>
                    <a:spcPct val="120000"/>
                  </a:lnSpc>
                  <a:buNone/>
                </a:pPr>
                <a:r>
                  <a:rPr lang="ja-JP" altLang="en-US" sz="2400" dirty="0"/>
                  <a:t>　</a:t>
                </a:r>
                <a:r>
                  <a:rPr lang="ja-JP" altLang="en-US" dirty="0"/>
                  <a:t>が成立する必要がある</a:t>
                </a:r>
                <a:endParaRPr lang="en-US" altLang="ja-JP" dirty="0"/>
              </a:p>
              <a:p>
                <a:pPr>
                  <a:lnSpc>
                    <a:spcPct val="120000"/>
                  </a:lnSpc>
                </a:pPr>
                <a:r>
                  <a:rPr lang="ja-JP" altLang="en-US" dirty="0"/>
                  <a:t>時点</a:t>
                </a:r>
                <a:r>
                  <a:rPr lang="en-US" altLang="ja-JP" dirty="0"/>
                  <a:t>1</a:t>
                </a:r>
                <a:r>
                  <a:rPr lang="ja-JP" altLang="en-US" dirty="0"/>
                  <a:t>から時点</a:t>
                </a:r>
                <a:r>
                  <a:rPr lang="en-US" altLang="ja-JP" i="1" dirty="0">
                    <a:latin typeface="Times New Roman" panose="02020603050405020304" pitchFamily="18" charset="0"/>
                    <a:cs typeface="Times New Roman" panose="02020603050405020304" pitchFamily="18" charset="0"/>
                  </a:rPr>
                  <a:t>t</a:t>
                </a:r>
                <a:r>
                  <a:rPr lang="ja-JP" altLang="en-US" dirty="0"/>
                  <a:t>までの独占企業の生産者余剰の割引価値の合計を</a:t>
                </a:r>
                <a:r>
                  <a:rPr lang="en-US" altLang="ja-JP" i="1" dirty="0">
                    <a:latin typeface="Times New Roman" panose="02020603050405020304" pitchFamily="18" charset="0"/>
                    <a:cs typeface="Times New Roman" panose="02020603050405020304" pitchFamily="18" charset="0"/>
                  </a:rPr>
                  <a:t>TPS </a:t>
                </a:r>
                <a:r>
                  <a:rPr lang="en-US" altLang="ja-JP" dirty="0">
                    <a:latin typeface="Times New Roman" panose="02020603050405020304" pitchFamily="18" charset="0"/>
                    <a:cs typeface="Times New Roman" panose="02020603050405020304" pitchFamily="18" charset="0"/>
                  </a:rPr>
                  <a:t>(</a:t>
                </a:r>
                <a:r>
                  <a:rPr lang="en-US" altLang="ja-JP" i="1" dirty="0">
                    <a:latin typeface="Times New Roman" panose="02020603050405020304" pitchFamily="18" charset="0"/>
                    <a:cs typeface="Times New Roman" panose="02020603050405020304" pitchFamily="18" charset="0"/>
                  </a:rPr>
                  <a:t>t</a:t>
                </a:r>
                <a:r>
                  <a:rPr lang="en-US" altLang="ja-JP" dirty="0">
                    <a:latin typeface="Times New Roman" panose="02020603050405020304" pitchFamily="18" charset="0"/>
                    <a:cs typeface="Times New Roman" panose="02020603050405020304" pitchFamily="18" charset="0"/>
                  </a:rPr>
                  <a:t>)</a:t>
                </a:r>
                <a:r>
                  <a:rPr lang="ja-JP" altLang="en-US" dirty="0"/>
                  <a:t>で表すと</a:t>
                </a:r>
                <a:endParaRPr lang="en-US" altLang="ja-JP" dirty="0"/>
              </a:p>
              <a:p>
                <a:pPr marL="0" indent="0">
                  <a:lnSpc>
                    <a:spcPct val="120000"/>
                  </a:lnSpc>
                  <a:buNone/>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𝑇𝑃𝑆</m:t>
                      </m:r>
                      <m:d>
                        <m:dPr>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𝑡</m:t>
                          </m:r>
                        </m:e>
                      </m:d>
                      <m:r>
                        <a:rPr kumimoji="1" lang="en-US" altLang="ja-JP" b="0" i="1" smtClean="0">
                          <a:latin typeface="Cambria Math" panose="02040503050406030204" pitchFamily="18" charset="0"/>
                        </a:rPr>
                        <m:t>=</m:t>
                      </m:r>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𝑃𝑆</m:t>
                          </m:r>
                        </m:e>
                        <m:sup>
                          <m:r>
                            <a:rPr kumimoji="1" lang="en-US" altLang="ja-JP" b="0" i="1" smtClean="0">
                              <a:latin typeface="Cambria Math" panose="02040503050406030204" pitchFamily="18" charset="0"/>
                            </a:rPr>
                            <m:t>𝑀</m:t>
                          </m:r>
                        </m:sup>
                      </m:sSup>
                      <m:d>
                        <m:dPr>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1+</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1</m:t>
                              </m:r>
                            </m:num>
                            <m:den>
                              <m:r>
                                <a:rPr kumimoji="1" lang="en-US" altLang="ja-JP" b="0" i="1" smtClean="0">
                                  <a:latin typeface="Cambria Math" panose="02040503050406030204" pitchFamily="18" charset="0"/>
                                </a:rPr>
                                <m:t>1+</m:t>
                              </m:r>
                              <m:r>
                                <a:rPr kumimoji="1" lang="en-US" altLang="ja-JP" b="0" i="1" smtClean="0">
                                  <a:latin typeface="Cambria Math" panose="02040503050406030204" pitchFamily="18" charset="0"/>
                                </a:rPr>
                                <m:t>𝑟</m:t>
                              </m:r>
                            </m:den>
                          </m:f>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m:t>
                          </m:r>
                          <m:f>
                            <m:fPr>
                              <m:ctrlPr>
                                <a:rPr kumimoji="1" lang="en-US" altLang="ja-JP" b="0" i="1" smtClean="0">
                                  <a:latin typeface="Cambria Math" panose="02040503050406030204" pitchFamily="18" charset="0"/>
                                  <a:ea typeface="Cambria Math" panose="02040503050406030204" pitchFamily="18" charset="0"/>
                                </a:rPr>
                              </m:ctrlPr>
                            </m:fPr>
                            <m:num>
                              <m:r>
                                <a:rPr kumimoji="1" lang="en-US" altLang="ja-JP" b="0" i="1" smtClean="0">
                                  <a:latin typeface="Cambria Math" panose="02040503050406030204" pitchFamily="18" charset="0"/>
                                  <a:ea typeface="Cambria Math" panose="02040503050406030204" pitchFamily="18" charset="0"/>
                                </a:rPr>
                                <m:t>1</m:t>
                              </m:r>
                            </m:num>
                            <m:den>
                              <m:sSup>
                                <m:sSupPr>
                                  <m:ctrlPr>
                                    <a:rPr kumimoji="1" lang="en-US" altLang="ja-JP" b="0" i="1" smtClean="0">
                                      <a:latin typeface="Cambria Math" panose="02040503050406030204" pitchFamily="18" charset="0"/>
                                      <a:ea typeface="Cambria Math" panose="02040503050406030204" pitchFamily="18" charset="0"/>
                                    </a:rPr>
                                  </m:ctrlPr>
                                </m:sSupPr>
                                <m:e>
                                  <m:r>
                                    <a:rPr kumimoji="1" lang="en-US" altLang="ja-JP" b="0" i="1" smtClean="0">
                                      <a:latin typeface="Cambria Math" panose="02040503050406030204" pitchFamily="18" charset="0"/>
                                      <a:ea typeface="Cambria Math" panose="02040503050406030204" pitchFamily="18" charset="0"/>
                                    </a:rPr>
                                    <m:t>(1+</m:t>
                                  </m:r>
                                  <m:r>
                                    <a:rPr kumimoji="1" lang="en-US" altLang="ja-JP" b="0" i="1" smtClean="0">
                                      <a:latin typeface="Cambria Math" panose="02040503050406030204" pitchFamily="18" charset="0"/>
                                      <a:ea typeface="Cambria Math" panose="02040503050406030204" pitchFamily="18" charset="0"/>
                                    </a:rPr>
                                    <m:t>𝑟</m:t>
                                  </m:r>
                                  <m:r>
                                    <a:rPr kumimoji="1" lang="en-US" altLang="ja-JP" b="0" i="1" smtClean="0">
                                      <a:latin typeface="Cambria Math" panose="02040503050406030204" pitchFamily="18" charset="0"/>
                                      <a:ea typeface="Cambria Math" panose="02040503050406030204" pitchFamily="18" charset="0"/>
                                    </a:rPr>
                                    <m:t>)</m:t>
                                  </m:r>
                                </m:e>
                                <m:sup>
                                  <m:r>
                                    <a:rPr kumimoji="1" lang="en-US" altLang="ja-JP" b="0" i="1" smtClean="0">
                                      <a:latin typeface="Cambria Math" panose="02040503050406030204" pitchFamily="18" charset="0"/>
                                      <a:ea typeface="Cambria Math" panose="02040503050406030204" pitchFamily="18" charset="0"/>
                                    </a:rPr>
                                    <m:t>𝑡</m:t>
                                  </m:r>
                                  <m:r>
                                    <a:rPr kumimoji="1" lang="en-US" altLang="ja-JP" b="0" i="1" smtClean="0">
                                      <a:latin typeface="Cambria Math" panose="02040503050406030204" pitchFamily="18" charset="0"/>
                                      <a:ea typeface="Cambria Math" panose="02040503050406030204" pitchFamily="18" charset="0"/>
                                    </a:rPr>
                                    <m:t>−1</m:t>
                                  </m:r>
                                </m:sup>
                              </m:sSup>
                            </m:den>
                          </m:f>
                        </m:e>
                      </m:d>
                    </m:oMath>
                  </m:oMathPara>
                </a14:m>
                <a:endParaRPr kumimoji="1" lang="en-US" altLang="ja-JP" dirty="0"/>
              </a:p>
              <a:p>
                <a:pPr>
                  <a:lnSpc>
                    <a:spcPct val="120000"/>
                  </a:lnSpc>
                </a:pPr>
                <a:r>
                  <a:rPr kumimoji="1" lang="ja-JP" altLang="en-US" dirty="0"/>
                  <a:t>研究開発が行われるためには次の式が成立する必要</a:t>
                </a:r>
                <a:endParaRPr kumimoji="1" lang="en-US" altLang="ja-JP" dirty="0"/>
              </a:p>
              <a:p>
                <a:pPr marL="0" indent="0">
                  <a:lnSpc>
                    <a:spcPct val="120000"/>
                  </a:lnSpc>
                  <a:buNone/>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𝑇𝑃𝑆</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𝑇</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𝐹</m:t>
                      </m:r>
                    </m:oMath>
                  </m:oMathPara>
                </a14:m>
                <a:endParaRPr kumimoji="1" lang="ja-JP" altLang="en-US" dirty="0"/>
              </a:p>
            </p:txBody>
          </p:sp>
        </mc:Choice>
        <mc:Fallback xmlns="">
          <p:sp>
            <p:nvSpPr>
              <p:cNvPr id="3" name="コンテンツ プレースホルダー 2">
                <a:extLst>
                  <a:ext uri="{FF2B5EF4-FFF2-40B4-BE49-F238E27FC236}">
                    <a16:creationId xmlns:a16="http://schemas.microsoft.com/office/drawing/2014/main" id="{CB4A4CB0-D7F2-47F1-8E71-9B9CD576875F}"/>
                  </a:ext>
                </a:extLst>
              </p:cNvPr>
              <p:cNvSpPr>
                <a:spLocks noGrp="1" noRot="1" noChangeAspect="1" noMove="1" noResize="1" noEditPoints="1" noAdjustHandles="1" noChangeArrowheads="1" noChangeShapeType="1" noTextEdit="1"/>
              </p:cNvSpPr>
              <p:nvPr>
                <p:ph idx="1"/>
              </p:nvPr>
            </p:nvSpPr>
            <p:spPr>
              <a:xfrm>
                <a:off x="628650" y="1293092"/>
                <a:ext cx="7886700" cy="5273964"/>
              </a:xfrm>
              <a:blipFill>
                <a:blip r:embed="rId2"/>
                <a:stretch>
                  <a:fillRect l="-850" t="-925"/>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422552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7A934C-CA05-4F53-BADA-408D3D37677D}"/>
              </a:ext>
            </a:extLst>
          </p:cNvPr>
          <p:cNvSpPr>
            <a:spLocks noGrp="1"/>
          </p:cNvSpPr>
          <p:nvPr>
            <p:ph type="title"/>
          </p:nvPr>
        </p:nvSpPr>
        <p:spPr>
          <a:xfrm>
            <a:off x="628650" y="365127"/>
            <a:ext cx="7804150" cy="863310"/>
          </a:xfrm>
        </p:spPr>
        <p:txBody>
          <a:bodyPr>
            <a:normAutofit/>
          </a:bodyPr>
          <a:lstStyle/>
          <a:p>
            <a:r>
              <a:rPr kumimoji="1" lang="ja-JP" altLang="en-US" sz="3600" dirty="0"/>
              <a:t>続き</a:t>
            </a: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2B1A5E4B-5782-4795-ADEA-B5DA81456A24}"/>
                  </a:ext>
                </a:extLst>
              </p:cNvPr>
              <p:cNvSpPr>
                <a:spLocks noGrp="1"/>
              </p:cNvSpPr>
              <p:nvPr>
                <p:ph idx="1"/>
              </p:nvPr>
            </p:nvSpPr>
            <p:spPr>
              <a:xfrm>
                <a:off x="628650" y="1403927"/>
                <a:ext cx="7886700" cy="4773036"/>
              </a:xfrm>
            </p:spPr>
            <p:txBody>
              <a:bodyPr>
                <a:normAutofit fontScale="77500" lnSpcReduction="20000"/>
              </a:bodyPr>
              <a:lstStyle/>
              <a:p>
                <a:pPr>
                  <a:lnSpc>
                    <a:spcPct val="120000"/>
                  </a:lnSpc>
                </a:pPr>
                <a:r>
                  <a:rPr kumimoji="1" lang="en-US" altLang="ja-JP" i="1" dirty="0">
                    <a:latin typeface="Times New Roman" panose="02020603050405020304" pitchFamily="18" charset="0"/>
                    <a:cs typeface="Times New Roman" panose="02020603050405020304" pitchFamily="18" charset="0"/>
                  </a:rPr>
                  <a:t>t</a:t>
                </a:r>
                <a:r>
                  <a:rPr kumimoji="1" lang="en-US" altLang="ja-JP" i="1" baseline="30000" dirty="0" err="1">
                    <a:latin typeface="Times New Roman" panose="02020603050405020304" pitchFamily="18" charset="0"/>
                    <a:cs typeface="Times New Roman" panose="02020603050405020304" pitchFamily="18" charset="0"/>
                  </a:rPr>
                  <a:t>F</a:t>
                </a:r>
                <a:r>
                  <a:rPr kumimoji="1" lang="en-US" altLang="ja-JP" dirty="0">
                    <a:latin typeface="Times New Roman" panose="02020603050405020304" pitchFamily="18" charset="0"/>
                    <a:cs typeface="Times New Roman" panose="02020603050405020304" pitchFamily="18" charset="0"/>
                  </a:rPr>
                  <a:t>: </a:t>
                </a:r>
                <a:r>
                  <a:rPr kumimoji="1" lang="ja-JP" altLang="en-US" dirty="0"/>
                  <a:t>独占利潤で，研究開発</a:t>
                </a:r>
                <a:r>
                  <a:rPr lang="ja-JP" altLang="en-US" dirty="0"/>
                  <a:t>費がちょうど回収できるまでの期間</a:t>
                </a:r>
                <a:endParaRPr kumimoji="1" lang="en-US" altLang="ja-JP" dirty="0"/>
              </a:p>
              <a:p>
                <a:pPr marL="0" indent="0">
                  <a:lnSpc>
                    <a:spcPct val="120000"/>
                  </a:lnSpc>
                  <a:buNone/>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𝑇𝑃𝑆</m:t>
                      </m:r>
                      <m:d>
                        <m:dPr>
                          <m:ctrlPr>
                            <a:rPr kumimoji="1" lang="en-US" altLang="ja-JP" b="0" i="1" smtClean="0">
                              <a:latin typeface="Cambria Math" panose="02040503050406030204" pitchFamily="18" charset="0"/>
                            </a:rPr>
                          </m:ctrlPr>
                        </m:dPr>
                        <m:e>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𝑡</m:t>
                              </m:r>
                            </m:e>
                            <m:sup>
                              <m:r>
                                <a:rPr kumimoji="1" lang="en-US" altLang="ja-JP" b="0" i="1" smtClean="0">
                                  <a:latin typeface="Cambria Math" panose="02040503050406030204" pitchFamily="18" charset="0"/>
                                </a:rPr>
                                <m:t>𝐹</m:t>
                              </m:r>
                            </m:sup>
                          </m:sSup>
                        </m:e>
                      </m:d>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𝐹</m:t>
                      </m:r>
                    </m:oMath>
                  </m:oMathPara>
                </a14:m>
                <a:endParaRPr kumimoji="1" lang="ja-JP" altLang="en-US" dirty="0"/>
              </a:p>
              <a:p>
                <a:pPr>
                  <a:lnSpc>
                    <a:spcPct val="120000"/>
                  </a:lnSpc>
                </a:pPr>
                <a:r>
                  <a:rPr kumimoji="1" lang="ja-JP" altLang="en-US" dirty="0"/>
                  <a:t>研究開発が行われるためには次の式が成立する必要であった</a:t>
                </a:r>
                <a:endParaRPr kumimoji="1" lang="en-US" altLang="ja-JP" dirty="0"/>
              </a:p>
              <a:p>
                <a:pPr marL="0" indent="0">
                  <a:lnSpc>
                    <a:spcPct val="120000"/>
                  </a:lnSpc>
                  <a:buNone/>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𝑇𝑃𝑆</m:t>
                      </m:r>
                      <m:d>
                        <m:dPr>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𝑇</m:t>
                          </m:r>
                        </m:e>
                      </m:d>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𝐹</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𝑇𝑃</m:t>
                      </m:r>
                      <m:r>
                        <m:rPr>
                          <m:sty m:val="p"/>
                        </m:rPr>
                        <a:rPr lang="en-US" altLang="ja-JP" i="1">
                          <a:latin typeface="Cambria Math" panose="02040503050406030204" pitchFamily="18" charset="0"/>
                          <a:ea typeface="Cambria Math" panose="02040503050406030204" pitchFamily="18" charset="0"/>
                        </a:rPr>
                        <m:t>S</m:t>
                      </m:r>
                      <m:d>
                        <m:dPr>
                          <m:ctrlPr>
                            <a:rPr kumimoji="1" lang="en-US" altLang="ja-JP" b="0" i="1" smtClean="0">
                              <a:latin typeface="Cambria Math" panose="02040503050406030204" pitchFamily="18" charset="0"/>
                              <a:ea typeface="Cambria Math" panose="02040503050406030204" pitchFamily="18" charset="0"/>
                            </a:rPr>
                          </m:ctrlPr>
                        </m:dPr>
                        <m:e>
                          <m:sSup>
                            <m:sSupPr>
                              <m:ctrlPr>
                                <a:rPr kumimoji="1" lang="en-US" altLang="ja-JP" b="0" i="1" smtClean="0">
                                  <a:latin typeface="Cambria Math" panose="02040503050406030204" pitchFamily="18" charset="0"/>
                                  <a:ea typeface="Cambria Math" panose="02040503050406030204" pitchFamily="18" charset="0"/>
                                </a:rPr>
                              </m:ctrlPr>
                            </m:sSupPr>
                            <m:e>
                              <m:r>
                                <a:rPr kumimoji="1" lang="en-US" altLang="ja-JP" b="0" i="1" smtClean="0">
                                  <a:latin typeface="Cambria Math" panose="02040503050406030204" pitchFamily="18" charset="0"/>
                                  <a:ea typeface="Cambria Math" panose="02040503050406030204" pitchFamily="18" charset="0"/>
                                </a:rPr>
                                <m:t>𝑡</m:t>
                              </m:r>
                            </m:e>
                            <m:sup>
                              <m:r>
                                <a:rPr kumimoji="1" lang="en-US" altLang="ja-JP" b="0" i="1" smtClean="0">
                                  <a:latin typeface="Cambria Math" panose="02040503050406030204" pitchFamily="18" charset="0"/>
                                  <a:ea typeface="Cambria Math" panose="02040503050406030204" pitchFamily="18" charset="0"/>
                                </a:rPr>
                                <m:t>𝐹</m:t>
                              </m:r>
                            </m:sup>
                          </m:sSup>
                        </m:e>
                      </m:d>
                    </m:oMath>
                  </m:oMathPara>
                </a14:m>
                <a:endParaRPr kumimoji="1" lang="en-US" altLang="ja-JP" dirty="0"/>
              </a:p>
              <a:p>
                <a:pPr marL="0" indent="0">
                  <a:lnSpc>
                    <a:spcPct val="120000"/>
                  </a:lnSpc>
                  <a:buNone/>
                </a:pPr>
                <a:r>
                  <a:rPr lang="ja-JP" altLang="en-US" dirty="0"/>
                  <a:t>したがって，特許制度が無い場合，研究開発が行われるための条件は</a:t>
                </a:r>
                <a:endParaRPr lang="en-US" altLang="ja-JP" dirty="0"/>
              </a:p>
              <a:p>
                <a:pPr marL="0" indent="0">
                  <a:lnSpc>
                    <a:spcPct val="120000"/>
                  </a:lnSpc>
                  <a:buNone/>
                </a:pPr>
                <a14:m>
                  <m:oMathPara xmlns:m="http://schemas.openxmlformats.org/officeDocument/2006/math">
                    <m:oMathParaPr>
                      <m:jc m:val="centerGroup"/>
                    </m:oMathParaPr>
                    <m:oMath xmlns:m="http://schemas.openxmlformats.org/officeDocument/2006/math">
                      <m:sSup>
                        <m:sSupPr>
                          <m:ctrlPr>
                            <a:rPr kumimoji="1" lang="en-US" altLang="ja-JP" i="1" smtClean="0">
                              <a:latin typeface="Cambria Math" panose="02040503050406030204" pitchFamily="18" charset="0"/>
                            </a:rPr>
                          </m:ctrlPr>
                        </m:sSupPr>
                        <m:e>
                          <m:r>
                            <a:rPr kumimoji="1" lang="en-US" altLang="ja-JP" b="0" i="1" smtClean="0">
                              <a:latin typeface="Cambria Math" panose="02040503050406030204" pitchFamily="18" charset="0"/>
                            </a:rPr>
                            <m:t>𝑡</m:t>
                          </m:r>
                        </m:e>
                        <m:sup>
                          <m:r>
                            <a:rPr kumimoji="1" lang="en-US" altLang="ja-JP" b="0" i="1" smtClean="0">
                              <a:latin typeface="Cambria Math" panose="02040503050406030204" pitchFamily="18" charset="0"/>
                            </a:rPr>
                            <m:t>𝐹</m:t>
                          </m:r>
                        </m:sup>
                      </m:sSup>
                      <m:r>
                        <a:rPr kumimoji="1" lang="en-US" altLang="ja-JP"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𝑇</m:t>
                      </m:r>
                    </m:oMath>
                  </m:oMathPara>
                </a14:m>
                <a:endParaRPr kumimoji="1" lang="en-US" altLang="ja-JP" dirty="0"/>
              </a:p>
              <a:p>
                <a:pPr marL="0" indent="0">
                  <a:lnSpc>
                    <a:spcPct val="120000"/>
                  </a:lnSpc>
                  <a:buNone/>
                </a:pPr>
                <a:r>
                  <a:rPr kumimoji="1" lang="ja-JP" altLang="en-US" dirty="0"/>
                  <a:t>つまり，独占的な利潤（生産者余剰）によって，研究開発費を回収できるまでの期間が模倣される期間までよりも短いことが必要</a:t>
                </a:r>
              </a:p>
              <a:p>
                <a:endParaRPr kumimoji="1" lang="ja-JP" altLang="en-US" dirty="0"/>
              </a:p>
            </p:txBody>
          </p:sp>
        </mc:Choice>
        <mc:Fallback xmlns="">
          <p:sp>
            <p:nvSpPr>
              <p:cNvPr id="3" name="コンテンツ プレースホルダー 2">
                <a:extLst>
                  <a:ext uri="{FF2B5EF4-FFF2-40B4-BE49-F238E27FC236}">
                    <a16:creationId xmlns:a16="http://schemas.microsoft.com/office/drawing/2014/main" id="{2B1A5E4B-5782-4795-ADEA-B5DA81456A24}"/>
                  </a:ext>
                </a:extLst>
              </p:cNvPr>
              <p:cNvSpPr>
                <a:spLocks noGrp="1" noRot="1" noChangeAspect="1" noMove="1" noResize="1" noEditPoints="1" noAdjustHandles="1" noChangeArrowheads="1" noChangeShapeType="1" noTextEdit="1"/>
              </p:cNvSpPr>
              <p:nvPr>
                <p:ph idx="1"/>
              </p:nvPr>
            </p:nvSpPr>
            <p:spPr>
              <a:xfrm>
                <a:off x="628650" y="1403927"/>
                <a:ext cx="7886700" cy="4773036"/>
              </a:xfrm>
              <a:blipFill>
                <a:blip r:embed="rId2"/>
                <a:stretch>
                  <a:fillRect l="-1005" t="-894" b="-1149"/>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317828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4FB2FA-E670-4FE8-BF7F-98431BDCD506}"/>
              </a:ext>
            </a:extLst>
          </p:cNvPr>
          <p:cNvSpPr>
            <a:spLocks noGrp="1"/>
          </p:cNvSpPr>
          <p:nvPr>
            <p:ph type="title"/>
          </p:nvPr>
        </p:nvSpPr>
        <p:spPr>
          <a:xfrm>
            <a:off x="581891" y="71677"/>
            <a:ext cx="7795491" cy="1109884"/>
          </a:xfrm>
        </p:spPr>
        <p:txBody>
          <a:bodyPr>
            <a:normAutofit/>
          </a:bodyPr>
          <a:lstStyle/>
          <a:p>
            <a:r>
              <a:rPr kumimoji="1" lang="ja-JP" altLang="en-US" sz="3600" dirty="0"/>
              <a:t>図による説明</a:t>
            </a:r>
          </a:p>
        </p:txBody>
      </p:sp>
      <p:cxnSp>
        <p:nvCxnSpPr>
          <p:cNvPr id="5" name="直線矢印コネクタ 4">
            <a:extLst>
              <a:ext uri="{FF2B5EF4-FFF2-40B4-BE49-F238E27FC236}">
                <a16:creationId xmlns:a16="http://schemas.microsoft.com/office/drawing/2014/main" id="{8FCF6E29-ED92-43E8-81C1-017D08531946}"/>
              </a:ext>
            </a:extLst>
          </p:cNvPr>
          <p:cNvCxnSpPr/>
          <p:nvPr/>
        </p:nvCxnSpPr>
        <p:spPr>
          <a:xfrm>
            <a:off x="1182255" y="5560291"/>
            <a:ext cx="664094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2DDFC299-DE4E-48A4-A169-0651537E723F}"/>
              </a:ext>
            </a:extLst>
          </p:cNvPr>
          <p:cNvCxnSpPr>
            <a:cxnSpLocks/>
          </p:cNvCxnSpPr>
          <p:nvPr/>
        </p:nvCxnSpPr>
        <p:spPr>
          <a:xfrm flipV="1">
            <a:off x="1173018" y="1782618"/>
            <a:ext cx="0" cy="376843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2E063BD9-1947-469B-8252-6986FD3B9DAB}"/>
              </a:ext>
            </a:extLst>
          </p:cNvPr>
          <p:cNvCxnSpPr>
            <a:cxnSpLocks/>
          </p:cNvCxnSpPr>
          <p:nvPr/>
        </p:nvCxnSpPr>
        <p:spPr>
          <a:xfrm>
            <a:off x="1182255" y="2241280"/>
            <a:ext cx="6142181" cy="240145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46FF7C9B-F399-46F5-939F-5B0D564AA634}"/>
              </a:ext>
            </a:extLst>
          </p:cNvPr>
          <p:cNvCxnSpPr>
            <a:cxnSpLocks/>
          </p:cNvCxnSpPr>
          <p:nvPr/>
        </p:nvCxnSpPr>
        <p:spPr>
          <a:xfrm>
            <a:off x="1182255" y="3706002"/>
            <a:ext cx="6049817" cy="130369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915EC3D7-787A-48A8-9454-6D416DF548A4}"/>
              </a:ext>
            </a:extLst>
          </p:cNvPr>
          <p:cNvCxnSpPr>
            <a:cxnSpLocks/>
          </p:cNvCxnSpPr>
          <p:nvPr/>
        </p:nvCxnSpPr>
        <p:spPr>
          <a:xfrm>
            <a:off x="1182255" y="4634202"/>
            <a:ext cx="6040581" cy="71365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68A213CA-6B80-4A01-9681-14BBA4284F26}"/>
              </a:ext>
            </a:extLst>
          </p:cNvPr>
          <p:cNvSpPr txBox="1"/>
          <p:nvPr/>
        </p:nvSpPr>
        <p:spPr>
          <a:xfrm>
            <a:off x="7961745" y="5458691"/>
            <a:ext cx="831269" cy="369332"/>
          </a:xfrm>
          <a:prstGeom prst="rect">
            <a:avLst/>
          </a:prstGeom>
          <a:noFill/>
        </p:spPr>
        <p:txBody>
          <a:bodyPr wrap="square" rtlCol="0">
            <a:spAutoFit/>
          </a:bodyPr>
          <a:lstStyle/>
          <a:p>
            <a:r>
              <a:rPr kumimoji="1" lang="ja-JP" altLang="en-US" dirty="0"/>
              <a:t>時点</a:t>
            </a:r>
          </a:p>
        </p:txBody>
      </p:sp>
      <p:sp>
        <p:nvSpPr>
          <p:cNvPr id="21" name="テキスト ボックス 20">
            <a:extLst>
              <a:ext uri="{FF2B5EF4-FFF2-40B4-BE49-F238E27FC236}">
                <a16:creationId xmlns:a16="http://schemas.microsoft.com/office/drawing/2014/main" id="{AFE73A51-D43F-48E7-8DEC-5CA31CFEF221}"/>
              </a:ext>
            </a:extLst>
          </p:cNvPr>
          <p:cNvSpPr txBox="1"/>
          <p:nvPr/>
        </p:nvSpPr>
        <p:spPr>
          <a:xfrm>
            <a:off x="379266" y="1415653"/>
            <a:ext cx="2677965" cy="369332"/>
          </a:xfrm>
          <a:prstGeom prst="rect">
            <a:avLst/>
          </a:prstGeom>
          <a:noFill/>
        </p:spPr>
        <p:txBody>
          <a:bodyPr wrap="square" rtlCol="0">
            <a:spAutoFit/>
          </a:bodyPr>
          <a:lstStyle/>
          <a:p>
            <a:r>
              <a:rPr kumimoji="1" lang="en-US" altLang="ja-JP" dirty="0"/>
              <a:t>SS*,SSM,PSM</a:t>
            </a:r>
            <a:r>
              <a:rPr kumimoji="1" lang="ja-JP" altLang="en-US" dirty="0"/>
              <a:t>の割引価値</a:t>
            </a:r>
          </a:p>
        </p:txBody>
      </p:sp>
      <p:cxnSp>
        <p:nvCxnSpPr>
          <p:cNvPr id="23" name="直線コネクタ 22">
            <a:extLst>
              <a:ext uri="{FF2B5EF4-FFF2-40B4-BE49-F238E27FC236}">
                <a16:creationId xmlns:a16="http://schemas.microsoft.com/office/drawing/2014/main" id="{58129658-9364-4FE6-8D5E-09B83F3A3864}"/>
              </a:ext>
            </a:extLst>
          </p:cNvPr>
          <p:cNvCxnSpPr/>
          <p:nvPr/>
        </p:nvCxnSpPr>
        <p:spPr>
          <a:xfrm flipV="1">
            <a:off x="2429164" y="2761673"/>
            <a:ext cx="0" cy="2789382"/>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10E8E0B9-2CEF-4356-89EC-6FB80483A226}"/>
              </a:ext>
            </a:extLst>
          </p:cNvPr>
          <p:cNvCxnSpPr>
            <a:cxnSpLocks/>
          </p:cNvCxnSpPr>
          <p:nvPr/>
        </p:nvCxnSpPr>
        <p:spPr>
          <a:xfrm flipV="1">
            <a:off x="3274292" y="3075709"/>
            <a:ext cx="0" cy="2484582"/>
          </a:xfrm>
          <a:prstGeom prst="line">
            <a:avLst/>
          </a:prstGeom>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52005080-8613-49D1-B9CE-338D4C6E3190}"/>
              </a:ext>
            </a:extLst>
          </p:cNvPr>
          <p:cNvSpPr txBox="1"/>
          <p:nvPr/>
        </p:nvSpPr>
        <p:spPr>
          <a:xfrm>
            <a:off x="628649" y="2041236"/>
            <a:ext cx="535128" cy="369332"/>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SS</a:t>
            </a:r>
            <a:r>
              <a:rPr kumimoji="1" lang="en-US" altLang="ja-JP" dirty="0">
                <a:latin typeface="Times New Roman" panose="02020603050405020304" pitchFamily="18" charset="0"/>
                <a:cs typeface="Times New Roman" panose="02020603050405020304" pitchFamily="18" charset="0"/>
              </a:rPr>
              <a:t>*</a:t>
            </a:r>
            <a:endParaRPr kumimoji="1" lang="ja-JP" altLang="en-US" dirty="0">
              <a:latin typeface="Times New Roman" panose="02020603050405020304" pitchFamily="18" charset="0"/>
              <a:cs typeface="Times New Roman" panose="02020603050405020304" pitchFamily="18" charset="0"/>
            </a:endParaRPr>
          </a:p>
        </p:txBody>
      </p:sp>
      <p:sp>
        <p:nvSpPr>
          <p:cNvPr id="31" name="テキスト ボックス 30">
            <a:extLst>
              <a:ext uri="{FF2B5EF4-FFF2-40B4-BE49-F238E27FC236}">
                <a16:creationId xmlns:a16="http://schemas.microsoft.com/office/drawing/2014/main" id="{BBAAE248-3908-42C7-BCAB-BE8F5D1B4C9B}"/>
              </a:ext>
            </a:extLst>
          </p:cNvPr>
          <p:cNvSpPr txBox="1"/>
          <p:nvPr/>
        </p:nvSpPr>
        <p:spPr>
          <a:xfrm>
            <a:off x="628649" y="3505958"/>
            <a:ext cx="572074" cy="369332"/>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SS</a:t>
            </a:r>
            <a:r>
              <a:rPr kumimoji="1" lang="en-US" altLang="ja-JP" i="1" baseline="30000" dirty="0">
                <a:latin typeface="Times New Roman" panose="02020603050405020304" pitchFamily="18" charset="0"/>
                <a:cs typeface="Times New Roman" panose="02020603050405020304" pitchFamily="18" charset="0"/>
              </a:rPr>
              <a:t>M</a:t>
            </a:r>
            <a:endParaRPr kumimoji="1" lang="ja-JP" altLang="en-US" baseline="30000" dirty="0">
              <a:latin typeface="Times New Roman" panose="02020603050405020304" pitchFamily="18" charset="0"/>
              <a:cs typeface="Times New Roman" panose="02020603050405020304" pitchFamily="18" charset="0"/>
            </a:endParaRPr>
          </a:p>
        </p:txBody>
      </p:sp>
      <p:sp>
        <p:nvSpPr>
          <p:cNvPr id="33" name="テキスト ボックス 32">
            <a:extLst>
              <a:ext uri="{FF2B5EF4-FFF2-40B4-BE49-F238E27FC236}">
                <a16:creationId xmlns:a16="http://schemas.microsoft.com/office/drawing/2014/main" id="{FA5D3CF6-F749-4A46-A8BF-F51EDEAEF3C0}"/>
              </a:ext>
            </a:extLst>
          </p:cNvPr>
          <p:cNvSpPr txBox="1"/>
          <p:nvPr/>
        </p:nvSpPr>
        <p:spPr>
          <a:xfrm>
            <a:off x="581891" y="4459523"/>
            <a:ext cx="618832" cy="369332"/>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PS</a:t>
            </a:r>
            <a:r>
              <a:rPr kumimoji="1" lang="en-US" altLang="ja-JP" i="1" baseline="30000" dirty="0">
                <a:latin typeface="Times New Roman" panose="02020603050405020304" pitchFamily="18" charset="0"/>
                <a:cs typeface="Times New Roman" panose="02020603050405020304" pitchFamily="18" charset="0"/>
              </a:rPr>
              <a:t>M</a:t>
            </a:r>
            <a:endParaRPr kumimoji="1" lang="ja-JP" altLang="en-US" baseline="30000" dirty="0">
              <a:latin typeface="Times New Roman" panose="02020603050405020304" pitchFamily="18" charset="0"/>
              <a:cs typeface="Times New Roman" panose="02020603050405020304" pitchFamily="18" charset="0"/>
            </a:endParaRPr>
          </a:p>
        </p:txBody>
      </p:sp>
      <p:sp>
        <p:nvSpPr>
          <p:cNvPr id="35" name="正方形/長方形 34">
            <a:extLst>
              <a:ext uri="{FF2B5EF4-FFF2-40B4-BE49-F238E27FC236}">
                <a16:creationId xmlns:a16="http://schemas.microsoft.com/office/drawing/2014/main" id="{F122E416-90F2-4BC7-AA3C-19285D4D787C}"/>
              </a:ext>
            </a:extLst>
          </p:cNvPr>
          <p:cNvSpPr/>
          <p:nvPr/>
        </p:nvSpPr>
        <p:spPr>
          <a:xfrm>
            <a:off x="1191488" y="4903560"/>
            <a:ext cx="2073568" cy="655920"/>
          </a:xfrm>
          <a:prstGeom prst="rect">
            <a:avLst/>
          </a:prstGeom>
          <a:solidFill>
            <a:schemeClr val="bg2">
              <a:lumMod val="9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直角三角形 35">
            <a:extLst>
              <a:ext uri="{FF2B5EF4-FFF2-40B4-BE49-F238E27FC236}">
                <a16:creationId xmlns:a16="http://schemas.microsoft.com/office/drawing/2014/main" id="{964CF1B2-19D2-4ED2-A22E-18D30FD0FCB8}"/>
              </a:ext>
            </a:extLst>
          </p:cNvPr>
          <p:cNvSpPr/>
          <p:nvPr/>
        </p:nvSpPr>
        <p:spPr>
          <a:xfrm>
            <a:off x="1182255" y="4642735"/>
            <a:ext cx="2073567" cy="252400"/>
          </a:xfrm>
          <a:prstGeom prst="rtTriangle">
            <a:avLst/>
          </a:prstGeom>
          <a:solidFill>
            <a:schemeClr val="bg2">
              <a:lumMod val="9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a:extLst>
              <a:ext uri="{FF2B5EF4-FFF2-40B4-BE49-F238E27FC236}">
                <a16:creationId xmlns:a16="http://schemas.microsoft.com/office/drawing/2014/main" id="{C99D4A54-4CEF-4C92-A1E3-053FABF9B15C}"/>
              </a:ext>
            </a:extLst>
          </p:cNvPr>
          <p:cNvSpPr txBox="1"/>
          <p:nvPr/>
        </p:nvSpPr>
        <p:spPr>
          <a:xfrm>
            <a:off x="3103408" y="5574402"/>
            <a:ext cx="526478" cy="461665"/>
          </a:xfrm>
          <a:prstGeom prst="rect">
            <a:avLst/>
          </a:prstGeom>
          <a:noFill/>
        </p:spPr>
        <p:txBody>
          <a:bodyPr wrap="square" rtlCol="0">
            <a:spAutoFit/>
          </a:bodyPr>
          <a:lstStyle/>
          <a:p>
            <a:r>
              <a:rPr kumimoji="1" lang="en-US" altLang="ja-JP" sz="2400" i="1" dirty="0" err="1">
                <a:latin typeface="Times New Roman" panose="02020603050405020304" pitchFamily="18" charset="0"/>
                <a:cs typeface="Times New Roman" panose="02020603050405020304" pitchFamily="18" charset="0"/>
              </a:rPr>
              <a:t>t</a:t>
            </a:r>
            <a:r>
              <a:rPr kumimoji="1" lang="en-US" altLang="ja-JP" sz="2400" i="1" baseline="30000" dirty="0" err="1">
                <a:latin typeface="Times New Roman" panose="02020603050405020304" pitchFamily="18" charset="0"/>
                <a:cs typeface="Times New Roman" panose="02020603050405020304" pitchFamily="18" charset="0"/>
              </a:rPr>
              <a:t>F</a:t>
            </a:r>
            <a:endParaRPr kumimoji="1" lang="ja-JP" altLang="en-US" sz="2400" i="1" baseline="30000" dirty="0">
              <a:latin typeface="Times New Roman" panose="02020603050405020304" pitchFamily="18" charset="0"/>
              <a:cs typeface="Times New Roman" panose="02020603050405020304" pitchFamily="18" charset="0"/>
            </a:endParaRPr>
          </a:p>
        </p:txBody>
      </p:sp>
      <p:sp>
        <p:nvSpPr>
          <p:cNvPr id="38" name="テキスト ボックス 37">
            <a:extLst>
              <a:ext uri="{FF2B5EF4-FFF2-40B4-BE49-F238E27FC236}">
                <a16:creationId xmlns:a16="http://schemas.microsoft.com/office/drawing/2014/main" id="{42A7C207-0D55-47B9-A57A-8512E1548759}"/>
              </a:ext>
            </a:extLst>
          </p:cNvPr>
          <p:cNvSpPr txBox="1"/>
          <p:nvPr/>
        </p:nvSpPr>
        <p:spPr>
          <a:xfrm>
            <a:off x="2216718" y="5570935"/>
            <a:ext cx="572655" cy="461665"/>
          </a:xfrm>
          <a:prstGeom prst="rect">
            <a:avLst/>
          </a:prstGeom>
          <a:noFill/>
        </p:spPr>
        <p:txBody>
          <a:bodyPr wrap="square" rtlCol="0">
            <a:spAutoFit/>
          </a:bodyPr>
          <a:lstStyle/>
          <a:p>
            <a:r>
              <a:rPr kumimoji="1" lang="en-US" altLang="ja-JP" sz="2400" i="1" dirty="0">
                <a:latin typeface="Times New Roman" panose="02020603050405020304" pitchFamily="18" charset="0"/>
                <a:cs typeface="Times New Roman" panose="02020603050405020304" pitchFamily="18" charset="0"/>
              </a:rPr>
              <a:t>T</a:t>
            </a:r>
            <a:r>
              <a:rPr kumimoji="1" lang="en-US" altLang="ja-JP" sz="2400" baseline="-25000" dirty="0">
                <a:latin typeface="Times New Roman" panose="02020603050405020304" pitchFamily="18" charset="0"/>
                <a:cs typeface="Times New Roman" panose="02020603050405020304" pitchFamily="18" charset="0"/>
              </a:rPr>
              <a:t>0</a:t>
            </a:r>
            <a:endParaRPr kumimoji="1" lang="ja-JP" altLang="en-US" sz="2400" baseline="-25000" dirty="0">
              <a:latin typeface="Times New Roman" panose="02020603050405020304" pitchFamily="18" charset="0"/>
              <a:cs typeface="Times New Roman" panose="02020603050405020304" pitchFamily="18" charset="0"/>
            </a:endParaRPr>
          </a:p>
        </p:txBody>
      </p:sp>
      <p:sp>
        <p:nvSpPr>
          <p:cNvPr id="39" name="テキスト ボックス 38">
            <a:extLst>
              <a:ext uri="{FF2B5EF4-FFF2-40B4-BE49-F238E27FC236}">
                <a16:creationId xmlns:a16="http://schemas.microsoft.com/office/drawing/2014/main" id="{DB55C8C4-4F7D-4416-8FC1-FD8F5810A2B6}"/>
              </a:ext>
            </a:extLst>
          </p:cNvPr>
          <p:cNvSpPr txBox="1"/>
          <p:nvPr/>
        </p:nvSpPr>
        <p:spPr>
          <a:xfrm>
            <a:off x="4599709" y="5570935"/>
            <a:ext cx="464733" cy="461665"/>
          </a:xfrm>
          <a:prstGeom prst="rect">
            <a:avLst/>
          </a:prstGeom>
          <a:noFill/>
        </p:spPr>
        <p:txBody>
          <a:bodyPr wrap="square" rtlCol="0">
            <a:spAutoFit/>
          </a:bodyPr>
          <a:lstStyle/>
          <a:p>
            <a:r>
              <a:rPr kumimoji="1" lang="en-US" altLang="ja-JP" sz="2400" i="1" dirty="0">
                <a:latin typeface="Times New Roman" panose="02020603050405020304" pitchFamily="18" charset="0"/>
                <a:cs typeface="Times New Roman" panose="02020603050405020304" pitchFamily="18" charset="0"/>
              </a:rPr>
              <a:t>T</a:t>
            </a:r>
            <a:r>
              <a:rPr kumimoji="1" lang="en-US" altLang="ja-JP" sz="2400" baseline="-25000" dirty="0">
                <a:latin typeface="Times New Roman" panose="02020603050405020304" pitchFamily="18" charset="0"/>
                <a:cs typeface="Times New Roman" panose="02020603050405020304" pitchFamily="18" charset="0"/>
              </a:rPr>
              <a:t>1</a:t>
            </a:r>
            <a:endParaRPr kumimoji="1" lang="ja-JP" altLang="en-US" sz="2400" baseline="-25000" dirty="0">
              <a:latin typeface="Times New Roman" panose="02020603050405020304" pitchFamily="18" charset="0"/>
              <a:cs typeface="Times New Roman" panose="02020603050405020304" pitchFamily="18" charset="0"/>
            </a:endParaRPr>
          </a:p>
        </p:txBody>
      </p:sp>
      <p:cxnSp>
        <p:nvCxnSpPr>
          <p:cNvPr id="43" name="直線コネクタ 42">
            <a:extLst>
              <a:ext uri="{FF2B5EF4-FFF2-40B4-BE49-F238E27FC236}">
                <a16:creationId xmlns:a16="http://schemas.microsoft.com/office/drawing/2014/main" id="{E31E12F6-EDB2-4CE0-BD33-EACBD0607E29}"/>
              </a:ext>
            </a:extLst>
          </p:cNvPr>
          <p:cNvCxnSpPr>
            <a:cxnSpLocks/>
            <a:stCxn id="39" idx="0"/>
          </p:cNvCxnSpPr>
          <p:nvPr/>
        </p:nvCxnSpPr>
        <p:spPr>
          <a:xfrm flipH="1" flipV="1">
            <a:off x="4789052" y="3666837"/>
            <a:ext cx="43024" cy="1904098"/>
          </a:xfrm>
          <a:prstGeom prst="line">
            <a:avLst/>
          </a:prstGeom>
        </p:spPr>
        <p:style>
          <a:lnRef idx="1">
            <a:schemeClr val="accent1"/>
          </a:lnRef>
          <a:fillRef idx="0">
            <a:schemeClr val="accent1"/>
          </a:fillRef>
          <a:effectRef idx="0">
            <a:schemeClr val="accent1"/>
          </a:effectRef>
          <a:fontRef idx="minor">
            <a:schemeClr val="tx1"/>
          </a:fontRef>
        </p:style>
      </p:cxnSp>
      <p:sp>
        <p:nvSpPr>
          <p:cNvPr id="44" name="テキスト ボックス 43">
            <a:extLst>
              <a:ext uri="{FF2B5EF4-FFF2-40B4-BE49-F238E27FC236}">
                <a16:creationId xmlns:a16="http://schemas.microsoft.com/office/drawing/2014/main" id="{9C7D8431-AACA-444E-BD24-0BEDEE18F82B}"/>
              </a:ext>
            </a:extLst>
          </p:cNvPr>
          <p:cNvSpPr txBox="1"/>
          <p:nvPr/>
        </p:nvSpPr>
        <p:spPr>
          <a:xfrm>
            <a:off x="1163777" y="3328124"/>
            <a:ext cx="372218" cy="461665"/>
          </a:xfrm>
          <a:prstGeom prst="rect">
            <a:avLst/>
          </a:prstGeom>
          <a:noFill/>
        </p:spPr>
        <p:txBody>
          <a:bodyPr wrap="none" rtlCol="0">
            <a:spAutoFit/>
          </a:bodyPr>
          <a:lstStyle/>
          <a:p>
            <a:r>
              <a:rPr kumimoji="1" lang="en-US" altLang="ja-JP" sz="2400" i="1" dirty="0">
                <a:latin typeface="Times New Roman" panose="02020603050405020304" pitchFamily="18" charset="0"/>
                <a:cs typeface="Times New Roman" panose="02020603050405020304" pitchFamily="18" charset="0"/>
              </a:rPr>
              <a:t>A</a:t>
            </a:r>
            <a:endParaRPr kumimoji="1" lang="ja-JP" altLang="en-US" i="1" dirty="0">
              <a:latin typeface="Times New Roman" panose="02020603050405020304" pitchFamily="18" charset="0"/>
              <a:cs typeface="Times New Roman" panose="02020603050405020304" pitchFamily="18" charset="0"/>
            </a:endParaRPr>
          </a:p>
        </p:txBody>
      </p:sp>
      <p:sp>
        <p:nvSpPr>
          <p:cNvPr id="50" name="テキスト ボックス 49">
            <a:extLst>
              <a:ext uri="{FF2B5EF4-FFF2-40B4-BE49-F238E27FC236}">
                <a16:creationId xmlns:a16="http://schemas.microsoft.com/office/drawing/2014/main" id="{3F2FD10D-B43B-4C2E-A310-F05C42B7AF9F}"/>
              </a:ext>
            </a:extLst>
          </p:cNvPr>
          <p:cNvSpPr txBox="1"/>
          <p:nvPr/>
        </p:nvSpPr>
        <p:spPr>
          <a:xfrm>
            <a:off x="7250542" y="4357851"/>
            <a:ext cx="407484" cy="461665"/>
          </a:xfrm>
          <a:prstGeom prst="rect">
            <a:avLst/>
          </a:prstGeom>
          <a:noFill/>
        </p:spPr>
        <p:txBody>
          <a:bodyPr wrap="none" rtlCol="0">
            <a:spAutoFit/>
          </a:bodyPr>
          <a:lstStyle/>
          <a:p>
            <a:r>
              <a:rPr kumimoji="1" lang="en-US" altLang="ja-JP" sz="2400" i="1" dirty="0">
                <a:latin typeface="Times New Roman" panose="02020603050405020304" pitchFamily="18" charset="0"/>
                <a:cs typeface="Times New Roman" panose="02020603050405020304" pitchFamily="18" charset="0"/>
              </a:rPr>
              <a:t>D</a:t>
            </a:r>
            <a:endParaRPr kumimoji="1" lang="ja-JP" altLang="en-US" i="1" dirty="0">
              <a:latin typeface="Times New Roman" panose="02020603050405020304" pitchFamily="18" charset="0"/>
              <a:cs typeface="Times New Roman" panose="02020603050405020304" pitchFamily="18" charset="0"/>
            </a:endParaRPr>
          </a:p>
        </p:txBody>
      </p:sp>
      <p:sp>
        <p:nvSpPr>
          <p:cNvPr id="52" name="テキスト ボックス 51">
            <a:extLst>
              <a:ext uri="{FF2B5EF4-FFF2-40B4-BE49-F238E27FC236}">
                <a16:creationId xmlns:a16="http://schemas.microsoft.com/office/drawing/2014/main" id="{8EE1AB84-00D8-4F60-B5E5-4A9B24AA0BAC}"/>
              </a:ext>
            </a:extLst>
          </p:cNvPr>
          <p:cNvSpPr txBox="1"/>
          <p:nvPr/>
        </p:nvSpPr>
        <p:spPr>
          <a:xfrm>
            <a:off x="3227097" y="2651007"/>
            <a:ext cx="389850" cy="461665"/>
          </a:xfrm>
          <a:prstGeom prst="rect">
            <a:avLst/>
          </a:prstGeom>
          <a:noFill/>
        </p:spPr>
        <p:txBody>
          <a:bodyPr wrap="none" rtlCol="0">
            <a:spAutoFit/>
          </a:bodyPr>
          <a:lstStyle/>
          <a:p>
            <a:r>
              <a:rPr kumimoji="1" lang="en-US" altLang="ja-JP" sz="2400" i="1" dirty="0">
                <a:latin typeface="Times New Roman" panose="02020603050405020304" pitchFamily="18" charset="0"/>
                <a:cs typeface="Times New Roman" panose="02020603050405020304" pitchFamily="18" charset="0"/>
              </a:rPr>
              <a:t>C</a:t>
            </a:r>
            <a:endParaRPr kumimoji="1" lang="ja-JP" altLang="en-US" i="1" dirty="0">
              <a:latin typeface="Times New Roman" panose="02020603050405020304" pitchFamily="18" charset="0"/>
              <a:cs typeface="Times New Roman" panose="02020603050405020304" pitchFamily="18" charset="0"/>
            </a:endParaRPr>
          </a:p>
        </p:txBody>
      </p:sp>
      <p:sp>
        <p:nvSpPr>
          <p:cNvPr id="54" name="テキスト ボックス 53">
            <a:extLst>
              <a:ext uri="{FF2B5EF4-FFF2-40B4-BE49-F238E27FC236}">
                <a16:creationId xmlns:a16="http://schemas.microsoft.com/office/drawing/2014/main" id="{87D1F3FE-EA61-4E4A-9B27-7F1F6A3B0F46}"/>
              </a:ext>
            </a:extLst>
          </p:cNvPr>
          <p:cNvSpPr txBox="1"/>
          <p:nvPr/>
        </p:nvSpPr>
        <p:spPr>
          <a:xfrm>
            <a:off x="3249344" y="3773075"/>
            <a:ext cx="372218" cy="461665"/>
          </a:xfrm>
          <a:prstGeom prst="rect">
            <a:avLst/>
          </a:prstGeom>
          <a:noFill/>
        </p:spPr>
        <p:txBody>
          <a:bodyPr wrap="none" rtlCol="0">
            <a:spAutoFit/>
          </a:bodyPr>
          <a:lstStyle/>
          <a:p>
            <a:r>
              <a:rPr kumimoji="1" lang="en-US" altLang="ja-JP" sz="2400" i="1" dirty="0">
                <a:latin typeface="Times New Roman" panose="02020603050405020304" pitchFamily="18" charset="0"/>
                <a:cs typeface="Times New Roman" panose="02020603050405020304" pitchFamily="18" charset="0"/>
              </a:rPr>
              <a:t>B</a:t>
            </a:r>
            <a:endParaRPr kumimoji="1" lang="ja-JP" altLang="en-US" i="1" dirty="0">
              <a:latin typeface="Times New Roman" panose="02020603050405020304" pitchFamily="18" charset="0"/>
              <a:cs typeface="Times New Roman" panose="02020603050405020304" pitchFamily="18" charset="0"/>
            </a:endParaRPr>
          </a:p>
        </p:txBody>
      </p:sp>
      <p:sp>
        <p:nvSpPr>
          <p:cNvPr id="56" name="テキスト ボックス 55">
            <a:extLst>
              <a:ext uri="{FF2B5EF4-FFF2-40B4-BE49-F238E27FC236}">
                <a16:creationId xmlns:a16="http://schemas.microsoft.com/office/drawing/2014/main" id="{4179A01D-90C5-4057-B895-673129BADFE7}"/>
              </a:ext>
            </a:extLst>
          </p:cNvPr>
          <p:cNvSpPr txBox="1"/>
          <p:nvPr/>
        </p:nvSpPr>
        <p:spPr>
          <a:xfrm>
            <a:off x="4738254" y="4003907"/>
            <a:ext cx="474810" cy="461665"/>
          </a:xfrm>
          <a:prstGeom prst="rect">
            <a:avLst/>
          </a:prstGeom>
          <a:noFill/>
        </p:spPr>
        <p:txBody>
          <a:bodyPr wrap="none" rtlCol="0">
            <a:spAutoFit/>
          </a:bodyPr>
          <a:lstStyle/>
          <a:p>
            <a:r>
              <a:rPr kumimoji="1" lang="en-US" altLang="ja-JP" sz="2400" i="1" dirty="0">
                <a:latin typeface="Times New Roman" panose="02020603050405020304" pitchFamily="18" charset="0"/>
                <a:cs typeface="Times New Roman" panose="02020603050405020304" pitchFamily="18" charset="0"/>
              </a:rPr>
              <a:t>B’</a:t>
            </a:r>
            <a:endParaRPr kumimoji="1" lang="ja-JP" altLang="en-US" i="1" dirty="0">
              <a:latin typeface="Times New Roman" panose="02020603050405020304" pitchFamily="18" charset="0"/>
              <a:cs typeface="Times New Roman" panose="02020603050405020304" pitchFamily="18" charset="0"/>
            </a:endParaRPr>
          </a:p>
        </p:txBody>
      </p:sp>
      <p:sp>
        <p:nvSpPr>
          <p:cNvPr id="58" name="テキスト ボックス 57">
            <a:extLst>
              <a:ext uri="{FF2B5EF4-FFF2-40B4-BE49-F238E27FC236}">
                <a16:creationId xmlns:a16="http://schemas.microsoft.com/office/drawing/2014/main" id="{2C5D0E21-F93D-4079-BDAC-8AFDC00B5EA9}"/>
              </a:ext>
            </a:extLst>
          </p:cNvPr>
          <p:cNvSpPr txBox="1"/>
          <p:nvPr/>
        </p:nvSpPr>
        <p:spPr>
          <a:xfrm>
            <a:off x="4571999" y="3166549"/>
            <a:ext cx="492443" cy="461665"/>
          </a:xfrm>
          <a:prstGeom prst="rect">
            <a:avLst/>
          </a:prstGeom>
          <a:noFill/>
        </p:spPr>
        <p:txBody>
          <a:bodyPr wrap="none" rtlCol="0">
            <a:spAutoFit/>
          </a:bodyPr>
          <a:lstStyle/>
          <a:p>
            <a:r>
              <a:rPr kumimoji="1" lang="en-US" altLang="ja-JP" sz="2400" i="1" dirty="0">
                <a:latin typeface="Times New Roman" panose="02020603050405020304" pitchFamily="18" charset="0"/>
                <a:cs typeface="Times New Roman" panose="02020603050405020304" pitchFamily="18" charset="0"/>
              </a:rPr>
              <a:t>C’</a:t>
            </a:r>
            <a:endParaRPr kumimoji="1" lang="ja-JP" altLang="en-US" i="1" dirty="0">
              <a:latin typeface="Times New Roman" panose="02020603050405020304" pitchFamily="18" charset="0"/>
              <a:cs typeface="Times New Roman" panose="02020603050405020304" pitchFamily="18" charset="0"/>
            </a:endParaRPr>
          </a:p>
        </p:txBody>
      </p:sp>
      <p:sp>
        <p:nvSpPr>
          <p:cNvPr id="59" name="テキスト ボックス 58">
            <a:extLst>
              <a:ext uri="{FF2B5EF4-FFF2-40B4-BE49-F238E27FC236}">
                <a16:creationId xmlns:a16="http://schemas.microsoft.com/office/drawing/2014/main" id="{DFD078B6-D32C-4194-AA09-9A03953A912A}"/>
              </a:ext>
            </a:extLst>
          </p:cNvPr>
          <p:cNvSpPr txBox="1"/>
          <p:nvPr/>
        </p:nvSpPr>
        <p:spPr>
          <a:xfrm>
            <a:off x="3700630" y="1163295"/>
            <a:ext cx="5116933" cy="1846659"/>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2400" dirty="0"/>
              <a:t>模倣期間が</a:t>
            </a:r>
            <a:r>
              <a:rPr kumimoji="1" lang="en-US" altLang="ja-JP" sz="2400" i="1" dirty="0">
                <a:latin typeface="Times New Roman" panose="02020603050405020304" pitchFamily="18" charset="0"/>
                <a:cs typeface="Times New Roman" panose="02020603050405020304" pitchFamily="18" charset="0"/>
              </a:rPr>
              <a:t>T</a:t>
            </a:r>
            <a:r>
              <a:rPr kumimoji="1" lang="en-US" altLang="ja-JP" sz="2400" baseline="-25000" dirty="0">
                <a:latin typeface="Times New Roman" panose="02020603050405020304" pitchFamily="18" charset="0"/>
                <a:cs typeface="Times New Roman" panose="02020603050405020304" pitchFamily="18" charset="0"/>
              </a:rPr>
              <a:t>0</a:t>
            </a:r>
            <a:r>
              <a:rPr kumimoji="1" lang="ja-JP" altLang="en-US" sz="2400" dirty="0"/>
              <a:t>：研究開発費は回収できず，研究開発は行われない</a:t>
            </a:r>
            <a:endParaRPr kumimoji="1" lang="en-US" altLang="ja-JP" sz="2400" dirty="0">
              <a:sym typeface="Wingdings" panose="05000000000000000000" pitchFamily="2" charset="2"/>
            </a:endParaRPr>
          </a:p>
          <a:p>
            <a:pPr marL="285750" indent="-285750">
              <a:buFont typeface="Arial" panose="020B0604020202020204" pitchFamily="34" charset="0"/>
              <a:buChar char="•"/>
            </a:pPr>
            <a:r>
              <a:rPr kumimoji="1" lang="ja-JP" altLang="en-US" sz="2400" dirty="0">
                <a:sym typeface="Wingdings" panose="05000000000000000000" pitchFamily="2" charset="2"/>
              </a:rPr>
              <a:t>模倣期間が</a:t>
            </a:r>
            <a:r>
              <a:rPr kumimoji="1" lang="en-US" altLang="ja-JP" sz="2400" i="1" dirty="0">
                <a:latin typeface="Times New Roman" panose="02020603050405020304" pitchFamily="18" charset="0"/>
                <a:cs typeface="Times New Roman" panose="02020603050405020304" pitchFamily="18" charset="0"/>
                <a:sym typeface="Wingdings" panose="05000000000000000000" pitchFamily="2" charset="2"/>
              </a:rPr>
              <a:t>T</a:t>
            </a:r>
            <a:r>
              <a:rPr kumimoji="1" lang="en-US" altLang="ja-JP" sz="2400" baseline="-25000" dirty="0">
                <a:latin typeface="Times New Roman" panose="02020603050405020304" pitchFamily="18" charset="0"/>
                <a:cs typeface="Times New Roman" panose="02020603050405020304" pitchFamily="18" charset="0"/>
                <a:sym typeface="Wingdings" panose="05000000000000000000" pitchFamily="2" charset="2"/>
              </a:rPr>
              <a:t>1</a:t>
            </a:r>
            <a:r>
              <a:rPr kumimoji="1" lang="ja-JP" altLang="en-US" sz="2400" dirty="0">
                <a:sym typeface="Wingdings" panose="05000000000000000000" pitchFamily="2" charset="2"/>
              </a:rPr>
              <a:t>：研究開発費用は回収でき，研究開発は行われる</a:t>
            </a:r>
            <a:endParaRPr kumimoji="1" lang="en-US" altLang="ja-JP" sz="2400" dirty="0"/>
          </a:p>
          <a:p>
            <a:endParaRPr kumimoji="1" lang="ja-JP" altLang="en-US" dirty="0"/>
          </a:p>
        </p:txBody>
      </p:sp>
      <p:sp>
        <p:nvSpPr>
          <p:cNvPr id="3" name="テキスト ボックス 2">
            <a:extLst>
              <a:ext uri="{FF2B5EF4-FFF2-40B4-BE49-F238E27FC236}">
                <a16:creationId xmlns:a16="http://schemas.microsoft.com/office/drawing/2014/main" id="{6CE63227-BD4B-439C-B956-0B321D001436}"/>
              </a:ext>
            </a:extLst>
          </p:cNvPr>
          <p:cNvSpPr txBox="1"/>
          <p:nvPr/>
        </p:nvSpPr>
        <p:spPr>
          <a:xfrm>
            <a:off x="198586" y="5888575"/>
            <a:ext cx="1948863" cy="400110"/>
          </a:xfrm>
          <a:prstGeom prst="rect">
            <a:avLst/>
          </a:prstGeom>
          <a:noFill/>
        </p:spPr>
        <p:txBody>
          <a:bodyPr wrap="square" rtlCol="0">
            <a:spAutoFit/>
          </a:bodyPr>
          <a:lstStyle/>
          <a:p>
            <a:r>
              <a:rPr kumimoji="1" lang="ja-JP" altLang="en-US" sz="2000" dirty="0"/>
              <a:t>研究開発費：</a:t>
            </a:r>
            <a:r>
              <a:rPr kumimoji="1" lang="en-US" altLang="ja-JP" sz="2000" i="1" dirty="0">
                <a:latin typeface="Times New Roman" panose="02020603050405020304" pitchFamily="18" charset="0"/>
                <a:cs typeface="Times New Roman" panose="02020603050405020304" pitchFamily="18" charset="0"/>
              </a:rPr>
              <a:t>F</a:t>
            </a:r>
            <a:endParaRPr kumimoji="1" lang="ja-JP" altLang="en-US" sz="2000" i="1" dirty="0">
              <a:latin typeface="Times New Roman" panose="02020603050405020304" pitchFamily="18" charset="0"/>
              <a:cs typeface="Times New Roman" panose="02020603050405020304" pitchFamily="18" charset="0"/>
            </a:endParaRPr>
          </a:p>
        </p:txBody>
      </p:sp>
      <p:cxnSp>
        <p:nvCxnSpPr>
          <p:cNvPr id="6" name="直線矢印コネクタ 5">
            <a:extLst>
              <a:ext uri="{FF2B5EF4-FFF2-40B4-BE49-F238E27FC236}">
                <a16:creationId xmlns:a16="http://schemas.microsoft.com/office/drawing/2014/main" id="{AD47E591-3694-4712-A62E-A240BA7CDC14}"/>
              </a:ext>
            </a:extLst>
          </p:cNvPr>
          <p:cNvCxnSpPr/>
          <p:nvPr/>
        </p:nvCxnSpPr>
        <p:spPr>
          <a:xfrm flipV="1">
            <a:off x="1349886" y="5279350"/>
            <a:ext cx="552797" cy="6448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3373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21076A-B2D3-4D64-9582-4158482052C2}"/>
              </a:ext>
            </a:extLst>
          </p:cNvPr>
          <p:cNvSpPr>
            <a:spLocks noGrp="1"/>
          </p:cNvSpPr>
          <p:nvPr>
            <p:ph type="title"/>
          </p:nvPr>
        </p:nvSpPr>
        <p:spPr>
          <a:xfrm>
            <a:off x="628650" y="365127"/>
            <a:ext cx="7656368" cy="964910"/>
          </a:xfrm>
        </p:spPr>
        <p:txBody>
          <a:bodyPr>
            <a:normAutofit/>
          </a:bodyPr>
          <a:lstStyle/>
          <a:p>
            <a:r>
              <a:rPr kumimoji="1" lang="ja-JP" altLang="en-US" sz="3600" dirty="0"/>
              <a:t>特許による保護は必要か</a:t>
            </a: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AC554ADA-950A-4F5D-997D-67C4EADB1805}"/>
                  </a:ext>
                </a:extLst>
              </p:cNvPr>
              <p:cNvSpPr>
                <a:spLocks noGrp="1"/>
              </p:cNvSpPr>
              <p:nvPr>
                <p:ph idx="1"/>
              </p:nvPr>
            </p:nvSpPr>
            <p:spPr/>
            <p:txBody>
              <a:bodyPr>
                <a:normAutofit lnSpcReduction="10000"/>
              </a:bodyPr>
              <a:lstStyle/>
              <a:p>
                <a14:m>
                  <m:oMath xmlns:m="http://schemas.openxmlformats.org/officeDocument/2006/math">
                    <m:sSup>
                      <m:sSupPr>
                        <m:ctrlPr>
                          <a:rPr kumimoji="1" lang="en-US" altLang="ja-JP" i="1" smtClean="0">
                            <a:latin typeface="Cambria Math" panose="02040503050406030204" pitchFamily="18" charset="0"/>
                          </a:rPr>
                        </m:ctrlPr>
                      </m:sSupPr>
                      <m:e>
                        <m:r>
                          <a:rPr kumimoji="1" lang="en-US" altLang="ja-JP" b="0" i="1" smtClean="0">
                            <a:latin typeface="Cambria Math" panose="02040503050406030204" pitchFamily="18" charset="0"/>
                          </a:rPr>
                          <m:t>𝑡</m:t>
                        </m:r>
                      </m:e>
                      <m:sup>
                        <m:r>
                          <a:rPr kumimoji="1" lang="en-US" altLang="ja-JP" b="0" i="1" smtClean="0">
                            <a:latin typeface="Cambria Math" panose="02040503050406030204" pitchFamily="18" charset="0"/>
                          </a:rPr>
                          <m:t>𝐹</m:t>
                        </m:r>
                      </m:sup>
                    </m:sSup>
                    <m:r>
                      <a:rPr kumimoji="1" lang="en-US" altLang="ja-JP"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𝑇</m:t>
                    </m:r>
                  </m:oMath>
                </a14:m>
                <a:r>
                  <a:rPr kumimoji="1" lang="ja-JP" altLang="en-US" dirty="0"/>
                  <a:t>：特許制度が無くても研究開発が行われる</a:t>
                </a:r>
                <a:endParaRPr kumimoji="1" lang="en-US" altLang="ja-JP" dirty="0"/>
              </a:p>
              <a:p>
                <a:pPr lvl="1"/>
                <a:r>
                  <a:rPr kumimoji="1" lang="ja-JP" altLang="en-US" dirty="0"/>
                  <a:t>固定費が小さいか，模倣が難しい</a:t>
                </a:r>
                <a:endParaRPr kumimoji="1" lang="en-US" altLang="ja-JP" dirty="0"/>
              </a:p>
              <a:p>
                <a:pPr lvl="2"/>
                <a:r>
                  <a:rPr lang="ja-JP" altLang="en-US" dirty="0"/>
                  <a:t>ちょっとした思い付き，アイデア（回転ずしなど）</a:t>
                </a:r>
                <a:endParaRPr lang="en-US" altLang="ja-JP" dirty="0"/>
              </a:p>
              <a:p>
                <a:pPr lvl="2"/>
                <a:r>
                  <a:rPr lang="ja-JP" altLang="en-US" dirty="0"/>
                  <a:t>技術の習得に時間がかかる，熟練が必要（職人の技など）</a:t>
                </a:r>
                <a:endParaRPr lang="en-US" altLang="ja-JP" dirty="0"/>
              </a:p>
              <a:p>
                <a14:m>
                  <m:oMath xmlns:m="http://schemas.openxmlformats.org/officeDocument/2006/math">
                    <m:sSup>
                      <m:sSupPr>
                        <m:ctrlPr>
                          <a:rPr kumimoji="1" lang="en-US" altLang="ja-JP" i="1" smtClean="0">
                            <a:latin typeface="Cambria Math" panose="02040503050406030204" pitchFamily="18" charset="0"/>
                          </a:rPr>
                        </m:ctrlPr>
                      </m:sSupPr>
                      <m:e>
                        <m:r>
                          <a:rPr kumimoji="1" lang="en-US" altLang="ja-JP" b="0" i="1" smtClean="0">
                            <a:latin typeface="Cambria Math" panose="02040503050406030204" pitchFamily="18" charset="0"/>
                          </a:rPr>
                          <m:t>𝑡</m:t>
                        </m:r>
                      </m:e>
                      <m:sup>
                        <m:r>
                          <a:rPr kumimoji="1" lang="en-US" altLang="ja-JP" b="0" i="1" smtClean="0">
                            <a:latin typeface="Cambria Math" panose="02040503050406030204" pitchFamily="18" charset="0"/>
                          </a:rPr>
                          <m:t>𝐹</m:t>
                        </m:r>
                      </m:sup>
                    </m:sSup>
                    <m:r>
                      <a:rPr kumimoji="1" lang="en-US" altLang="ja-JP" i="1" smtClean="0">
                        <a:latin typeface="Cambria Math" panose="02040503050406030204" pitchFamily="18" charset="0"/>
                        <a:ea typeface="Cambria Math" panose="02040503050406030204" pitchFamily="18" charset="0"/>
                      </a:rPr>
                      <m:t>&gt;</m:t>
                    </m:r>
                    <m:r>
                      <a:rPr kumimoji="1" lang="en-US" altLang="ja-JP" b="0" i="1" smtClean="0">
                        <a:latin typeface="Cambria Math" panose="02040503050406030204" pitchFamily="18" charset="0"/>
                        <a:ea typeface="Cambria Math" panose="02040503050406030204" pitchFamily="18" charset="0"/>
                      </a:rPr>
                      <m:t>𝑇</m:t>
                    </m:r>
                  </m:oMath>
                </a14:m>
                <a:r>
                  <a:rPr kumimoji="1" lang="ja-JP" altLang="en-US" dirty="0"/>
                  <a:t>：特許制度が無いと研究開発は行われない</a:t>
                </a:r>
                <a:endParaRPr kumimoji="1" lang="en-US" altLang="ja-JP" dirty="0"/>
              </a:p>
              <a:p>
                <a:pPr lvl="1"/>
                <a:r>
                  <a:rPr kumimoji="1" lang="ja-JP" altLang="en-US" dirty="0"/>
                  <a:t>固定費が大きく，模倣は簡単</a:t>
                </a:r>
                <a:endParaRPr kumimoji="1" lang="en-US" altLang="ja-JP" dirty="0"/>
              </a:p>
              <a:p>
                <a:pPr lvl="2"/>
                <a:r>
                  <a:rPr lang="ja-JP" altLang="en-US" dirty="0"/>
                  <a:t>デジタル技術</a:t>
                </a:r>
                <a:endParaRPr lang="en-US" altLang="ja-JP" dirty="0"/>
              </a:p>
              <a:p>
                <a:pPr lvl="2"/>
                <a:r>
                  <a:rPr kumimoji="1" lang="ja-JP" altLang="en-US" dirty="0"/>
                  <a:t>ただし，特許で一定期間独占権を与えた場合に生じるであろう社会的余剰の割引価値の合計</a:t>
                </a:r>
                <a:r>
                  <a:rPr kumimoji="1" lang="en-US" altLang="ja-JP" dirty="0"/>
                  <a:t>&gt;= </a:t>
                </a:r>
                <a:r>
                  <a:rPr lang="en-US" altLang="ja-JP" dirty="0"/>
                  <a:t>F </a:t>
                </a:r>
                <a:r>
                  <a:rPr lang="ja-JP" altLang="en-US" dirty="0"/>
                  <a:t>が成り立つことが必要</a:t>
                </a:r>
                <a:endParaRPr lang="en-US" altLang="ja-JP" dirty="0"/>
              </a:p>
              <a:p>
                <a:pPr lvl="2"/>
                <a:endParaRPr kumimoji="1" lang="en-US" altLang="ja-JP" dirty="0"/>
              </a:p>
            </p:txBody>
          </p:sp>
        </mc:Choice>
        <mc:Fallback xmlns="">
          <p:sp>
            <p:nvSpPr>
              <p:cNvPr id="3" name="コンテンツ プレースホルダー 2">
                <a:extLst>
                  <a:ext uri="{FF2B5EF4-FFF2-40B4-BE49-F238E27FC236}">
                    <a16:creationId xmlns:a16="http://schemas.microsoft.com/office/drawing/2014/main" id="{AC554ADA-950A-4F5D-997D-67C4EADB1805}"/>
                  </a:ext>
                </a:extLst>
              </p:cNvPr>
              <p:cNvSpPr>
                <a:spLocks noGrp="1" noRot="1" noChangeAspect="1" noMove="1" noResize="1" noEditPoints="1" noAdjustHandles="1" noChangeArrowheads="1" noChangeShapeType="1" noTextEdit="1"/>
              </p:cNvSpPr>
              <p:nvPr>
                <p:ph idx="1"/>
              </p:nvPr>
            </p:nvSpPr>
            <p:spPr>
              <a:blipFill>
                <a:blip r:embed="rId2"/>
                <a:stretch>
                  <a:fillRect t="-2941" r="-696" b="-560"/>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056230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CB4112-E1D8-4DE6-9713-264A8047D5CE}"/>
              </a:ext>
            </a:extLst>
          </p:cNvPr>
          <p:cNvSpPr>
            <a:spLocks noGrp="1"/>
          </p:cNvSpPr>
          <p:nvPr>
            <p:ph type="title"/>
          </p:nvPr>
        </p:nvSpPr>
        <p:spPr>
          <a:xfrm>
            <a:off x="628650" y="365126"/>
            <a:ext cx="7610186" cy="826365"/>
          </a:xfrm>
        </p:spPr>
        <p:txBody>
          <a:bodyPr>
            <a:normAutofit/>
          </a:bodyPr>
          <a:lstStyle/>
          <a:p>
            <a:r>
              <a:rPr kumimoji="1" lang="ja-JP" altLang="en-US" sz="3600" dirty="0"/>
              <a:t>最適な特許期間</a:t>
            </a:r>
          </a:p>
        </p:txBody>
      </p:sp>
      <mc:AlternateContent xmlns:mc="http://schemas.openxmlformats.org/markup-compatibility/2006">
        <mc:Choice xmlns:a14="http://schemas.microsoft.com/office/drawing/2010/main" Requires="a14">
          <p:sp>
            <p:nvSpPr>
              <p:cNvPr id="3" name="コンテンツ プレースホルダー 2">
                <a:extLst>
                  <a:ext uri="{FF2B5EF4-FFF2-40B4-BE49-F238E27FC236}">
                    <a16:creationId xmlns:a16="http://schemas.microsoft.com/office/drawing/2014/main" id="{8CEC2618-1741-432B-A66A-A35BAA451B8A}"/>
                  </a:ext>
                </a:extLst>
              </p:cNvPr>
              <p:cNvSpPr>
                <a:spLocks noGrp="1"/>
              </p:cNvSpPr>
              <p:nvPr>
                <p:ph idx="1"/>
              </p:nvPr>
            </p:nvSpPr>
            <p:spPr>
              <a:xfrm>
                <a:off x="461818" y="1385455"/>
                <a:ext cx="8285018" cy="5033818"/>
              </a:xfrm>
            </p:spPr>
            <p:txBody>
              <a:bodyPr>
                <a:normAutofit fontScale="77500" lnSpcReduction="20000"/>
              </a:bodyPr>
              <a:lstStyle/>
              <a:p>
                <a:pPr>
                  <a:lnSpc>
                    <a:spcPct val="120000"/>
                  </a:lnSpc>
                </a:pPr>
                <a14:m>
                  <m:oMath xmlns:m="http://schemas.openxmlformats.org/officeDocument/2006/math">
                    <m:sSup>
                      <m:sSupPr>
                        <m:ctrlPr>
                          <a:rPr lang="en-US" altLang="ja-JP" i="1" smtClean="0">
                            <a:latin typeface="Cambria Math" panose="02040503050406030204" pitchFamily="18" charset="0"/>
                          </a:rPr>
                        </m:ctrlPr>
                      </m:sSupPr>
                      <m:e>
                        <m:r>
                          <a:rPr lang="en-US" altLang="ja-JP" i="1">
                            <a:latin typeface="Cambria Math" panose="02040503050406030204" pitchFamily="18" charset="0"/>
                          </a:rPr>
                          <m:t>𝑡</m:t>
                        </m:r>
                      </m:e>
                      <m:sup>
                        <m:r>
                          <a:rPr lang="en-US" altLang="ja-JP" i="1">
                            <a:latin typeface="Cambria Math" panose="02040503050406030204" pitchFamily="18" charset="0"/>
                          </a:rPr>
                          <m:t>𝐹</m:t>
                        </m:r>
                      </m:sup>
                    </m:sSup>
                    <m:r>
                      <a:rPr lang="en-US" altLang="ja-JP" i="1">
                        <a:latin typeface="Cambria Math" panose="02040503050406030204" pitchFamily="18" charset="0"/>
                        <a:ea typeface="Cambria Math" panose="02040503050406030204" pitchFamily="18" charset="0"/>
                      </a:rPr>
                      <m:t>&gt;</m:t>
                    </m:r>
                    <m:r>
                      <a:rPr lang="en-US" altLang="ja-JP" i="1">
                        <a:latin typeface="Cambria Math" panose="02040503050406030204" pitchFamily="18" charset="0"/>
                        <a:ea typeface="Cambria Math" panose="02040503050406030204" pitchFamily="18" charset="0"/>
                      </a:rPr>
                      <m:t>𝑇</m:t>
                    </m:r>
                    <m:r>
                      <a:rPr lang="en-US" altLang="ja-JP">
                        <a:latin typeface="Cambria Math" panose="02040503050406030204" pitchFamily="18" charset="0"/>
                        <a:ea typeface="Cambria Math" panose="02040503050406030204" pitchFamily="18" charset="0"/>
                      </a:rPr>
                      <m:t> </m:t>
                    </m:r>
                  </m:oMath>
                </a14:m>
                <a:r>
                  <a:rPr lang="ja-JP" altLang="en-US" dirty="0"/>
                  <a:t>を仮定　</a:t>
                </a:r>
                <a:r>
                  <a:rPr lang="ja-JP" altLang="en-US" sz="2400" dirty="0"/>
                  <a:t>：</a:t>
                </a:r>
                <a:r>
                  <a:rPr lang="en-US" altLang="ja-JP" sz="2400" dirty="0"/>
                  <a:t> </a:t>
                </a:r>
                <a14:m>
                  <m:oMath xmlns:m="http://schemas.openxmlformats.org/officeDocument/2006/math">
                    <m:r>
                      <a:rPr lang="en-US" altLang="ja-JP" sz="2400" b="0" i="1" dirty="0" smtClean="0">
                        <a:latin typeface="Cambria Math" panose="02040503050406030204" pitchFamily="18" charset="0"/>
                      </a:rPr>
                      <m:t>𝐹</m:t>
                    </m:r>
                    <m:r>
                      <a:rPr lang="en-US" altLang="ja-JP" sz="2400" i="1">
                        <a:latin typeface="Cambria Math" panose="02040503050406030204" pitchFamily="18" charset="0"/>
                      </a:rPr>
                      <m:t>≥</m:t>
                    </m:r>
                    <m:r>
                      <a:rPr lang="en-US" altLang="ja-JP" sz="2400" i="1">
                        <a:latin typeface="Cambria Math" panose="02040503050406030204" pitchFamily="18" charset="0"/>
                      </a:rPr>
                      <m:t>𝑇𝑃𝑆</m:t>
                    </m:r>
                    <m:d>
                      <m:dPr>
                        <m:ctrlPr>
                          <a:rPr lang="en-US" altLang="ja-JP" sz="2400" i="1">
                            <a:latin typeface="Cambria Math" panose="02040503050406030204" pitchFamily="18" charset="0"/>
                          </a:rPr>
                        </m:ctrlPr>
                      </m:dPr>
                      <m:e>
                        <m:r>
                          <a:rPr lang="en-US" altLang="ja-JP" sz="2400" i="1">
                            <a:latin typeface="Cambria Math" panose="02040503050406030204" pitchFamily="18" charset="0"/>
                          </a:rPr>
                          <m:t>𝑇</m:t>
                        </m:r>
                      </m:e>
                    </m:d>
                  </m:oMath>
                </a14:m>
                <a:r>
                  <a:rPr lang="ja-JP" altLang="en-US" sz="2400" dirty="0"/>
                  <a:t>　</a:t>
                </a:r>
                <a:r>
                  <a:rPr lang="ja-JP" altLang="en-US" sz="2100" dirty="0"/>
                  <a:t>特許が無いと研究開発は行われない</a:t>
                </a:r>
                <a:endParaRPr lang="en-US" altLang="ja-JP" sz="2000" dirty="0"/>
              </a:p>
              <a:p>
                <a:pPr>
                  <a:lnSpc>
                    <a:spcPct val="120000"/>
                  </a:lnSpc>
                </a:pPr>
                <a:r>
                  <a:rPr lang="en-US" altLang="ja-JP" i="1" dirty="0">
                    <a:latin typeface="Times New Roman" panose="02020603050405020304" pitchFamily="18" charset="0"/>
                    <a:cs typeface="Times New Roman" panose="02020603050405020304" pitchFamily="18" charset="0"/>
                  </a:rPr>
                  <a:t>t</a:t>
                </a:r>
                <a:r>
                  <a:rPr lang="ja-JP" altLang="en-US" i="1" dirty="0">
                    <a:latin typeface="Times New Roman" panose="02020603050405020304" pitchFamily="18" charset="0"/>
                    <a:cs typeface="Times New Roman" panose="02020603050405020304" pitchFamily="18" charset="0"/>
                  </a:rPr>
                  <a:t>　</a:t>
                </a:r>
                <a:r>
                  <a:rPr lang="en-US" altLang="ja-JP" dirty="0">
                    <a:latin typeface="Times New Roman" panose="02020603050405020304" pitchFamily="18" charset="0"/>
                    <a:cs typeface="Times New Roman" panose="02020603050405020304" pitchFamily="18" charset="0"/>
                  </a:rPr>
                  <a:t>:</a:t>
                </a:r>
                <a:r>
                  <a:rPr lang="en-US" altLang="ja-JP" dirty="0"/>
                  <a:t> </a:t>
                </a:r>
                <a:r>
                  <a:rPr lang="ja-JP" altLang="en-US" dirty="0"/>
                  <a:t>特許によって独占権が付与される期間</a:t>
                </a:r>
                <a:endParaRPr lang="en-US" altLang="ja-JP" dirty="0"/>
              </a:p>
              <a:p>
                <a:pPr lvl="1">
                  <a:lnSpc>
                    <a:spcPct val="120000"/>
                  </a:lnSpc>
                </a:pPr>
                <a:r>
                  <a:rPr lang="ja-JP" altLang="en-US" sz="2000" dirty="0"/>
                  <a:t>研究開発が行われるためには</a:t>
                </a:r>
                <a14:m>
                  <m:oMath xmlns:m="http://schemas.openxmlformats.org/officeDocument/2006/math">
                    <m:r>
                      <a:rPr lang="en-US" altLang="ja-JP" sz="2000" i="1">
                        <a:latin typeface="Cambria Math" panose="02040503050406030204" pitchFamily="18" charset="0"/>
                      </a:rPr>
                      <m:t>𝑡</m:t>
                    </m:r>
                    <m:r>
                      <a:rPr lang="en-US" altLang="ja-JP" sz="2000" i="1" smtClean="0">
                        <a:latin typeface="Cambria Math" panose="02040503050406030204" pitchFamily="18" charset="0"/>
                        <a:ea typeface="Cambria Math" panose="02040503050406030204" pitchFamily="18" charset="0"/>
                      </a:rPr>
                      <m:t>≥</m:t>
                    </m:r>
                    <m:sSup>
                      <m:sSupPr>
                        <m:ctrlPr>
                          <a:rPr lang="en-US" altLang="ja-JP" sz="2000" i="1">
                            <a:latin typeface="Cambria Math" panose="02040503050406030204" pitchFamily="18" charset="0"/>
                            <a:ea typeface="Cambria Math" panose="02040503050406030204" pitchFamily="18" charset="0"/>
                          </a:rPr>
                        </m:ctrlPr>
                      </m:sSupPr>
                      <m:e>
                        <m:r>
                          <a:rPr lang="en-US" altLang="ja-JP" sz="2000" i="1">
                            <a:latin typeface="Cambria Math" panose="02040503050406030204" pitchFamily="18" charset="0"/>
                            <a:ea typeface="Cambria Math" panose="02040503050406030204" pitchFamily="18" charset="0"/>
                          </a:rPr>
                          <m:t>𝑡</m:t>
                        </m:r>
                      </m:e>
                      <m:sup>
                        <m:r>
                          <a:rPr lang="en-US" altLang="ja-JP" sz="2000" i="1">
                            <a:latin typeface="Cambria Math" panose="02040503050406030204" pitchFamily="18" charset="0"/>
                            <a:ea typeface="Cambria Math" panose="02040503050406030204" pitchFamily="18" charset="0"/>
                          </a:rPr>
                          <m:t>𝐹</m:t>
                        </m:r>
                      </m:sup>
                    </m:sSup>
                  </m:oMath>
                </a14:m>
                <a:r>
                  <a:rPr lang="ja-JP" altLang="en-US" sz="2000" dirty="0"/>
                  <a:t> </a:t>
                </a:r>
                <a14:m>
                  <m:oMath xmlns:m="http://schemas.openxmlformats.org/officeDocument/2006/math">
                    <m:r>
                      <a:rPr lang="ja-JP" altLang="en-US" sz="2000" i="1" dirty="0">
                        <a:latin typeface="Cambria Math" panose="02040503050406030204" pitchFamily="18" charset="0"/>
                      </a:rPr>
                      <m:t>（</m:t>
                    </m:r>
                    <m:r>
                      <a:rPr lang="en-US" altLang="ja-JP" sz="2000" i="1">
                        <a:latin typeface="Cambria Math" panose="02040503050406030204" pitchFamily="18" charset="0"/>
                      </a:rPr>
                      <m:t>𝑇𝑃𝑆</m:t>
                    </m:r>
                    <m:r>
                      <a:rPr lang="en-US" altLang="ja-JP" sz="2000" i="1">
                        <a:latin typeface="Cambria Math" panose="02040503050406030204" pitchFamily="18" charset="0"/>
                      </a:rPr>
                      <m:t>(</m:t>
                    </m:r>
                    <m:r>
                      <a:rPr lang="en-US" altLang="ja-JP" sz="2000" i="1">
                        <a:latin typeface="Cambria Math" panose="02040503050406030204" pitchFamily="18" charset="0"/>
                      </a:rPr>
                      <m:t>𝑡</m:t>
                    </m:r>
                    <m:r>
                      <a:rPr lang="en-US" altLang="ja-JP" sz="2000" i="1">
                        <a:latin typeface="Cambria Math" panose="02040503050406030204" pitchFamily="18" charset="0"/>
                      </a:rPr>
                      <m:t>)≥</m:t>
                    </m:r>
                    <m:r>
                      <a:rPr lang="en-US" altLang="ja-JP" sz="2000" i="1">
                        <a:latin typeface="Cambria Math" panose="02040503050406030204" pitchFamily="18" charset="0"/>
                        <a:ea typeface="Cambria Math" panose="02040503050406030204" pitchFamily="18" charset="0"/>
                      </a:rPr>
                      <m:t>𝐹</m:t>
                    </m:r>
                  </m:oMath>
                </a14:m>
                <a:r>
                  <a:rPr lang="ja-JP" altLang="en-US" sz="2000" dirty="0"/>
                  <a:t>）が必要</a:t>
                </a:r>
                <a:endParaRPr lang="en-US" altLang="ja-JP" sz="2000" dirty="0"/>
              </a:p>
              <a:p>
                <a:pPr>
                  <a:lnSpc>
                    <a:spcPct val="120000"/>
                  </a:lnSpc>
                </a:pPr>
                <a:r>
                  <a:rPr lang="ja-JP" altLang="en-US" dirty="0"/>
                  <a:t>最適な特許期間</a:t>
                </a:r>
                <a:endParaRPr lang="en-US" altLang="ja-JP" dirty="0"/>
              </a:p>
              <a:p>
                <a:pPr lvl="1">
                  <a:lnSpc>
                    <a:spcPct val="120000"/>
                  </a:lnSpc>
                </a:pPr>
                <a:r>
                  <a:rPr lang="ja-JP" altLang="en-US" dirty="0"/>
                  <a:t>時点</a:t>
                </a:r>
                <a:r>
                  <a:rPr lang="en-US" altLang="ja-JP" i="1" dirty="0">
                    <a:latin typeface="Times New Roman" panose="02020603050405020304" pitchFamily="18" charset="0"/>
                    <a:cs typeface="Times New Roman" panose="02020603050405020304" pitchFamily="18" charset="0"/>
                  </a:rPr>
                  <a:t>t</a:t>
                </a:r>
                <a:r>
                  <a:rPr lang="ja-JP" altLang="en-US" dirty="0"/>
                  <a:t>までの社会的余剰（独占）と時点</a:t>
                </a:r>
                <a:r>
                  <a:rPr lang="en-US" altLang="ja-JP" dirty="0"/>
                  <a:t>t</a:t>
                </a:r>
                <a:r>
                  <a:rPr lang="ja-JP" altLang="en-US" dirty="0"/>
                  <a:t>以降の社会的余剰（競争市場）の合計を考える</a:t>
                </a:r>
                <a:endParaRPr lang="en-US" altLang="ja-JP" b="0" i="1" dirty="0">
                  <a:latin typeface="Cambria Math" panose="02040503050406030204" pitchFamily="18" charset="0"/>
                </a:endParaRPr>
              </a:p>
              <a:p>
                <a:pPr marL="0" indent="0">
                  <a:lnSpc>
                    <a:spcPct val="120000"/>
                  </a:lnSpc>
                  <a:buNone/>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rPr>
                        <m:t>𝑇𝑆𝑆</m:t>
                      </m:r>
                      <m:d>
                        <m:dPr>
                          <m:ctrlPr>
                            <a:rPr lang="en-US" altLang="ja-JP" b="0" i="1" smtClean="0">
                              <a:latin typeface="Cambria Math" panose="02040503050406030204" pitchFamily="18" charset="0"/>
                            </a:rPr>
                          </m:ctrlPr>
                        </m:dPr>
                        <m:e>
                          <m:r>
                            <a:rPr lang="en-US" altLang="ja-JP" b="0" i="1" smtClean="0">
                              <a:latin typeface="Cambria Math" panose="02040503050406030204" pitchFamily="18" charset="0"/>
                            </a:rPr>
                            <m:t>𝑡</m:t>
                          </m:r>
                        </m:e>
                      </m:d>
                      <m:r>
                        <a:rPr lang="en-US" altLang="ja-JP" b="0" i="1" smtClean="0">
                          <a:latin typeface="Cambria Math" panose="02040503050406030204" pitchFamily="18" charset="0"/>
                        </a:rPr>
                        <m:t>=</m:t>
                      </m:r>
                      <m:sSup>
                        <m:sSupPr>
                          <m:ctrlPr>
                            <a:rPr lang="en-US" altLang="ja-JP" i="1">
                              <a:latin typeface="Cambria Math" panose="02040503050406030204" pitchFamily="18" charset="0"/>
                            </a:rPr>
                          </m:ctrlPr>
                        </m:sSupPr>
                        <m:e>
                          <m:r>
                            <a:rPr lang="en-US" altLang="ja-JP" i="1">
                              <a:latin typeface="Cambria Math" panose="02040503050406030204" pitchFamily="18" charset="0"/>
                            </a:rPr>
                            <m:t>𝑆𝑆</m:t>
                          </m:r>
                        </m:e>
                        <m:sup>
                          <m:r>
                            <a:rPr lang="en-US" altLang="ja-JP" i="1">
                              <a:latin typeface="Cambria Math" panose="02040503050406030204" pitchFamily="18" charset="0"/>
                            </a:rPr>
                            <m:t>𝑀</m:t>
                          </m:r>
                        </m:sup>
                      </m:sSup>
                      <m:d>
                        <m:dPr>
                          <m:ctrlPr>
                            <a:rPr lang="en-US" altLang="ja-JP" i="1">
                              <a:latin typeface="Cambria Math" panose="02040503050406030204" pitchFamily="18" charset="0"/>
                            </a:rPr>
                          </m:ctrlPr>
                        </m:dPr>
                        <m:e>
                          <m:r>
                            <a:rPr lang="en-US" altLang="ja-JP" i="1">
                              <a:latin typeface="Cambria Math" panose="02040503050406030204" pitchFamily="18" charset="0"/>
                            </a:rPr>
                            <m:t>1+</m:t>
                          </m:r>
                          <m:f>
                            <m:fPr>
                              <m:ctrlPr>
                                <a:rPr lang="en-US" altLang="ja-JP" i="1">
                                  <a:latin typeface="Cambria Math" panose="02040503050406030204" pitchFamily="18" charset="0"/>
                                </a:rPr>
                              </m:ctrlPr>
                            </m:fPr>
                            <m:num>
                              <m:r>
                                <a:rPr lang="en-US" altLang="ja-JP" i="1">
                                  <a:latin typeface="Cambria Math" panose="02040503050406030204" pitchFamily="18" charset="0"/>
                                </a:rPr>
                                <m:t>1</m:t>
                              </m:r>
                            </m:num>
                            <m:den>
                              <m:r>
                                <a:rPr lang="en-US" altLang="ja-JP" i="1">
                                  <a:latin typeface="Cambria Math" panose="02040503050406030204" pitchFamily="18" charset="0"/>
                                </a:rPr>
                                <m:t>1+</m:t>
                              </m:r>
                              <m:r>
                                <a:rPr lang="en-US" altLang="ja-JP" i="1">
                                  <a:latin typeface="Cambria Math" panose="02040503050406030204" pitchFamily="18" charset="0"/>
                                </a:rPr>
                                <m:t>𝑟</m:t>
                              </m:r>
                            </m:den>
                          </m:f>
                          <m:r>
                            <a:rPr lang="en-US" altLang="ja-JP" i="1">
                              <a:latin typeface="Cambria Math" panose="02040503050406030204" pitchFamily="18" charset="0"/>
                            </a:rPr>
                            <m:t>+</m:t>
                          </m:r>
                          <m:r>
                            <a:rPr lang="en-US" altLang="ja-JP" i="1">
                              <a:latin typeface="Cambria Math" panose="02040503050406030204" pitchFamily="18" charset="0"/>
                              <a:ea typeface="Cambria Math" panose="02040503050406030204" pitchFamily="18" charset="0"/>
                            </a:rPr>
                            <m:t>⋯+</m:t>
                          </m:r>
                          <m:f>
                            <m:fPr>
                              <m:ctrlPr>
                                <a:rPr lang="en-US" altLang="ja-JP" i="1">
                                  <a:latin typeface="Cambria Math" panose="02040503050406030204" pitchFamily="18" charset="0"/>
                                  <a:ea typeface="Cambria Math" panose="02040503050406030204" pitchFamily="18" charset="0"/>
                                </a:rPr>
                              </m:ctrlPr>
                            </m:fPr>
                            <m:num>
                              <m:r>
                                <a:rPr lang="en-US" altLang="ja-JP" i="1">
                                  <a:latin typeface="Cambria Math" panose="02040503050406030204" pitchFamily="18" charset="0"/>
                                  <a:ea typeface="Cambria Math" panose="02040503050406030204" pitchFamily="18" charset="0"/>
                                </a:rPr>
                                <m:t>1</m:t>
                              </m:r>
                            </m:num>
                            <m:den>
                              <m:sSup>
                                <m:sSupPr>
                                  <m:ctrlPr>
                                    <a:rPr lang="en-US" altLang="ja-JP" i="1">
                                      <a:latin typeface="Cambria Math" panose="02040503050406030204" pitchFamily="18" charset="0"/>
                                      <a:ea typeface="Cambria Math" panose="02040503050406030204" pitchFamily="18" charset="0"/>
                                    </a:rPr>
                                  </m:ctrlPr>
                                </m:sSupPr>
                                <m:e>
                                  <m:r>
                                    <a:rPr lang="en-US" altLang="ja-JP" i="1">
                                      <a:latin typeface="Cambria Math" panose="02040503050406030204" pitchFamily="18" charset="0"/>
                                      <a:ea typeface="Cambria Math" panose="02040503050406030204" pitchFamily="18" charset="0"/>
                                    </a:rPr>
                                    <m:t>(1+</m:t>
                                  </m:r>
                                  <m:r>
                                    <a:rPr lang="en-US" altLang="ja-JP" i="1">
                                      <a:latin typeface="Cambria Math" panose="02040503050406030204" pitchFamily="18" charset="0"/>
                                      <a:ea typeface="Cambria Math" panose="02040503050406030204" pitchFamily="18" charset="0"/>
                                    </a:rPr>
                                    <m:t>𝑟</m:t>
                                  </m:r>
                                  <m:r>
                                    <a:rPr lang="en-US" altLang="ja-JP" i="1">
                                      <a:latin typeface="Cambria Math" panose="02040503050406030204" pitchFamily="18" charset="0"/>
                                      <a:ea typeface="Cambria Math" panose="02040503050406030204" pitchFamily="18" charset="0"/>
                                    </a:rPr>
                                    <m:t>)</m:t>
                                  </m:r>
                                </m:e>
                                <m:sup>
                                  <m:r>
                                    <a:rPr lang="en-US" altLang="ja-JP" i="1">
                                      <a:latin typeface="Cambria Math" panose="02040503050406030204" pitchFamily="18" charset="0"/>
                                      <a:ea typeface="Cambria Math" panose="02040503050406030204" pitchFamily="18" charset="0"/>
                                    </a:rPr>
                                    <m:t>𝑡</m:t>
                                  </m:r>
                                  <m:r>
                                    <a:rPr lang="en-US" altLang="ja-JP" i="1">
                                      <a:latin typeface="Cambria Math" panose="02040503050406030204" pitchFamily="18" charset="0"/>
                                      <a:ea typeface="Cambria Math" panose="02040503050406030204" pitchFamily="18" charset="0"/>
                                    </a:rPr>
                                    <m:t>−1</m:t>
                                  </m:r>
                                </m:sup>
                              </m:sSup>
                            </m:den>
                          </m:f>
                        </m:e>
                      </m:d>
                      <m:r>
                        <a:rPr lang="en-US" altLang="ja-JP" b="0" i="1" smtClean="0">
                          <a:latin typeface="Cambria Math" panose="02040503050406030204" pitchFamily="18" charset="0"/>
                          <a:ea typeface="Cambria Math" panose="02040503050406030204" pitchFamily="18" charset="0"/>
                        </a:rPr>
                        <m:t>+</m:t>
                      </m:r>
                      <m:sSup>
                        <m:sSupPr>
                          <m:ctrlPr>
                            <a:rPr lang="en-US" altLang="ja-JP" i="1">
                              <a:latin typeface="Cambria Math" panose="02040503050406030204" pitchFamily="18" charset="0"/>
                            </a:rPr>
                          </m:ctrlPr>
                        </m:sSupPr>
                        <m:e>
                          <m:r>
                            <a:rPr lang="en-US" altLang="ja-JP" i="1">
                              <a:latin typeface="Cambria Math" panose="02040503050406030204" pitchFamily="18" charset="0"/>
                            </a:rPr>
                            <m:t>𝑆𝑆</m:t>
                          </m:r>
                        </m:e>
                        <m:sup>
                          <m:r>
                            <a:rPr lang="en-US" altLang="ja-JP" i="1">
                              <a:latin typeface="Cambria Math" panose="02040503050406030204" pitchFamily="18" charset="0"/>
                            </a:rPr>
                            <m:t>∗</m:t>
                          </m:r>
                        </m:sup>
                      </m:sSup>
                      <m:d>
                        <m:dPr>
                          <m:ctrlPr>
                            <a:rPr lang="en-US" altLang="ja-JP" i="1">
                              <a:latin typeface="Cambria Math" panose="02040503050406030204" pitchFamily="18" charset="0"/>
                            </a:rPr>
                          </m:ctrlPr>
                        </m:dPr>
                        <m:e>
                          <m:f>
                            <m:fPr>
                              <m:ctrlPr>
                                <a:rPr lang="en-US" altLang="ja-JP" i="1">
                                  <a:latin typeface="Cambria Math" panose="02040503050406030204" pitchFamily="18" charset="0"/>
                                  <a:ea typeface="Cambria Math" panose="02040503050406030204" pitchFamily="18" charset="0"/>
                                </a:rPr>
                              </m:ctrlPr>
                            </m:fPr>
                            <m:num>
                              <m:r>
                                <a:rPr lang="en-US" altLang="ja-JP" i="1">
                                  <a:latin typeface="Cambria Math" panose="02040503050406030204" pitchFamily="18" charset="0"/>
                                  <a:ea typeface="Cambria Math" panose="02040503050406030204" pitchFamily="18" charset="0"/>
                                </a:rPr>
                                <m:t>1</m:t>
                              </m:r>
                            </m:num>
                            <m:den>
                              <m:sSup>
                                <m:sSupPr>
                                  <m:ctrlPr>
                                    <a:rPr lang="en-US" altLang="ja-JP" i="1">
                                      <a:latin typeface="Cambria Math" panose="02040503050406030204" pitchFamily="18" charset="0"/>
                                      <a:ea typeface="Cambria Math" panose="02040503050406030204" pitchFamily="18" charset="0"/>
                                    </a:rPr>
                                  </m:ctrlPr>
                                </m:sSupPr>
                                <m:e>
                                  <m:r>
                                    <a:rPr lang="en-US" altLang="ja-JP" i="1">
                                      <a:latin typeface="Cambria Math" panose="02040503050406030204" pitchFamily="18" charset="0"/>
                                      <a:ea typeface="Cambria Math" panose="02040503050406030204" pitchFamily="18" charset="0"/>
                                    </a:rPr>
                                    <m:t>(1+</m:t>
                                  </m:r>
                                  <m:r>
                                    <a:rPr lang="en-US" altLang="ja-JP" i="1">
                                      <a:latin typeface="Cambria Math" panose="02040503050406030204" pitchFamily="18" charset="0"/>
                                      <a:ea typeface="Cambria Math" panose="02040503050406030204" pitchFamily="18" charset="0"/>
                                    </a:rPr>
                                    <m:t>𝑟</m:t>
                                  </m:r>
                                  <m:r>
                                    <a:rPr lang="en-US" altLang="ja-JP" i="1">
                                      <a:latin typeface="Cambria Math" panose="02040503050406030204" pitchFamily="18" charset="0"/>
                                      <a:ea typeface="Cambria Math" panose="02040503050406030204" pitchFamily="18" charset="0"/>
                                    </a:rPr>
                                    <m:t>)</m:t>
                                  </m:r>
                                </m:e>
                                <m:sup>
                                  <m:r>
                                    <a:rPr lang="en-US" altLang="ja-JP" i="1">
                                      <a:latin typeface="Cambria Math" panose="02040503050406030204" pitchFamily="18" charset="0"/>
                                      <a:ea typeface="Cambria Math" panose="02040503050406030204" pitchFamily="18" charset="0"/>
                                    </a:rPr>
                                    <m:t>𝑡</m:t>
                                  </m:r>
                                </m:sup>
                              </m:sSup>
                            </m:den>
                          </m:f>
                          <m:r>
                            <a:rPr lang="en-US" altLang="ja-JP" i="1">
                              <a:latin typeface="Cambria Math" panose="02040503050406030204" pitchFamily="18" charset="0"/>
                            </a:rPr>
                            <m:t>+</m:t>
                          </m:r>
                          <m:f>
                            <m:fPr>
                              <m:ctrlPr>
                                <a:rPr lang="en-US" altLang="ja-JP" i="1">
                                  <a:latin typeface="Cambria Math" panose="02040503050406030204" pitchFamily="18" charset="0"/>
                                  <a:ea typeface="Cambria Math" panose="02040503050406030204" pitchFamily="18" charset="0"/>
                                </a:rPr>
                              </m:ctrlPr>
                            </m:fPr>
                            <m:num>
                              <m:r>
                                <a:rPr lang="en-US" altLang="ja-JP" i="1">
                                  <a:latin typeface="Cambria Math" panose="02040503050406030204" pitchFamily="18" charset="0"/>
                                  <a:ea typeface="Cambria Math" panose="02040503050406030204" pitchFamily="18" charset="0"/>
                                </a:rPr>
                                <m:t>1</m:t>
                              </m:r>
                            </m:num>
                            <m:den>
                              <m:sSup>
                                <m:sSupPr>
                                  <m:ctrlPr>
                                    <a:rPr lang="en-US" altLang="ja-JP" i="1">
                                      <a:latin typeface="Cambria Math" panose="02040503050406030204" pitchFamily="18" charset="0"/>
                                      <a:ea typeface="Cambria Math" panose="02040503050406030204" pitchFamily="18" charset="0"/>
                                    </a:rPr>
                                  </m:ctrlPr>
                                </m:sSupPr>
                                <m:e>
                                  <m:r>
                                    <a:rPr lang="en-US" altLang="ja-JP" i="1">
                                      <a:latin typeface="Cambria Math" panose="02040503050406030204" pitchFamily="18" charset="0"/>
                                      <a:ea typeface="Cambria Math" panose="02040503050406030204" pitchFamily="18" charset="0"/>
                                    </a:rPr>
                                    <m:t>(1+</m:t>
                                  </m:r>
                                  <m:r>
                                    <a:rPr lang="en-US" altLang="ja-JP" i="1">
                                      <a:latin typeface="Cambria Math" panose="02040503050406030204" pitchFamily="18" charset="0"/>
                                      <a:ea typeface="Cambria Math" panose="02040503050406030204" pitchFamily="18" charset="0"/>
                                    </a:rPr>
                                    <m:t>𝑟</m:t>
                                  </m:r>
                                  <m:r>
                                    <a:rPr lang="en-US" altLang="ja-JP" i="1">
                                      <a:latin typeface="Cambria Math" panose="02040503050406030204" pitchFamily="18" charset="0"/>
                                      <a:ea typeface="Cambria Math" panose="02040503050406030204" pitchFamily="18" charset="0"/>
                                    </a:rPr>
                                    <m:t>)</m:t>
                                  </m:r>
                                </m:e>
                                <m:sup>
                                  <m:r>
                                    <a:rPr lang="en-US" altLang="ja-JP" i="1">
                                      <a:latin typeface="Cambria Math" panose="02040503050406030204" pitchFamily="18" charset="0"/>
                                      <a:ea typeface="Cambria Math" panose="02040503050406030204" pitchFamily="18" charset="0"/>
                                    </a:rPr>
                                    <m:t>𝑡</m:t>
                                  </m:r>
                                  <m:r>
                                    <a:rPr lang="en-US" altLang="ja-JP" i="1">
                                      <a:latin typeface="Cambria Math" panose="02040503050406030204" pitchFamily="18" charset="0"/>
                                      <a:ea typeface="Cambria Math" panose="02040503050406030204" pitchFamily="18" charset="0"/>
                                    </a:rPr>
                                    <m:t>+1</m:t>
                                  </m:r>
                                </m:sup>
                              </m:sSup>
                            </m:den>
                          </m:f>
                          <m:r>
                            <a:rPr lang="en-US" altLang="ja-JP" i="1">
                              <a:latin typeface="Cambria Math" panose="02040503050406030204" pitchFamily="18" charset="0"/>
                              <a:ea typeface="Cambria Math" panose="02040503050406030204" pitchFamily="18" charset="0"/>
                            </a:rPr>
                            <m:t>+⋯</m:t>
                          </m:r>
                        </m:e>
                      </m:d>
                    </m:oMath>
                  </m:oMathPara>
                </a14:m>
                <a:endParaRPr lang="en-US" altLang="ja-JP" dirty="0"/>
              </a:p>
              <a:p>
                <a:pPr>
                  <a:lnSpc>
                    <a:spcPct val="120000"/>
                  </a:lnSpc>
                </a:pPr>
                <a:r>
                  <a:rPr lang="en-US" altLang="ja-JP" i="1" dirty="0">
                    <a:latin typeface="Times New Roman" panose="02020603050405020304" pitchFamily="18" charset="0"/>
                    <a:cs typeface="Times New Roman" panose="02020603050405020304" pitchFamily="18" charset="0"/>
                  </a:rPr>
                  <a:t>TSS</a:t>
                </a:r>
                <a:r>
                  <a:rPr lang="en-US" altLang="ja-JP" dirty="0">
                    <a:latin typeface="Times New Roman" panose="02020603050405020304" pitchFamily="18" charset="0"/>
                    <a:cs typeface="Times New Roman" panose="02020603050405020304" pitchFamily="18" charset="0"/>
                  </a:rPr>
                  <a:t>(</a:t>
                </a:r>
                <a:r>
                  <a:rPr lang="en-US" altLang="ja-JP" i="1" dirty="0">
                    <a:latin typeface="Times New Roman" panose="02020603050405020304" pitchFamily="18" charset="0"/>
                    <a:cs typeface="Times New Roman" panose="02020603050405020304" pitchFamily="18" charset="0"/>
                  </a:rPr>
                  <a:t>t</a:t>
                </a:r>
                <a:r>
                  <a:rPr lang="en-US" altLang="ja-JP" dirty="0">
                    <a:latin typeface="Times New Roman" panose="02020603050405020304" pitchFamily="18" charset="0"/>
                    <a:cs typeface="Times New Roman" panose="02020603050405020304" pitchFamily="18" charset="0"/>
                  </a:rPr>
                  <a:t>)</a:t>
                </a:r>
                <a:r>
                  <a:rPr lang="ja-JP" altLang="en-US" dirty="0">
                    <a:latin typeface="Times New Roman" panose="02020603050405020304" pitchFamily="18" charset="0"/>
                    <a:cs typeface="Times New Roman" panose="02020603050405020304" pitchFamily="18" charset="0"/>
                  </a:rPr>
                  <a:t> を最大にする</a:t>
                </a:r>
                <a:r>
                  <a:rPr lang="en-US" altLang="ja-JP" i="1" dirty="0">
                    <a:latin typeface="Times New Roman" panose="02020603050405020304" pitchFamily="18" charset="0"/>
                    <a:cs typeface="Times New Roman" panose="02020603050405020304" pitchFamily="18" charset="0"/>
                  </a:rPr>
                  <a:t>t</a:t>
                </a:r>
                <a:r>
                  <a:rPr lang="ja-JP" altLang="en-US" dirty="0"/>
                  <a:t>を求める（ただし，</a:t>
                </a:r>
                <a:r>
                  <a:rPr lang="en-US" altLang="ja-JP" sz="2800" dirty="0"/>
                  <a:t> </a:t>
                </a:r>
                <a14:m>
                  <m:oMath xmlns:m="http://schemas.openxmlformats.org/officeDocument/2006/math">
                    <m:r>
                      <a:rPr lang="en-US" altLang="ja-JP" sz="2800" i="1">
                        <a:latin typeface="Cambria Math" panose="02040503050406030204" pitchFamily="18" charset="0"/>
                      </a:rPr>
                      <m:t>𝑡</m:t>
                    </m:r>
                    <m:r>
                      <a:rPr lang="en-US" altLang="ja-JP" sz="2800" i="1">
                        <a:latin typeface="Cambria Math" panose="02040503050406030204" pitchFamily="18" charset="0"/>
                        <a:ea typeface="Cambria Math" panose="02040503050406030204" pitchFamily="18" charset="0"/>
                      </a:rPr>
                      <m:t>&gt;</m:t>
                    </m:r>
                    <m:sSup>
                      <m:sSupPr>
                        <m:ctrlPr>
                          <a:rPr lang="en-US" altLang="ja-JP" sz="2800" i="1">
                            <a:latin typeface="Cambria Math" panose="02040503050406030204" pitchFamily="18" charset="0"/>
                            <a:ea typeface="Cambria Math" panose="02040503050406030204" pitchFamily="18" charset="0"/>
                          </a:rPr>
                        </m:ctrlPr>
                      </m:sSupPr>
                      <m:e>
                        <m:r>
                          <a:rPr lang="en-US" altLang="ja-JP" sz="2800" i="1">
                            <a:latin typeface="Cambria Math" panose="02040503050406030204" pitchFamily="18" charset="0"/>
                            <a:ea typeface="Cambria Math" panose="02040503050406030204" pitchFamily="18" charset="0"/>
                          </a:rPr>
                          <m:t>𝑡</m:t>
                        </m:r>
                      </m:e>
                      <m:sup>
                        <m:r>
                          <a:rPr lang="en-US" altLang="ja-JP" sz="2800" i="1">
                            <a:latin typeface="Cambria Math" panose="02040503050406030204" pitchFamily="18" charset="0"/>
                            <a:ea typeface="Cambria Math" panose="02040503050406030204" pitchFamily="18" charset="0"/>
                          </a:rPr>
                          <m:t>𝐹</m:t>
                        </m:r>
                      </m:sup>
                    </m:sSup>
                  </m:oMath>
                </a14:m>
                <a:r>
                  <a:rPr lang="ja-JP" altLang="en-US" dirty="0"/>
                  <a:t>）</a:t>
                </a:r>
                <a:endParaRPr lang="en-US" altLang="ja-JP" dirty="0"/>
              </a:p>
            </p:txBody>
          </p:sp>
        </mc:Choice>
        <mc:Fallback>
          <p:sp>
            <p:nvSpPr>
              <p:cNvPr id="3" name="コンテンツ プレースホルダー 2">
                <a:extLst>
                  <a:ext uri="{FF2B5EF4-FFF2-40B4-BE49-F238E27FC236}">
                    <a16:creationId xmlns:a16="http://schemas.microsoft.com/office/drawing/2014/main" id="{8CEC2618-1741-432B-A66A-A35BAA451B8A}"/>
                  </a:ext>
                </a:extLst>
              </p:cNvPr>
              <p:cNvSpPr>
                <a:spLocks noGrp="1" noRot="1" noChangeAspect="1" noMove="1" noResize="1" noEditPoints="1" noAdjustHandles="1" noChangeArrowheads="1" noChangeShapeType="1" noTextEdit="1"/>
              </p:cNvSpPr>
              <p:nvPr>
                <p:ph idx="1"/>
              </p:nvPr>
            </p:nvSpPr>
            <p:spPr>
              <a:xfrm>
                <a:off x="461818" y="1385455"/>
                <a:ext cx="8285018" cy="5033818"/>
              </a:xfrm>
              <a:blipFill>
                <a:blip r:embed="rId2"/>
                <a:stretch>
                  <a:fillRect l="-883" t="-605" b="-1332"/>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526184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4FB2FA-E670-4FE8-BF7F-98431BDCD506}"/>
              </a:ext>
            </a:extLst>
          </p:cNvPr>
          <p:cNvSpPr>
            <a:spLocks noGrp="1"/>
          </p:cNvSpPr>
          <p:nvPr>
            <p:ph type="title"/>
          </p:nvPr>
        </p:nvSpPr>
        <p:spPr>
          <a:xfrm>
            <a:off x="628649" y="71676"/>
            <a:ext cx="7767206" cy="1005215"/>
          </a:xfrm>
        </p:spPr>
        <p:txBody>
          <a:bodyPr>
            <a:normAutofit/>
          </a:bodyPr>
          <a:lstStyle/>
          <a:p>
            <a:r>
              <a:rPr kumimoji="1" lang="ja-JP" altLang="en-US" sz="3600" dirty="0"/>
              <a:t>最適な特許期間　</a:t>
            </a:r>
            <a:r>
              <a:rPr kumimoji="1" lang="en-US" altLang="ja-JP" sz="3600" dirty="0"/>
              <a:t>(2)</a:t>
            </a:r>
            <a:endParaRPr kumimoji="1" lang="ja-JP" altLang="en-US" sz="3600" dirty="0"/>
          </a:p>
        </p:txBody>
      </p:sp>
      <p:cxnSp>
        <p:nvCxnSpPr>
          <p:cNvPr id="5" name="直線矢印コネクタ 4">
            <a:extLst>
              <a:ext uri="{FF2B5EF4-FFF2-40B4-BE49-F238E27FC236}">
                <a16:creationId xmlns:a16="http://schemas.microsoft.com/office/drawing/2014/main" id="{8FCF6E29-ED92-43E8-81C1-017D08531946}"/>
              </a:ext>
            </a:extLst>
          </p:cNvPr>
          <p:cNvCxnSpPr/>
          <p:nvPr/>
        </p:nvCxnSpPr>
        <p:spPr>
          <a:xfrm>
            <a:off x="1182255" y="5560291"/>
            <a:ext cx="664094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2DDFC299-DE4E-48A4-A169-0651537E723F}"/>
              </a:ext>
            </a:extLst>
          </p:cNvPr>
          <p:cNvCxnSpPr>
            <a:cxnSpLocks/>
          </p:cNvCxnSpPr>
          <p:nvPr/>
        </p:nvCxnSpPr>
        <p:spPr>
          <a:xfrm flipV="1">
            <a:off x="1173018" y="1782618"/>
            <a:ext cx="0" cy="376843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2E063BD9-1947-469B-8252-6986FD3B9DAB}"/>
              </a:ext>
            </a:extLst>
          </p:cNvPr>
          <p:cNvCxnSpPr>
            <a:cxnSpLocks/>
          </p:cNvCxnSpPr>
          <p:nvPr/>
        </p:nvCxnSpPr>
        <p:spPr>
          <a:xfrm>
            <a:off x="1182255" y="2241280"/>
            <a:ext cx="6142181" cy="240145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46FF7C9B-F399-46F5-939F-5B0D564AA634}"/>
              </a:ext>
            </a:extLst>
          </p:cNvPr>
          <p:cNvCxnSpPr>
            <a:cxnSpLocks/>
          </p:cNvCxnSpPr>
          <p:nvPr/>
        </p:nvCxnSpPr>
        <p:spPr>
          <a:xfrm>
            <a:off x="1182255" y="3706002"/>
            <a:ext cx="6049817" cy="130369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915EC3D7-787A-48A8-9454-6D416DF548A4}"/>
              </a:ext>
            </a:extLst>
          </p:cNvPr>
          <p:cNvCxnSpPr>
            <a:cxnSpLocks/>
          </p:cNvCxnSpPr>
          <p:nvPr/>
        </p:nvCxnSpPr>
        <p:spPr>
          <a:xfrm>
            <a:off x="1182255" y="4634202"/>
            <a:ext cx="6040581" cy="71365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68A213CA-6B80-4A01-9681-14BBA4284F26}"/>
              </a:ext>
            </a:extLst>
          </p:cNvPr>
          <p:cNvSpPr txBox="1"/>
          <p:nvPr/>
        </p:nvSpPr>
        <p:spPr>
          <a:xfrm>
            <a:off x="7961745" y="5458691"/>
            <a:ext cx="831269" cy="369332"/>
          </a:xfrm>
          <a:prstGeom prst="rect">
            <a:avLst/>
          </a:prstGeom>
          <a:noFill/>
        </p:spPr>
        <p:txBody>
          <a:bodyPr wrap="square" rtlCol="0">
            <a:spAutoFit/>
          </a:bodyPr>
          <a:lstStyle/>
          <a:p>
            <a:r>
              <a:rPr kumimoji="1" lang="ja-JP" altLang="en-US" dirty="0"/>
              <a:t>時点</a:t>
            </a:r>
          </a:p>
        </p:txBody>
      </p:sp>
      <p:sp>
        <p:nvSpPr>
          <p:cNvPr id="21" name="テキスト ボックス 20">
            <a:extLst>
              <a:ext uri="{FF2B5EF4-FFF2-40B4-BE49-F238E27FC236}">
                <a16:creationId xmlns:a16="http://schemas.microsoft.com/office/drawing/2014/main" id="{AFE73A51-D43F-48E7-8DEC-5CA31CFEF221}"/>
              </a:ext>
            </a:extLst>
          </p:cNvPr>
          <p:cNvSpPr txBox="1"/>
          <p:nvPr/>
        </p:nvSpPr>
        <p:spPr>
          <a:xfrm>
            <a:off x="379266" y="1415653"/>
            <a:ext cx="2677965" cy="369332"/>
          </a:xfrm>
          <a:prstGeom prst="rect">
            <a:avLst/>
          </a:prstGeom>
          <a:noFill/>
        </p:spPr>
        <p:txBody>
          <a:bodyPr wrap="square" rtlCol="0">
            <a:spAutoFit/>
          </a:bodyPr>
          <a:lstStyle/>
          <a:p>
            <a:r>
              <a:rPr kumimoji="1" lang="en-US" altLang="ja-JP" dirty="0"/>
              <a:t>SS*,SSM,PSM</a:t>
            </a:r>
            <a:r>
              <a:rPr kumimoji="1" lang="ja-JP" altLang="en-US" dirty="0"/>
              <a:t>の割引価値</a:t>
            </a:r>
          </a:p>
        </p:txBody>
      </p:sp>
      <p:cxnSp>
        <p:nvCxnSpPr>
          <p:cNvPr id="23" name="直線コネクタ 22">
            <a:extLst>
              <a:ext uri="{FF2B5EF4-FFF2-40B4-BE49-F238E27FC236}">
                <a16:creationId xmlns:a16="http://schemas.microsoft.com/office/drawing/2014/main" id="{58129658-9364-4FE6-8D5E-09B83F3A3864}"/>
              </a:ext>
            </a:extLst>
          </p:cNvPr>
          <p:cNvCxnSpPr>
            <a:cxnSpLocks/>
            <a:endCxn id="58" idx="2"/>
          </p:cNvCxnSpPr>
          <p:nvPr/>
        </p:nvCxnSpPr>
        <p:spPr>
          <a:xfrm flipV="1">
            <a:off x="4165615" y="3424269"/>
            <a:ext cx="87730" cy="21712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10E8E0B9-2CEF-4356-89EC-6FB80483A226}"/>
              </a:ext>
            </a:extLst>
          </p:cNvPr>
          <p:cNvCxnSpPr>
            <a:cxnSpLocks/>
          </p:cNvCxnSpPr>
          <p:nvPr/>
        </p:nvCxnSpPr>
        <p:spPr>
          <a:xfrm flipV="1">
            <a:off x="3274292" y="3075709"/>
            <a:ext cx="0" cy="2484582"/>
          </a:xfrm>
          <a:prstGeom prst="line">
            <a:avLst/>
          </a:prstGeom>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52005080-8613-49D1-B9CE-338D4C6E3190}"/>
              </a:ext>
            </a:extLst>
          </p:cNvPr>
          <p:cNvSpPr txBox="1"/>
          <p:nvPr/>
        </p:nvSpPr>
        <p:spPr>
          <a:xfrm>
            <a:off x="628649" y="2041236"/>
            <a:ext cx="535128" cy="369332"/>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SS</a:t>
            </a:r>
            <a:r>
              <a:rPr kumimoji="1" lang="en-US" altLang="ja-JP" dirty="0">
                <a:latin typeface="Times New Roman" panose="02020603050405020304" pitchFamily="18" charset="0"/>
                <a:cs typeface="Times New Roman" panose="02020603050405020304" pitchFamily="18" charset="0"/>
              </a:rPr>
              <a:t>*</a:t>
            </a:r>
            <a:endParaRPr kumimoji="1" lang="ja-JP" altLang="en-US" dirty="0">
              <a:latin typeface="Times New Roman" panose="02020603050405020304" pitchFamily="18" charset="0"/>
              <a:cs typeface="Times New Roman" panose="02020603050405020304" pitchFamily="18" charset="0"/>
            </a:endParaRPr>
          </a:p>
        </p:txBody>
      </p:sp>
      <p:sp>
        <p:nvSpPr>
          <p:cNvPr id="31" name="テキスト ボックス 30">
            <a:extLst>
              <a:ext uri="{FF2B5EF4-FFF2-40B4-BE49-F238E27FC236}">
                <a16:creationId xmlns:a16="http://schemas.microsoft.com/office/drawing/2014/main" id="{BBAAE248-3908-42C7-BCAB-BE8F5D1B4C9B}"/>
              </a:ext>
            </a:extLst>
          </p:cNvPr>
          <p:cNvSpPr txBox="1"/>
          <p:nvPr/>
        </p:nvSpPr>
        <p:spPr>
          <a:xfrm>
            <a:off x="628649" y="3505958"/>
            <a:ext cx="572074" cy="369332"/>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SS</a:t>
            </a:r>
            <a:r>
              <a:rPr kumimoji="1" lang="en-US" altLang="ja-JP" i="1" baseline="30000" dirty="0">
                <a:latin typeface="Times New Roman" panose="02020603050405020304" pitchFamily="18" charset="0"/>
                <a:cs typeface="Times New Roman" panose="02020603050405020304" pitchFamily="18" charset="0"/>
              </a:rPr>
              <a:t>M</a:t>
            </a:r>
            <a:endParaRPr kumimoji="1" lang="ja-JP" altLang="en-US" baseline="30000" dirty="0">
              <a:latin typeface="Times New Roman" panose="02020603050405020304" pitchFamily="18" charset="0"/>
              <a:cs typeface="Times New Roman" panose="02020603050405020304" pitchFamily="18" charset="0"/>
            </a:endParaRPr>
          </a:p>
        </p:txBody>
      </p:sp>
      <p:sp>
        <p:nvSpPr>
          <p:cNvPr id="33" name="テキスト ボックス 32">
            <a:extLst>
              <a:ext uri="{FF2B5EF4-FFF2-40B4-BE49-F238E27FC236}">
                <a16:creationId xmlns:a16="http://schemas.microsoft.com/office/drawing/2014/main" id="{FA5D3CF6-F749-4A46-A8BF-F51EDEAEF3C0}"/>
              </a:ext>
            </a:extLst>
          </p:cNvPr>
          <p:cNvSpPr txBox="1"/>
          <p:nvPr/>
        </p:nvSpPr>
        <p:spPr>
          <a:xfrm>
            <a:off x="581891" y="4459523"/>
            <a:ext cx="618832" cy="369332"/>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PS</a:t>
            </a:r>
            <a:r>
              <a:rPr kumimoji="1" lang="en-US" altLang="ja-JP" i="1" baseline="30000" dirty="0">
                <a:latin typeface="Times New Roman" panose="02020603050405020304" pitchFamily="18" charset="0"/>
                <a:cs typeface="Times New Roman" panose="02020603050405020304" pitchFamily="18" charset="0"/>
              </a:rPr>
              <a:t>M</a:t>
            </a:r>
            <a:endParaRPr kumimoji="1" lang="ja-JP" altLang="en-US" baseline="30000" dirty="0">
              <a:latin typeface="Times New Roman" panose="02020603050405020304" pitchFamily="18" charset="0"/>
              <a:cs typeface="Times New Roman" panose="02020603050405020304" pitchFamily="18" charset="0"/>
            </a:endParaRPr>
          </a:p>
        </p:txBody>
      </p:sp>
      <p:sp>
        <p:nvSpPr>
          <p:cNvPr id="35" name="正方形/長方形 34">
            <a:extLst>
              <a:ext uri="{FF2B5EF4-FFF2-40B4-BE49-F238E27FC236}">
                <a16:creationId xmlns:a16="http://schemas.microsoft.com/office/drawing/2014/main" id="{F122E416-90F2-4BC7-AA3C-19285D4D787C}"/>
              </a:ext>
            </a:extLst>
          </p:cNvPr>
          <p:cNvSpPr/>
          <p:nvPr/>
        </p:nvSpPr>
        <p:spPr>
          <a:xfrm>
            <a:off x="3295479" y="3474895"/>
            <a:ext cx="902459" cy="607732"/>
          </a:xfrm>
          <a:prstGeom prst="rect">
            <a:avLst/>
          </a:prstGeom>
          <a:solidFill>
            <a:schemeClr val="bg2">
              <a:lumMod val="9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直角三角形 35">
            <a:extLst>
              <a:ext uri="{FF2B5EF4-FFF2-40B4-BE49-F238E27FC236}">
                <a16:creationId xmlns:a16="http://schemas.microsoft.com/office/drawing/2014/main" id="{964CF1B2-19D2-4ED2-A22E-18D30FD0FCB8}"/>
              </a:ext>
            </a:extLst>
          </p:cNvPr>
          <p:cNvSpPr/>
          <p:nvPr/>
        </p:nvSpPr>
        <p:spPr>
          <a:xfrm>
            <a:off x="3280777" y="3053578"/>
            <a:ext cx="926389" cy="421164"/>
          </a:xfrm>
          <a:prstGeom prst="rtTriangle">
            <a:avLst/>
          </a:prstGeom>
          <a:solidFill>
            <a:schemeClr val="bg2">
              <a:lumMod val="9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a:extLst>
              <a:ext uri="{FF2B5EF4-FFF2-40B4-BE49-F238E27FC236}">
                <a16:creationId xmlns:a16="http://schemas.microsoft.com/office/drawing/2014/main" id="{C99D4A54-4CEF-4C92-A1E3-053FABF9B15C}"/>
              </a:ext>
            </a:extLst>
          </p:cNvPr>
          <p:cNvSpPr txBox="1"/>
          <p:nvPr/>
        </p:nvSpPr>
        <p:spPr>
          <a:xfrm>
            <a:off x="3103408" y="5574402"/>
            <a:ext cx="526478" cy="461665"/>
          </a:xfrm>
          <a:prstGeom prst="rect">
            <a:avLst/>
          </a:prstGeom>
          <a:noFill/>
        </p:spPr>
        <p:txBody>
          <a:bodyPr wrap="square" rtlCol="0">
            <a:spAutoFit/>
          </a:bodyPr>
          <a:lstStyle/>
          <a:p>
            <a:r>
              <a:rPr kumimoji="1" lang="en-US" altLang="ja-JP" sz="2400" i="1" dirty="0" err="1">
                <a:latin typeface="Times New Roman" panose="02020603050405020304" pitchFamily="18" charset="0"/>
                <a:cs typeface="Times New Roman" panose="02020603050405020304" pitchFamily="18" charset="0"/>
              </a:rPr>
              <a:t>t</a:t>
            </a:r>
            <a:r>
              <a:rPr kumimoji="1" lang="en-US" altLang="ja-JP" sz="2400" i="1" baseline="30000" dirty="0" err="1">
                <a:latin typeface="Times New Roman" panose="02020603050405020304" pitchFamily="18" charset="0"/>
                <a:cs typeface="Times New Roman" panose="02020603050405020304" pitchFamily="18" charset="0"/>
              </a:rPr>
              <a:t>F</a:t>
            </a:r>
            <a:endParaRPr kumimoji="1" lang="ja-JP" altLang="en-US" sz="2400" i="1" baseline="30000" dirty="0">
              <a:latin typeface="Times New Roman" panose="02020603050405020304" pitchFamily="18" charset="0"/>
              <a:cs typeface="Times New Roman" panose="02020603050405020304" pitchFamily="18" charset="0"/>
            </a:endParaRPr>
          </a:p>
        </p:txBody>
      </p:sp>
      <p:sp>
        <p:nvSpPr>
          <p:cNvPr id="38" name="テキスト ボックス 37">
            <a:extLst>
              <a:ext uri="{FF2B5EF4-FFF2-40B4-BE49-F238E27FC236}">
                <a16:creationId xmlns:a16="http://schemas.microsoft.com/office/drawing/2014/main" id="{42A7C207-0D55-47B9-A57A-8512E1548759}"/>
              </a:ext>
            </a:extLst>
          </p:cNvPr>
          <p:cNvSpPr txBox="1"/>
          <p:nvPr/>
        </p:nvSpPr>
        <p:spPr>
          <a:xfrm>
            <a:off x="2216718" y="5595518"/>
            <a:ext cx="572655" cy="461665"/>
          </a:xfrm>
          <a:prstGeom prst="rect">
            <a:avLst/>
          </a:prstGeom>
          <a:noFill/>
        </p:spPr>
        <p:txBody>
          <a:bodyPr wrap="square" rtlCol="0">
            <a:spAutoFit/>
          </a:bodyPr>
          <a:lstStyle/>
          <a:p>
            <a:r>
              <a:rPr kumimoji="1" lang="en-US" altLang="ja-JP" sz="2400" i="1" dirty="0">
                <a:latin typeface="Times New Roman" panose="02020603050405020304" pitchFamily="18" charset="0"/>
                <a:cs typeface="Times New Roman" panose="02020603050405020304" pitchFamily="18" charset="0"/>
              </a:rPr>
              <a:t>T</a:t>
            </a:r>
            <a:endParaRPr kumimoji="1" lang="ja-JP" altLang="en-US" sz="2400" baseline="-25000" dirty="0">
              <a:latin typeface="Times New Roman" panose="02020603050405020304" pitchFamily="18" charset="0"/>
              <a:cs typeface="Times New Roman" panose="02020603050405020304" pitchFamily="18" charset="0"/>
            </a:endParaRPr>
          </a:p>
        </p:txBody>
      </p:sp>
      <p:sp>
        <p:nvSpPr>
          <p:cNvPr id="39" name="テキスト ボックス 38">
            <a:extLst>
              <a:ext uri="{FF2B5EF4-FFF2-40B4-BE49-F238E27FC236}">
                <a16:creationId xmlns:a16="http://schemas.microsoft.com/office/drawing/2014/main" id="{DB55C8C4-4F7D-4416-8FC1-FD8F5810A2B6}"/>
              </a:ext>
            </a:extLst>
          </p:cNvPr>
          <p:cNvSpPr txBox="1"/>
          <p:nvPr/>
        </p:nvSpPr>
        <p:spPr>
          <a:xfrm>
            <a:off x="3976252" y="5574402"/>
            <a:ext cx="572655" cy="461665"/>
          </a:xfrm>
          <a:prstGeom prst="rect">
            <a:avLst/>
          </a:prstGeom>
          <a:noFill/>
        </p:spPr>
        <p:txBody>
          <a:bodyPr wrap="square" rtlCol="0">
            <a:spAutoFit/>
          </a:bodyPr>
          <a:lstStyle/>
          <a:p>
            <a:r>
              <a:rPr kumimoji="1" lang="en-US" altLang="ja-JP" sz="2400" i="1" dirty="0">
                <a:latin typeface="Times New Roman" panose="02020603050405020304" pitchFamily="18" charset="0"/>
                <a:cs typeface="Times New Roman" panose="02020603050405020304" pitchFamily="18" charset="0"/>
              </a:rPr>
              <a:t>t</a:t>
            </a:r>
            <a:endParaRPr kumimoji="1" lang="ja-JP" altLang="en-US" sz="2400" i="1" dirty="0">
              <a:latin typeface="Times New Roman" panose="02020603050405020304" pitchFamily="18" charset="0"/>
              <a:cs typeface="Times New Roman" panose="02020603050405020304" pitchFamily="18" charset="0"/>
            </a:endParaRPr>
          </a:p>
        </p:txBody>
      </p:sp>
      <p:sp>
        <p:nvSpPr>
          <p:cNvPr id="44" name="テキスト ボックス 43">
            <a:extLst>
              <a:ext uri="{FF2B5EF4-FFF2-40B4-BE49-F238E27FC236}">
                <a16:creationId xmlns:a16="http://schemas.microsoft.com/office/drawing/2014/main" id="{9C7D8431-AACA-444E-BD24-0BEDEE18F82B}"/>
              </a:ext>
            </a:extLst>
          </p:cNvPr>
          <p:cNvSpPr txBox="1"/>
          <p:nvPr/>
        </p:nvSpPr>
        <p:spPr>
          <a:xfrm>
            <a:off x="1163777" y="3328124"/>
            <a:ext cx="372218" cy="461665"/>
          </a:xfrm>
          <a:prstGeom prst="rect">
            <a:avLst/>
          </a:prstGeom>
          <a:noFill/>
        </p:spPr>
        <p:txBody>
          <a:bodyPr wrap="none" rtlCol="0">
            <a:spAutoFit/>
          </a:bodyPr>
          <a:lstStyle/>
          <a:p>
            <a:r>
              <a:rPr kumimoji="1" lang="en-US" altLang="ja-JP" sz="2400" i="1" dirty="0">
                <a:latin typeface="Times New Roman" panose="02020603050405020304" pitchFamily="18" charset="0"/>
                <a:cs typeface="Times New Roman" panose="02020603050405020304" pitchFamily="18" charset="0"/>
              </a:rPr>
              <a:t>A</a:t>
            </a:r>
            <a:endParaRPr kumimoji="1" lang="ja-JP" altLang="en-US" i="1" dirty="0">
              <a:latin typeface="Times New Roman" panose="02020603050405020304" pitchFamily="18" charset="0"/>
              <a:cs typeface="Times New Roman" panose="02020603050405020304" pitchFamily="18" charset="0"/>
            </a:endParaRPr>
          </a:p>
        </p:txBody>
      </p:sp>
      <p:sp>
        <p:nvSpPr>
          <p:cNvPr id="50" name="テキスト ボックス 49">
            <a:extLst>
              <a:ext uri="{FF2B5EF4-FFF2-40B4-BE49-F238E27FC236}">
                <a16:creationId xmlns:a16="http://schemas.microsoft.com/office/drawing/2014/main" id="{3F2FD10D-B43B-4C2E-A310-F05C42B7AF9F}"/>
              </a:ext>
            </a:extLst>
          </p:cNvPr>
          <p:cNvSpPr txBox="1"/>
          <p:nvPr/>
        </p:nvSpPr>
        <p:spPr>
          <a:xfrm>
            <a:off x="7250542" y="4357851"/>
            <a:ext cx="407484" cy="461665"/>
          </a:xfrm>
          <a:prstGeom prst="rect">
            <a:avLst/>
          </a:prstGeom>
          <a:noFill/>
        </p:spPr>
        <p:txBody>
          <a:bodyPr wrap="none" rtlCol="0">
            <a:spAutoFit/>
          </a:bodyPr>
          <a:lstStyle/>
          <a:p>
            <a:r>
              <a:rPr kumimoji="1" lang="en-US" altLang="ja-JP" sz="2400" i="1" dirty="0">
                <a:latin typeface="Times New Roman" panose="02020603050405020304" pitchFamily="18" charset="0"/>
                <a:cs typeface="Times New Roman" panose="02020603050405020304" pitchFamily="18" charset="0"/>
              </a:rPr>
              <a:t>D</a:t>
            </a:r>
            <a:endParaRPr kumimoji="1" lang="ja-JP" altLang="en-US" i="1" dirty="0">
              <a:latin typeface="Times New Roman" panose="02020603050405020304" pitchFamily="18" charset="0"/>
              <a:cs typeface="Times New Roman" panose="02020603050405020304" pitchFamily="18" charset="0"/>
            </a:endParaRPr>
          </a:p>
        </p:txBody>
      </p:sp>
      <p:sp>
        <p:nvSpPr>
          <p:cNvPr id="52" name="テキスト ボックス 51">
            <a:extLst>
              <a:ext uri="{FF2B5EF4-FFF2-40B4-BE49-F238E27FC236}">
                <a16:creationId xmlns:a16="http://schemas.microsoft.com/office/drawing/2014/main" id="{8EE1AB84-00D8-4F60-B5E5-4A9B24AA0BAC}"/>
              </a:ext>
            </a:extLst>
          </p:cNvPr>
          <p:cNvSpPr txBox="1"/>
          <p:nvPr/>
        </p:nvSpPr>
        <p:spPr>
          <a:xfrm>
            <a:off x="3227097" y="2651007"/>
            <a:ext cx="389850" cy="461665"/>
          </a:xfrm>
          <a:prstGeom prst="rect">
            <a:avLst/>
          </a:prstGeom>
          <a:noFill/>
        </p:spPr>
        <p:txBody>
          <a:bodyPr wrap="none" rtlCol="0">
            <a:spAutoFit/>
          </a:bodyPr>
          <a:lstStyle/>
          <a:p>
            <a:r>
              <a:rPr kumimoji="1" lang="en-US" altLang="ja-JP" sz="2400" i="1" dirty="0">
                <a:latin typeface="Times New Roman" panose="02020603050405020304" pitchFamily="18" charset="0"/>
                <a:cs typeface="Times New Roman" panose="02020603050405020304" pitchFamily="18" charset="0"/>
              </a:rPr>
              <a:t>C</a:t>
            </a:r>
            <a:endParaRPr kumimoji="1" lang="ja-JP" altLang="en-US" i="1" dirty="0">
              <a:latin typeface="Times New Roman" panose="02020603050405020304" pitchFamily="18" charset="0"/>
              <a:cs typeface="Times New Roman" panose="02020603050405020304" pitchFamily="18" charset="0"/>
            </a:endParaRPr>
          </a:p>
        </p:txBody>
      </p:sp>
      <p:sp>
        <p:nvSpPr>
          <p:cNvPr id="54" name="テキスト ボックス 53">
            <a:extLst>
              <a:ext uri="{FF2B5EF4-FFF2-40B4-BE49-F238E27FC236}">
                <a16:creationId xmlns:a16="http://schemas.microsoft.com/office/drawing/2014/main" id="{87D1F3FE-EA61-4E4A-9B27-7F1F6A3B0F46}"/>
              </a:ext>
            </a:extLst>
          </p:cNvPr>
          <p:cNvSpPr txBox="1"/>
          <p:nvPr/>
        </p:nvSpPr>
        <p:spPr>
          <a:xfrm>
            <a:off x="3249344" y="3773075"/>
            <a:ext cx="372218" cy="461665"/>
          </a:xfrm>
          <a:prstGeom prst="rect">
            <a:avLst/>
          </a:prstGeom>
          <a:noFill/>
        </p:spPr>
        <p:txBody>
          <a:bodyPr wrap="none" rtlCol="0">
            <a:spAutoFit/>
          </a:bodyPr>
          <a:lstStyle/>
          <a:p>
            <a:r>
              <a:rPr kumimoji="1" lang="en-US" altLang="ja-JP" sz="2400" i="1" dirty="0">
                <a:latin typeface="Times New Roman" panose="02020603050405020304" pitchFamily="18" charset="0"/>
                <a:cs typeface="Times New Roman" panose="02020603050405020304" pitchFamily="18" charset="0"/>
              </a:rPr>
              <a:t>B</a:t>
            </a:r>
            <a:endParaRPr kumimoji="1" lang="ja-JP" altLang="en-US" i="1" dirty="0">
              <a:latin typeface="Times New Roman" panose="02020603050405020304" pitchFamily="18" charset="0"/>
              <a:cs typeface="Times New Roman" panose="02020603050405020304" pitchFamily="18" charset="0"/>
            </a:endParaRPr>
          </a:p>
        </p:txBody>
      </p:sp>
      <p:sp>
        <p:nvSpPr>
          <p:cNvPr id="56" name="テキスト ボックス 55">
            <a:extLst>
              <a:ext uri="{FF2B5EF4-FFF2-40B4-BE49-F238E27FC236}">
                <a16:creationId xmlns:a16="http://schemas.microsoft.com/office/drawing/2014/main" id="{4179A01D-90C5-4057-B895-673129BADFE7}"/>
              </a:ext>
            </a:extLst>
          </p:cNvPr>
          <p:cNvSpPr txBox="1"/>
          <p:nvPr/>
        </p:nvSpPr>
        <p:spPr>
          <a:xfrm>
            <a:off x="4087091" y="3928390"/>
            <a:ext cx="474810" cy="461665"/>
          </a:xfrm>
          <a:prstGeom prst="rect">
            <a:avLst/>
          </a:prstGeom>
          <a:noFill/>
        </p:spPr>
        <p:txBody>
          <a:bodyPr wrap="none" rtlCol="0">
            <a:spAutoFit/>
          </a:bodyPr>
          <a:lstStyle/>
          <a:p>
            <a:r>
              <a:rPr kumimoji="1" lang="en-US" altLang="ja-JP" sz="2400" i="1" dirty="0">
                <a:latin typeface="Times New Roman" panose="02020603050405020304" pitchFamily="18" charset="0"/>
                <a:cs typeface="Times New Roman" panose="02020603050405020304" pitchFamily="18" charset="0"/>
              </a:rPr>
              <a:t>B’</a:t>
            </a:r>
            <a:endParaRPr kumimoji="1" lang="ja-JP" altLang="en-US" i="1" dirty="0">
              <a:latin typeface="Times New Roman" panose="02020603050405020304" pitchFamily="18" charset="0"/>
              <a:cs typeface="Times New Roman" panose="02020603050405020304" pitchFamily="18" charset="0"/>
            </a:endParaRPr>
          </a:p>
        </p:txBody>
      </p:sp>
      <p:sp>
        <p:nvSpPr>
          <p:cNvPr id="58" name="テキスト ボックス 57">
            <a:extLst>
              <a:ext uri="{FF2B5EF4-FFF2-40B4-BE49-F238E27FC236}">
                <a16:creationId xmlns:a16="http://schemas.microsoft.com/office/drawing/2014/main" id="{2C5D0E21-F93D-4079-BDAC-8AFDC00B5EA9}"/>
              </a:ext>
            </a:extLst>
          </p:cNvPr>
          <p:cNvSpPr txBox="1"/>
          <p:nvPr/>
        </p:nvSpPr>
        <p:spPr>
          <a:xfrm>
            <a:off x="4007123" y="2962604"/>
            <a:ext cx="492443" cy="461665"/>
          </a:xfrm>
          <a:prstGeom prst="rect">
            <a:avLst/>
          </a:prstGeom>
          <a:noFill/>
        </p:spPr>
        <p:txBody>
          <a:bodyPr wrap="none" rtlCol="0">
            <a:spAutoFit/>
          </a:bodyPr>
          <a:lstStyle/>
          <a:p>
            <a:r>
              <a:rPr kumimoji="1" lang="en-US" altLang="ja-JP" sz="2400" i="1" dirty="0">
                <a:latin typeface="Times New Roman" panose="02020603050405020304" pitchFamily="18" charset="0"/>
                <a:cs typeface="Times New Roman" panose="02020603050405020304" pitchFamily="18" charset="0"/>
              </a:rPr>
              <a:t>C’</a:t>
            </a:r>
            <a:endParaRPr kumimoji="1" lang="ja-JP" altLang="en-US" i="1" dirty="0">
              <a:latin typeface="Times New Roman" panose="02020603050405020304" pitchFamily="18" charset="0"/>
              <a:cs typeface="Times New Roman" panose="02020603050405020304" pitchFamily="18" charset="0"/>
            </a:endParaRPr>
          </a:p>
        </p:txBody>
      </p:sp>
      <p:sp>
        <p:nvSpPr>
          <p:cNvPr id="59" name="テキスト ボックス 58">
            <a:extLst>
              <a:ext uri="{FF2B5EF4-FFF2-40B4-BE49-F238E27FC236}">
                <a16:creationId xmlns:a16="http://schemas.microsoft.com/office/drawing/2014/main" id="{DFD078B6-D32C-4194-AA09-9A03953A912A}"/>
              </a:ext>
            </a:extLst>
          </p:cNvPr>
          <p:cNvSpPr txBox="1"/>
          <p:nvPr/>
        </p:nvSpPr>
        <p:spPr>
          <a:xfrm>
            <a:off x="3586871" y="1144213"/>
            <a:ext cx="5363160" cy="1107996"/>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sz="2400" i="1" dirty="0">
                <a:latin typeface="Times New Roman" panose="02020603050405020304" pitchFamily="18" charset="0"/>
                <a:cs typeface="Times New Roman" panose="02020603050405020304" pitchFamily="18" charset="0"/>
              </a:rPr>
              <a:t>T</a:t>
            </a:r>
            <a:r>
              <a:rPr kumimoji="1" lang="ja-JP" altLang="en-US" sz="2400" dirty="0">
                <a:latin typeface="Times New Roman" panose="02020603050405020304" pitchFamily="18" charset="0"/>
                <a:cs typeface="Times New Roman" panose="02020603050405020304" pitchFamily="18" charset="0"/>
              </a:rPr>
              <a:t>：</a:t>
            </a:r>
            <a:r>
              <a:rPr kumimoji="1" lang="ja-JP" altLang="en-US" sz="2400" dirty="0"/>
              <a:t>模倣期間；　</a:t>
            </a:r>
            <a:r>
              <a:rPr kumimoji="1" lang="en-US" altLang="ja-JP" sz="2400" i="1" dirty="0">
                <a:latin typeface="Times New Roman" panose="02020603050405020304" pitchFamily="18" charset="0"/>
                <a:cs typeface="Times New Roman" panose="02020603050405020304" pitchFamily="18" charset="0"/>
              </a:rPr>
              <a:t>t</a:t>
            </a:r>
            <a:r>
              <a:rPr kumimoji="1" lang="ja-JP" altLang="en-US" sz="2400" dirty="0"/>
              <a:t>：特許期間</a:t>
            </a:r>
            <a:endParaRPr kumimoji="1" lang="en-US" altLang="ja-JP" sz="2400" dirty="0"/>
          </a:p>
          <a:p>
            <a:pPr marL="285750" indent="-285750">
              <a:buFont typeface="Arial" panose="020B0604020202020204" pitchFamily="34" charset="0"/>
              <a:buChar char="•"/>
            </a:pPr>
            <a:r>
              <a:rPr kumimoji="1" lang="en-US" altLang="ja-JP" sz="2400" i="1" dirty="0" err="1">
                <a:latin typeface="Times New Roman" panose="02020603050405020304" pitchFamily="18" charset="0"/>
                <a:cs typeface="Times New Roman" panose="02020603050405020304" pitchFamily="18" charset="0"/>
              </a:rPr>
              <a:t>t</a:t>
            </a:r>
            <a:r>
              <a:rPr kumimoji="1" lang="en-US" altLang="ja-JP" sz="2400" i="1" baseline="30000" dirty="0" err="1">
                <a:latin typeface="Times New Roman" panose="02020603050405020304" pitchFamily="18" charset="0"/>
                <a:cs typeface="Times New Roman" panose="02020603050405020304" pitchFamily="18" charset="0"/>
              </a:rPr>
              <a:t>F</a:t>
            </a:r>
            <a:r>
              <a:rPr kumimoji="1" lang="ja-JP" altLang="en-US" sz="2400" dirty="0"/>
              <a:t>：固定費が回収できるまでの期間</a:t>
            </a:r>
            <a:endParaRPr kumimoji="1" lang="en-US" altLang="ja-JP" sz="2400" dirty="0"/>
          </a:p>
          <a:p>
            <a:pPr marL="285750" indent="-285750">
              <a:buFont typeface="Arial" panose="020B0604020202020204" pitchFamily="34" charset="0"/>
              <a:buChar char="•"/>
            </a:pPr>
            <a:endParaRPr kumimoji="1" lang="ja-JP" altLang="en-US" dirty="0"/>
          </a:p>
        </p:txBody>
      </p:sp>
      <p:cxnSp>
        <p:nvCxnSpPr>
          <p:cNvPr id="10" name="直線コネクタ 9">
            <a:extLst>
              <a:ext uri="{FF2B5EF4-FFF2-40B4-BE49-F238E27FC236}">
                <a16:creationId xmlns:a16="http://schemas.microsoft.com/office/drawing/2014/main" id="{DCE4E549-F944-4FDD-98FB-FA71230CADA4}"/>
              </a:ext>
            </a:extLst>
          </p:cNvPr>
          <p:cNvCxnSpPr>
            <a:cxnSpLocks/>
          </p:cNvCxnSpPr>
          <p:nvPr/>
        </p:nvCxnSpPr>
        <p:spPr>
          <a:xfrm>
            <a:off x="1182255" y="3651676"/>
            <a:ext cx="3038768" cy="675783"/>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B4BF7685-5DBA-44A7-9EF4-F441A2003E33}"/>
              </a:ext>
            </a:extLst>
          </p:cNvPr>
          <p:cNvCxnSpPr>
            <a:cxnSpLocks/>
          </p:cNvCxnSpPr>
          <p:nvPr/>
        </p:nvCxnSpPr>
        <p:spPr>
          <a:xfrm flipV="1">
            <a:off x="4174851" y="3407529"/>
            <a:ext cx="32322" cy="893733"/>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6E98DA83-DFA2-4769-9FCA-B6D14101CA62}"/>
              </a:ext>
            </a:extLst>
          </p:cNvPr>
          <p:cNvCxnSpPr>
            <a:cxnSpLocks/>
          </p:cNvCxnSpPr>
          <p:nvPr/>
        </p:nvCxnSpPr>
        <p:spPr>
          <a:xfrm>
            <a:off x="4216409" y="3483910"/>
            <a:ext cx="2961621" cy="1172935"/>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直角三角形 25">
            <a:extLst>
              <a:ext uri="{FF2B5EF4-FFF2-40B4-BE49-F238E27FC236}">
                <a16:creationId xmlns:a16="http://schemas.microsoft.com/office/drawing/2014/main" id="{AE4D551E-F5B2-42B3-ACEC-2921E2741176}"/>
              </a:ext>
            </a:extLst>
          </p:cNvPr>
          <p:cNvSpPr/>
          <p:nvPr/>
        </p:nvSpPr>
        <p:spPr>
          <a:xfrm flipH="1" flipV="1">
            <a:off x="3204590" y="4078483"/>
            <a:ext cx="961024" cy="365897"/>
          </a:xfrm>
          <a:prstGeom prst="rtTriangle">
            <a:avLst/>
          </a:prstGeom>
          <a:solidFill>
            <a:schemeClr val="bg2">
              <a:lumMod val="9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7898EB4C-4632-46F2-A93D-4069092EF1CA}"/>
              </a:ext>
            </a:extLst>
          </p:cNvPr>
          <p:cNvSpPr txBox="1"/>
          <p:nvPr/>
        </p:nvSpPr>
        <p:spPr>
          <a:xfrm>
            <a:off x="5467927" y="3075709"/>
            <a:ext cx="3205018" cy="646331"/>
          </a:xfrm>
          <a:prstGeom prst="rect">
            <a:avLst/>
          </a:prstGeom>
          <a:noFill/>
        </p:spPr>
        <p:txBody>
          <a:bodyPr wrap="square" rtlCol="0">
            <a:spAutoFit/>
          </a:bodyPr>
          <a:lstStyle/>
          <a:p>
            <a:r>
              <a:rPr kumimoji="1" lang="ja-JP" altLang="en-US" dirty="0"/>
              <a:t>特許期間が</a:t>
            </a:r>
            <a:r>
              <a:rPr kumimoji="1" lang="en-US" altLang="ja-JP" dirty="0"/>
              <a:t>t</a:t>
            </a:r>
            <a:r>
              <a:rPr kumimoji="1" lang="ja-JP" altLang="en-US" dirty="0"/>
              <a:t>の場合の社会的余剰の経路（赤い線）</a:t>
            </a:r>
          </a:p>
        </p:txBody>
      </p:sp>
      <p:cxnSp>
        <p:nvCxnSpPr>
          <p:cNvPr id="30" name="直線矢印コネクタ 29">
            <a:extLst>
              <a:ext uri="{FF2B5EF4-FFF2-40B4-BE49-F238E27FC236}">
                <a16:creationId xmlns:a16="http://schemas.microsoft.com/office/drawing/2014/main" id="{4D95CBD4-A109-4CF9-8407-96055BEE3374}"/>
              </a:ext>
            </a:extLst>
          </p:cNvPr>
          <p:cNvCxnSpPr>
            <a:stCxn id="27" idx="1"/>
          </p:cNvCxnSpPr>
          <p:nvPr/>
        </p:nvCxnSpPr>
        <p:spPr>
          <a:xfrm flipH="1">
            <a:off x="5043619" y="3398875"/>
            <a:ext cx="424308" cy="3904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640BC021-3DEB-4E2C-AAC6-31D530EADFA6}"/>
              </a:ext>
            </a:extLst>
          </p:cNvPr>
          <p:cNvSpPr txBox="1"/>
          <p:nvPr/>
        </p:nvSpPr>
        <p:spPr>
          <a:xfrm>
            <a:off x="3685309" y="2295480"/>
            <a:ext cx="5218546" cy="461665"/>
          </a:xfrm>
          <a:prstGeom prst="rect">
            <a:avLst/>
          </a:prstGeom>
          <a:noFill/>
        </p:spPr>
        <p:txBody>
          <a:bodyPr wrap="square" rtlCol="0">
            <a:spAutoFit/>
          </a:bodyPr>
          <a:lstStyle/>
          <a:p>
            <a:r>
              <a:rPr kumimoji="1" lang="en-US" altLang="ja-JP" sz="2400" i="1" dirty="0">
                <a:latin typeface="Times New Roman" panose="02020603050405020304" pitchFamily="18" charset="0"/>
                <a:cs typeface="Times New Roman" panose="02020603050405020304" pitchFamily="18" charset="0"/>
              </a:rPr>
              <a:t>t</a:t>
            </a:r>
            <a:r>
              <a:rPr kumimoji="1" lang="en-US" altLang="ja-JP" sz="2400" dirty="0">
                <a:latin typeface="Times New Roman" panose="02020603050405020304" pitchFamily="18" charset="0"/>
                <a:cs typeface="Times New Roman" panose="02020603050405020304" pitchFamily="18" charset="0"/>
              </a:rPr>
              <a:t>&gt;</a:t>
            </a:r>
            <a:r>
              <a:rPr kumimoji="1" lang="en-US" altLang="ja-JP" sz="2400" i="1" dirty="0" err="1">
                <a:latin typeface="Times New Roman" panose="02020603050405020304" pitchFamily="18" charset="0"/>
                <a:cs typeface="Times New Roman" panose="02020603050405020304" pitchFamily="18" charset="0"/>
              </a:rPr>
              <a:t>t</a:t>
            </a:r>
            <a:r>
              <a:rPr kumimoji="1" lang="en-US" altLang="ja-JP" sz="2400" i="1" baseline="30000" dirty="0" err="1">
                <a:latin typeface="Times New Roman" panose="02020603050405020304" pitchFamily="18" charset="0"/>
                <a:cs typeface="Times New Roman" panose="02020603050405020304" pitchFamily="18" charset="0"/>
              </a:rPr>
              <a:t>F</a:t>
            </a:r>
            <a:r>
              <a:rPr kumimoji="1" lang="ja-JP" altLang="en-US" sz="2400" dirty="0"/>
              <a:t>とすることで失われる社会的余剰</a:t>
            </a:r>
          </a:p>
        </p:txBody>
      </p:sp>
      <p:cxnSp>
        <p:nvCxnSpPr>
          <p:cNvPr id="40" name="直線矢印コネクタ 39">
            <a:extLst>
              <a:ext uri="{FF2B5EF4-FFF2-40B4-BE49-F238E27FC236}">
                <a16:creationId xmlns:a16="http://schemas.microsoft.com/office/drawing/2014/main" id="{7FD51365-8EFD-4075-95F0-2B3FCB5B7BD0}"/>
              </a:ext>
            </a:extLst>
          </p:cNvPr>
          <p:cNvCxnSpPr/>
          <p:nvPr/>
        </p:nvCxnSpPr>
        <p:spPr>
          <a:xfrm flipH="1">
            <a:off x="3743971" y="2757145"/>
            <a:ext cx="263152" cy="8369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CEAF6E60-5529-4972-8C44-C534E6C1E4EC}"/>
              </a:ext>
            </a:extLst>
          </p:cNvPr>
          <p:cNvSpPr txBox="1"/>
          <p:nvPr/>
        </p:nvSpPr>
        <p:spPr>
          <a:xfrm>
            <a:off x="2032000" y="6197600"/>
            <a:ext cx="6640945" cy="461665"/>
          </a:xfrm>
          <a:prstGeom prst="rect">
            <a:avLst/>
          </a:prstGeom>
          <a:noFill/>
        </p:spPr>
        <p:txBody>
          <a:bodyPr wrap="square" rtlCol="0">
            <a:spAutoFit/>
          </a:bodyPr>
          <a:lstStyle/>
          <a:p>
            <a:r>
              <a:rPr kumimoji="1" lang="en-US" altLang="ja-JP" sz="2400" i="1" dirty="0">
                <a:latin typeface="Times New Roman" panose="02020603050405020304" pitchFamily="18" charset="0"/>
                <a:cs typeface="Times New Roman" panose="02020603050405020304" pitchFamily="18" charset="0"/>
              </a:rPr>
              <a:t>t</a:t>
            </a:r>
            <a:r>
              <a:rPr kumimoji="1" lang="en-US" altLang="ja-JP" sz="2400" dirty="0">
                <a:latin typeface="Times New Roman" panose="02020603050405020304" pitchFamily="18" charset="0"/>
                <a:cs typeface="Times New Roman" panose="02020603050405020304" pitchFamily="18" charset="0"/>
              </a:rPr>
              <a:t>=</a:t>
            </a:r>
            <a:r>
              <a:rPr kumimoji="1" lang="en-US" altLang="ja-JP" sz="2400" i="1" dirty="0" err="1">
                <a:latin typeface="Times New Roman" panose="02020603050405020304" pitchFamily="18" charset="0"/>
                <a:cs typeface="Times New Roman" panose="02020603050405020304" pitchFamily="18" charset="0"/>
              </a:rPr>
              <a:t>t</a:t>
            </a:r>
            <a:r>
              <a:rPr kumimoji="1" lang="en-US" altLang="ja-JP" sz="2400" i="1" baseline="-25000" dirty="0" err="1">
                <a:latin typeface="Times New Roman" panose="02020603050405020304" pitchFamily="18" charset="0"/>
                <a:cs typeface="Times New Roman" panose="02020603050405020304" pitchFamily="18" charset="0"/>
              </a:rPr>
              <a:t>F</a:t>
            </a:r>
            <a:r>
              <a:rPr kumimoji="1" lang="ja-JP" altLang="en-US" sz="2400" dirty="0"/>
              <a:t>に設定することが望ましいことがわかる</a:t>
            </a:r>
            <a:endParaRPr kumimoji="1" lang="ja-JP" altLang="en-US" dirty="0"/>
          </a:p>
        </p:txBody>
      </p:sp>
    </p:spTree>
    <p:extLst>
      <p:ext uri="{BB962C8B-B14F-4D97-AF65-F5344CB8AC3E}">
        <p14:creationId xmlns:p14="http://schemas.microsoft.com/office/powerpoint/2010/main" val="1843124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B95DBA-AC40-4D1C-8E23-4CF15B202172}"/>
              </a:ext>
            </a:extLst>
          </p:cNvPr>
          <p:cNvSpPr>
            <a:spLocks noGrp="1"/>
          </p:cNvSpPr>
          <p:nvPr>
            <p:ph type="title"/>
          </p:nvPr>
        </p:nvSpPr>
        <p:spPr/>
        <p:txBody>
          <a:bodyPr/>
          <a:lstStyle/>
          <a:p>
            <a:r>
              <a:rPr kumimoji="1" lang="ja-JP" altLang="en-US" dirty="0"/>
              <a:t>ここまでの議論のまとめ</a:t>
            </a:r>
          </a:p>
        </p:txBody>
      </p:sp>
      <p:sp>
        <p:nvSpPr>
          <p:cNvPr id="3" name="コンテンツ プレースホルダー 2">
            <a:extLst>
              <a:ext uri="{FF2B5EF4-FFF2-40B4-BE49-F238E27FC236}">
                <a16:creationId xmlns:a16="http://schemas.microsoft.com/office/drawing/2014/main" id="{23C68DC6-93AB-4732-9325-F8F41B8899AB}"/>
              </a:ext>
            </a:extLst>
          </p:cNvPr>
          <p:cNvSpPr>
            <a:spLocks noGrp="1"/>
          </p:cNvSpPr>
          <p:nvPr>
            <p:ph idx="1"/>
          </p:nvPr>
        </p:nvSpPr>
        <p:spPr/>
        <p:txBody>
          <a:bodyPr>
            <a:normAutofit lnSpcReduction="10000"/>
          </a:bodyPr>
          <a:lstStyle/>
          <a:p>
            <a:r>
              <a:rPr kumimoji="1" lang="ja-JP" altLang="en-US" dirty="0"/>
              <a:t>固定費が小さいか模倣の難しい製品については特許による保護の必要性は薄い</a:t>
            </a:r>
            <a:endParaRPr kumimoji="1" lang="en-US" altLang="ja-JP" dirty="0"/>
          </a:p>
          <a:p>
            <a:r>
              <a:rPr lang="ja-JP" altLang="en-US" dirty="0"/>
              <a:t>固定費が大きく模倣の簡単な製品については特許による保護が必要</a:t>
            </a:r>
            <a:endParaRPr lang="en-US" altLang="ja-JP" dirty="0"/>
          </a:p>
          <a:p>
            <a:r>
              <a:rPr kumimoji="1" lang="ja-JP" altLang="en-US" dirty="0"/>
              <a:t>特許による保護</a:t>
            </a:r>
            <a:r>
              <a:rPr kumimoji="1" lang="en-US" altLang="ja-JP" dirty="0">
                <a:sym typeface="Wingdings" panose="05000000000000000000" pitchFamily="2" charset="2"/>
              </a:rPr>
              <a:t></a:t>
            </a:r>
            <a:r>
              <a:rPr kumimoji="1" lang="ja-JP" altLang="en-US" dirty="0">
                <a:sym typeface="Wingdings" panose="05000000000000000000" pitchFamily="2" charset="2"/>
              </a:rPr>
              <a:t>独占的利益が研究開発のインセンティヴを与える</a:t>
            </a:r>
            <a:endParaRPr kumimoji="1" lang="en-US" altLang="ja-JP" dirty="0">
              <a:sym typeface="Wingdings" panose="05000000000000000000" pitchFamily="2" charset="2"/>
            </a:endParaRPr>
          </a:p>
          <a:p>
            <a:r>
              <a:rPr lang="ja-JP" altLang="en-US" dirty="0">
                <a:sym typeface="Wingdings" panose="05000000000000000000" pitchFamily="2" charset="2"/>
              </a:rPr>
              <a:t>しかし，特許期間を長くとりすぎると，独占の弊害が問題になる</a:t>
            </a:r>
            <a:endParaRPr lang="en-US" altLang="ja-JP" dirty="0">
              <a:sym typeface="Wingdings" panose="05000000000000000000" pitchFamily="2" charset="2"/>
            </a:endParaRPr>
          </a:p>
          <a:p>
            <a:r>
              <a:rPr kumimoji="1" lang="ja-JP" altLang="en-US" dirty="0">
                <a:sym typeface="Wingdings" panose="05000000000000000000" pitchFamily="2" charset="2"/>
              </a:rPr>
              <a:t>研究開発費（固定費）がちょうど回収できる期間に特許期間を設定することが望ましい</a:t>
            </a:r>
            <a:endParaRPr kumimoji="1" lang="en-US" altLang="ja-JP" dirty="0">
              <a:sym typeface="Wingdings" panose="05000000000000000000" pitchFamily="2" charset="2"/>
            </a:endParaRPr>
          </a:p>
          <a:p>
            <a:pPr marL="0" indent="0">
              <a:buNone/>
            </a:pPr>
            <a:endParaRPr kumimoji="1" lang="ja-JP" altLang="en-US" dirty="0"/>
          </a:p>
        </p:txBody>
      </p:sp>
    </p:spTree>
    <p:extLst>
      <p:ext uri="{BB962C8B-B14F-4D97-AF65-F5344CB8AC3E}">
        <p14:creationId xmlns:p14="http://schemas.microsoft.com/office/powerpoint/2010/main" val="1791241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E77B65-A7B4-4F24-AEED-4E38C8162B53}"/>
              </a:ext>
            </a:extLst>
          </p:cNvPr>
          <p:cNvSpPr>
            <a:spLocks noGrp="1"/>
          </p:cNvSpPr>
          <p:nvPr>
            <p:ph type="title"/>
          </p:nvPr>
        </p:nvSpPr>
        <p:spPr/>
        <p:txBody>
          <a:bodyPr/>
          <a:lstStyle/>
          <a:p>
            <a:r>
              <a:rPr kumimoji="1" lang="ja-JP" altLang="en-US" dirty="0"/>
              <a:t>複数のタイプの製品</a:t>
            </a: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C24BEAEF-8D17-47A3-B3B6-455D358DE3BA}"/>
                  </a:ext>
                </a:extLst>
              </p:cNvPr>
              <p:cNvSpPr>
                <a:spLocks noGrp="1"/>
              </p:cNvSpPr>
              <p:nvPr>
                <p:ph idx="1"/>
              </p:nvPr>
            </p:nvSpPr>
            <p:spPr>
              <a:xfrm>
                <a:off x="628650" y="1514764"/>
                <a:ext cx="7886700" cy="4662199"/>
              </a:xfrm>
            </p:spPr>
            <p:txBody>
              <a:bodyPr>
                <a:normAutofit fontScale="92500" lnSpcReduction="10000"/>
              </a:bodyPr>
              <a:lstStyle/>
              <a:p>
                <a:r>
                  <a:rPr kumimoji="1" lang="ja-JP" altLang="en-US" dirty="0"/>
                  <a:t>研究開発費の異なる二つのタイプの製品</a:t>
                </a:r>
                <a:endParaRPr kumimoji="1" lang="en-US" altLang="ja-JP" dirty="0"/>
              </a:p>
              <a:p>
                <a:pPr lvl="1"/>
                <a:r>
                  <a:rPr lang="ja-JP" altLang="en-US" dirty="0"/>
                  <a:t>研究開発費：</a:t>
                </a:r>
                <a:r>
                  <a:rPr lang="en-US" altLang="ja-JP" i="1" dirty="0">
                    <a:latin typeface="Times New Roman" panose="02020603050405020304" pitchFamily="18" charset="0"/>
                    <a:cs typeface="Times New Roman" panose="02020603050405020304" pitchFamily="18" charset="0"/>
                  </a:rPr>
                  <a:t>F</a:t>
                </a:r>
                <a:r>
                  <a:rPr lang="en-US" altLang="ja-JP" dirty="0">
                    <a:latin typeface="Times New Roman" panose="02020603050405020304" pitchFamily="18" charset="0"/>
                    <a:cs typeface="Times New Roman" panose="02020603050405020304" pitchFamily="18" charset="0"/>
                  </a:rPr>
                  <a:t> </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 </a:t>
                </a:r>
                <a:r>
                  <a:rPr lang="ja-JP" altLang="en-US" dirty="0">
                    <a:latin typeface="Times New Roman" panose="02020603050405020304" pitchFamily="18" charset="0"/>
                    <a:cs typeface="Times New Roman" panose="02020603050405020304" pitchFamily="18" charset="0"/>
                    <a:sym typeface="Wingdings" panose="05000000000000000000" pitchFamily="2" charset="2"/>
                  </a:rPr>
                  <a:t>固定費を回収できる期間 </a:t>
                </a:r>
                <a:r>
                  <a:rPr lang="en-US" altLang="ja-JP" i="1" dirty="0" err="1">
                    <a:latin typeface="Times New Roman" panose="02020603050405020304" pitchFamily="18" charset="0"/>
                    <a:cs typeface="Times New Roman" panose="02020603050405020304" pitchFamily="18" charset="0"/>
                    <a:sym typeface="Wingdings" panose="05000000000000000000" pitchFamily="2" charset="2"/>
                  </a:rPr>
                  <a:t>t</a:t>
                </a:r>
                <a:r>
                  <a:rPr lang="en-US" altLang="ja-JP" i="1" baseline="30000" dirty="0" err="1">
                    <a:latin typeface="Times New Roman" panose="02020603050405020304" pitchFamily="18" charset="0"/>
                    <a:cs typeface="Times New Roman" panose="02020603050405020304" pitchFamily="18" charset="0"/>
                    <a:sym typeface="Wingdings" panose="05000000000000000000" pitchFamily="2" charset="2"/>
                  </a:rPr>
                  <a:t>F</a:t>
                </a:r>
                <a:endParaRPr lang="en-US" altLang="ja-JP" i="1" baseline="30000" dirty="0">
                  <a:latin typeface="Times New Roman" panose="02020603050405020304" pitchFamily="18" charset="0"/>
                  <a:cs typeface="Times New Roman" panose="02020603050405020304" pitchFamily="18" charset="0"/>
                </a:endParaRPr>
              </a:p>
              <a:p>
                <a:pPr lvl="1"/>
                <a:r>
                  <a:rPr kumimoji="1" lang="ja-JP" altLang="en-US" dirty="0">
                    <a:latin typeface="Times New Roman" panose="02020603050405020304" pitchFamily="18" charset="0"/>
                    <a:cs typeface="Times New Roman" panose="02020603050405020304" pitchFamily="18" charset="0"/>
                  </a:rPr>
                  <a:t>研究開発費：</a:t>
                </a:r>
                <a:r>
                  <a:rPr kumimoji="1" lang="en-US" altLang="ja-JP" i="1" dirty="0">
                    <a:latin typeface="Times New Roman" panose="02020603050405020304" pitchFamily="18" charset="0"/>
                    <a:cs typeface="Times New Roman" panose="02020603050405020304" pitchFamily="18" charset="0"/>
                  </a:rPr>
                  <a:t>H</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  </a:t>
                </a:r>
                <a:r>
                  <a:rPr lang="ja-JP" altLang="en-US" dirty="0">
                    <a:latin typeface="Times New Roman" panose="02020603050405020304" pitchFamily="18" charset="0"/>
                    <a:cs typeface="Times New Roman" panose="02020603050405020304" pitchFamily="18" charset="0"/>
                    <a:sym typeface="Wingdings" panose="05000000000000000000" pitchFamily="2" charset="2"/>
                  </a:rPr>
                  <a:t>固定費を回収できる期間 </a:t>
                </a:r>
                <a:r>
                  <a:rPr lang="en-US" altLang="ja-JP" i="1" dirty="0" err="1">
                    <a:latin typeface="Times New Roman" panose="02020603050405020304" pitchFamily="18" charset="0"/>
                    <a:cs typeface="Times New Roman" panose="02020603050405020304" pitchFamily="18" charset="0"/>
                    <a:sym typeface="Wingdings" panose="05000000000000000000" pitchFamily="2" charset="2"/>
                  </a:rPr>
                  <a:t>t</a:t>
                </a:r>
                <a:r>
                  <a:rPr lang="en-US" altLang="ja-JP" i="1" baseline="30000" dirty="0" err="1">
                    <a:latin typeface="Times New Roman" panose="02020603050405020304" pitchFamily="18" charset="0"/>
                    <a:cs typeface="Times New Roman" panose="02020603050405020304" pitchFamily="18" charset="0"/>
                    <a:sym typeface="Wingdings" panose="05000000000000000000" pitchFamily="2" charset="2"/>
                  </a:rPr>
                  <a:t>H</a:t>
                </a:r>
                <a:endParaRPr lang="en-US" altLang="ja-JP" i="1" baseline="30000" dirty="0">
                  <a:latin typeface="Times New Roman" panose="02020603050405020304" pitchFamily="18" charset="0"/>
                  <a:cs typeface="Times New Roman" panose="02020603050405020304" pitchFamily="18" charset="0"/>
                  <a:sym typeface="Wingdings" panose="05000000000000000000" pitchFamily="2" charset="2"/>
                </a:endParaRPr>
              </a:p>
              <a:p>
                <a:pPr lvl="1"/>
                <a:r>
                  <a:rPr kumimoji="1" lang="ja-JP" altLang="en-US" dirty="0">
                    <a:latin typeface="Times New Roman" panose="02020603050405020304" pitchFamily="18" charset="0"/>
                    <a:cs typeface="Times New Roman" panose="02020603050405020304" pitchFamily="18" charset="0"/>
                    <a:sym typeface="Wingdings" panose="05000000000000000000" pitchFamily="2" charset="2"/>
                  </a:rPr>
                  <a:t>ただし，</a:t>
                </a:r>
                <a14:m>
                  <m:oMath xmlns:m="http://schemas.openxmlformats.org/officeDocument/2006/math">
                    <m:sSup>
                      <m:sSupPr>
                        <m:ctrlPr>
                          <a:rPr kumimoji="1" lang="en-US" altLang="ja-JP" i="1" smtClean="0">
                            <a:latin typeface="Cambria Math" panose="02040503050406030204" pitchFamily="18" charset="0"/>
                            <a:cs typeface="Times New Roman" panose="02020603050405020304" pitchFamily="18" charset="0"/>
                            <a:sym typeface="Wingdings" panose="05000000000000000000" pitchFamily="2" charset="2"/>
                          </a:rPr>
                        </m:ctrlPr>
                      </m:sSupPr>
                      <m:e>
                        <m:r>
                          <a:rPr kumimoji="1" lang="en-US" altLang="ja-JP" b="0" i="1" smtClean="0">
                            <a:latin typeface="Cambria Math" panose="02040503050406030204" pitchFamily="18" charset="0"/>
                            <a:cs typeface="Times New Roman" panose="02020603050405020304" pitchFamily="18" charset="0"/>
                            <a:sym typeface="Wingdings" panose="05000000000000000000" pitchFamily="2" charset="2"/>
                          </a:rPr>
                          <m:t>𝑡</m:t>
                        </m:r>
                      </m:e>
                      <m:sup>
                        <m:r>
                          <a:rPr kumimoji="1" lang="en-US" altLang="ja-JP" b="0" i="1" smtClean="0">
                            <a:latin typeface="Cambria Math" panose="02040503050406030204" pitchFamily="18" charset="0"/>
                            <a:cs typeface="Times New Roman" panose="02020603050405020304" pitchFamily="18" charset="0"/>
                            <a:sym typeface="Wingdings" panose="05000000000000000000" pitchFamily="2" charset="2"/>
                          </a:rPr>
                          <m:t>𝐹</m:t>
                        </m:r>
                      </m:sup>
                    </m:sSup>
                    <m:r>
                      <a:rPr kumimoji="1" lang="en-US" altLang="ja-JP" b="0" i="1" smtClean="0">
                        <a:latin typeface="Cambria Math" panose="02040503050406030204" pitchFamily="18" charset="0"/>
                        <a:cs typeface="Times New Roman" panose="02020603050405020304" pitchFamily="18" charset="0"/>
                        <a:sym typeface="Wingdings" panose="05000000000000000000" pitchFamily="2" charset="2"/>
                      </a:rPr>
                      <m:t>&lt;</m:t>
                    </m:r>
                    <m:sSup>
                      <m:sSupPr>
                        <m:ctrlPr>
                          <a:rPr kumimoji="1" lang="en-US" altLang="ja-JP" b="0" i="1" smtClean="0">
                            <a:latin typeface="Cambria Math" panose="02040503050406030204" pitchFamily="18" charset="0"/>
                            <a:cs typeface="Times New Roman" panose="02020603050405020304" pitchFamily="18" charset="0"/>
                            <a:sym typeface="Wingdings" panose="05000000000000000000" pitchFamily="2" charset="2"/>
                          </a:rPr>
                        </m:ctrlPr>
                      </m:sSupPr>
                      <m:e>
                        <m:r>
                          <a:rPr kumimoji="1" lang="en-US" altLang="ja-JP" b="0" i="1" smtClean="0">
                            <a:latin typeface="Cambria Math" panose="02040503050406030204" pitchFamily="18" charset="0"/>
                            <a:cs typeface="Times New Roman" panose="02020603050405020304" pitchFamily="18" charset="0"/>
                            <a:sym typeface="Wingdings" panose="05000000000000000000" pitchFamily="2" charset="2"/>
                          </a:rPr>
                          <m:t>𝑡</m:t>
                        </m:r>
                      </m:e>
                      <m:sup>
                        <m:r>
                          <a:rPr kumimoji="1" lang="en-US" altLang="ja-JP" b="0" i="1" smtClean="0">
                            <a:latin typeface="Cambria Math" panose="02040503050406030204" pitchFamily="18" charset="0"/>
                            <a:cs typeface="Times New Roman" panose="02020603050405020304" pitchFamily="18" charset="0"/>
                            <a:sym typeface="Wingdings" panose="05000000000000000000" pitchFamily="2" charset="2"/>
                          </a:rPr>
                          <m:t>𝐻</m:t>
                        </m:r>
                      </m:sup>
                    </m:sSup>
                  </m:oMath>
                </a14:m>
                <a:endParaRPr kumimoji="1" lang="en-US" altLang="ja-JP" dirty="0">
                  <a:latin typeface="Times New Roman" panose="02020603050405020304" pitchFamily="18" charset="0"/>
                  <a:cs typeface="Times New Roman" panose="02020603050405020304" pitchFamily="18" charset="0"/>
                  <a:sym typeface="Wingdings" panose="05000000000000000000" pitchFamily="2" charset="2"/>
                </a:endParaRPr>
              </a:p>
              <a:p>
                <a:pPr lvl="1"/>
                <a:r>
                  <a:rPr kumimoji="1" lang="ja-JP" altLang="en-US" dirty="0">
                    <a:latin typeface="Times New Roman" panose="02020603050405020304" pitchFamily="18" charset="0"/>
                    <a:cs typeface="Times New Roman" panose="02020603050405020304" pitchFamily="18" charset="0"/>
                    <a:sym typeface="Wingdings" panose="05000000000000000000" pitchFamily="2" charset="2"/>
                  </a:rPr>
                  <a:t>模倣に必要な期間：</a:t>
                </a:r>
                <a:r>
                  <a:rPr kumimoji="1" lang="en-US" altLang="ja-JP" i="1" dirty="0">
                    <a:latin typeface="Times New Roman" panose="02020603050405020304" pitchFamily="18" charset="0"/>
                    <a:cs typeface="Times New Roman" panose="02020603050405020304" pitchFamily="18" charset="0"/>
                    <a:sym typeface="Wingdings" panose="05000000000000000000" pitchFamily="2" charset="2"/>
                  </a:rPr>
                  <a:t>T</a:t>
                </a:r>
                <a:r>
                  <a:rPr kumimoji="1" lang="en-US" altLang="ja-JP" dirty="0">
                    <a:latin typeface="Times New Roman" panose="02020603050405020304" pitchFamily="18" charset="0"/>
                    <a:cs typeface="Times New Roman" panose="02020603050405020304" pitchFamily="18" charset="0"/>
                    <a:sym typeface="Wingdings" panose="05000000000000000000" pitchFamily="2" charset="2"/>
                  </a:rPr>
                  <a:t>    </a:t>
                </a:r>
                <a:r>
                  <a:rPr kumimoji="1" lang="ja-JP" altLang="en-US" dirty="0">
                    <a:latin typeface="Times New Roman" panose="02020603050405020304" pitchFamily="18" charset="0"/>
                    <a:cs typeface="Times New Roman" panose="02020603050405020304" pitchFamily="18" charset="0"/>
                    <a:sym typeface="Wingdings" panose="05000000000000000000" pitchFamily="2" charset="2"/>
                  </a:rPr>
                  <a:t>（ただし，</a:t>
                </a:r>
                <a14:m>
                  <m:oMath xmlns:m="http://schemas.openxmlformats.org/officeDocument/2006/math">
                    <m:r>
                      <a:rPr kumimoji="1" lang="en-US" altLang="ja-JP" b="0" i="1" smtClean="0">
                        <a:latin typeface="Cambria Math" panose="02040503050406030204" pitchFamily="18" charset="0"/>
                        <a:cs typeface="Times New Roman" panose="02020603050405020304" pitchFamily="18" charset="0"/>
                        <a:sym typeface="Wingdings" panose="05000000000000000000" pitchFamily="2" charset="2"/>
                      </a:rPr>
                      <m:t>𝑇</m:t>
                    </m:r>
                    <m:r>
                      <a:rPr kumimoji="1" lang="en-US" altLang="ja-JP" b="0" i="1" smtClean="0">
                        <a:latin typeface="Cambria Math" panose="02040503050406030204" pitchFamily="18" charset="0"/>
                        <a:cs typeface="Times New Roman" panose="02020603050405020304" pitchFamily="18" charset="0"/>
                        <a:sym typeface="Wingdings" panose="05000000000000000000" pitchFamily="2" charset="2"/>
                      </a:rPr>
                      <m:t>&lt;</m:t>
                    </m:r>
                    <m:sSup>
                      <m:sSupPr>
                        <m:ctrlPr>
                          <a:rPr kumimoji="1" lang="en-US" altLang="ja-JP" b="0" i="1" smtClean="0">
                            <a:latin typeface="Cambria Math" panose="02040503050406030204" pitchFamily="18" charset="0"/>
                            <a:cs typeface="Times New Roman" panose="02020603050405020304" pitchFamily="18" charset="0"/>
                            <a:sym typeface="Wingdings" panose="05000000000000000000" pitchFamily="2" charset="2"/>
                          </a:rPr>
                        </m:ctrlPr>
                      </m:sSupPr>
                      <m:e>
                        <m:r>
                          <a:rPr kumimoji="1" lang="en-US" altLang="ja-JP" b="0" i="1" smtClean="0">
                            <a:latin typeface="Cambria Math" panose="02040503050406030204" pitchFamily="18" charset="0"/>
                            <a:cs typeface="Times New Roman" panose="02020603050405020304" pitchFamily="18" charset="0"/>
                            <a:sym typeface="Wingdings" panose="05000000000000000000" pitchFamily="2" charset="2"/>
                          </a:rPr>
                          <m:t>𝑡</m:t>
                        </m:r>
                      </m:e>
                      <m:sup>
                        <m:r>
                          <a:rPr kumimoji="1" lang="en-US" altLang="ja-JP" b="0" i="1" smtClean="0">
                            <a:latin typeface="Cambria Math" panose="02040503050406030204" pitchFamily="18" charset="0"/>
                            <a:cs typeface="Times New Roman" panose="02020603050405020304" pitchFamily="18" charset="0"/>
                            <a:sym typeface="Wingdings" panose="05000000000000000000" pitchFamily="2" charset="2"/>
                          </a:rPr>
                          <m:t>𝐹</m:t>
                        </m:r>
                      </m:sup>
                    </m:sSup>
                    <m:r>
                      <a:rPr kumimoji="1" lang="en-US" altLang="ja-JP" b="0" i="1" smtClean="0">
                        <a:latin typeface="Cambria Math" panose="02040503050406030204" pitchFamily="18" charset="0"/>
                        <a:cs typeface="Times New Roman" panose="02020603050405020304" pitchFamily="18" charset="0"/>
                        <a:sym typeface="Wingdings" panose="05000000000000000000" pitchFamily="2" charset="2"/>
                      </a:rPr>
                      <m:t>&lt;</m:t>
                    </m:r>
                    <m:sSup>
                      <m:sSupPr>
                        <m:ctrlPr>
                          <a:rPr kumimoji="1" lang="en-US" altLang="ja-JP" b="0" i="1" smtClean="0">
                            <a:latin typeface="Cambria Math" panose="02040503050406030204" pitchFamily="18" charset="0"/>
                            <a:cs typeface="Times New Roman" panose="02020603050405020304" pitchFamily="18" charset="0"/>
                            <a:sym typeface="Wingdings" panose="05000000000000000000" pitchFamily="2" charset="2"/>
                          </a:rPr>
                        </m:ctrlPr>
                      </m:sSupPr>
                      <m:e>
                        <m:r>
                          <a:rPr kumimoji="1" lang="en-US" altLang="ja-JP" b="0" i="1" smtClean="0">
                            <a:latin typeface="Cambria Math" panose="02040503050406030204" pitchFamily="18" charset="0"/>
                            <a:cs typeface="Times New Roman" panose="02020603050405020304" pitchFamily="18" charset="0"/>
                            <a:sym typeface="Wingdings" panose="05000000000000000000" pitchFamily="2" charset="2"/>
                          </a:rPr>
                          <m:t>𝑡</m:t>
                        </m:r>
                      </m:e>
                      <m:sup>
                        <m:r>
                          <a:rPr kumimoji="1" lang="en-US" altLang="ja-JP" b="0" i="1" smtClean="0">
                            <a:latin typeface="Cambria Math" panose="02040503050406030204" pitchFamily="18" charset="0"/>
                            <a:cs typeface="Times New Roman" panose="02020603050405020304" pitchFamily="18" charset="0"/>
                            <a:sym typeface="Wingdings" panose="05000000000000000000" pitchFamily="2" charset="2"/>
                          </a:rPr>
                          <m:t>𝐻</m:t>
                        </m:r>
                      </m:sup>
                    </m:sSup>
                  </m:oMath>
                </a14:m>
                <a:r>
                  <a:rPr kumimoji="1" lang="ja-JP" altLang="en-US" dirty="0">
                    <a:latin typeface="Times New Roman" panose="02020603050405020304" pitchFamily="18" charset="0"/>
                    <a:cs typeface="Times New Roman" panose="02020603050405020304" pitchFamily="18" charset="0"/>
                    <a:sym typeface="Wingdings" panose="05000000000000000000" pitchFamily="2" charset="2"/>
                  </a:rPr>
                  <a:t>）</a:t>
                </a:r>
                <a:endParaRPr kumimoji="1" lang="en-US" altLang="ja-JP" dirty="0">
                  <a:latin typeface="Times New Roman" panose="02020603050405020304" pitchFamily="18" charset="0"/>
                  <a:cs typeface="Times New Roman" panose="02020603050405020304" pitchFamily="18" charset="0"/>
                </a:endParaRPr>
              </a:p>
              <a:p>
                <a:r>
                  <a:rPr lang="ja-JP" altLang="en-US" dirty="0"/>
                  <a:t>一律の特許期間しか設定できない状況を想定</a:t>
                </a:r>
                <a:endParaRPr lang="en-US" altLang="ja-JP" dirty="0"/>
              </a:p>
              <a:p>
                <a:pPr lvl="1"/>
                <a14:m>
                  <m:oMath xmlns:m="http://schemas.openxmlformats.org/officeDocument/2006/math">
                    <m:sSup>
                      <m:sSupPr>
                        <m:ctrlPr>
                          <a:rPr kumimoji="1" lang="en-US" altLang="ja-JP" b="0" i="1" smtClean="0">
                            <a:latin typeface="Cambria Math" panose="02040503050406030204" pitchFamily="18" charset="0"/>
                            <a:cs typeface="Times New Roman" panose="02020603050405020304" pitchFamily="18" charset="0"/>
                            <a:sym typeface="Wingdings" panose="05000000000000000000" pitchFamily="2" charset="2"/>
                          </a:rPr>
                        </m:ctrlPr>
                      </m:sSupPr>
                      <m:e>
                        <m:r>
                          <a:rPr kumimoji="1" lang="en-US" altLang="ja-JP" b="0" i="1" smtClean="0">
                            <a:latin typeface="Cambria Math" panose="02040503050406030204" pitchFamily="18" charset="0"/>
                            <a:cs typeface="Times New Roman" panose="02020603050405020304" pitchFamily="18" charset="0"/>
                            <a:sym typeface="Wingdings" panose="05000000000000000000" pitchFamily="2" charset="2"/>
                          </a:rPr>
                          <m:t>𝑡</m:t>
                        </m:r>
                      </m:e>
                      <m:sup>
                        <m:r>
                          <a:rPr kumimoji="1" lang="en-US" altLang="ja-JP" b="0" i="1" smtClean="0">
                            <a:latin typeface="Cambria Math" panose="02040503050406030204" pitchFamily="18" charset="0"/>
                            <a:cs typeface="Times New Roman" panose="02020603050405020304" pitchFamily="18" charset="0"/>
                            <a:sym typeface="Wingdings" panose="05000000000000000000" pitchFamily="2" charset="2"/>
                          </a:rPr>
                          <m:t>𝐹</m:t>
                        </m:r>
                      </m:sup>
                    </m:sSup>
                    <m:r>
                      <a:rPr kumimoji="1" lang="en-US" altLang="ja-JP" b="0" i="1" smtClean="0">
                        <a:latin typeface="Cambria Math" panose="02040503050406030204" pitchFamily="18" charset="0"/>
                        <a:cs typeface="Times New Roman" panose="02020603050405020304" pitchFamily="18" charset="0"/>
                        <a:sym typeface="Wingdings" panose="05000000000000000000" pitchFamily="2" charset="2"/>
                      </a:rPr>
                      <m:t>&lt;</m:t>
                    </m:r>
                    <m:r>
                      <a:rPr kumimoji="1" lang="en-US" altLang="ja-JP" b="0" i="1" smtClean="0">
                        <a:latin typeface="Cambria Math" panose="02040503050406030204" pitchFamily="18" charset="0"/>
                        <a:cs typeface="Times New Roman" panose="02020603050405020304" pitchFamily="18" charset="0"/>
                        <a:sym typeface="Wingdings" panose="05000000000000000000" pitchFamily="2" charset="2"/>
                      </a:rPr>
                      <m:t>𝑡</m:t>
                    </m:r>
                    <m:r>
                      <a:rPr kumimoji="1" lang="en-US" altLang="ja-JP" b="0" i="1" smtClean="0">
                        <a:latin typeface="Cambria Math" panose="02040503050406030204" pitchFamily="18" charset="0"/>
                        <a:cs typeface="Times New Roman" panose="02020603050405020304" pitchFamily="18" charset="0"/>
                        <a:sym typeface="Wingdings" panose="05000000000000000000" pitchFamily="2" charset="2"/>
                      </a:rPr>
                      <m:t>&lt;</m:t>
                    </m:r>
                    <m:sSup>
                      <m:sSupPr>
                        <m:ctrlPr>
                          <a:rPr kumimoji="1" lang="en-US" altLang="ja-JP" b="0" i="1" smtClean="0">
                            <a:latin typeface="Cambria Math" panose="02040503050406030204" pitchFamily="18" charset="0"/>
                            <a:cs typeface="Times New Roman" panose="02020603050405020304" pitchFamily="18" charset="0"/>
                            <a:sym typeface="Wingdings" panose="05000000000000000000" pitchFamily="2" charset="2"/>
                          </a:rPr>
                        </m:ctrlPr>
                      </m:sSupPr>
                      <m:e>
                        <m:r>
                          <a:rPr kumimoji="1" lang="en-US" altLang="ja-JP" b="0" i="1" smtClean="0">
                            <a:latin typeface="Cambria Math" panose="02040503050406030204" pitchFamily="18" charset="0"/>
                            <a:cs typeface="Times New Roman" panose="02020603050405020304" pitchFamily="18" charset="0"/>
                            <a:sym typeface="Wingdings" panose="05000000000000000000" pitchFamily="2" charset="2"/>
                          </a:rPr>
                          <m:t>𝑡</m:t>
                        </m:r>
                      </m:e>
                      <m:sup>
                        <m:r>
                          <a:rPr kumimoji="1" lang="en-US" altLang="ja-JP" b="0" i="1" smtClean="0">
                            <a:latin typeface="Cambria Math" panose="02040503050406030204" pitchFamily="18" charset="0"/>
                            <a:cs typeface="Times New Roman" panose="02020603050405020304" pitchFamily="18" charset="0"/>
                            <a:sym typeface="Wingdings" panose="05000000000000000000" pitchFamily="2" charset="2"/>
                          </a:rPr>
                          <m:t>𝐻</m:t>
                        </m:r>
                      </m:sup>
                    </m:sSup>
                  </m:oMath>
                </a14:m>
                <a:r>
                  <a:rPr lang="en-US" altLang="ja-JP" dirty="0"/>
                  <a:t> </a:t>
                </a:r>
                <a:r>
                  <a:rPr lang="ja-JP" altLang="en-US" dirty="0"/>
                  <a:t>とした場合：タイプ</a:t>
                </a:r>
                <a:r>
                  <a:rPr lang="en-US" altLang="ja-JP" dirty="0"/>
                  <a:t>F</a:t>
                </a:r>
                <a:r>
                  <a:rPr lang="ja-JP" altLang="en-US" dirty="0"/>
                  <a:t>の製品のみ開発される</a:t>
                </a:r>
                <a:r>
                  <a:rPr lang="en-US" altLang="ja-JP" dirty="0">
                    <a:sym typeface="Wingdings" panose="05000000000000000000" pitchFamily="2" charset="2"/>
                  </a:rPr>
                  <a:t> </a:t>
                </a:r>
                <a14:m>
                  <m:oMath xmlns:m="http://schemas.openxmlformats.org/officeDocument/2006/math">
                    <m:r>
                      <a:rPr lang="en-US" altLang="ja-JP" b="0" i="1" smtClean="0">
                        <a:latin typeface="Cambria Math" panose="02040503050406030204" pitchFamily="18" charset="0"/>
                        <a:sym typeface="Wingdings" panose="05000000000000000000" pitchFamily="2" charset="2"/>
                      </a:rPr>
                      <m:t>𝑡</m:t>
                    </m:r>
                    <m:r>
                      <a:rPr lang="en-US" altLang="ja-JP" b="0" i="1" smtClean="0">
                        <a:latin typeface="Cambria Math" panose="02040503050406030204" pitchFamily="18" charset="0"/>
                        <a:sym typeface="Wingdings" panose="05000000000000000000" pitchFamily="2" charset="2"/>
                      </a:rPr>
                      <m:t>=</m:t>
                    </m:r>
                    <m:sSup>
                      <m:sSupPr>
                        <m:ctrlPr>
                          <a:rPr lang="en-US" altLang="ja-JP" b="0" i="1" smtClean="0">
                            <a:latin typeface="Cambria Math" panose="02040503050406030204" pitchFamily="18" charset="0"/>
                            <a:sym typeface="Wingdings" panose="05000000000000000000" pitchFamily="2" charset="2"/>
                          </a:rPr>
                        </m:ctrlPr>
                      </m:sSupPr>
                      <m:e>
                        <m:r>
                          <a:rPr lang="en-US" altLang="ja-JP" b="0" i="1" smtClean="0">
                            <a:latin typeface="Cambria Math" panose="02040503050406030204" pitchFamily="18" charset="0"/>
                            <a:sym typeface="Wingdings" panose="05000000000000000000" pitchFamily="2" charset="2"/>
                          </a:rPr>
                          <m:t>𝑡</m:t>
                        </m:r>
                      </m:e>
                      <m:sup>
                        <m:r>
                          <a:rPr lang="en-US" altLang="ja-JP" b="0" i="1" smtClean="0">
                            <a:latin typeface="Cambria Math" panose="02040503050406030204" pitchFamily="18" charset="0"/>
                            <a:sym typeface="Wingdings" panose="05000000000000000000" pitchFamily="2" charset="2"/>
                          </a:rPr>
                          <m:t>𝐹</m:t>
                        </m:r>
                      </m:sup>
                    </m:sSup>
                  </m:oMath>
                </a14:m>
                <a:r>
                  <a:rPr lang="en-US" altLang="ja-JP" dirty="0">
                    <a:sym typeface="Wingdings" panose="05000000000000000000" pitchFamily="2" charset="2"/>
                  </a:rPr>
                  <a:t>  </a:t>
                </a:r>
                <a:r>
                  <a:rPr lang="ja-JP" altLang="en-US" dirty="0">
                    <a:sym typeface="Wingdings" panose="05000000000000000000" pitchFamily="2" charset="2"/>
                  </a:rPr>
                  <a:t>とすることが望ましい</a:t>
                </a:r>
                <a:endParaRPr lang="en-US" altLang="ja-JP" dirty="0"/>
              </a:p>
              <a:p>
                <a:pPr lvl="1"/>
                <a14:m>
                  <m:oMath xmlns:m="http://schemas.openxmlformats.org/officeDocument/2006/math">
                    <m:r>
                      <a:rPr kumimoji="1" lang="en-US" altLang="ja-JP" b="0" i="1" smtClean="0">
                        <a:latin typeface="Cambria Math" panose="02040503050406030204" pitchFamily="18" charset="0"/>
                        <a:cs typeface="Times New Roman" panose="02020603050405020304" pitchFamily="18" charset="0"/>
                        <a:sym typeface="Wingdings" panose="05000000000000000000" pitchFamily="2" charset="2"/>
                      </a:rPr>
                      <m:t>𝑡</m:t>
                    </m:r>
                    <m:r>
                      <a:rPr kumimoji="1" lang="en-US" altLang="ja-JP" b="0" i="1" smtClean="0">
                        <a:latin typeface="Cambria Math" panose="02040503050406030204" pitchFamily="18" charset="0"/>
                        <a:cs typeface="Times New Roman" panose="02020603050405020304" pitchFamily="18" charset="0"/>
                        <a:sym typeface="Wingdings" panose="05000000000000000000" pitchFamily="2" charset="2"/>
                      </a:rPr>
                      <m:t>&gt;</m:t>
                    </m:r>
                    <m:sSup>
                      <m:sSupPr>
                        <m:ctrlPr>
                          <a:rPr kumimoji="1" lang="en-US" altLang="ja-JP" b="0" i="1" smtClean="0">
                            <a:latin typeface="Cambria Math" panose="02040503050406030204" pitchFamily="18" charset="0"/>
                            <a:cs typeface="Times New Roman" panose="02020603050405020304" pitchFamily="18" charset="0"/>
                            <a:sym typeface="Wingdings" panose="05000000000000000000" pitchFamily="2" charset="2"/>
                          </a:rPr>
                        </m:ctrlPr>
                      </m:sSupPr>
                      <m:e>
                        <m:r>
                          <a:rPr kumimoji="1" lang="en-US" altLang="ja-JP" b="0" i="1" smtClean="0">
                            <a:latin typeface="Cambria Math" panose="02040503050406030204" pitchFamily="18" charset="0"/>
                            <a:cs typeface="Times New Roman" panose="02020603050405020304" pitchFamily="18" charset="0"/>
                            <a:sym typeface="Wingdings" panose="05000000000000000000" pitchFamily="2" charset="2"/>
                          </a:rPr>
                          <m:t>𝑡</m:t>
                        </m:r>
                      </m:e>
                      <m:sup>
                        <m:r>
                          <a:rPr kumimoji="1" lang="en-US" altLang="ja-JP" b="0" i="1" smtClean="0">
                            <a:latin typeface="Cambria Math" panose="02040503050406030204" pitchFamily="18" charset="0"/>
                            <a:cs typeface="Times New Roman" panose="02020603050405020304" pitchFamily="18" charset="0"/>
                            <a:sym typeface="Wingdings" panose="05000000000000000000" pitchFamily="2" charset="2"/>
                          </a:rPr>
                          <m:t>𝐻</m:t>
                        </m:r>
                      </m:sup>
                    </m:sSup>
                  </m:oMath>
                </a14:m>
                <a:r>
                  <a:rPr lang="ja-JP" altLang="en-US" dirty="0"/>
                  <a:t>：両方の製品が開発される</a:t>
                </a:r>
                <a:r>
                  <a:rPr lang="en-US" altLang="ja-JP" dirty="0">
                    <a:sym typeface="Wingdings" panose="05000000000000000000" pitchFamily="2" charset="2"/>
                  </a:rPr>
                  <a:t> </a:t>
                </a:r>
                <a14:m>
                  <m:oMath xmlns:m="http://schemas.openxmlformats.org/officeDocument/2006/math">
                    <m:r>
                      <a:rPr lang="en-US" altLang="ja-JP" i="1">
                        <a:latin typeface="Cambria Math" panose="02040503050406030204" pitchFamily="18" charset="0"/>
                        <a:sym typeface="Wingdings" panose="05000000000000000000" pitchFamily="2" charset="2"/>
                      </a:rPr>
                      <m:t>𝑡</m:t>
                    </m:r>
                    <m:r>
                      <a:rPr lang="en-US" altLang="ja-JP" i="1">
                        <a:latin typeface="Cambria Math" panose="02040503050406030204" pitchFamily="18" charset="0"/>
                        <a:sym typeface="Wingdings" panose="05000000000000000000" pitchFamily="2" charset="2"/>
                      </a:rPr>
                      <m:t>=</m:t>
                    </m:r>
                    <m:sSup>
                      <m:sSupPr>
                        <m:ctrlPr>
                          <a:rPr lang="en-US" altLang="ja-JP" i="1">
                            <a:latin typeface="Cambria Math" panose="02040503050406030204" pitchFamily="18" charset="0"/>
                            <a:sym typeface="Wingdings" panose="05000000000000000000" pitchFamily="2" charset="2"/>
                          </a:rPr>
                        </m:ctrlPr>
                      </m:sSupPr>
                      <m:e>
                        <m:r>
                          <a:rPr lang="en-US" altLang="ja-JP" i="1">
                            <a:latin typeface="Cambria Math" panose="02040503050406030204" pitchFamily="18" charset="0"/>
                            <a:sym typeface="Wingdings" panose="05000000000000000000" pitchFamily="2" charset="2"/>
                          </a:rPr>
                          <m:t>𝑡</m:t>
                        </m:r>
                      </m:e>
                      <m:sup>
                        <m:r>
                          <a:rPr lang="en-US" altLang="ja-JP" b="0" i="1" smtClean="0">
                            <a:latin typeface="Cambria Math" panose="02040503050406030204" pitchFamily="18" charset="0"/>
                            <a:sym typeface="Wingdings" panose="05000000000000000000" pitchFamily="2" charset="2"/>
                          </a:rPr>
                          <m:t>𝐻</m:t>
                        </m:r>
                      </m:sup>
                    </m:sSup>
                  </m:oMath>
                </a14:m>
                <a:r>
                  <a:rPr lang="en-US" altLang="ja-JP" dirty="0">
                    <a:sym typeface="Wingdings" panose="05000000000000000000" pitchFamily="2" charset="2"/>
                  </a:rPr>
                  <a:t>  </a:t>
                </a:r>
                <a:r>
                  <a:rPr lang="ja-JP" altLang="en-US" dirty="0">
                    <a:sym typeface="Wingdings" panose="05000000000000000000" pitchFamily="2" charset="2"/>
                  </a:rPr>
                  <a:t>とすることが望ましい</a:t>
                </a:r>
                <a:endParaRPr lang="en-US" altLang="ja-JP" dirty="0"/>
              </a:p>
              <a:p>
                <a:pPr lvl="1"/>
                <a14:m>
                  <m:oMath xmlns:m="http://schemas.openxmlformats.org/officeDocument/2006/math">
                    <m:r>
                      <a:rPr lang="en-US" altLang="ja-JP" i="1" smtClean="0">
                        <a:latin typeface="Cambria Math" panose="02040503050406030204" pitchFamily="18" charset="0"/>
                        <a:sym typeface="Wingdings" panose="05000000000000000000" pitchFamily="2" charset="2"/>
                      </a:rPr>
                      <m:t>𝑡</m:t>
                    </m:r>
                    <m:r>
                      <a:rPr lang="en-US" altLang="ja-JP" i="1" smtClean="0">
                        <a:latin typeface="Cambria Math" panose="02040503050406030204" pitchFamily="18" charset="0"/>
                        <a:sym typeface="Wingdings" panose="05000000000000000000" pitchFamily="2" charset="2"/>
                      </a:rPr>
                      <m:t>=</m:t>
                    </m:r>
                    <m:sSup>
                      <m:sSupPr>
                        <m:ctrlPr>
                          <a:rPr lang="en-US" altLang="ja-JP" i="1">
                            <a:latin typeface="Cambria Math" panose="02040503050406030204" pitchFamily="18" charset="0"/>
                            <a:sym typeface="Wingdings" panose="05000000000000000000" pitchFamily="2" charset="2"/>
                          </a:rPr>
                        </m:ctrlPr>
                      </m:sSupPr>
                      <m:e>
                        <m:r>
                          <a:rPr lang="en-US" altLang="ja-JP" i="1">
                            <a:latin typeface="Cambria Math" panose="02040503050406030204" pitchFamily="18" charset="0"/>
                            <a:sym typeface="Wingdings" panose="05000000000000000000" pitchFamily="2" charset="2"/>
                          </a:rPr>
                          <m:t>𝑡</m:t>
                        </m:r>
                      </m:e>
                      <m:sup>
                        <m:r>
                          <a:rPr lang="en-US" altLang="ja-JP" b="0" i="1" smtClean="0">
                            <a:latin typeface="Cambria Math" panose="02040503050406030204" pitchFamily="18" charset="0"/>
                            <a:sym typeface="Wingdings" panose="05000000000000000000" pitchFamily="2" charset="2"/>
                          </a:rPr>
                          <m:t>𝐻</m:t>
                        </m:r>
                      </m:sup>
                    </m:sSup>
                  </m:oMath>
                </a14:m>
                <a:r>
                  <a:rPr lang="en-US" altLang="ja-JP" dirty="0">
                    <a:sym typeface="Wingdings" panose="05000000000000000000" pitchFamily="2" charset="2"/>
                  </a:rPr>
                  <a:t>  </a:t>
                </a:r>
                <a:r>
                  <a:rPr lang="ja-JP" altLang="en-US" dirty="0">
                    <a:sym typeface="Wingdings" panose="05000000000000000000" pitchFamily="2" charset="2"/>
                  </a:rPr>
                  <a:t>とした</a:t>
                </a:r>
                <a:r>
                  <a:rPr lang="ja-JP" altLang="en-US" dirty="0"/>
                  <a:t>場合，タイプ</a:t>
                </a:r>
                <a:r>
                  <a:rPr lang="en-US" altLang="ja-JP" dirty="0"/>
                  <a:t>F</a:t>
                </a:r>
                <a:r>
                  <a:rPr lang="ja-JP" altLang="en-US" dirty="0"/>
                  <a:t>の製品の特許期間が長引くことによる余剰の減少と，タイプ</a:t>
                </a:r>
                <a:r>
                  <a:rPr lang="en-US" altLang="ja-JP" dirty="0"/>
                  <a:t>H</a:t>
                </a:r>
                <a:r>
                  <a:rPr lang="ja-JP" altLang="en-US" dirty="0"/>
                  <a:t>の製品が開発されることの利益（余剰マイナス開発費用）を比較することが必要</a:t>
                </a:r>
                <a:endParaRPr lang="en-US" altLang="ja-JP" dirty="0"/>
              </a:p>
              <a:p>
                <a:endParaRPr kumimoji="1" lang="ja-JP" altLang="en-US" dirty="0"/>
              </a:p>
            </p:txBody>
          </p:sp>
        </mc:Choice>
        <mc:Fallback xmlns="">
          <p:sp>
            <p:nvSpPr>
              <p:cNvPr id="3" name="コンテンツ プレースホルダー 2">
                <a:extLst>
                  <a:ext uri="{FF2B5EF4-FFF2-40B4-BE49-F238E27FC236}">
                    <a16:creationId xmlns:a16="http://schemas.microsoft.com/office/drawing/2014/main" id="{C24BEAEF-8D17-47A3-B3B6-455D358DE3BA}"/>
                  </a:ext>
                </a:extLst>
              </p:cNvPr>
              <p:cNvSpPr>
                <a:spLocks noGrp="1" noRot="1" noChangeAspect="1" noMove="1" noResize="1" noEditPoints="1" noAdjustHandles="1" noChangeArrowheads="1" noChangeShapeType="1" noTextEdit="1"/>
              </p:cNvSpPr>
              <p:nvPr>
                <p:ph idx="1"/>
              </p:nvPr>
            </p:nvSpPr>
            <p:spPr>
              <a:xfrm>
                <a:off x="628650" y="1514764"/>
                <a:ext cx="7886700" cy="4662199"/>
              </a:xfrm>
              <a:blipFill>
                <a:blip r:embed="rId2"/>
                <a:stretch>
                  <a:fillRect l="-1159" t="-2614" r="-850"/>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368212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a:extLst>
              <a:ext uri="{FF2B5EF4-FFF2-40B4-BE49-F238E27FC236}">
                <a16:creationId xmlns:a16="http://schemas.microsoft.com/office/drawing/2014/main" id="{38E2E07C-D59F-46E0-A220-6988F940F005}"/>
              </a:ext>
            </a:extLst>
          </p:cNvPr>
          <p:cNvSpPr/>
          <p:nvPr/>
        </p:nvSpPr>
        <p:spPr>
          <a:xfrm>
            <a:off x="5215437" y="3796637"/>
            <a:ext cx="1997125" cy="802337"/>
          </a:xfrm>
          <a:prstGeom prst="rtTriangle">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484FB2FA-E670-4FE8-BF7F-98431BDCD506}"/>
              </a:ext>
            </a:extLst>
          </p:cNvPr>
          <p:cNvSpPr>
            <a:spLocks noGrp="1"/>
          </p:cNvSpPr>
          <p:nvPr>
            <p:ph type="title"/>
          </p:nvPr>
        </p:nvSpPr>
        <p:spPr>
          <a:xfrm>
            <a:off x="628649" y="71676"/>
            <a:ext cx="7886700" cy="1325563"/>
          </a:xfrm>
        </p:spPr>
        <p:txBody>
          <a:bodyPr>
            <a:normAutofit/>
          </a:bodyPr>
          <a:lstStyle/>
          <a:p>
            <a:r>
              <a:rPr kumimoji="1" lang="ja-JP" altLang="en-US" sz="3600" dirty="0"/>
              <a:t>複数のタイプの製品</a:t>
            </a:r>
            <a:r>
              <a:rPr kumimoji="1" lang="en-US" altLang="ja-JP" sz="3600" dirty="0"/>
              <a:t>(2)</a:t>
            </a:r>
            <a:endParaRPr kumimoji="1" lang="ja-JP" altLang="en-US" sz="3600" dirty="0"/>
          </a:p>
        </p:txBody>
      </p:sp>
      <p:cxnSp>
        <p:nvCxnSpPr>
          <p:cNvPr id="5" name="直線矢印コネクタ 4">
            <a:extLst>
              <a:ext uri="{FF2B5EF4-FFF2-40B4-BE49-F238E27FC236}">
                <a16:creationId xmlns:a16="http://schemas.microsoft.com/office/drawing/2014/main" id="{8FCF6E29-ED92-43E8-81C1-017D08531946}"/>
              </a:ext>
            </a:extLst>
          </p:cNvPr>
          <p:cNvCxnSpPr/>
          <p:nvPr/>
        </p:nvCxnSpPr>
        <p:spPr>
          <a:xfrm>
            <a:off x="1182255" y="5560291"/>
            <a:ext cx="664094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2DDFC299-DE4E-48A4-A169-0651537E723F}"/>
              </a:ext>
            </a:extLst>
          </p:cNvPr>
          <p:cNvCxnSpPr>
            <a:cxnSpLocks/>
          </p:cNvCxnSpPr>
          <p:nvPr/>
        </p:nvCxnSpPr>
        <p:spPr>
          <a:xfrm flipV="1">
            <a:off x="1173018" y="1782618"/>
            <a:ext cx="0" cy="376843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2E063BD9-1947-469B-8252-6986FD3B9DAB}"/>
              </a:ext>
            </a:extLst>
          </p:cNvPr>
          <p:cNvCxnSpPr>
            <a:cxnSpLocks/>
          </p:cNvCxnSpPr>
          <p:nvPr/>
        </p:nvCxnSpPr>
        <p:spPr>
          <a:xfrm>
            <a:off x="1182255" y="2241280"/>
            <a:ext cx="6142181" cy="240145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46FF7C9B-F399-46F5-939F-5B0D564AA634}"/>
              </a:ext>
            </a:extLst>
          </p:cNvPr>
          <p:cNvCxnSpPr>
            <a:cxnSpLocks/>
          </p:cNvCxnSpPr>
          <p:nvPr/>
        </p:nvCxnSpPr>
        <p:spPr>
          <a:xfrm>
            <a:off x="1182255" y="3706002"/>
            <a:ext cx="6049817" cy="130369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915EC3D7-787A-48A8-9454-6D416DF548A4}"/>
              </a:ext>
            </a:extLst>
          </p:cNvPr>
          <p:cNvCxnSpPr>
            <a:cxnSpLocks/>
          </p:cNvCxnSpPr>
          <p:nvPr/>
        </p:nvCxnSpPr>
        <p:spPr>
          <a:xfrm>
            <a:off x="1182255" y="4634202"/>
            <a:ext cx="6040581" cy="71365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68A213CA-6B80-4A01-9681-14BBA4284F26}"/>
              </a:ext>
            </a:extLst>
          </p:cNvPr>
          <p:cNvSpPr txBox="1"/>
          <p:nvPr/>
        </p:nvSpPr>
        <p:spPr>
          <a:xfrm>
            <a:off x="7961745" y="5458691"/>
            <a:ext cx="831269" cy="369332"/>
          </a:xfrm>
          <a:prstGeom prst="rect">
            <a:avLst/>
          </a:prstGeom>
          <a:noFill/>
        </p:spPr>
        <p:txBody>
          <a:bodyPr wrap="square" rtlCol="0">
            <a:spAutoFit/>
          </a:bodyPr>
          <a:lstStyle/>
          <a:p>
            <a:r>
              <a:rPr kumimoji="1" lang="ja-JP" altLang="en-US" dirty="0"/>
              <a:t>時点</a:t>
            </a:r>
          </a:p>
        </p:txBody>
      </p:sp>
      <p:sp>
        <p:nvSpPr>
          <p:cNvPr id="21" name="テキスト ボックス 20">
            <a:extLst>
              <a:ext uri="{FF2B5EF4-FFF2-40B4-BE49-F238E27FC236}">
                <a16:creationId xmlns:a16="http://schemas.microsoft.com/office/drawing/2014/main" id="{AFE73A51-D43F-48E7-8DEC-5CA31CFEF221}"/>
              </a:ext>
            </a:extLst>
          </p:cNvPr>
          <p:cNvSpPr txBox="1"/>
          <p:nvPr/>
        </p:nvSpPr>
        <p:spPr>
          <a:xfrm>
            <a:off x="379266" y="1415653"/>
            <a:ext cx="2677965" cy="369332"/>
          </a:xfrm>
          <a:prstGeom prst="rect">
            <a:avLst/>
          </a:prstGeom>
          <a:noFill/>
        </p:spPr>
        <p:txBody>
          <a:bodyPr wrap="square" rtlCol="0">
            <a:spAutoFit/>
          </a:bodyPr>
          <a:lstStyle/>
          <a:p>
            <a:r>
              <a:rPr kumimoji="1" lang="en-US" altLang="ja-JP" dirty="0">
                <a:latin typeface="Times New Roman" panose="02020603050405020304" pitchFamily="18" charset="0"/>
                <a:cs typeface="Times New Roman" panose="02020603050405020304" pitchFamily="18" charset="0"/>
              </a:rPr>
              <a:t>SS*,SS</a:t>
            </a:r>
            <a:r>
              <a:rPr kumimoji="1" lang="en-US" altLang="ja-JP" baseline="30000" dirty="0">
                <a:latin typeface="Times New Roman" panose="02020603050405020304" pitchFamily="18" charset="0"/>
                <a:cs typeface="Times New Roman" panose="02020603050405020304" pitchFamily="18" charset="0"/>
              </a:rPr>
              <a:t>M</a:t>
            </a:r>
            <a:r>
              <a:rPr kumimoji="1" lang="en-US" altLang="ja-JP" dirty="0">
                <a:latin typeface="Times New Roman" panose="02020603050405020304" pitchFamily="18" charset="0"/>
                <a:cs typeface="Times New Roman" panose="02020603050405020304" pitchFamily="18" charset="0"/>
              </a:rPr>
              <a:t>,PS</a:t>
            </a:r>
            <a:r>
              <a:rPr kumimoji="1" lang="en-US" altLang="ja-JP" baseline="30000" dirty="0">
                <a:latin typeface="Times New Roman" panose="02020603050405020304" pitchFamily="18" charset="0"/>
                <a:cs typeface="Times New Roman" panose="02020603050405020304" pitchFamily="18" charset="0"/>
              </a:rPr>
              <a:t>M</a:t>
            </a:r>
            <a:r>
              <a:rPr kumimoji="1" lang="ja-JP" altLang="en-US" dirty="0"/>
              <a:t>の割引価値</a:t>
            </a:r>
          </a:p>
        </p:txBody>
      </p:sp>
      <p:cxnSp>
        <p:nvCxnSpPr>
          <p:cNvPr id="23" name="直線コネクタ 22">
            <a:extLst>
              <a:ext uri="{FF2B5EF4-FFF2-40B4-BE49-F238E27FC236}">
                <a16:creationId xmlns:a16="http://schemas.microsoft.com/office/drawing/2014/main" id="{58129658-9364-4FE6-8D5E-09B83F3A3864}"/>
              </a:ext>
            </a:extLst>
          </p:cNvPr>
          <p:cNvCxnSpPr/>
          <p:nvPr/>
        </p:nvCxnSpPr>
        <p:spPr>
          <a:xfrm flipV="1">
            <a:off x="2429164" y="2761673"/>
            <a:ext cx="0" cy="2789382"/>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10E8E0B9-2CEF-4356-89EC-6FB80483A226}"/>
              </a:ext>
            </a:extLst>
          </p:cNvPr>
          <p:cNvCxnSpPr>
            <a:cxnSpLocks/>
          </p:cNvCxnSpPr>
          <p:nvPr/>
        </p:nvCxnSpPr>
        <p:spPr>
          <a:xfrm flipV="1">
            <a:off x="3274292" y="3075709"/>
            <a:ext cx="0" cy="2484582"/>
          </a:xfrm>
          <a:prstGeom prst="line">
            <a:avLst/>
          </a:prstGeom>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52005080-8613-49D1-B9CE-338D4C6E3190}"/>
              </a:ext>
            </a:extLst>
          </p:cNvPr>
          <p:cNvSpPr txBox="1"/>
          <p:nvPr/>
        </p:nvSpPr>
        <p:spPr>
          <a:xfrm>
            <a:off x="628649" y="2041236"/>
            <a:ext cx="535128" cy="369332"/>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SS</a:t>
            </a:r>
            <a:r>
              <a:rPr kumimoji="1" lang="en-US" altLang="ja-JP" dirty="0">
                <a:latin typeface="Times New Roman" panose="02020603050405020304" pitchFamily="18" charset="0"/>
                <a:cs typeface="Times New Roman" panose="02020603050405020304" pitchFamily="18" charset="0"/>
              </a:rPr>
              <a:t>*</a:t>
            </a:r>
            <a:endParaRPr kumimoji="1" lang="ja-JP" altLang="en-US" dirty="0">
              <a:latin typeface="Times New Roman" panose="02020603050405020304" pitchFamily="18" charset="0"/>
              <a:cs typeface="Times New Roman" panose="02020603050405020304" pitchFamily="18" charset="0"/>
            </a:endParaRPr>
          </a:p>
        </p:txBody>
      </p:sp>
      <p:sp>
        <p:nvSpPr>
          <p:cNvPr id="31" name="テキスト ボックス 30">
            <a:extLst>
              <a:ext uri="{FF2B5EF4-FFF2-40B4-BE49-F238E27FC236}">
                <a16:creationId xmlns:a16="http://schemas.microsoft.com/office/drawing/2014/main" id="{BBAAE248-3908-42C7-BCAB-BE8F5D1B4C9B}"/>
              </a:ext>
            </a:extLst>
          </p:cNvPr>
          <p:cNvSpPr txBox="1"/>
          <p:nvPr/>
        </p:nvSpPr>
        <p:spPr>
          <a:xfrm>
            <a:off x="628649" y="3505958"/>
            <a:ext cx="572074" cy="369332"/>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SS</a:t>
            </a:r>
            <a:r>
              <a:rPr kumimoji="1" lang="en-US" altLang="ja-JP" i="1" baseline="30000" dirty="0">
                <a:latin typeface="Times New Roman" panose="02020603050405020304" pitchFamily="18" charset="0"/>
                <a:cs typeface="Times New Roman" panose="02020603050405020304" pitchFamily="18" charset="0"/>
              </a:rPr>
              <a:t>M</a:t>
            </a:r>
            <a:endParaRPr kumimoji="1" lang="ja-JP" altLang="en-US" baseline="30000" dirty="0">
              <a:latin typeface="Times New Roman" panose="02020603050405020304" pitchFamily="18" charset="0"/>
              <a:cs typeface="Times New Roman" panose="02020603050405020304" pitchFamily="18" charset="0"/>
            </a:endParaRPr>
          </a:p>
        </p:txBody>
      </p:sp>
      <p:sp>
        <p:nvSpPr>
          <p:cNvPr id="33" name="テキスト ボックス 32">
            <a:extLst>
              <a:ext uri="{FF2B5EF4-FFF2-40B4-BE49-F238E27FC236}">
                <a16:creationId xmlns:a16="http://schemas.microsoft.com/office/drawing/2014/main" id="{FA5D3CF6-F749-4A46-A8BF-F51EDEAEF3C0}"/>
              </a:ext>
            </a:extLst>
          </p:cNvPr>
          <p:cNvSpPr txBox="1"/>
          <p:nvPr/>
        </p:nvSpPr>
        <p:spPr>
          <a:xfrm>
            <a:off x="581891" y="4459523"/>
            <a:ext cx="618832" cy="369332"/>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PS</a:t>
            </a:r>
            <a:r>
              <a:rPr kumimoji="1" lang="en-US" altLang="ja-JP" i="1" baseline="30000" dirty="0">
                <a:latin typeface="Times New Roman" panose="02020603050405020304" pitchFamily="18" charset="0"/>
                <a:cs typeface="Times New Roman" panose="02020603050405020304" pitchFamily="18" charset="0"/>
              </a:rPr>
              <a:t>M</a:t>
            </a:r>
            <a:endParaRPr kumimoji="1" lang="ja-JP" altLang="en-US" baseline="30000" dirty="0">
              <a:latin typeface="Times New Roman" panose="02020603050405020304" pitchFamily="18" charset="0"/>
              <a:cs typeface="Times New Roman" panose="02020603050405020304" pitchFamily="18" charset="0"/>
            </a:endParaRPr>
          </a:p>
        </p:txBody>
      </p:sp>
      <p:sp>
        <p:nvSpPr>
          <p:cNvPr id="35" name="正方形/長方形 34">
            <a:extLst>
              <a:ext uri="{FF2B5EF4-FFF2-40B4-BE49-F238E27FC236}">
                <a16:creationId xmlns:a16="http://schemas.microsoft.com/office/drawing/2014/main" id="{F122E416-90F2-4BC7-AA3C-19285D4D787C}"/>
              </a:ext>
            </a:extLst>
          </p:cNvPr>
          <p:cNvSpPr/>
          <p:nvPr/>
        </p:nvSpPr>
        <p:spPr>
          <a:xfrm>
            <a:off x="3269140" y="3814838"/>
            <a:ext cx="1990513" cy="332326"/>
          </a:xfrm>
          <a:prstGeom prst="rect">
            <a:avLst/>
          </a:prstGeom>
          <a:solidFill>
            <a:schemeClr val="bg2">
              <a:lumMod val="9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直角三角形 35">
            <a:extLst>
              <a:ext uri="{FF2B5EF4-FFF2-40B4-BE49-F238E27FC236}">
                <a16:creationId xmlns:a16="http://schemas.microsoft.com/office/drawing/2014/main" id="{964CF1B2-19D2-4ED2-A22E-18D30FD0FCB8}"/>
              </a:ext>
            </a:extLst>
          </p:cNvPr>
          <p:cNvSpPr/>
          <p:nvPr/>
        </p:nvSpPr>
        <p:spPr>
          <a:xfrm>
            <a:off x="3295467" y="3019278"/>
            <a:ext cx="1918425" cy="795560"/>
          </a:xfrm>
          <a:prstGeom prst="rtTriangle">
            <a:avLst/>
          </a:prstGeom>
          <a:solidFill>
            <a:schemeClr val="bg2">
              <a:lumMod val="9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a:extLst>
              <a:ext uri="{FF2B5EF4-FFF2-40B4-BE49-F238E27FC236}">
                <a16:creationId xmlns:a16="http://schemas.microsoft.com/office/drawing/2014/main" id="{C99D4A54-4CEF-4C92-A1E3-053FABF9B15C}"/>
              </a:ext>
            </a:extLst>
          </p:cNvPr>
          <p:cNvSpPr txBox="1"/>
          <p:nvPr/>
        </p:nvSpPr>
        <p:spPr>
          <a:xfrm>
            <a:off x="3103408" y="5574402"/>
            <a:ext cx="526478" cy="461665"/>
          </a:xfrm>
          <a:prstGeom prst="rect">
            <a:avLst/>
          </a:prstGeom>
          <a:noFill/>
        </p:spPr>
        <p:txBody>
          <a:bodyPr wrap="square" rtlCol="0">
            <a:spAutoFit/>
          </a:bodyPr>
          <a:lstStyle/>
          <a:p>
            <a:r>
              <a:rPr kumimoji="1" lang="en-US" altLang="ja-JP" sz="2400" i="1" dirty="0" err="1">
                <a:latin typeface="Times New Roman" panose="02020603050405020304" pitchFamily="18" charset="0"/>
                <a:cs typeface="Times New Roman" panose="02020603050405020304" pitchFamily="18" charset="0"/>
              </a:rPr>
              <a:t>t</a:t>
            </a:r>
            <a:r>
              <a:rPr kumimoji="1" lang="en-US" altLang="ja-JP" sz="2400" i="1" baseline="30000" dirty="0" err="1">
                <a:latin typeface="Times New Roman" panose="02020603050405020304" pitchFamily="18" charset="0"/>
                <a:cs typeface="Times New Roman" panose="02020603050405020304" pitchFamily="18" charset="0"/>
              </a:rPr>
              <a:t>F</a:t>
            </a:r>
            <a:endParaRPr kumimoji="1" lang="ja-JP" altLang="en-US" sz="2400" i="1" baseline="30000" dirty="0">
              <a:latin typeface="Times New Roman" panose="02020603050405020304" pitchFamily="18" charset="0"/>
              <a:cs typeface="Times New Roman" panose="02020603050405020304" pitchFamily="18" charset="0"/>
            </a:endParaRPr>
          </a:p>
        </p:txBody>
      </p:sp>
      <p:sp>
        <p:nvSpPr>
          <p:cNvPr id="39" name="テキスト ボックス 38">
            <a:extLst>
              <a:ext uri="{FF2B5EF4-FFF2-40B4-BE49-F238E27FC236}">
                <a16:creationId xmlns:a16="http://schemas.microsoft.com/office/drawing/2014/main" id="{DB55C8C4-4F7D-4416-8FC1-FD8F5810A2B6}"/>
              </a:ext>
            </a:extLst>
          </p:cNvPr>
          <p:cNvSpPr txBox="1"/>
          <p:nvPr/>
        </p:nvSpPr>
        <p:spPr>
          <a:xfrm>
            <a:off x="4031225" y="5587064"/>
            <a:ext cx="254000" cy="338554"/>
          </a:xfrm>
          <a:prstGeom prst="rect">
            <a:avLst/>
          </a:prstGeom>
          <a:noFill/>
        </p:spPr>
        <p:txBody>
          <a:bodyPr wrap="square" rtlCol="0">
            <a:spAutoFit/>
          </a:bodyPr>
          <a:lstStyle/>
          <a:p>
            <a:endParaRPr kumimoji="1" lang="ja-JP" altLang="en-US" sz="2400" baseline="-25000" dirty="0">
              <a:latin typeface="Times New Roman" panose="02020603050405020304" pitchFamily="18" charset="0"/>
              <a:cs typeface="Times New Roman" panose="02020603050405020304" pitchFamily="18" charset="0"/>
            </a:endParaRPr>
          </a:p>
        </p:txBody>
      </p:sp>
      <p:cxnSp>
        <p:nvCxnSpPr>
          <p:cNvPr id="43" name="直線コネクタ 42">
            <a:extLst>
              <a:ext uri="{FF2B5EF4-FFF2-40B4-BE49-F238E27FC236}">
                <a16:creationId xmlns:a16="http://schemas.microsoft.com/office/drawing/2014/main" id="{E31E12F6-EDB2-4CE0-BD33-EACBD0607E29}"/>
              </a:ext>
            </a:extLst>
          </p:cNvPr>
          <p:cNvCxnSpPr>
            <a:cxnSpLocks/>
          </p:cNvCxnSpPr>
          <p:nvPr/>
        </p:nvCxnSpPr>
        <p:spPr>
          <a:xfrm flipV="1">
            <a:off x="5232398" y="3857312"/>
            <a:ext cx="0" cy="1684671"/>
          </a:xfrm>
          <a:prstGeom prst="line">
            <a:avLst/>
          </a:prstGeom>
        </p:spPr>
        <p:style>
          <a:lnRef idx="1">
            <a:schemeClr val="accent1"/>
          </a:lnRef>
          <a:fillRef idx="0">
            <a:schemeClr val="accent1"/>
          </a:fillRef>
          <a:effectRef idx="0">
            <a:schemeClr val="accent1"/>
          </a:effectRef>
          <a:fontRef idx="minor">
            <a:schemeClr val="tx1"/>
          </a:fontRef>
        </p:style>
      </p:cxnSp>
      <p:sp>
        <p:nvSpPr>
          <p:cNvPr id="44" name="テキスト ボックス 43">
            <a:extLst>
              <a:ext uri="{FF2B5EF4-FFF2-40B4-BE49-F238E27FC236}">
                <a16:creationId xmlns:a16="http://schemas.microsoft.com/office/drawing/2014/main" id="{9C7D8431-AACA-444E-BD24-0BEDEE18F82B}"/>
              </a:ext>
            </a:extLst>
          </p:cNvPr>
          <p:cNvSpPr txBox="1"/>
          <p:nvPr/>
        </p:nvSpPr>
        <p:spPr>
          <a:xfrm>
            <a:off x="1163777" y="3328124"/>
            <a:ext cx="372218" cy="461665"/>
          </a:xfrm>
          <a:prstGeom prst="rect">
            <a:avLst/>
          </a:prstGeom>
          <a:noFill/>
        </p:spPr>
        <p:txBody>
          <a:bodyPr wrap="none" rtlCol="0">
            <a:spAutoFit/>
          </a:bodyPr>
          <a:lstStyle/>
          <a:p>
            <a:r>
              <a:rPr kumimoji="1" lang="en-US" altLang="ja-JP" sz="2400" i="1" dirty="0">
                <a:latin typeface="Times New Roman" panose="02020603050405020304" pitchFamily="18" charset="0"/>
                <a:cs typeface="Times New Roman" panose="02020603050405020304" pitchFamily="18" charset="0"/>
              </a:rPr>
              <a:t>A</a:t>
            </a:r>
            <a:endParaRPr kumimoji="1" lang="ja-JP" altLang="en-US" i="1" dirty="0">
              <a:latin typeface="Times New Roman" panose="02020603050405020304" pitchFamily="18" charset="0"/>
              <a:cs typeface="Times New Roman" panose="02020603050405020304" pitchFamily="18" charset="0"/>
            </a:endParaRPr>
          </a:p>
        </p:txBody>
      </p:sp>
      <p:sp>
        <p:nvSpPr>
          <p:cNvPr id="50" name="テキスト ボックス 49">
            <a:extLst>
              <a:ext uri="{FF2B5EF4-FFF2-40B4-BE49-F238E27FC236}">
                <a16:creationId xmlns:a16="http://schemas.microsoft.com/office/drawing/2014/main" id="{3F2FD10D-B43B-4C2E-A310-F05C42B7AF9F}"/>
              </a:ext>
            </a:extLst>
          </p:cNvPr>
          <p:cNvSpPr txBox="1"/>
          <p:nvPr/>
        </p:nvSpPr>
        <p:spPr>
          <a:xfrm>
            <a:off x="7250542" y="4357851"/>
            <a:ext cx="407484" cy="461665"/>
          </a:xfrm>
          <a:prstGeom prst="rect">
            <a:avLst/>
          </a:prstGeom>
          <a:noFill/>
        </p:spPr>
        <p:txBody>
          <a:bodyPr wrap="none" rtlCol="0">
            <a:spAutoFit/>
          </a:bodyPr>
          <a:lstStyle/>
          <a:p>
            <a:r>
              <a:rPr kumimoji="1" lang="en-US" altLang="ja-JP" sz="2400" i="1" dirty="0">
                <a:latin typeface="Times New Roman" panose="02020603050405020304" pitchFamily="18" charset="0"/>
                <a:cs typeface="Times New Roman" panose="02020603050405020304" pitchFamily="18" charset="0"/>
              </a:rPr>
              <a:t>D</a:t>
            </a:r>
            <a:endParaRPr kumimoji="1" lang="ja-JP" altLang="en-US" i="1" dirty="0">
              <a:latin typeface="Times New Roman" panose="02020603050405020304" pitchFamily="18" charset="0"/>
              <a:cs typeface="Times New Roman" panose="02020603050405020304" pitchFamily="18" charset="0"/>
            </a:endParaRPr>
          </a:p>
        </p:txBody>
      </p:sp>
      <p:sp>
        <p:nvSpPr>
          <p:cNvPr id="52" name="テキスト ボックス 51">
            <a:extLst>
              <a:ext uri="{FF2B5EF4-FFF2-40B4-BE49-F238E27FC236}">
                <a16:creationId xmlns:a16="http://schemas.microsoft.com/office/drawing/2014/main" id="{8EE1AB84-00D8-4F60-B5E5-4A9B24AA0BAC}"/>
              </a:ext>
            </a:extLst>
          </p:cNvPr>
          <p:cNvSpPr txBox="1"/>
          <p:nvPr/>
        </p:nvSpPr>
        <p:spPr>
          <a:xfrm>
            <a:off x="2955567" y="2557613"/>
            <a:ext cx="389850" cy="461665"/>
          </a:xfrm>
          <a:prstGeom prst="rect">
            <a:avLst/>
          </a:prstGeom>
          <a:noFill/>
        </p:spPr>
        <p:txBody>
          <a:bodyPr wrap="none" rtlCol="0">
            <a:spAutoFit/>
          </a:bodyPr>
          <a:lstStyle/>
          <a:p>
            <a:r>
              <a:rPr kumimoji="1" lang="en-US" altLang="ja-JP" sz="2400" i="1" dirty="0">
                <a:latin typeface="Times New Roman" panose="02020603050405020304" pitchFamily="18" charset="0"/>
                <a:cs typeface="Times New Roman" panose="02020603050405020304" pitchFamily="18" charset="0"/>
              </a:rPr>
              <a:t>C</a:t>
            </a:r>
            <a:endParaRPr kumimoji="1" lang="ja-JP" altLang="en-US" i="1" dirty="0">
              <a:latin typeface="Times New Roman" panose="02020603050405020304" pitchFamily="18" charset="0"/>
              <a:cs typeface="Times New Roman" panose="02020603050405020304" pitchFamily="18" charset="0"/>
            </a:endParaRPr>
          </a:p>
        </p:txBody>
      </p:sp>
      <p:sp>
        <p:nvSpPr>
          <p:cNvPr id="54" name="テキスト ボックス 53">
            <a:extLst>
              <a:ext uri="{FF2B5EF4-FFF2-40B4-BE49-F238E27FC236}">
                <a16:creationId xmlns:a16="http://schemas.microsoft.com/office/drawing/2014/main" id="{87D1F3FE-EA61-4E4A-9B27-7F1F6A3B0F46}"/>
              </a:ext>
            </a:extLst>
          </p:cNvPr>
          <p:cNvSpPr txBox="1"/>
          <p:nvPr/>
        </p:nvSpPr>
        <p:spPr>
          <a:xfrm>
            <a:off x="2950116" y="3716646"/>
            <a:ext cx="372218" cy="461665"/>
          </a:xfrm>
          <a:prstGeom prst="rect">
            <a:avLst/>
          </a:prstGeom>
          <a:noFill/>
        </p:spPr>
        <p:txBody>
          <a:bodyPr wrap="none" rtlCol="0">
            <a:spAutoFit/>
          </a:bodyPr>
          <a:lstStyle/>
          <a:p>
            <a:r>
              <a:rPr kumimoji="1" lang="en-US" altLang="ja-JP" sz="2400" i="1" dirty="0">
                <a:latin typeface="Times New Roman" panose="02020603050405020304" pitchFamily="18" charset="0"/>
                <a:cs typeface="Times New Roman" panose="02020603050405020304" pitchFamily="18" charset="0"/>
              </a:rPr>
              <a:t>B</a:t>
            </a:r>
            <a:endParaRPr kumimoji="1" lang="ja-JP" altLang="en-US" i="1" dirty="0">
              <a:latin typeface="Times New Roman" panose="02020603050405020304" pitchFamily="18" charset="0"/>
              <a:cs typeface="Times New Roman" panose="02020603050405020304" pitchFamily="18" charset="0"/>
            </a:endParaRPr>
          </a:p>
        </p:txBody>
      </p:sp>
      <p:sp>
        <p:nvSpPr>
          <p:cNvPr id="56" name="テキスト ボックス 55">
            <a:extLst>
              <a:ext uri="{FF2B5EF4-FFF2-40B4-BE49-F238E27FC236}">
                <a16:creationId xmlns:a16="http://schemas.microsoft.com/office/drawing/2014/main" id="{4179A01D-90C5-4057-B895-673129BADFE7}"/>
              </a:ext>
            </a:extLst>
          </p:cNvPr>
          <p:cNvSpPr txBox="1"/>
          <p:nvPr/>
        </p:nvSpPr>
        <p:spPr>
          <a:xfrm>
            <a:off x="4936904" y="4128257"/>
            <a:ext cx="474810" cy="461665"/>
          </a:xfrm>
          <a:prstGeom prst="rect">
            <a:avLst/>
          </a:prstGeom>
          <a:noFill/>
        </p:spPr>
        <p:txBody>
          <a:bodyPr wrap="none" rtlCol="0">
            <a:spAutoFit/>
          </a:bodyPr>
          <a:lstStyle/>
          <a:p>
            <a:r>
              <a:rPr kumimoji="1" lang="en-US" altLang="ja-JP" sz="2400" i="1" dirty="0">
                <a:latin typeface="Times New Roman" panose="02020603050405020304" pitchFamily="18" charset="0"/>
                <a:cs typeface="Times New Roman" panose="02020603050405020304" pitchFamily="18" charset="0"/>
              </a:rPr>
              <a:t>B’</a:t>
            </a:r>
            <a:endParaRPr kumimoji="1" lang="ja-JP" altLang="en-US" i="1" dirty="0">
              <a:latin typeface="Times New Roman" panose="02020603050405020304" pitchFamily="18" charset="0"/>
              <a:cs typeface="Times New Roman" panose="02020603050405020304" pitchFamily="18" charset="0"/>
            </a:endParaRPr>
          </a:p>
        </p:txBody>
      </p:sp>
      <p:sp>
        <p:nvSpPr>
          <p:cNvPr id="58" name="テキスト ボックス 57">
            <a:extLst>
              <a:ext uri="{FF2B5EF4-FFF2-40B4-BE49-F238E27FC236}">
                <a16:creationId xmlns:a16="http://schemas.microsoft.com/office/drawing/2014/main" id="{2C5D0E21-F93D-4079-BDAC-8AFDC00B5EA9}"/>
              </a:ext>
            </a:extLst>
          </p:cNvPr>
          <p:cNvSpPr txBox="1"/>
          <p:nvPr/>
        </p:nvSpPr>
        <p:spPr>
          <a:xfrm>
            <a:off x="4983268" y="3399201"/>
            <a:ext cx="492443" cy="461665"/>
          </a:xfrm>
          <a:prstGeom prst="rect">
            <a:avLst/>
          </a:prstGeom>
          <a:noFill/>
        </p:spPr>
        <p:txBody>
          <a:bodyPr wrap="none" rtlCol="0">
            <a:spAutoFit/>
          </a:bodyPr>
          <a:lstStyle/>
          <a:p>
            <a:r>
              <a:rPr kumimoji="1" lang="en-US" altLang="ja-JP" sz="2400" i="1" dirty="0">
                <a:latin typeface="Times New Roman" panose="02020603050405020304" pitchFamily="18" charset="0"/>
                <a:cs typeface="Times New Roman" panose="02020603050405020304" pitchFamily="18" charset="0"/>
              </a:rPr>
              <a:t>C’</a:t>
            </a:r>
            <a:endParaRPr kumimoji="1" lang="ja-JP" altLang="en-US" i="1" dirty="0">
              <a:latin typeface="Times New Roman" panose="02020603050405020304" pitchFamily="18" charset="0"/>
              <a:cs typeface="Times New Roman" panose="02020603050405020304" pitchFamily="18" charset="0"/>
            </a:endParaRPr>
          </a:p>
        </p:txBody>
      </p:sp>
      <p:sp>
        <p:nvSpPr>
          <p:cNvPr id="59" name="テキスト ボックス 58">
            <a:extLst>
              <a:ext uri="{FF2B5EF4-FFF2-40B4-BE49-F238E27FC236}">
                <a16:creationId xmlns:a16="http://schemas.microsoft.com/office/drawing/2014/main" id="{DFD078B6-D32C-4194-AA09-9A03953A912A}"/>
              </a:ext>
            </a:extLst>
          </p:cNvPr>
          <p:cNvSpPr txBox="1"/>
          <p:nvPr/>
        </p:nvSpPr>
        <p:spPr>
          <a:xfrm>
            <a:off x="2174645" y="1856025"/>
            <a:ext cx="3394072" cy="707886"/>
          </a:xfrm>
          <a:prstGeom prst="rect">
            <a:avLst/>
          </a:prstGeom>
          <a:noFill/>
        </p:spPr>
        <p:txBody>
          <a:bodyPr wrap="square" rtlCol="0">
            <a:spAutoFit/>
          </a:bodyPr>
          <a:lstStyle/>
          <a:p>
            <a:r>
              <a:rPr kumimoji="1" lang="ja-JP" altLang="en-US" sz="2000" dirty="0"/>
              <a:t>特許期間を</a:t>
            </a:r>
            <a:r>
              <a:rPr kumimoji="1" lang="en-US" altLang="ja-JP" sz="2000" i="1" dirty="0" err="1">
                <a:latin typeface="Times New Roman" panose="02020603050405020304" pitchFamily="18" charset="0"/>
                <a:cs typeface="Times New Roman" panose="02020603050405020304" pitchFamily="18" charset="0"/>
              </a:rPr>
              <a:t>t</a:t>
            </a:r>
            <a:r>
              <a:rPr kumimoji="1" lang="en-US" altLang="ja-JP" sz="2000" i="1" baseline="30000" dirty="0" err="1">
                <a:latin typeface="Times New Roman" panose="02020603050405020304" pitchFamily="18" charset="0"/>
                <a:cs typeface="Times New Roman" panose="02020603050405020304" pitchFamily="18" charset="0"/>
              </a:rPr>
              <a:t>H</a:t>
            </a:r>
            <a:r>
              <a:rPr kumimoji="1" lang="ja-JP" altLang="en-US" sz="2000" dirty="0"/>
              <a:t>に設定することによる損失</a:t>
            </a:r>
            <a:r>
              <a:rPr kumimoji="1" lang="en-US" altLang="ja-JP" sz="2000" i="1" dirty="0">
                <a:latin typeface="Times New Roman" panose="02020603050405020304" pitchFamily="18" charset="0"/>
                <a:cs typeface="Times New Roman" panose="02020603050405020304" pitchFamily="18" charset="0"/>
              </a:rPr>
              <a:t>L</a:t>
            </a:r>
            <a:r>
              <a:rPr kumimoji="1" lang="ja-JP" altLang="en-US" sz="2000" dirty="0"/>
              <a:t>（灰色部分）</a:t>
            </a:r>
            <a:r>
              <a:rPr kumimoji="1" lang="en-US" altLang="ja-JP" sz="2000" dirty="0"/>
              <a:t>  </a:t>
            </a:r>
            <a:endParaRPr kumimoji="1" lang="ja-JP" altLang="en-US" dirty="0"/>
          </a:p>
        </p:txBody>
      </p:sp>
      <p:sp>
        <p:nvSpPr>
          <p:cNvPr id="4" name="直角三角形 3">
            <a:extLst>
              <a:ext uri="{FF2B5EF4-FFF2-40B4-BE49-F238E27FC236}">
                <a16:creationId xmlns:a16="http://schemas.microsoft.com/office/drawing/2014/main" id="{ED03B85D-B55C-4F40-A7AA-71E01F6FA95A}"/>
              </a:ext>
            </a:extLst>
          </p:cNvPr>
          <p:cNvSpPr/>
          <p:nvPr/>
        </p:nvSpPr>
        <p:spPr>
          <a:xfrm flipH="1" flipV="1">
            <a:off x="3232718" y="4122811"/>
            <a:ext cx="1981179" cy="476163"/>
          </a:xfrm>
          <a:prstGeom prst="rtTriangle">
            <a:avLst/>
          </a:prstGeom>
          <a:solidFill>
            <a:schemeClr val="bg2">
              <a:lumMod val="9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EB53C46D-6E90-41FA-A93E-D5527CFD5614}"/>
              </a:ext>
            </a:extLst>
          </p:cNvPr>
          <p:cNvSpPr txBox="1"/>
          <p:nvPr/>
        </p:nvSpPr>
        <p:spPr>
          <a:xfrm>
            <a:off x="5091541" y="5569528"/>
            <a:ext cx="526478" cy="461665"/>
          </a:xfrm>
          <a:prstGeom prst="rect">
            <a:avLst/>
          </a:prstGeom>
          <a:noFill/>
        </p:spPr>
        <p:txBody>
          <a:bodyPr wrap="square" rtlCol="0">
            <a:spAutoFit/>
          </a:bodyPr>
          <a:lstStyle/>
          <a:p>
            <a:r>
              <a:rPr kumimoji="1" lang="en-US" altLang="ja-JP" sz="2400" i="1" dirty="0" err="1">
                <a:latin typeface="Times New Roman" panose="02020603050405020304" pitchFamily="18" charset="0"/>
                <a:cs typeface="Times New Roman" panose="02020603050405020304" pitchFamily="18" charset="0"/>
              </a:rPr>
              <a:t>t</a:t>
            </a:r>
            <a:r>
              <a:rPr kumimoji="1" lang="en-US" altLang="ja-JP" sz="2400" i="1" baseline="30000" dirty="0" err="1">
                <a:latin typeface="Times New Roman" panose="02020603050405020304" pitchFamily="18" charset="0"/>
                <a:cs typeface="Times New Roman" panose="02020603050405020304" pitchFamily="18" charset="0"/>
              </a:rPr>
              <a:t>H</a:t>
            </a:r>
            <a:endParaRPr kumimoji="1" lang="ja-JP" altLang="en-US" sz="2400" i="1" baseline="30000" dirty="0">
              <a:latin typeface="Times New Roman" panose="02020603050405020304" pitchFamily="18" charset="0"/>
              <a:cs typeface="Times New Roman" panose="02020603050405020304" pitchFamily="18" charset="0"/>
            </a:endParaRPr>
          </a:p>
        </p:txBody>
      </p:sp>
      <p:sp>
        <p:nvSpPr>
          <p:cNvPr id="10" name="正方形/長方形 9">
            <a:extLst>
              <a:ext uri="{FF2B5EF4-FFF2-40B4-BE49-F238E27FC236}">
                <a16:creationId xmlns:a16="http://schemas.microsoft.com/office/drawing/2014/main" id="{B540DCC6-177C-4624-848E-065464CB333B}"/>
              </a:ext>
            </a:extLst>
          </p:cNvPr>
          <p:cNvSpPr/>
          <p:nvPr/>
        </p:nvSpPr>
        <p:spPr>
          <a:xfrm>
            <a:off x="1173018" y="5118536"/>
            <a:ext cx="4050144" cy="423447"/>
          </a:xfrm>
          <a:prstGeom prst="rect">
            <a:avLst/>
          </a:prstGeom>
          <a:solidFill>
            <a:srgbClr val="FF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直角三角形 11">
            <a:extLst>
              <a:ext uri="{FF2B5EF4-FFF2-40B4-BE49-F238E27FC236}">
                <a16:creationId xmlns:a16="http://schemas.microsoft.com/office/drawing/2014/main" id="{F0471241-D453-4E63-B167-10B59530CA11}"/>
              </a:ext>
            </a:extLst>
          </p:cNvPr>
          <p:cNvSpPr/>
          <p:nvPr/>
        </p:nvSpPr>
        <p:spPr>
          <a:xfrm>
            <a:off x="1142765" y="4608210"/>
            <a:ext cx="4080397" cy="527208"/>
          </a:xfrm>
          <a:prstGeom prst="rtTriangle">
            <a:avLst/>
          </a:prstGeom>
          <a:solidFill>
            <a:srgbClr val="FF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CFFFF830-FE13-4515-A91F-92FBEC29EC0E}"/>
              </a:ext>
            </a:extLst>
          </p:cNvPr>
          <p:cNvSpPr/>
          <p:nvPr/>
        </p:nvSpPr>
        <p:spPr>
          <a:xfrm>
            <a:off x="5207225" y="4620066"/>
            <a:ext cx="2071030" cy="930642"/>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直角三角形 14">
            <a:extLst>
              <a:ext uri="{FF2B5EF4-FFF2-40B4-BE49-F238E27FC236}">
                <a16:creationId xmlns:a16="http://schemas.microsoft.com/office/drawing/2014/main" id="{B9A4A6AE-CFDB-4E28-8726-27A08F9B8121}"/>
              </a:ext>
            </a:extLst>
          </p:cNvPr>
          <p:cNvSpPr/>
          <p:nvPr/>
        </p:nvSpPr>
        <p:spPr>
          <a:xfrm>
            <a:off x="1173018" y="3723531"/>
            <a:ext cx="4086635" cy="883127"/>
          </a:xfrm>
          <a:prstGeom prst="rtTriangle">
            <a:avLst/>
          </a:prstGeom>
          <a:solidFill>
            <a:schemeClr val="accent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直角三角形 16">
            <a:extLst>
              <a:ext uri="{FF2B5EF4-FFF2-40B4-BE49-F238E27FC236}">
                <a16:creationId xmlns:a16="http://schemas.microsoft.com/office/drawing/2014/main" id="{7C39397D-9410-41CD-A24C-CBCE11681B01}"/>
              </a:ext>
            </a:extLst>
          </p:cNvPr>
          <p:cNvSpPr/>
          <p:nvPr/>
        </p:nvSpPr>
        <p:spPr>
          <a:xfrm flipH="1" flipV="1">
            <a:off x="1142764" y="4620065"/>
            <a:ext cx="4075780" cy="486445"/>
          </a:xfrm>
          <a:prstGeom prst="rtTriangle">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90124115-2554-43E0-8413-B3001F018B25}"/>
              </a:ext>
            </a:extLst>
          </p:cNvPr>
          <p:cNvSpPr txBox="1"/>
          <p:nvPr/>
        </p:nvSpPr>
        <p:spPr>
          <a:xfrm>
            <a:off x="256433" y="5913426"/>
            <a:ext cx="2968472" cy="400110"/>
          </a:xfrm>
          <a:prstGeom prst="rect">
            <a:avLst/>
          </a:prstGeom>
          <a:noFill/>
        </p:spPr>
        <p:txBody>
          <a:bodyPr wrap="square" rtlCol="0">
            <a:spAutoFit/>
          </a:bodyPr>
          <a:lstStyle/>
          <a:p>
            <a:r>
              <a:rPr kumimoji="1" lang="ja-JP" altLang="en-US" sz="2000" dirty="0"/>
              <a:t>固定費用</a:t>
            </a:r>
            <a:r>
              <a:rPr kumimoji="1" lang="en-US" altLang="ja-JP" sz="2000" i="1" dirty="0">
                <a:latin typeface="Times New Roman" panose="02020603050405020304" pitchFamily="18" charset="0"/>
                <a:cs typeface="Times New Roman" panose="02020603050405020304" pitchFamily="18" charset="0"/>
              </a:rPr>
              <a:t>H</a:t>
            </a:r>
            <a:r>
              <a:rPr kumimoji="1" lang="ja-JP" altLang="en-US" sz="2000" dirty="0">
                <a:latin typeface="Times New Roman" panose="02020603050405020304" pitchFamily="18" charset="0"/>
                <a:cs typeface="Times New Roman" panose="02020603050405020304" pitchFamily="18" charset="0"/>
              </a:rPr>
              <a:t>（赤色部分）</a:t>
            </a:r>
          </a:p>
        </p:txBody>
      </p:sp>
      <p:cxnSp>
        <p:nvCxnSpPr>
          <p:cNvPr id="22" name="直線矢印コネクタ 21">
            <a:extLst>
              <a:ext uri="{FF2B5EF4-FFF2-40B4-BE49-F238E27FC236}">
                <a16:creationId xmlns:a16="http://schemas.microsoft.com/office/drawing/2014/main" id="{1CE200BE-7263-471F-9101-66F4FB101609}"/>
              </a:ext>
            </a:extLst>
          </p:cNvPr>
          <p:cNvCxnSpPr/>
          <p:nvPr/>
        </p:nvCxnSpPr>
        <p:spPr>
          <a:xfrm flipV="1">
            <a:off x="2297092" y="5329459"/>
            <a:ext cx="379581" cy="5692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B54AC232-8BC6-4EF9-ACF3-97B1FFF532FF}"/>
              </a:ext>
            </a:extLst>
          </p:cNvPr>
          <p:cNvCxnSpPr>
            <a:cxnSpLocks/>
          </p:cNvCxnSpPr>
          <p:nvPr/>
        </p:nvCxnSpPr>
        <p:spPr>
          <a:xfrm>
            <a:off x="3511525" y="2557544"/>
            <a:ext cx="284620" cy="10772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A60A1F19-D456-4F53-ADEB-8E68DF3C71AE}"/>
              </a:ext>
            </a:extLst>
          </p:cNvPr>
          <p:cNvSpPr txBox="1"/>
          <p:nvPr/>
        </p:nvSpPr>
        <p:spPr>
          <a:xfrm>
            <a:off x="4789362" y="2505195"/>
            <a:ext cx="4098205" cy="707886"/>
          </a:xfrm>
          <a:prstGeom prst="rect">
            <a:avLst/>
          </a:prstGeom>
          <a:noFill/>
        </p:spPr>
        <p:txBody>
          <a:bodyPr wrap="square" rtlCol="0">
            <a:spAutoFit/>
          </a:bodyPr>
          <a:lstStyle/>
          <a:p>
            <a:r>
              <a:rPr kumimoji="1" lang="ja-JP" altLang="en-US" sz="2000" dirty="0"/>
              <a:t>特許期間を</a:t>
            </a:r>
            <a:r>
              <a:rPr kumimoji="1" lang="en-US" altLang="ja-JP" sz="2000" i="1" dirty="0" err="1">
                <a:latin typeface="Times New Roman" panose="02020603050405020304" pitchFamily="18" charset="0"/>
                <a:cs typeface="Times New Roman" panose="02020603050405020304" pitchFamily="18" charset="0"/>
              </a:rPr>
              <a:t>t</a:t>
            </a:r>
            <a:r>
              <a:rPr kumimoji="1" lang="en-US" altLang="ja-JP" sz="2000" i="1" baseline="30000" dirty="0" err="1">
                <a:latin typeface="Times New Roman" panose="02020603050405020304" pitchFamily="18" charset="0"/>
                <a:cs typeface="Times New Roman" panose="02020603050405020304" pitchFamily="18" charset="0"/>
              </a:rPr>
              <a:t>H</a:t>
            </a:r>
            <a:r>
              <a:rPr kumimoji="1" lang="ja-JP" altLang="en-US" sz="2000" dirty="0"/>
              <a:t>に設定することによる利益（青色部分）</a:t>
            </a:r>
          </a:p>
        </p:txBody>
      </p:sp>
      <p:cxnSp>
        <p:nvCxnSpPr>
          <p:cNvPr id="45" name="直線矢印コネクタ 44">
            <a:extLst>
              <a:ext uri="{FF2B5EF4-FFF2-40B4-BE49-F238E27FC236}">
                <a16:creationId xmlns:a16="http://schemas.microsoft.com/office/drawing/2014/main" id="{497F8A23-05B0-4E79-B501-F7370F33A00E}"/>
              </a:ext>
            </a:extLst>
          </p:cNvPr>
          <p:cNvCxnSpPr>
            <a:cxnSpLocks/>
          </p:cNvCxnSpPr>
          <p:nvPr/>
        </p:nvCxnSpPr>
        <p:spPr>
          <a:xfrm>
            <a:off x="5643883" y="3151998"/>
            <a:ext cx="363986" cy="12058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id="{64264E9F-BD47-451A-9B60-A58A159CAB02}"/>
              </a:ext>
            </a:extLst>
          </p:cNvPr>
          <p:cNvSpPr txBox="1"/>
          <p:nvPr/>
        </p:nvSpPr>
        <p:spPr>
          <a:xfrm>
            <a:off x="3322334" y="6124690"/>
            <a:ext cx="5565233" cy="369332"/>
          </a:xfrm>
          <a:prstGeom prst="rect">
            <a:avLst/>
          </a:prstGeom>
          <a:noFill/>
        </p:spPr>
        <p:txBody>
          <a:bodyPr wrap="square" rtlCol="0">
            <a:spAutoFit/>
          </a:bodyPr>
          <a:lstStyle/>
          <a:p>
            <a:r>
              <a:rPr kumimoji="1" lang="ja-JP" altLang="en-US" dirty="0"/>
              <a:t>この図のようなケースでは</a:t>
            </a:r>
            <a:r>
              <a:rPr kumimoji="1" lang="en-US" altLang="ja-JP" i="1" dirty="0" err="1">
                <a:latin typeface="Times New Roman" panose="02020603050405020304" pitchFamily="18" charset="0"/>
                <a:cs typeface="Times New Roman" panose="02020603050405020304" pitchFamily="18" charset="0"/>
              </a:rPr>
              <a:t>t</a:t>
            </a:r>
            <a:r>
              <a:rPr kumimoji="1" lang="en-US" altLang="ja-JP" i="1" baseline="30000" dirty="0" err="1">
                <a:latin typeface="Times New Roman" panose="02020603050405020304" pitchFamily="18" charset="0"/>
                <a:cs typeface="Times New Roman" panose="02020603050405020304" pitchFamily="18" charset="0"/>
              </a:rPr>
              <a:t>H</a:t>
            </a:r>
            <a:r>
              <a:rPr kumimoji="1" lang="ja-JP" altLang="en-US" dirty="0"/>
              <a:t>が最適な特許期間</a:t>
            </a:r>
          </a:p>
        </p:txBody>
      </p:sp>
      <p:sp>
        <p:nvSpPr>
          <p:cNvPr id="47" name="テキスト ボックス 46">
            <a:extLst>
              <a:ext uri="{FF2B5EF4-FFF2-40B4-BE49-F238E27FC236}">
                <a16:creationId xmlns:a16="http://schemas.microsoft.com/office/drawing/2014/main" id="{CBC0C913-F095-409E-A614-6A6CF00082D1}"/>
              </a:ext>
            </a:extLst>
          </p:cNvPr>
          <p:cNvSpPr txBox="1"/>
          <p:nvPr/>
        </p:nvSpPr>
        <p:spPr>
          <a:xfrm>
            <a:off x="3906982" y="3706002"/>
            <a:ext cx="442983" cy="461665"/>
          </a:xfrm>
          <a:prstGeom prst="rect">
            <a:avLst/>
          </a:prstGeom>
          <a:noFill/>
        </p:spPr>
        <p:txBody>
          <a:bodyPr wrap="square" rtlCol="0">
            <a:spAutoFit/>
          </a:bodyPr>
          <a:lstStyle/>
          <a:p>
            <a:r>
              <a:rPr kumimoji="1" lang="en-US" altLang="ja-JP" sz="2400" i="1" dirty="0">
                <a:latin typeface="Times New Roman" panose="02020603050405020304" pitchFamily="18" charset="0"/>
                <a:cs typeface="Times New Roman" panose="02020603050405020304" pitchFamily="18" charset="0"/>
              </a:rPr>
              <a:t>L</a:t>
            </a:r>
            <a:endParaRPr kumimoji="1" lang="ja-JP" altLang="en-US" i="1" dirty="0">
              <a:latin typeface="Times New Roman" panose="02020603050405020304" pitchFamily="18" charset="0"/>
              <a:cs typeface="Times New Roman" panose="02020603050405020304" pitchFamily="18" charset="0"/>
            </a:endParaRPr>
          </a:p>
        </p:txBody>
      </p:sp>
      <p:sp>
        <p:nvSpPr>
          <p:cNvPr id="48" name="テキスト ボックス 47">
            <a:extLst>
              <a:ext uri="{FF2B5EF4-FFF2-40B4-BE49-F238E27FC236}">
                <a16:creationId xmlns:a16="http://schemas.microsoft.com/office/drawing/2014/main" id="{30CFC692-8304-4F26-A546-C76499AD351E}"/>
              </a:ext>
            </a:extLst>
          </p:cNvPr>
          <p:cNvSpPr txBox="1"/>
          <p:nvPr/>
        </p:nvSpPr>
        <p:spPr>
          <a:xfrm>
            <a:off x="5715380" y="4772128"/>
            <a:ext cx="731605" cy="461665"/>
          </a:xfrm>
          <a:prstGeom prst="rect">
            <a:avLst/>
          </a:prstGeom>
          <a:noFill/>
        </p:spPr>
        <p:txBody>
          <a:bodyPr wrap="square" rtlCol="0">
            <a:spAutoFit/>
          </a:bodyPr>
          <a:lstStyle/>
          <a:p>
            <a:r>
              <a:rPr kumimoji="1" lang="en-US" altLang="ja-JP" sz="2400" i="1" dirty="0">
                <a:latin typeface="Times New Roman" panose="02020603050405020304" pitchFamily="18" charset="0"/>
                <a:cs typeface="Times New Roman" panose="02020603050405020304" pitchFamily="18" charset="0"/>
              </a:rPr>
              <a:t>G</a:t>
            </a:r>
            <a:endParaRPr kumimoji="1" lang="ja-JP" altLang="en-US" i="1" dirty="0">
              <a:latin typeface="Times New Roman" panose="02020603050405020304" pitchFamily="18" charset="0"/>
              <a:cs typeface="Times New Roman" panose="02020603050405020304" pitchFamily="18" charset="0"/>
            </a:endParaRPr>
          </a:p>
        </p:txBody>
      </p:sp>
      <p:sp>
        <p:nvSpPr>
          <p:cNvPr id="49" name="テキスト ボックス 48">
            <a:extLst>
              <a:ext uri="{FF2B5EF4-FFF2-40B4-BE49-F238E27FC236}">
                <a16:creationId xmlns:a16="http://schemas.microsoft.com/office/drawing/2014/main" id="{D3ED721B-F7E3-413C-97C3-2FDEFC7FAFBE}"/>
              </a:ext>
            </a:extLst>
          </p:cNvPr>
          <p:cNvSpPr txBox="1"/>
          <p:nvPr/>
        </p:nvSpPr>
        <p:spPr>
          <a:xfrm>
            <a:off x="1797548" y="5010843"/>
            <a:ext cx="562344" cy="461665"/>
          </a:xfrm>
          <a:prstGeom prst="rect">
            <a:avLst/>
          </a:prstGeom>
          <a:noFill/>
        </p:spPr>
        <p:txBody>
          <a:bodyPr wrap="square" rtlCol="0">
            <a:spAutoFit/>
          </a:bodyPr>
          <a:lstStyle/>
          <a:p>
            <a:r>
              <a:rPr kumimoji="1" lang="en-US" altLang="ja-JP" sz="2400" i="1" dirty="0">
                <a:latin typeface="Times New Roman" panose="02020603050405020304" pitchFamily="18" charset="0"/>
                <a:cs typeface="Times New Roman" panose="02020603050405020304" pitchFamily="18" charset="0"/>
              </a:rPr>
              <a:t>H</a:t>
            </a:r>
            <a:endParaRPr kumimoji="1" lang="ja-JP" altLang="en-US" i="1" dirty="0">
              <a:latin typeface="Times New Roman" panose="02020603050405020304" pitchFamily="18" charset="0"/>
              <a:cs typeface="Times New Roman" panose="02020603050405020304" pitchFamily="18" charset="0"/>
            </a:endParaRPr>
          </a:p>
        </p:txBody>
      </p:sp>
      <p:sp>
        <p:nvSpPr>
          <p:cNvPr id="19" name="テキスト ボックス 18">
            <a:extLst>
              <a:ext uri="{FF2B5EF4-FFF2-40B4-BE49-F238E27FC236}">
                <a16:creationId xmlns:a16="http://schemas.microsoft.com/office/drawing/2014/main" id="{BD2AB018-2DD3-468C-9F33-93E8E43D4AA1}"/>
              </a:ext>
            </a:extLst>
          </p:cNvPr>
          <p:cNvSpPr txBox="1"/>
          <p:nvPr/>
        </p:nvSpPr>
        <p:spPr>
          <a:xfrm>
            <a:off x="6277185" y="3328124"/>
            <a:ext cx="2709861" cy="923330"/>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G</a:t>
            </a:r>
            <a:r>
              <a:rPr kumimoji="1" lang="ja-JP" altLang="en-US" i="1" dirty="0">
                <a:latin typeface="Times New Roman" panose="02020603050405020304" pitchFamily="18" charset="0"/>
                <a:cs typeface="Times New Roman" panose="02020603050405020304" pitchFamily="18" charset="0"/>
              </a:rPr>
              <a:t> </a:t>
            </a:r>
            <a:r>
              <a:rPr kumimoji="1" lang="en-US" altLang="ja-JP" dirty="0"/>
              <a:t>: </a:t>
            </a:r>
            <a:r>
              <a:rPr kumimoji="1" lang="ja-JP" altLang="en-US" dirty="0"/>
              <a:t>新製品開発による社会的余剰の増加（青と赤の部分の合計）</a:t>
            </a:r>
          </a:p>
        </p:txBody>
      </p:sp>
    </p:spTree>
    <p:extLst>
      <p:ext uri="{BB962C8B-B14F-4D97-AF65-F5344CB8AC3E}">
        <p14:creationId xmlns:p14="http://schemas.microsoft.com/office/powerpoint/2010/main" val="39262673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397509-E193-4EBF-9726-7B41C948EB57}"/>
              </a:ext>
            </a:extLst>
          </p:cNvPr>
          <p:cNvSpPr>
            <a:spLocks noGrp="1"/>
          </p:cNvSpPr>
          <p:nvPr>
            <p:ph type="title"/>
          </p:nvPr>
        </p:nvSpPr>
        <p:spPr/>
        <p:txBody>
          <a:bodyPr/>
          <a:lstStyle/>
          <a:p>
            <a:r>
              <a:rPr lang="ja-JP" altLang="en-US" dirty="0"/>
              <a:t>ここまでの議論のまとめ</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3F5AA8A0-B38B-47A6-BC70-0C6B10829AA4}"/>
                  </a:ext>
                </a:extLst>
              </p:cNvPr>
              <p:cNvSpPr>
                <a:spLocks noGrp="1"/>
              </p:cNvSpPr>
              <p:nvPr>
                <p:ph idx="1"/>
              </p:nvPr>
            </p:nvSpPr>
            <p:spPr>
              <a:xfrm>
                <a:off x="628650" y="1422400"/>
                <a:ext cx="7886700" cy="5070474"/>
              </a:xfrm>
            </p:spPr>
            <p:txBody>
              <a:bodyPr>
                <a:normAutofit fontScale="85000" lnSpcReduction="20000"/>
              </a:bodyPr>
              <a:lstStyle/>
              <a:p>
                <a:pPr>
                  <a:lnSpc>
                    <a:spcPct val="120000"/>
                  </a:lnSpc>
                </a:pPr>
                <a:r>
                  <a:rPr kumimoji="1" lang="ja-JP" altLang="en-US" dirty="0"/>
                  <a:t>開発費用の異なる二つの製品（</a:t>
                </a:r>
                <a:r>
                  <a:rPr kumimoji="1" lang="en-US" altLang="ja-JP" dirty="0"/>
                  <a:t>F&lt;H</a:t>
                </a:r>
                <a:r>
                  <a:rPr kumimoji="1" lang="ja-JP" altLang="en-US" dirty="0"/>
                  <a:t>）</a:t>
                </a:r>
                <a:endParaRPr kumimoji="1" lang="en-US" altLang="ja-JP" dirty="0"/>
              </a:p>
              <a:p>
                <a:pPr>
                  <a:lnSpc>
                    <a:spcPct val="120000"/>
                  </a:lnSpc>
                </a:pPr>
                <a:r>
                  <a:rPr lang="en-US" altLang="ja-JP" i="1" dirty="0">
                    <a:latin typeface="Times New Roman" panose="02020603050405020304" pitchFamily="18" charset="0"/>
                    <a:cs typeface="Times New Roman" panose="02020603050405020304" pitchFamily="18" charset="0"/>
                  </a:rPr>
                  <a:t>t</a:t>
                </a:r>
                <a:r>
                  <a:rPr lang="en-US" altLang="ja-JP" dirty="0">
                    <a:latin typeface="Times New Roman" panose="02020603050405020304" pitchFamily="18" charset="0"/>
                    <a:cs typeface="Times New Roman" panose="02020603050405020304" pitchFamily="18" charset="0"/>
                  </a:rPr>
                  <a:t>=</a:t>
                </a:r>
                <a:r>
                  <a:rPr lang="en-US" altLang="ja-JP" i="1" dirty="0" err="1">
                    <a:latin typeface="Times New Roman" panose="02020603050405020304" pitchFamily="18" charset="0"/>
                    <a:cs typeface="Times New Roman" panose="02020603050405020304" pitchFamily="18" charset="0"/>
                  </a:rPr>
                  <a:t>t</a:t>
                </a:r>
                <a:r>
                  <a:rPr lang="en-US" altLang="ja-JP" i="1" baseline="30000" dirty="0" err="1">
                    <a:latin typeface="Times New Roman" panose="02020603050405020304" pitchFamily="18" charset="0"/>
                    <a:cs typeface="Times New Roman" panose="02020603050405020304" pitchFamily="18" charset="0"/>
                  </a:rPr>
                  <a:t>H</a:t>
                </a:r>
                <a:r>
                  <a:rPr lang="en-US" altLang="ja-JP" dirty="0">
                    <a:latin typeface="Times New Roman" panose="02020603050405020304" pitchFamily="18" charset="0"/>
                    <a:cs typeface="Times New Roman" panose="02020603050405020304" pitchFamily="18" charset="0"/>
                  </a:rPr>
                  <a:t> : (1)</a:t>
                </a:r>
                <a:r>
                  <a:rPr lang="ja-JP" altLang="en-US" dirty="0">
                    <a:latin typeface="Times New Roman" panose="02020603050405020304" pitchFamily="18" charset="0"/>
                    <a:cs typeface="Times New Roman" panose="02020603050405020304" pitchFamily="18" charset="0"/>
                  </a:rPr>
                  <a:t>式が成り立つ場合の最適特許期間</a:t>
                </a:r>
                <a:endParaRPr lang="en-US" altLang="ja-JP" dirty="0"/>
              </a:p>
              <a:p>
                <a:pPr marL="457200" lvl="1" indent="0" algn="ctr">
                  <a:lnSpc>
                    <a:spcPct val="120000"/>
                  </a:lnSpc>
                  <a:buNone/>
                </a:pPr>
                <a14:m>
                  <m:oMath xmlns:m="http://schemas.openxmlformats.org/officeDocument/2006/math">
                    <m:r>
                      <a:rPr lang="en-US" altLang="ja-JP" sz="2800" b="0" i="1" smtClean="0">
                        <a:latin typeface="Cambria Math" panose="02040503050406030204" pitchFamily="18" charset="0"/>
                      </a:rPr>
                      <m:t>𝐿</m:t>
                    </m:r>
                    <m:r>
                      <a:rPr lang="en-US" altLang="ja-JP" sz="2800" b="0" i="1" smtClean="0">
                        <a:latin typeface="Cambria Math" panose="02040503050406030204" pitchFamily="18" charset="0"/>
                      </a:rPr>
                      <m:t>&lt;</m:t>
                    </m:r>
                    <m:r>
                      <a:rPr lang="en-US" altLang="ja-JP" sz="2800" b="0" i="1" smtClean="0">
                        <a:latin typeface="Cambria Math" panose="02040503050406030204" pitchFamily="18" charset="0"/>
                      </a:rPr>
                      <m:t>𝐺</m:t>
                    </m:r>
                    <m:r>
                      <a:rPr lang="en-US" altLang="ja-JP" sz="2800" b="0" i="1" smtClean="0">
                        <a:latin typeface="Cambria Math" panose="02040503050406030204" pitchFamily="18" charset="0"/>
                      </a:rPr>
                      <m:t>−</m:t>
                    </m:r>
                    <m:r>
                      <a:rPr lang="en-US" altLang="ja-JP" sz="2800" b="0" i="1" smtClean="0">
                        <a:latin typeface="Cambria Math" panose="02040503050406030204" pitchFamily="18" charset="0"/>
                      </a:rPr>
                      <m:t>𝐻</m:t>
                    </m:r>
                  </m:oMath>
                </a14:m>
                <a:r>
                  <a:rPr lang="en-US" altLang="ja-JP" dirty="0"/>
                  <a:t> 		</a:t>
                </a:r>
                <a:r>
                  <a:rPr lang="en-US" altLang="ja-JP" sz="2800" dirty="0"/>
                  <a:t>(1)</a:t>
                </a:r>
                <a:r>
                  <a:rPr lang="ja-JP" altLang="en-US" dirty="0"/>
                  <a:t>　</a:t>
                </a:r>
                <a:endParaRPr lang="en-US" altLang="ja-JP" dirty="0"/>
              </a:p>
              <a:p>
                <a:pPr lvl="1">
                  <a:lnSpc>
                    <a:spcPct val="120000"/>
                  </a:lnSpc>
                </a:pPr>
                <a:r>
                  <a:rPr lang="en-US" altLang="ja-JP" i="1" dirty="0">
                    <a:latin typeface="Times New Roman" panose="02020603050405020304" pitchFamily="18" charset="0"/>
                    <a:cs typeface="Times New Roman" panose="02020603050405020304" pitchFamily="18" charset="0"/>
                  </a:rPr>
                  <a:t>L</a:t>
                </a:r>
                <a:r>
                  <a:rPr lang="ja-JP" altLang="en-US" dirty="0"/>
                  <a:t>：タイプ</a:t>
                </a:r>
                <a:r>
                  <a:rPr lang="en-US" altLang="ja-JP" i="1" dirty="0">
                    <a:latin typeface="Times New Roman" panose="02020603050405020304" pitchFamily="18" charset="0"/>
                    <a:cs typeface="Times New Roman" panose="02020603050405020304" pitchFamily="18" charset="0"/>
                  </a:rPr>
                  <a:t>F</a:t>
                </a:r>
                <a:r>
                  <a:rPr lang="ja-JP" altLang="en-US" dirty="0"/>
                  <a:t>の製品の特許期間が長期化することによる損失</a:t>
                </a:r>
                <a:endParaRPr lang="en-US" altLang="ja-JP" dirty="0"/>
              </a:p>
              <a:p>
                <a:pPr lvl="1">
                  <a:lnSpc>
                    <a:spcPct val="120000"/>
                  </a:lnSpc>
                </a:pPr>
                <a14:m>
                  <m:oMath xmlns:m="http://schemas.openxmlformats.org/officeDocument/2006/math">
                    <m:r>
                      <a:rPr lang="en-US" altLang="ja-JP" b="0" i="1" smtClean="0">
                        <a:latin typeface="Cambria Math" panose="02040503050406030204" pitchFamily="18" charset="0"/>
                      </a:rPr>
                      <m:t>𝐺</m:t>
                    </m:r>
                    <m:r>
                      <a:rPr lang="en-US" altLang="ja-JP" b="0" i="1" smtClean="0">
                        <a:latin typeface="Cambria Math" panose="02040503050406030204" pitchFamily="18" charset="0"/>
                      </a:rPr>
                      <m:t> </m:t>
                    </m:r>
                  </m:oMath>
                </a14:m>
                <a:r>
                  <a:rPr lang="ja-JP" altLang="en-US" dirty="0"/>
                  <a:t>：</a:t>
                </a:r>
                <a:r>
                  <a:rPr lang="en-US" altLang="ja-JP" dirty="0"/>
                  <a:t> </a:t>
                </a:r>
                <a:r>
                  <a:rPr lang="ja-JP" altLang="en-US" dirty="0"/>
                  <a:t>タイプ</a:t>
                </a:r>
                <a:r>
                  <a:rPr lang="en-US" altLang="ja-JP" i="1" dirty="0">
                    <a:latin typeface="Times New Roman" panose="02020603050405020304" pitchFamily="18" charset="0"/>
                    <a:cs typeface="Times New Roman" panose="02020603050405020304" pitchFamily="18" charset="0"/>
                  </a:rPr>
                  <a:t>H</a:t>
                </a:r>
                <a:r>
                  <a:rPr lang="ja-JP" altLang="en-US" dirty="0"/>
                  <a:t>の製品開発による社会的余剰の増加；　</a:t>
                </a:r>
                <a:r>
                  <a:rPr lang="en-US" altLang="ja-JP" i="1" dirty="0">
                    <a:latin typeface="Times New Roman" panose="02020603050405020304" pitchFamily="18" charset="0"/>
                    <a:cs typeface="Times New Roman" panose="02020603050405020304" pitchFamily="18" charset="0"/>
                  </a:rPr>
                  <a:t>H</a:t>
                </a:r>
                <a:r>
                  <a:rPr lang="ja-JP" altLang="en-US" dirty="0"/>
                  <a:t>：研究開発費用（固定費用）</a:t>
                </a:r>
                <a:endParaRPr lang="en-US" altLang="ja-JP" dirty="0"/>
              </a:p>
              <a:p>
                <a:pPr>
                  <a:lnSpc>
                    <a:spcPct val="120000"/>
                  </a:lnSpc>
                </a:pPr>
                <a:r>
                  <a:rPr kumimoji="1" lang="en-US" altLang="ja-JP" dirty="0"/>
                  <a:t>(1)</a:t>
                </a:r>
                <a:r>
                  <a:rPr kumimoji="1" lang="ja-JP" altLang="en-US" dirty="0"/>
                  <a:t>式が成立</a:t>
                </a:r>
                <a:r>
                  <a:rPr kumimoji="1" lang="en-US" altLang="ja-JP" dirty="0">
                    <a:sym typeface="Wingdings" panose="05000000000000000000" pitchFamily="2" charset="2"/>
                  </a:rPr>
                  <a:t></a:t>
                </a:r>
                <a:r>
                  <a:rPr kumimoji="1" lang="ja-JP" altLang="en-US" dirty="0">
                    <a:sym typeface="Wingdings" panose="05000000000000000000" pitchFamily="2" charset="2"/>
                  </a:rPr>
                  <a:t>特許期間を開発費用の高い製品に合わせてもさほど問題は無い</a:t>
                </a:r>
                <a:endParaRPr kumimoji="1" lang="en-US" altLang="ja-JP" dirty="0">
                  <a:sym typeface="Wingdings" panose="05000000000000000000" pitchFamily="2" charset="2"/>
                </a:endParaRPr>
              </a:p>
              <a:p>
                <a:pPr>
                  <a:lnSpc>
                    <a:spcPct val="120000"/>
                  </a:lnSpc>
                </a:pPr>
                <a14:m>
                  <m:oMath xmlns:m="http://schemas.openxmlformats.org/officeDocument/2006/math">
                    <m:r>
                      <a:rPr lang="en-US" altLang="ja-JP" b="0" i="1" smtClean="0">
                        <a:latin typeface="Cambria Math" panose="02040503050406030204" pitchFamily="18" charset="0"/>
                      </a:rPr>
                      <m:t>𝐿</m:t>
                    </m:r>
                    <m:r>
                      <a:rPr lang="en-US" altLang="ja-JP" b="0" i="1" smtClean="0">
                        <a:latin typeface="Cambria Math" panose="02040503050406030204" pitchFamily="18" charset="0"/>
                      </a:rPr>
                      <m:t>&gt;</m:t>
                    </m:r>
                    <m:r>
                      <a:rPr lang="en-US" altLang="ja-JP" b="0" i="1" smtClean="0">
                        <a:latin typeface="Cambria Math" panose="02040503050406030204" pitchFamily="18" charset="0"/>
                      </a:rPr>
                      <m:t>𝐺</m:t>
                    </m:r>
                    <m:r>
                      <a:rPr lang="en-US" altLang="ja-JP" b="0" i="1" smtClean="0">
                        <a:latin typeface="Cambria Math" panose="02040503050406030204" pitchFamily="18" charset="0"/>
                      </a:rPr>
                      <m:t>−</m:t>
                    </m:r>
                    <m:r>
                      <a:rPr lang="en-US" altLang="ja-JP" b="0" i="1" smtClean="0">
                        <a:latin typeface="Cambria Math" panose="02040503050406030204" pitchFamily="18" charset="0"/>
                      </a:rPr>
                      <m:t>𝐻</m:t>
                    </m:r>
                  </m:oMath>
                </a14:m>
                <a:r>
                  <a:rPr kumimoji="1" lang="en-US" altLang="ja-JP" dirty="0">
                    <a:sym typeface="Wingdings" panose="05000000000000000000" pitchFamily="2" charset="2"/>
                  </a:rPr>
                  <a:t> </a:t>
                </a:r>
                <a:r>
                  <a:rPr kumimoji="1" lang="ja-JP" altLang="en-US" dirty="0">
                    <a:sym typeface="Wingdings" panose="05000000000000000000" pitchFamily="2" charset="2"/>
                  </a:rPr>
                  <a:t>の場合には</a:t>
                </a:r>
                <a:r>
                  <a:rPr kumimoji="1" lang="en-US" altLang="ja-JP" i="1" dirty="0">
                    <a:latin typeface="Times New Roman" panose="02020603050405020304" pitchFamily="18" charset="0"/>
                    <a:cs typeface="Times New Roman" panose="02020603050405020304" pitchFamily="18" charset="0"/>
                    <a:sym typeface="Wingdings" panose="05000000000000000000" pitchFamily="2" charset="2"/>
                  </a:rPr>
                  <a:t>t</a:t>
                </a:r>
                <a:r>
                  <a:rPr kumimoji="1" lang="en-US" altLang="ja-JP" dirty="0">
                    <a:latin typeface="Times New Roman" panose="02020603050405020304" pitchFamily="18" charset="0"/>
                    <a:cs typeface="Times New Roman" panose="02020603050405020304" pitchFamily="18" charset="0"/>
                    <a:sym typeface="Wingdings" panose="05000000000000000000" pitchFamily="2" charset="2"/>
                  </a:rPr>
                  <a:t>=</a:t>
                </a:r>
                <a:r>
                  <a:rPr kumimoji="1" lang="en-US" altLang="ja-JP" i="1" dirty="0" err="1">
                    <a:latin typeface="Times New Roman" panose="02020603050405020304" pitchFamily="18" charset="0"/>
                    <a:cs typeface="Times New Roman" panose="02020603050405020304" pitchFamily="18" charset="0"/>
                    <a:sym typeface="Wingdings" panose="05000000000000000000" pitchFamily="2" charset="2"/>
                  </a:rPr>
                  <a:t>t</a:t>
                </a:r>
                <a:r>
                  <a:rPr kumimoji="1" lang="en-US" altLang="ja-JP" i="1" baseline="30000" dirty="0" err="1">
                    <a:latin typeface="Times New Roman" panose="02020603050405020304" pitchFamily="18" charset="0"/>
                    <a:cs typeface="Times New Roman" panose="02020603050405020304" pitchFamily="18" charset="0"/>
                    <a:sym typeface="Wingdings" panose="05000000000000000000" pitchFamily="2" charset="2"/>
                  </a:rPr>
                  <a:t>F</a:t>
                </a:r>
                <a:r>
                  <a:rPr kumimoji="1" lang="ja-JP" altLang="en-US" dirty="0">
                    <a:sym typeface="Wingdings" panose="05000000000000000000" pitchFamily="2" charset="2"/>
                  </a:rPr>
                  <a:t>とすることが望ましい</a:t>
                </a:r>
                <a:endParaRPr kumimoji="1" lang="en-US" altLang="ja-JP" dirty="0">
                  <a:sym typeface="Wingdings" panose="05000000000000000000" pitchFamily="2" charset="2"/>
                </a:endParaRPr>
              </a:p>
              <a:p>
                <a:pPr lvl="1">
                  <a:lnSpc>
                    <a:spcPct val="120000"/>
                  </a:lnSpc>
                </a:pPr>
                <a:r>
                  <a:rPr kumimoji="1" lang="ja-JP" altLang="en-US" dirty="0">
                    <a:sym typeface="Wingdings" panose="05000000000000000000" pitchFamily="2" charset="2"/>
                  </a:rPr>
                  <a:t>開発費用</a:t>
                </a:r>
                <a:r>
                  <a:rPr kumimoji="1" lang="en-US" altLang="ja-JP" i="1" dirty="0">
                    <a:latin typeface="Times New Roman" panose="02020603050405020304" pitchFamily="18" charset="0"/>
                    <a:cs typeface="Times New Roman" panose="02020603050405020304" pitchFamily="18" charset="0"/>
                    <a:sym typeface="Wingdings" panose="05000000000000000000" pitchFamily="2" charset="2"/>
                  </a:rPr>
                  <a:t>H</a:t>
                </a:r>
                <a:r>
                  <a:rPr kumimoji="1" lang="ja-JP" altLang="en-US" dirty="0">
                    <a:latin typeface="Times New Roman" panose="02020603050405020304" pitchFamily="18" charset="0"/>
                    <a:cs typeface="Times New Roman" panose="02020603050405020304" pitchFamily="18" charset="0"/>
                    <a:sym typeface="Wingdings" panose="05000000000000000000" pitchFamily="2" charset="2"/>
                  </a:rPr>
                  <a:t>がきわめて大きい（</a:t>
                </a:r>
                <a:r>
                  <a:rPr kumimoji="1" lang="en-US" altLang="ja-JP" i="1" dirty="0">
                    <a:latin typeface="Times New Roman" panose="02020603050405020304" pitchFamily="18" charset="0"/>
                    <a:cs typeface="Times New Roman" panose="02020603050405020304" pitchFamily="18" charset="0"/>
                    <a:sym typeface="Wingdings" panose="05000000000000000000" pitchFamily="2" charset="2"/>
                  </a:rPr>
                  <a:t>F</a:t>
                </a:r>
                <a:r>
                  <a:rPr kumimoji="1" lang="ja-JP" altLang="en-US" dirty="0">
                    <a:latin typeface="Times New Roman" panose="02020603050405020304" pitchFamily="18" charset="0"/>
                    <a:cs typeface="Times New Roman" panose="02020603050405020304" pitchFamily="18" charset="0"/>
                    <a:sym typeface="Wingdings" panose="05000000000000000000" pitchFamily="2" charset="2"/>
                  </a:rPr>
                  <a:t>と</a:t>
                </a:r>
                <a:r>
                  <a:rPr kumimoji="1" lang="en-US" altLang="ja-JP" i="1" dirty="0">
                    <a:latin typeface="Times New Roman" panose="02020603050405020304" pitchFamily="18" charset="0"/>
                    <a:cs typeface="Times New Roman" panose="02020603050405020304" pitchFamily="18" charset="0"/>
                    <a:sym typeface="Wingdings" panose="05000000000000000000" pitchFamily="2" charset="2"/>
                  </a:rPr>
                  <a:t>H</a:t>
                </a:r>
                <a:r>
                  <a:rPr kumimoji="1" lang="ja-JP" altLang="en-US" dirty="0">
                    <a:latin typeface="Times New Roman" panose="02020603050405020304" pitchFamily="18" charset="0"/>
                    <a:cs typeface="Times New Roman" panose="02020603050405020304" pitchFamily="18" charset="0"/>
                    <a:sym typeface="Wingdings" panose="05000000000000000000" pitchFamily="2" charset="2"/>
                  </a:rPr>
                  <a:t>に大きな乖離がある）</a:t>
                </a:r>
                <a:endParaRPr kumimoji="1" lang="en-US" altLang="ja-JP" dirty="0">
                  <a:latin typeface="Times New Roman" panose="02020603050405020304" pitchFamily="18" charset="0"/>
                  <a:cs typeface="Times New Roman" panose="02020603050405020304" pitchFamily="18" charset="0"/>
                  <a:sym typeface="Wingdings" panose="05000000000000000000" pitchFamily="2" charset="2"/>
                </a:endParaRPr>
              </a:p>
              <a:p>
                <a:pPr lvl="1">
                  <a:lnSpc>
                    <a:spcPct val="120000"/>
                  </a:lnSpc>
                </a:pPr>
                <a:r>
                  <a:rPr lang="ja-JP" altLang="en-US" dirty="0">
                    <a:latin typeface="Times New Roman" panose="02020603050405020304" pitchFamily="18" charset="0"/>
                    <a:cs typeface="Times New Roman" panose="02020603050405020304" pitchFamily="18" charset="0"/>
                    <a:sym typeface="Wingdings" panose="05000000000000000000" pitchFamily="2" charset="2"/>
                  </a:rPr>
                  <a:t>タイプ</a:t>
                </a:r>
                <a:r>
                  <a:rPr lang="en-US" altLang="ja-JP" i="1" dirty="0">
                    <a:latin typeface="Times New Roman" panose="02020603050405020304" pitchFamily="18" charset="0"/>
                    <a:cs typeface="Times New Roman" panose="02020603050405020304" pitchFamily="18" charset="0"/>
                    <a:sym typeface="Wingdings" panose="05000000000000000000" pitchFamily="2" charset="2"/>
                  </a:rPr>
                  <a:t>F</a:t>
                </a:r>
                <a:r>
                  <a:rPr lang="ja-JP" altLang="en-US" dirty="0">
                    <a:latin typeface="Times New Roman" panose="02020603050405020304" pitchFamily="18" charset="0"/>
                    <a:cs typeface="Times New Roman" panose="02020603050405020304" pitchFamily="18" charset="0"/>
                    <a:sym typeface="Wingdings" panose="05000000000000000000" pitchFamily="2" charset="2"/>
                  </a:rPr>
                  <a:t>の製品の特許期間を長く</a:t>
                </a:r>
                <a:r>
                  <a:rPr lang="ja-JP" altLang="en-US" dirty="0">
                    <a:sym typeface="Wingdings" panose="05000000000000000000" pitchFamily="2" charset="2"/>
                  </a:rPr>
                  <a:t>することの損失が大きい場合</a:t>
                </a:r>
                <a:r>
                  <a:rPr lang="en-US" altLang="ja-JP" dirty="0">
                    <a:sym typeface="Wingdings" panose="05000000000000000000" pitchFamily="2" charset="2"/>
                  </a:rPr>
                  <a:t></a:t>
                </a:r>
                <a:r>
                  <a:rPr lang="ja-JP" altLang="en-US" dirty="0">
                    <a:sym typeface="Wingdings" panose="05000000000000000000" pitchFamily="2" charset="2"/>
                  </a:rPr>
                  <a:t>タイプ</a:t>
                </a:r>
                <a:r>
                  <a:rPr lang="en-US" altLang="ja-JP" dirty="0">
                    <a:sym typeface="Wingdings" panose="05000000000000000000" pitchFamily="2" charset="2"/>
                  </a:rPr>
                  <a:t>F</a:t>
                </a:r>
                <a:r>
                  <a:rPr lang="ja-JP" altLang="en-US" dirty="0">
                    <a:sym typeface="Wingdings" panose="05000000000000000000" pitchFamily="2" charset="2"/>
                  </a:rPr>
                  <a:t>の製品が</a:t>
                </a:r>
                <a:r>
                  <a:rPr lang="en-US" altLang="ja-JP" dirty="0">
                    <a:sym typeface="Wingdings" panose="05000000000000000000" pitchFamily="2" charset="2"/>
                  </a:rPr>
                  <a:t>n</a:t>
                </a:r>
                <a:r>
                  <a:rPr lang="ja-JP" altLang="en-US" dirty="0">
                    <a:sym typeface="Wingdings" panose="05000000000000000000" pitchFamily="2" charset="2"/>
                  </a:rPr>
                  <a:t>種類ある</a:t>
                </a:r>
                <a:endParaRPr kumimoji="1" lang="en-US" altLang="ja-JP" dirty="0">
                  <a:sym typeface="Wingdings" panose="05000000000000000000" pitchFamily="2" charset="2"/>
                </a:endParaRPr>
              </a:p>
              <a:p>
                <a:pPr lvl="2"/>
                <a:endParaRPr kumimoji="1" lang="en-US" altLang="ja-JP" dirty="0">
                  <a:sym typeface="Wingdings" panose="05000000000000000000" pitchFamily="2" charset="2"/>
                </a:endParaRPr>
              </a:p>
              <a:p>
                <a:pPr lvl="1"/>
                <a:endParaRPr kumimoji="1" lang="ja-JP" altLang="en-US" dirty="0"/>
              </a:p>
            </p:txBody>
          </p:sp>
        </mc:Choice>
        <mc:Fallback xmlns="">
          <p:sp>
            <p:nvSpPr>
              <p:cNvPr id="3" name="コンテンツ プレースホルダー 2">
                <a:extLst>
                  <a:ext uri="{FF2B5EF4-FFF2-40B4-BE49-F238E27FC236}">
                    <a16:creationId xmlns:a16="http://schemas.microsoft.com/office/drawing/2014/main" id="{3F5AA8A0-B38B-47A6-BC70-0C6B10829AA4}"/>
                  </a:ext>
                </a:extLst>
              </p:cNvPr>
              <p:cNvSpPr>
                <a:spLocks noGrp="1" noRot="1" noChangeAspect="1" noMove="1" noResize="1" noEditPoints="1" noAdjustHandles="1" noChangeArrowheads="1" noChangeShapeType="1" noTextEdit="1"/>
              </p:cNvSpPr>
              <p:nvPr>
                <p:ph idx="1"/>
              </p:nvPr>
            </p:nvSpPr>
            <p:spPr>
              <a:xfrm>
                <a:off x="628650" y="1422400"/>
                <a:ext cx="7886700" cy="5070474"/>
              </a:xfrm>
              <a:blipFill>
                <a:blip r:embed="rId2"/>
                <a:stretch>
                  <a:fillRect l="-1005" t="-1082" r="-850"/>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276173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8B9178-0F53-42D3-8638-ED07B72FB244}"/>
              </a:ext>
            </a:extLst>
          </p:cNvPr>
          <p:cNvSpPr>
            <a:spLocks noGrp="1"/>
          </p:cNvSpPr>
          <p:nvPr>
            <p:ph type="title"/>
          </p:nvPr>
        </p:nvSpPr>
        <p:spPr/>
        <p:txBody>
          <a:bodyPr/>
          <a:lstStyle/>
          <a:p>
            <a:r>
              <a:rPr kumimoji="1" lang="ja-JP" altLang="en-US" dirty="0"/>
              <a:t>内容</a:t>
            </a:r>
          </a:p>
        </p:txBody>
      </p:sp>
      <p:sp>
        <p:nvSpPr>
          <p:cNvPr id="3" name="コンテンツ プレースホルダー 2">
            <a:extLst>
              <a:ext uri="{FF2B5EF4-FFF2-40B4-BE49-F238E27FC236}">
                <a16:creationId xmlns:a16="http://schemas.microsoft.com/office/drawing/2014/main" id="{43DD478C-B180-480F-A575-C14B7BDD6144}"/>
              </a:ext>
            </a:extLst>
          </p:cNvPr>
          <p:cNvSpPr>
            <a:spLocks noGrp="1"/>
          </p:cNvSpPr>
          <p:nvPr>
            <p:ph idx="1"/>
          </p:nvPr>
        </p:nvSpPr>
        <p:spPr/>
        <p:txBody>
          <a:bodyPr>
            <a:normAutofit/>
          </a:bodyPr>
          <a:lstStyle/>
          <a:p>
            <a:r>
              <a:rPr kumimoji="1" lang="ja-JP" altLang="en-US" dirty="0"/>
              <a:t>研究開発活動と技術革新</a:t>
            </a:r>
            <a:endParaRPr kumimoji="1" lang="en-US" altLang="ja-JP" dirty="0"/>
          </a:p>
          <a:p>
            <a:r>
              <a:rPr lang="ja-JP" altLang="en-US" dirty="0"/>
              <a:t>研究開発活動のモデル分析</a:t>
            </a:r>
            <a:endParaRPr lang="en-US" altLang="ja-JP" dirty="0"/>
          </a:p>
          <a:p>
            <a:pPr lvl="1"/>
            <a:r>
              <a:rPr lang="ja-JP" altLang="en-US" dirty="0"/>
              <a:t>特許制度の無い場合</a:t>
            </a:r>
            <a:endParaRPr lang="en-US" altLang="ja-JP" dirty="0"/>
          </a:p>
          <a:p>
            <a:pPr lvl="1"/>
            <a:r>
              <a:rPr lang="ja-JP" altLang="en-US" dirty="0"/>
              <a:t>特許制度の意義</a:t>
            </a:r>
            <a:endParaRPr lang="en-US" altLang="ja-JP" dirty="0"/>
          </a:p>
          <a:p>
            <a:pPr lvl="1"/>
            <a:r>
              <a:rPr lang="ja-JP" altLang="en-US" dirty="0"/>
              <a:t>最適な特許期間</a:t>
            </a:r>
            <a:endParaRPr lang="en-US" altLang="ja-JP" dirty="0"/>
          </a:p>
          <a:p>
            <a:pPr lvl="1"/>
            <a:r>
              <a:rPr lang="ja-JP" altLang="en-US" dirty="0"/>
              <a:t>複数の発明</a:t>
            </a:r>
            <a:endParaRPr lang="en-US" altLang="ja-JP" dirty="0"/>
          </a:p>
          <a:p>
            <a:pPr lvl="1"/>
            <a:r>
              <a:rPr lang="ja-JP" altLang="en-US" dirty="0"/>
              <a:t>著作権，商標権</a:t>
            </a:r>
            <a:endParaRPr lang="en-US" altLang="ja-JP" dirty="0"/>
          </a:p>
          <a:p>
            <a:pPr lvl="1"/>
            <a:r>
              <a:rPr lang="ja-JP" altLang="en-US" dirty="0"/>
              <a:t>その他の問題</a:t>
            </a:r>
            <a:endParaRPr lang="en-US" altLang="ja-JP" dirty="0"/>
          </a:p>
          <a:p>
            <a:pPr marL="0" indent="0">
              <a:buNone/>
            </a:pPr>
            <a:r>
              <a:rPr lang="en-US" altLang="ja-JP" dirty="0"/>
              <a:t>* </a:t>
            </a:r>
            <a:r>
              <a:rPr lang="ja-JP" altLang="en-US" sz="2000" dirty="0"/>
              <a:t>この講義資料は，矢野誠</a:t>
            </a:r>
            <a:r>
              <a:rPr lang="en-US" altLang="ja-JP" sz="2000" dirty="0"/>
              <a:t>『</a:t>
            </a:r>
            <a:r>
              <a:rPr lang="ja-JP" altLang="en-US" sz="2000" dirty="0"/>
              <a:t>ミクロ経済学の応用</a:t>
            </a:r>
            <a:r>
              <a:rPr lang="en-US" altLang="ja-JP" sz="2000" dirty="0"/>
              <a:t>』</a:t>
            </a:r>
            <a:r>
              <a:rPr lang="ja-JP" altLang="en-US" sz="2000" dirty="0"/>
              <a:t>（岩波書店，</a:t>
            </a:r>
            <a:r>
              <a:rPr lang="en-US" altLang="ja-JP" sz="2000" dirty="0"/>
              <a:t>2001</a:t>
            </a:r>
            <a:r>
              <a:rPr lang="ja-JP" altLang="en-US" sz="2000" dirty="0"/>
              <a:t>年）第</a:t>
            </a:r>
            <a:r>
              <a:rPr lang="en-US" altLang="ja-JP" sz="2000" dirty="0"/>
              <a:t>5</a:t>
            </a:r>
            <a:r>
              <a:rPr lang="ja-JP" altLang="en-US" sz="2000" dirty="0"/>
              <a:t>章「製品の質と知的財産法」を参考にしています。</a:t>
            </a:r>
            <a:endParaRPr lang="en-US" altLang="ja-JP" sz="2000" dirty="0"/>
          </a:p>
          <a:p>
            <a:endParaRPr lang="en-US" altLang="ja-JP" dirty="0"/>
          </a:p>
          <a:p>
            <a:endParaRPr kumimoji="1" lang="ja-JP" altLang="en-US" dirty="0"/>
          </a:p>
        </p:txBody>
      </p:sp>
    </p:spTree>
    <p:extLst>
      <p:ext uri="{BB962C8B-B14F-4D97-AF65-F5344CB8AC3E}">
        <p14:creationId xmlns:p14="http://schemas.microsoft.com/office/powerpoint/2010/main" val="33382507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FBC6C4-D168-4666-83DC-A12A73D42EF8}"/>
              </a:ext>
            </a:extLst>
          </p:cNvPr>
          <p:cNvSpPr>
            <a:spLocks noGrp="1"/>
          </p:cNvSpPr>
          <p:nvPr>
            <p:ph type="title"/>
          </p:nvPr>
        </p:nvSpPr>
        <p:spPr/>
        <p:txBody>
          <a:bodyPr/>
          <a:lstStyle/>
          <a:p>
            <a:r>
              <a:rPr kumimoji="1" lang="ja-JP" altLang="en-US" dirty="0"/>
              <a:t>まとめ　続き</a:t>
            </a:r>
          </a:p>
        </p:txBody>
      </p:sp>
      <p:sp>
        <p:nvSpPr>
          <p:cNvPr id="3" name="コンテンツ プレースホルダー 2">
            <a:extLst>
              <a:ext uri="{FF2B5EF4-FFF2-40B4-BE49-F238E27FC236}">
                <a16:creationId xmlns:a16="http://schemas.microsoft.com/office/drawing/2014/main" id="{BEE774B8-1098-4F35-AA6B-60693992DA52}"/>
              </a:ext>
            </a:extLst>
          </p:cNvPr>
          <p:cNvSpPr>
            <a:spLocks noGrp="1"/>
          </p:cNvSpPr>
          <p:nvPr>
            <p:ph idx="1"/>
          </p:nvPr>
        </p:nvSpPr>
        <p:spPr/>
        <p:txBody>
          <a:bodyPr>
            <a:normAutofit fontScale="92500" lnSpcReduction="10000"/>
          </a:bodyPr>
          <a:lstStyle/>
          <a:p>
            <a:r>
              <a:rPr lang="ja-JP" altLang="en-US" dirty="0"/>
              <a:t>開発費用，限界費用，需要条件に大きな違いが無い場合</a:t>
            </a:r>
            <a:r>
              <a:rPr lang="en-US" altLang="ja-JP" dirty="0">
                <a:sym typeface="Wingdings" panose="05000000000000000000" pitchFamily="2" charset="2"/>
              </a:rPr>
              <a:t> </a:t>
            </a:r>
            <a:r>
              <a:rPr lang="ja-JP" altLang="en-US" dirty="0">
                <a:sym typeface="Wingdings" panose="05000000000000000000" pitchFamily="2" charset="2"/>
              </a:rPr>
              <a:t>開発費用の大きい製品に合わせて特許期間を定めても大きな問題は無い</a:t>
            </a:r>
            <a:endParaRPr lang="en-US" altLang="ja-JP" dirty="0">
              <a:sym typeface="Wingdings" panose="05000000000000000000" pitchFamily="2" charset="2"/>
            </a:endParaRPr>
          </a:p>
          <a:p>
            <a:r>
              <a:rPr kumimoji="1" lang="ja-JP" altLang="en-US" dirty="0">
                <a:sym typeface="Wingdings" panose="05000000000000000000" pitchFamily="2" charset="2"/>
              </a:rPr>
              <a:t>開発費用が他の製品と比べて極めて大きい製品がある場合</a:t>
            </a:r>
            <a:endParaRPr kumimoji="1" lang="en-US" altLang="ja-JP" dirty="0">
              <a:sym typeface="Wingdings" panose="05000000000000000000" pitchFamily="2" charset="2"/>
            </a:endParaRPr>
          </a:p>
          <a:p>
            <a:pPr lvl="1"/>
            <a:r>
              <a:rPr kumimoji="1" lang="ja-JP" altLang="en-US" dirty="0"/>
              <a:t>ロケット開発，宇宙開発，巨大な実験施設での科学研究など</a:t>
            </a:r>
            <a:endParaRPr kumimoji="1" lang="en-US" altLang="ja-JP" dirty="0"/>
          </a:p>
          <a:p>
            <a:pPr lvl="1"/>
            <a:r>
              <a:rPr lang="ja-JP" altLang="en-US" dirty="0"/>
              <a:t>この場合，異なる特許期間を設けられないなら，特許で保護するのは望ましくない</a:t>
            </a:r>
            <a:endParaRPr lang="en-US" altLang="ja-JP" dirty="0"/>
          </a:p>
          <a:p>
            <a:pPr lvl="2"/>
            <a:r>
              <a:rPr lang="ja-JP" altLang="en-US" dirty="0"/>
              <a:t>他の固定費用の比較的低い製品開発を過剰に保護し，消費者の利益を損なう</a:t>
            </a:r>
            <a:endParaRPr lang="en-US" altLang="ja-JP" dirty="0"/>
          </a:p>
          <a:p>
            <a:pPr lvl="1"/>
            <a:r>
              <a:rPr kumimoji="1" lang="ja-JP" altLang="en-US" dirty="0"/>
              <a:t>科学技術の研究開発で外部性が大きい場合には，税の投入で研究開発のインセンティヴを与える</a:t>
            </a:r>
          </a:p>
        </p:txBody>
      </p:sp>
    </p:spTree>
    <p:extLst>
      <p:ext uri="{BB962C8B-B14F-4D97-AF65-F5344CB8AC3E}">
        <p14:creationId xmlns:p14="http://schemas.microsoft.com/office/powerpoint/2010/main" val="4943868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9BAB87-3E70-4622-A110-7D9259B1430A}"/>
              </a:ext>
            </a:extLst>
          </p:cNvPr>
          <p:cNvSpPr>
            <a:spLocks noGrp="1"/>
          </p:cNvSpPr>
          <p:nvPr>
            <p:ph type="title"/>
          </p:nvPr>
        </p:nvSpPr>
        <p:spPr/>
        <p:txBody>
          <a:bodyPr/>
          <a:lstStyle/>
          <a:p>
            <a:r>
              <a:rPr kumimoji="1" lang="ja-JP" altLang="en-US" dirty="0"/>
              <a:t>その他の知的財産権</a:t>
            </a:r>
          </a:p>
        </p:txBody>
      </p:sp>
      <p:sp>
        <p:nvSpPr>
          <p:cNvPr id="3" name="コンテンツ プレースホルダー 2">
            <a:extLst>
              <a:ext uri="{FF2B5EF4-FFF2-40B4-BE49-F238E27FC236}">
                <a16:creationId xmlns:a16="http://schemas.microsoft.com/office/drawing/2014/main" id="{DA6B1836-1F7C-4399-A408-F650CE3F5DCC}"/>
              </a:ext>
            </a:extLst>
          </p:cNvPr>
          <p:cNvSpPr>
            <a:spLocks noGrp="1"/>
          </p:cNvSpPr>
          <p:nvPr>
            <p:ph idx="1"/>
          </p:nvPr>
        </p:nvSpPr>
        <p:spPr/>
        <p:txBody>
          <a:bodyPr>
            <a:normAutofit fontScale="92500" lnSpcReduction="20000"/>
          </a:bodyPr>
          <a:lstStyle/>
          <a:p>
            <a:r>
              <a:rPr kumimoji="1" lang="ja-JP" altLang="en-US" dirty="0"/>
              <a:t>著作権（日本の場合）</a:t>
            </a:r>
            <a:endParaRPr kumimoji="1" lang="en-US" altLang="ja-JP" dirty="0"/>
          </a:p>
          <a:p>
            <a:pPr lvl="1"/>
            <a:r>
              <a:rPr lang="en-US" altLang="ja-JP" dirty="0"/>
              <a:t>2003</a:t>
            </a:r>
            <a:r>
              <a:rPr lang="ja-JP" altLang="en-US" dirty="0"/>
              <a:t>年まで：公表後または創作後</a:t>
            </a:r>
            <a:r>
              <a:rPr lang="en-US" altLang="ja-JP" dirty="0"/>
              <a:t>50</a:t>
            </a:r>
            <a:r>
              <a:rPr lang="ja-JP" altLang="en-US" dirty="0"/>
              <a:t>年</a:t>
            </a:r>
            <a:endParaRPr lang="en-US" altLang="ja-JP" dirty="0"/>
          </a:p>
          <a:p>
            <a:pPr lvl="1"/>
            <a:r>
              <a:rPr lang="en-US" altLang="ja-JP" dirty="0"/>
              <a:t>2004</a:t>
            </a:r>
            <a:r>
              <a:rPr lang="ja-JP" altLang="en-US" dirty="0"/>
              <a:t>年から：公表後または創作後</a:t>
            </a:r>
            <a:r>
              <a:rPr lang="en-US" altLang="ja-JP" dirty="0"/>
              <a:t>70</a:t>
            </a:r>
            <a:r>
              <a:rPr lang="ja-JP" altLang="en-US" dirty="0"/>
              <a:t>年</a:t>
            </a:r>
            <a:endParaRPr lang="en-US" altLang="ja-JP" dirty="0"/>
          </a:p>
          <a:p>
            <a:pPr lvl="1"/>
            <a:r>
              <a:rPr lang="en-US" altLang="ja-JP" dirty="0"/>
              <a:t>2018</a:t>
            </a:r>
            <a:r>
              <a:rPr lang="ja-JP" altLang="en-US" dirty="0"/>
              <a:t>年</a:t>
            </a:r>
            <a:r>
              <a:rPr lang="en-US" altLang="ja-JP" dirty="0"/>
              <a:t>12</a:t>
            </a:r>
            <a:r>
              <a:rPr lang="ja-JP" altLang="en-US" dirty="0"/>
              <a:t>月</a:t>
            </a:r>
            <a:r>
              <a:rPr lang="en-US" altLang="ja-JP" dirty="0"/>
              <a:t>30</a:t>
            </a:r>
            <a:r>
              <a:rPr lang="ja-JP" altLang="en-US" dirty="0"/>
              <a:t>日：著作者の死後</a:t>
            </a:r>
            <a:r>
              <a:rPr lang="en-US" altLang="ja-JP" dirty="0"/>
              <a:t>70</a:t>
            </a:r>
            <a:r>
              <a:rPr lang="ja-JP" altLang="en-US" dirty="0"/>
              <a:t>年，映画の著作物は公表後または創作後</a:t>
            </a:r>
            <a:r>
              <a:rPr lang="en-US" altLang="ja-JP" dirty="0"/>
              <a:t>70</a:t>
            </a:r>
            <a:r>
              <a:rPr lang="ja-JP" altLang="en-US" dirty="0"/>
              <a:t>年</a:t>
            </a:r>
            <a:endParaRPr lang="en-US" altLang="ja-JP" dirty="0"/>
          </a:p>
          <a:p>
            <a:r>
              <a:rPr lang="ja-JP" altLang="en-US" dirty="0"/>
              <a:t>商標権，</a:t>
            </a:r>
            <a:r>
              <a:rPr kumimoji="1" lang="ja-JP" altLang="en-US" dirty="0"/>
              <a:t>企業秘密</a:t>
            </a:r>
            <a:endParaRPr kumimoji="1" lang="en-US" altLang="ja-JP" dirty="0"/>
          </a:p>
          <a:p>
            <a:r>
              <a:rPr lang="ja-JP" altLang="en-US" dirty="0"/>
              <a:t>著作権と特許権</a:t>
            </a:r>
            <a:endParaRPr lang="en-US" altLang="ja-JP" dirty="0"/>
          </a:p>
          <a:p>
            <a:pPr lvl="1"/>
            <a:r>
              <a:rPr lang="ja-JP" altLang="en-US" dirty="0"/>
              <a:t>著作活動も固定費；録音・複製が容易で模倣（海賊版は容易に作成できる）</a:t>
            </a:r>
            <a:endParaRPr lang="en-US" altLang="ja-JP" dirty="0"/>
          </a:p>
          <a:p>
            <a:pPr lvl="1"/>
            <a:r>
              <a:rPr kumimoji="1" lang="ja-JP" altLang="en-US" dirty="0"/>
              <a:t>科学技術上の発明発見は累積的な技術進歩をもたらす可能性が高く，保護期間が長すぎると，その間の損失が大きいと考えられる</a:t>
            </a:r>
            <a:endParaRPr kumimoji="1" lang="en-US" altLang="ja-JP" dirty="0"/>
          </a:p>
          <a:p>
            <a:pPr lvl="1"/>
            <a:r>
              <a:rPr lang="ja-JP" altLang="en-US" dirty="0"/>
              <a:t>一方，小説，音楽，映画等はそのような性質は無い</a:t>
            </a:r>
            <a:endParaRPr kumimoji="1" lang="ja-JP" altLang="en-US" dirty="0"/>
          </a:p>
        </p:txBody>
      </p:sp>
    </p:spTree>
    <p:extLst>
      <p:ext uri="{BB962C8B-B14F-4D97-AF65-F5344CB8AC3E}">
        <p14:creationId xmlns:p14="http://schemas.microsoft.com/office/powerpoint/2010/main" val="22709470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B7885D-AA8E-4F2B-A562-D433E87CCBE4}"/>
              </a:ext>
            </a:extLst>
          </p:cNvPr>
          <p:cNvSpPr>
            <a:spLocks noGrp="1"/>
          </p:cNvSpPr>
          <p:nvPr>
            <p:ph type="title"/>
          </p:nvPr>
        </p:nvSpPr>
        <p:spPr/>
        <p:txBody>
          <a:bodyPr/>
          <a:lstStyle/>
          <a:p>
            <a:r>
              <a:rPr kumimoji="1" lang="ja-JP" altLang="en-US" dirty="0"/>
              <a:t>科学技術の研究開発</a:t>
            </a:r>
          </a:p>
        </p:txBody>
      </p:sp>
      <p:sp>
        <p:nvSpPr>
          <p:cNvPr id="3" name="コンテンツ プレースホルダー 2">
            <a:extLst>
              <a:ext uri="{FF2B5EF4-FFF2-40B4-BE49-F238E27FC236}">
                <a16:creationId xmlns:a16="http://schemas.microsoft.com/office/drawing/2014/main" id="{39D281DF-CDA9-4924-970A-2E9F5C350CEC}"/>
              </a:ext>
            </a:extLst>
          </p:cNvPr>
          <p:cNvSpPr>
            <a:spLocks noGrp="1"/>
          </p:cNvSpPr>
          <p:nvPr>
            <p:ph idx="1"/>
          </p:nvPr>
        </p:nvSpPr>
        <p:spPr/>
        <p:txBody>
          <a:bodyPr/>
          <a:lstStyle/>
          <a:p>
            <a:r>
              <a:rPr kumimoji="1" lang="ja-JP" altLang="en-US" dirty="0"/>
              <a:t>外部性が大きい</a:t>
            </a:r>
            <a:endParaRPr kumimoji="1" lang="en-US" altLang="ja-JP" dirty="0"/>
          </a:p>
          <a:p>
            <a:r>
              <a:rPr lang="ja-JP" altLang="en-US" dirty="0"/>
              <a:t>累積的な技術革新</a:t>
            </a:r>
            <a:endParaRPr lang="en-US" altLang="ja-JP" dirty="0"/>
          </a:p>
          <a:p>
            <a:r>
              <a:rPr kumimoji="1" lang="ja-JP" altLang="en-US" dirty="0"/>
              <a:t>固定費用が大きい場合が普通</a:t>
            </a:r>
            <a:endParaRPr kumimoji="1" lang="en-US" altLang="ja-JP" dirty="0"/>
          </a:p>
          <a:p>
            <a:r>
              <a:rPr lang="ja-JP" altLang="en-US" dirty="0"/>
              <a:t>特許による保護ではなく，税を投入して研究開発活動を支え，研究成果をタダで利用させることが効率的になる場合がある</a:t>
            </a:r>
            <a:endParaRPr kumimoji="1" lang="en-US" altLang="ja-JP" dirty="0"/>
          </a:p>
          <a:p>
            <a:endParaRPr kumimoji="1" lang="en-US" altLang="ja-JP" dirty="0"/>
          </a:p>
          <a:p>
            <a:endParaRPr kumimoji="1" lang="ja-JP" altLang="en-US" dirty="0"/>
          </a:p>
        </p:txBody>
      </p:sp>
    </p:spTree>
    <p:extLst>
      <p:ext uri="{BB962C8B-B14F-4D97-AF65-F5344CB8AC3E}">
        <p14:creationId xmlns:p14="http://schemas.microsoft.com/office/powerpoint/2010/main" val="2111272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58BB8F-37DA-4463-AA2B-D309CE909910}"/>
              </a:ext>
            </a:extLst>
          </p:cNvPr>
          <p:cNvSpPr>
            <a:spLocks noGrp="1"/>
          </p:cNvSpPr>
          <p:nvPr>
            <p:ph type="title"/>
          </p:nvPr>
        </p:nvSpPr>
        <p:spPr/>
        <p:txBody>
          <a:bodyPr/>
          <a:lstStyle/>
          <a:p>
            <a:r>
              <a:rPr kumimoji="1" lang="ja-JP" altLang="en-US" dirty="0"/>
              <a:t>留意点</a:t>
            </a:r>
          </a:p>
        </p:txBody>
      </p:sp>
      <p:sp>
        <p:nvSpPr>
          <p:cNvPr id="3" name="コンテンツ プレースホルダー 2">
            <a:extLst>
              <a:ext uri="{FF2B5EF4-FFF2-40B4-BE49-F238E27FC236}">
                <a16:creationId xmlns:a16="http://schemas.microsoft.com/office/drawing/2014/main" id="{2249A198-09AD-4E25-B565-FAF4EF0047A6}"/>
              </a:ext>
            </a:extLst>
          </p:cNvPr>
          <p:cNvSpPr>
            <a:spLocks noGrp="1"/>
          </p:cNvSpPr>
          <p:nvPr>
            <p:ph idx="1"/>
          </p:nvPr>
        </p:nvSpPr>
        <p:spPr/>
        <p:txBody>
          <a:bodyPr/>
          <a:lstStyle/>
          <a:p>
            <a:r>
              <a:rPr kumimoji="1" lang="ja-JP" altLang="en-US" dirty="0"/>
              <a:t>モデルの前提</a:t>
            </a:r>
            <a:endParaRPr kumimoji="1" lang="en-US" altLang="ja-JP" dirty="0"/>
          </a:p>
          <a:p>
            <a:pPr lvl="1"/>
            <a:r>
              <a:rPr lang="ja-JP" altLang="en-US" dirty="0"/>
              <a:t>一つの企業のみが研究開発を行い，確実に成功する</a:t>
            </a:r>
            <a:endParaRPr lang="en-US" altLang="ja-JP" dirty="0"/>
          </a:p>
          <a:p>
            <a:r>
              <a:rPr kumimoji="1" lang="ja-JP" altLang="en-US" dirty="0"/>
              <a:t>現実の研究開発</a:t>
            </a:r>
            <a:endParaRPr kumimoji="1" lang="en-US" altLang="ja-JP" dirty="0"/>
          </a:p>
          <a:p>
            <a:pPr lvl="1"/>
            <a:r>
              <a:rPr lang="ja-JP" altLang="en-US" dirty="0"/>
              <a:t>多くの場合，成果は不確実</a:t>
            </a:r>
            <a:endParaRPr lang="en-US" altLang="ja-JP" dirty="0"/>
          </a:p>
          <a:p>
            <a:pPr lvl="1"/>
            <a:r>
              <a:rPr kumimoji="1" lang="ja-JP" altLang="en-US" dirty="0"/>
              <a:t>複数の開発者が同時に同様の研究開発を行っている</a:t>
            </a:r>
            <a:endParaRPr kumimoji="1" lang="en-US" altLang="ja-JP" dirty="0"/>
          </a:p>
          <a:p>
            <a:pPr lvl="1"/>
            <a:r>
              <a:rPr lang="ja-JP" altLang="en-US" dirty="0"/>
              <a:t>最初に成功した開発者のみに独占権</a:t>
            </a:r>
            <a:endParaRPr lang="en-US" altLang="ja-JP" dirty="0"/>
          </a:p>
          <a:p>
            <a:pPr lvl="1"/>
            <a:r>
              <a:rPr kumimoji="1" lang="ja-JP" altLang="en-US" dirty="0"/>
              <a:t>独占権をめぐる争い</a:t>
            </a:r>
            <a:endParaRPr kumimoji="1" lang="en-US" altLang="ja-JP" dirty="0"/>
          </a:p>
          <a:p>
            <a:pPr lvl="1"/>
            <a:r>
              <a:rPr kumimoji="1" lang="en-US" altLang="ja-JP" dirty="0">
                <a:sym typeface="Wingdings" panose="05000000000000000000" pitchFamily="2" charset="2"/>
              </a:rPr>
              <a:t></a:t>
            </a:r>
            <a:r>
              <a:rPr kumimoji="1" lang="ja-JP" altLang="en-US" dirty="0">
                <a:sym typeface="Wingdings" panose="05000000000000000000" pitchFamily="2" charset="2"/>
              </a:rPr>
              <a:t>過剰な労力の投入</a:t>
            </a:r>
            <a:endParaRPr kumimoji="1" lang="en-US" altLang="ja-JP" dirty="0">
              <a:sym typeface="Wingdings" panose="05000000000000000000" pitchFamily="2" charset="2"/>
            </a:endParaRPr>
          </a:p>
          <a:p>
            <a:pPr lvl="1"/>
            <a:r>
              <a:rPr lang="en-US" altLang="ja-JP" dirty="0">
                <a:sym typeface="Wingdings" panose="05000000000000000000" pitchFamily="2" charset="2"/>
              </a:rPr>
              <a:t></a:t>
            </a:r>
            <a:r>
              <a:rPr lang="ja-JP" altLang="en-US" dirty="0">
                <a:sym typeface="Wingdings" panose="05000000000000000000" pitchFamily="2" charset="2"/>
              </a:rPr>
              <a:t>ライバルより先に開発するという競争</a:t>
            </a:r>
            <a:endParaRPr kumimoji="1" lang="en-US" altLang="ja-JP" dirty="0">
              <a:sym typeface="Wingdings" panose="05000000000000000000" pitchFamily="2" charset="2"/>
            </a:endParaRPr>
          </a:p>
          <a:p>
            <a:pPr lvl="1"/>
            <a:r>
              <a:rPr lang="ja-JP" altLang="en-US" dirty="0"/>
              <a:t>非効率的な資源配分という結果も</a:t>
            </a:r>
            <a:endParaRPr kumimoji="1" lang="en-US" altLang="ja-JP" dirty="0"/>
          </a:p>
          <a:p>
            <a:pPr lvl="1"/>
            <a:endParaRPr kumimoji="1" lang="ja-JP" altLang="en-US" dirty="0"/>
          </a:p>
        </p:txBody>
      </p:sp>
    </p:spTree>
    <p:extLst>
      <p:ext uri="{BB962C8B-B14F-4D97-AF65-F5344CB8AC3E}">
        <p14:creationId xmlns:p14="http://schemas.microsoft.com/office/powerpoint/2010/main" val="1316750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691BAC-C48B-4311-8646-62E472CEC157}"/>
              </a:ext>
            </a:extLst>
          </p:cNvPr>
          <p:cNvSpPr>
            <a:spLocks noGrp="1"/>
          </p:cNvSpPr>
          <p:nvPr>
            <p:ph type="title"/>
          </p:nvPr>
        </p:nvSpPr>
        <p:spPr/>
        <p:txBody>
          <a:bodyPr>
            <a:normAutofit/>
          </a:bodyPr>
          <a:lstStyle/>
          <a:p>
            <a:r>
              <a:rPr lang="ja-JP" altLang="en-US" sz="3600" dirty="0"/>
              <a:t>研究開発活動と技術革新</a:t>
            </a:r>
            <a:endParaRPr kumimoji="1" lang="ja-JP" altLang="en-US" sz="3600" dirty="0"/>
          </a:p>
        </p:txBody>
      </p:sp>
      <p:sp>
        <p:nvSpPr>
          <p:cNvPr id="3" name="コンテンツ プレースホルダー 2">
            <a:extLst>
              <a:ext uri="{FF2B5EF4-FFF2-40B4-BE49-F238E27FC236}">
                <a16:creationId xmlns:a16="http://schemas.microsoft.com/office/drawing/2014/main" id="{7AF93D3F-C66A-4264-8119-41B5C6DBCAB4}"/>
              </a:ext>
            </a:extLst>
          </p:cNvPr>
          <p:cNvSpPr>
            <a:spLocks noGrp="1"/>
          </p:cNvSpPr>
          <p:nvPr>
            <p:ph idx="1"/>
          </p:nvPr>
        </p:nvSpPr>
        <p:spPr/>
        <p:txBody>
          <a:bodyPr>
            <a:normAutofit lnSpcReduction="10000"/>
          </a:bodyPr>
          <a:lstStyle/>
          <a:p>
            <a:r>
              <a:rPr kumimoji="1" lang="ja-JP" altLang="en-US" dirty="0"/>
              <a:t>研究開発活動</a:t>
            </a:r>
            <a:r>
              <a:rPr kumimoji="1" lang="en-US" altLang="ja-JP" dirty="0">
                <a:sym typeface="Wingdings" panose="05000000000000000000" pitchFamily="2" charset="2"/>
              </a:rPr>
              <a:t></a:t>
            </a:r>
            <a:r>
              <a:rPr kumimoji="1" lang="ja-JP" altLang="en-US" dirty="0">
                <a:sym typeface="Wingdings" panose="05000000000000000000" pitchFamily="2" charset="2"/>
              </a:rPr>
              <a:t>新技術，新製品</a:t>
            </a:r>
            <a:endParaRPr kumimoji="1" lang="en-US" altLang="ja-JP" dirty="0">
              <a:sym typeface="Wingdings" panose="05000000000000000000" pitchFamily="2" charset="2"/>
            </a:endParaRPr>
          </a:p>
          <a:p>
            <a:r>
              <a:rPr lang="ja-JP" altLang="en-US" dirty="0">
                <a:sym typeface="Wingdings" panose="05000000000000000000" pitchFamily="2" charset="2"/>
              </a:rPr>
              <a:t>研究開発活動の成果（知識）は公共財的性質を持つ</a:t>
            </a:r>
            <a:endParaRPr lang="en-US" altLang="ja-JP" dirty="0">
              <a:sym typeface="Wingdings" panose="05000000000000000000" pitchFamily="2" charset="2"/>
            </a:endParaRPr>
          </a:p>
          <a:p>
            <a:pPr lvl="1"/>
            <a:r>
              <a:rPr lang="ja-JP" altLang="en-US" dirty="0">
                <a:sym typeface="Wingdings" panose="05000000000000000000" pitchFamily="2" charset="2"/>
              </a:rPr>
              <a:t>非競合性</a:t>
            </a:r>
            <a:endParaRPr lang="en-US" altLang="ja-JP" dirty="0">
              <a:sym typeface="Wingdings" panose="05000000000000000000" pitchFamily="2" charset="2"/>
            </a:endParaRPr>
          </a:p>
          <a:p>
            <a:pPr lvl="1"/>
            <a:r>
              <a:rPr lang="ja-JP" altLang="en-US" dirty="0">
                <a:sym typeface="Wingdings" panose="05000000000000000000" pitchFamily="2" charset="2"/>
              </a:rPr>
              <a:t>排除不能性</a:t>
            </a:r>
            <a:endParaRPr lang="en-US" altLang="ja-JP" dirty="0">
              <a:sym typeface="Wingdings" panose="05000000000000000000" pitchFamily="2" charset="2"/>
            </a:endParaRPr>
          </a:p>
          <a:p>
            <a:r>
              <a:rPr lang="ja-JP" altLang="en-US" dirty="0">
                <a:sym typeface="Wingdings" panose="05000000000000000000" pitchFamily="2" charset="2"/>
              </a:rPr>
              <a:t>新技術の性格</a:t>
            </a:r>
            <a:endParaRPr lang="en-US" altLang="ja-JP" dirty="0">
              <a:sym typeface="Wingdings" panose="05000000000000000000" pitchFamily="2" charset="2"/>
            </a:endParaRPr>
          </a:p>
          <a:p>
            <a:pPr lvl="1"/>
            <a:r>
              <a:rPr lang="ja-JP" altLang="en-US" dirty="0">
                <a:sym typeface="Wingdings" panose="05000000000000000000" pitchFamily="2" charset="2"/>
              </a:rPr>
              <a:t>費用節約型技術革新</a:t>
            </a:r>
            <a:endParaRPr lang="en-US" altLang="ja-JP" dirty="0">
              <a:sym typeface="Wingdings" panose="05000000000000000000" pitchFamily="2" charset="2"/>
            </a:endParaRPr>
          </a:p>
          <a:p>
            <a:pPr lvl="2"/>
            <a:r>
              <a:rPr lang="ja-JP" altLang="en-US" dirty="0">
                <a:sym typeface="Wingdings" panose="05000000000000000000" pitchFamily="2" charset="2"/>
              </a:rPr>
              <a:t>既存の製品を安い費用で生産できるようになる</a:t>
            </a:r>
            <a:endParaRPr lang="en-US" altLang="ja-JP" dirty="0">
              <a:sym typeface="Wingdings" panose="05000000000000000000" pitchFamily="2" charset="2"/>
            </a:endParaRPr>
          </a:p>
          <a:p>
            <a:pPr lvl="1"/>
            <a:r>
              <a:rPr lang="ja-JP" altLang="en-US" dirty="0">
                <a:sym typeface="Wingdings" panose="05000000000000000000" pitchFamily="2" charset="2"/>
              </a:rPr>
              <a:t>製品開発型技術革新</a:t>
            </a:r>
            <a:endParaRPr lang="en-US" altLang="ja-JP" dirty="0">
              <a:sym typeface="Wingdings" panose="05000000000000000000" pitchFamily="2" charset="2"/>
            </a:endParaRPr>
          </a:p>
          <a:p>
            <a:pPr lvl="2"/>
            <a:r>
              <a:rPr lang="ja-JP" altLang="en-US" dirty="0">
                <a:sym typeface="Wingdings" panose="05000000000000000000" pitchFamily="2" charset="2"/>
              </a:rPr>
              <a:t>全く新しい製品を開発　（従来の携帯電話</a:t>
            </a:r>
            <a:r>
              <a:rPr lang="en-US" altLang="ja-JP" dirty="0">
                <a:sym typeface="Wingdings" panose="05000000000000000000" pitchFamily="2" charset="2"/>
              </a:rPr>
              <a:t></a:t>
            </a:r>
            <a:r>
              <a:rPr lang="ja-JP" altLang="en-US" dirty="0">
                <a:sym typeface="Wingdings" panose="05000000000000000000" pitchFamily="2" charset="2"/>
              </a:rPr>
              <a:t>スマートフォン　など）</a:t>
            </a:r>
            <a:endParaRPr lang="en-US" altLang="ja-JP" dirty="0">
              <a:sym typeface="Wingdings" panose="05000000000000000000" pitchFamily="2" charset="2"/>
            </a:endParaRPr>
          </a:p>
          <a:p>
            <a:pPr lvl="1"/>
            <a:endParaRPr kumimoji="1" lang="ja-JP" altLang="en-US" dirty="0"/>
          </a:p>
        </p:txBody>
      </p:sp>
    </p:spTree>
    <p:extLst>
      <p:ext uri="{BB962C8B-B14F-4D97-AF65-F5344CB8AC3E}">
        <p14:creationId xmlns:p14="http://schemas.microsoft.com/office/powerpoint/2010/main" val="152078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7EB35C-E573-428B-87A7-D2FBB1AEB9F1}"/>
              </a:ext>
            </a:extLst>
          </p:cNvPr>
          <p:cNvSpPr>
            <a:spLocks noGrp="1"/>
          </p:cNvSpPr>
          <p:nvPr>
            <p:ph type="title"/>
          </p:nvPr>
        </p:nvSpPr>
        <p:spPr/>
        <p:txBody>
          <a:bodyPr>
            <a:normAutofit/>
          </a:bodyPr>
          <a:lstStyle/>
          <a:p>
            <a:r>
              <a:rPr kumimoji="1" lang="ja-JP" altLang="en-US" sz="3600" dirty="0"/>
              <a:t>費用節約型技術革新</a:t>
            </a:r>
          </a:p>
        </p:txBody>
      </p:sp>
      <p:sp>
        <p:nvSpPr>
          <p:cNvPr id="3" name="コンテンツ プレースホルダー 2">
            <a:extLst>
              <a:ext uri="{FF2B5EF4-FFF2-40B4-BE49-F238E27FC236}">
                <a16:creationId xmlns:a16="http://schemas.microsoft.com/office/drawing/2014/main" id="{69C49A22-1919-4E12-ABA4-40F4C56F4038}"/>
              </a:ext>
            </a:extLst>
          </p:cNvPr>
          <p:cNvSpPr>
            <a:spLocks noGrp="1"/>
          </p:cNvSpPr>
          <p:nvPr>
            <p:ph idx="1"/>
          </p:nvPr>
        </p:nvSpPr>
        <p:spPr>
          <a:xfrm>
            <a:off x="628650" y="1588656"/>
            <a:ext cx="7886700" cy="4588308"/>
          </a:xfrm>
        </p:spPr>
        <p:txBody>
          <a:bodyPr>
            <a:normAutofit fontScale="85000" lnSpcReduction="20000"/>
          </a:bodyPr>
          <a:lstStyle/>
          <a:p>
            <a:r>
              <a:rPr lang="ja-JP" altLang="en-US" dirty="0"/>
              <a:t>フォードによる自動車生産</a:t>
            </a:r>
            <a:endParaRPr lang="en-US" altLang="ja-JP" dirty="0"/>
          </a:p>
          <a:p>
            <a:pPr lvl="1"/>
            <a:r>
              <a:rPr kumimoji="1" lang="en-US" altLang="ja-JP" dirty="0"/>
              <a:t>20</a:t>
            </a:r>
            <a:r>
              <a:rPr kumimoji="1" lang="ja-JP" altLang="en-US" dirty="0"/>
              <a:t>世紀初頭，フォードはベルトコンベア方式の自動車組み立てラインを完成</a:t>
            </a:r>
            <a:endParaRPr kumimoji="1" lang="en-US" altLang="ja-JP" dirty="0"/>
          </a:p>
          <a:p>
            <a:pPr lvl="1"/>
            <a:r>
              <a:rPr lang="ja-JP" altLang="en-US" dirty="0"/>
              <a:t>大幅なコストダウンを実現</a:t>
            </a:r>
            <a:endParaRPr lang="en-US" altLang="ja-JP" dirty="0"/>
          </a:p>
          <a:p>
            <a:r>
              <a:rPr kumimoji="1" lang="en-US" altLang="ja-JP" dirty="0"/>
              <a:t>Dell</a:t>
            </a:r>
            <a:r>
              <a:rPr kumimoji="1" lang="ja-JP" altLang="en-US" dirty="0"/>
              <a:t>のパソコン</a:t>
            </a:r>
            <a:endParaRPr kumimoji="1" lang="en-US" altLang="ja-JP" dirty="0"/>
          </a:p>
          <a:p>
            <a:pPr lvl="1"/>
            <a:r>
              <a:rPr lang="en-US" altLang="ja-JP" dirty="0"/>
              <a:t>1980</a:t>
            </a:r>
            <a:r>
              <a:rPr lang="ja-JP" altLang="en-US" dirty="0"/>
              <a:t>年代；在庫を持たない</a:t>
            </a:r>
            <a:r>
              <a:rPr lang="en-US" altLang="ja-JP" dirty="0"/>
              <a:t>BTO</a:t>
            </a:r>
            <a:r>
              <a:rPr lang="ja-JP" altLang="en-US" dirty="0"/>
              <a:t>生産でコストダウン</a:t>
            </a:r>
            <a:endParaRPr kumimoji="1" lang="en-US" altLang="ja-JP" dirty="0"/>
          </a:p>
          <a:p>
            <a:pPr marL="342900" lvl="1" indent="0">
              <a:buNone/>
            </a:pPr>
            <a:r>
              <a:rPr lang="en-US" altLang="ja-JP" dirty="0"/>
              <a:t>-----------------</a:t>
            </a:r>
          </a:p>
          <a:p>
            <a:r>
              <a:rPr kumimoji="1" lang="ja-JP" altLang="en-US" dirty="0"/>
              <a:t>費用節約型技術革新に成功した企業は一時的に大きな利益</a:t>
            </a:r>
            <a:endParaRPr kumimoji="1" lang="en-US" altLang="ja-JP" dirty="0"/>
          </a:p>
          <a:p>
            <a:pPr lvl="1"/>
            <a:r>
              <a:rPr lang="ja-JP" altLang="en-US" dirty="0"/>
              <a:t>短期的には消費者価格に大きな変化は無いかもしれない</a:t>
            </a:r>
            <a:endParaRPr kumimoji="1" lang="en-US" altLang="ja-JP" dirty="0"/>
          </a:p>
          <a:p>
            <a:r>
              <a:rPr lang="ja-JP" altLang="en-US" dirty="0"/>
              <a:t>やがて，他の企業も生産方法を模倣して，製品価格は下落</a:t>
            </a:r>
            <a:endParaRPr lang="en-US" altLang="ja-JP" dirty="0"/>
          </a:p>
          <a:p>
            <a:pPr lvl="1"/>
            <a:r>
              <a:rPr kumimoji="1" lang="ja-JP" altLang="en-US" dirty="0"/>
              <a:t>他企業の模倣</a:t>
            </a:r>
            <a:r>
              <a:rPr kumimoji="1" lang="en-US" altLang="ja-JP" dirty="0">
                <a:sym typeface="Wingdings" panose="05000000000000000000" pitchFamily="2" charset="2"/>
              </a:rPr>
              <a:t></a:t>
            </a:r>
            <a:r>
              <a:rPr kumimoji="1" lang="ja-JP" altLang="en-US" dirty="0"/>
              <a:t>先発企業の優位性はなくなる</a:t>
            </a:r>
            <a:endParaRPr kumimoji="1" lang="en-US" altLang="ja-JP" dirty="0"/>
          </a:p>
          <a:p>
            <a:pPr lvl="1"/>
            <a:r>
              <a:rPr kumimoji="1" lang="ja-JP" altLang="en-US" dirty="0"/>
              <a:t>製品の供給</a:t>
            </a:r>
            <a:r>
              <a:rPr lang="ja-JP" altLang="en-US" dirty="0"/>
              <a:t>量も増加し，社会的余剰は大きく増加</a:t>
            </a:r>
            <a:endParaRPr lang="en-US" altLang="ja-JP" dirty="0"/>
          </a:p>
          <a:p>
            <a:pPr lvl="1"/>
            <a:r>
              <a:rPr lang="ja-JP" altLang="en-US" dirty="0"/>
              <a:t>長期的には消費者の利益が増加</a:t>
            </a:r>
            <a:endParaRPr kumimoji="1" lang="en-US" altLang="ja-JP" dirty="0"/>
          </a:p>
        </p:txBody>
      </p:sp>
    </p:spTree>
    <p:extLst>
      <p:ext uri="{BB962C8B-B14F-4D97-AF65-F5344CB8AC3E}">
        <p14:creationId xmlns:p14="http://schemas.microsoft.com/office/powerpoint/2010/main" val="3567877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9ACD2F-FAB3-4ADB-95DE-79C28ED365C0}"/>
              </a:ext>
            </a:extLst>
          </p:cNvPr>
          <p:cNvSpPr>
            <a:spLocks noGrp="1"/>
          </p:cNvSpPr>
          <p:nvPr>
            <p:ph type="title"/>
          </p:nvPr>
        </p:nvSpPr>
        <p:spPr/>
        <p:txBody>
          <a:bodyPr>
            <a:normAutofit/>
          </a:bodyPr>
          <a:lstStyle/>
          <a:p>
            <a:r>
              <a:rPr kumimoji="1" lang="ja-JP" altLang="en-US" sz="3600" dirty="0"/>
              <a:t>製品開発型技術革新</a:t>
            </a:r>
          </a:p>
        </p:txBody>
      </p:sp>
      <p:sp>
        <p:nvSpPr>
          <p:cNvPr id="3" name="コンテンツ プレースホルダー 2">
            <a:extLst>
              <a:ext uri="{FF2B5EF4-FFF2-40B4-BE49-F238E27FC236}">
                <a16:creationId xmlns:a16="http://schemas.microsoft.com/office/drawing/2014/main" id="{139EDD66-E683-45DC-B4CE-EF15B8BD4BA6}"/>
              </a:ext>
            </a:extLst>
          </p:cNvPr>
          <p:cNvSpPr>
            <a:spLocks noGrp="1"/>
          </p:cNvSpPr>
          <p:nvPr>
            <p:ph idx="1"/>
          </p:nvPr>
        </p:nvSpPr>
        <p:spPr/>
        <p:txBody>
          <a:bodyPr>
            <a:normAutofit lnSpcReduction="10000"/>
          </a:bodyPr>
          <a:lstStyle/>
          <a:p>
            <a:r>
              <a:rPr kumimoji="1" lang="ja-JP" altLang="en-US" dirty="0"/>
              <a:t>新製品の開発</a:t>
            </a:r>
            <a:r>
              <a:rPr kumimoji="1" lang="en-US" altLang="ja-JP" dirty="0">
                <a:sym typeface="Wingdings" panose="05000000000000000000" pitchFamily="2" charset="2"/>
              </a:rPr>
              <a:t></a:t>
            </a:r>
            <a:r>
              <a:rPr lang="ja-JP" altLang="en-US" dirty="0"/>
              <a:t>短期的に技術開発に成功した企業に独占的利潤</a:t>
            </a:r>
            <a:endParaRPr lang="en-US" altLang="ja-JP" dirty="0"/>
          </a:p>
          <a:p>
            <a:r>
              <a:rPr kumimoji="1" lang="ja-JP" altLang="en-US" dirty="0"/>
              <a:t>ただし，新製品</a:t>
            </a:r>
            <a:r>
              <a:rPr kumimoji="1" lang="en-US" altLang="ja-JP" dirty="0">
                <a:sym typeface="Wingdings" panose="05000000000000000000" pitchFamily="2" charset="2"/>
              </a:rPr>
              <a:t></a:t>
            </a:r>
            <a:r>
              <a:rPr kumimoji="1" lang="ja-JP" altLang="en-US" dirty="0">
                <a:sym typeface="Wingdings" panose="05000000000000000000" pitchFamily="2" charset="2"/>
              </a:rPr>
              <a:t>旧来の製品との代替関係あり</a:t>
            </a:r>
            <a:endParaRPr kumimoji="1" lang="en-US" altLang="ja-JP" dirty="0">
              <a:sym typeface="Wingdings" panose="05000000000000000000" pitchFamily="2" charset="2"/>
            </a:endParaRPr>
          </a:p>
          <a:p>
            <a:pPr lvl="1"/>
            <a:r>
              <a:rPr lang="ja-JP" altLang="en-US" dirty="0">
                <a:sym typeface="Wingdings" panose="05000000000000000000" pitchFamily="2" charset="2"/>
              </a:rPr>
              <a:t>旧来の携帯電話とスマートフォン</a:t>
            </a:r>
            <a:endParaRPr lang="en-US" altLang="ja-JP" dirty="0">
              <a:sym typeface="Wingdings" panose="05000000000000000000" pitchFamily="2" charset="2"/>
            </a:endParaRPr>
          </a:p>
          <a:p>
            <a:pPr lvl="1"/>
            <a:r>
              <a:rPr lang="ja-JP" altLang="en-US" dirty="0">
                <a:sym typeface="Wingdings" panose="05000000000000000000" pitchFamily="2" charset="2"/>
              </a:rPr>
              <a:t>新製品の価格がある程度低くないと新製品は市場に投入されない（旧来の製品からの乗り換えがおこらないため）</a:t>
            </a:r>
            <a:endParaRPr lang="en-US" altLang="ja-JP" dirty="0">
              <a:sym typeface="Wingdings" panose="05000000000000000000" pitchFamily="2" charset="2"/>
            </a:endParaRPr>
          </a:p>
          <a:p>
            <a:r>
              <a:rPr lang="ja-JP" altLang="en-US" dirty="0"/>
              <a:t>製品開発の費用は固定費用</a:t>
            </a:r>
            <a:endParaRPr lang="en-US" altLang="ja-JP" dirty="0">
              <a:sym typeface="Wingdings" panose="05000000000000000000" pitchFamily="2" charset="2"/>
            </a:endParaRPr>
          </a:p>
          <a:p>
            <a:r>
              <a:rPr kumimoji="1" lang="ja-JP" altLang="en-US" dirty="0">
                <a:sym typeface="Wingdings" panose="05000000000000000000" pitchFamily="2" charset="2"/>
              </a:rPr>
              <a:t>新技術</a:t>
            </a:r>
            <a:r>
              <a:rPr lang="ja-JP" altLang="en-US" dirty="0">
                <a:sym typeface="Wingdings" panose="05000000000000000000" pitchFamily="2" charset="2"/>
              </a:rPr>
              <a:t>について</a:t>
            </a:r>
            <a:r>
              <a:rPr kumimoji="1" lang="ja-JP" altLang="en-US" dirty="0">
                <a:sym typeface="Wingdings" panose="05000000000000000000" pitchFamily="2" charset="2"/>
              </a:rPr>
              <a:t>の知識は公共財的性質</a:t>
            </a:r>
            <a:endParaRPr kumimoji="1" lang="en-US" altLang="ja-JP" dirty="0">
              <a:sym typeface="Wingdings" panose="05000000000000000000" pitchFamily="2" charset="2"/>
            </a:endParaRPr>
          </a:p>
          <a:p>
            <a:pPr lvl="1"/>
            <a:r>
              <a:rPr kumimoji="1" lang="ja-JP" altLang="en-US" dirty="0">
                <a:sym typeface="Wingdings" panose="05000000000000000000" pitchFamily="2" charset="2"/>
              </a:rPr>
              <a:t>後発企業は新製品を模倣した製品を供給</a:t>
            </a:r>
            <a:endParaRPr kumimoji="1" lang="en-US" altLang="ja-JP" dirty="0">
              <a:sym typeface="Wingdings" panose="05000000000000000000" pitchFamily="2" charset="2"/>
            </a:endParaRPr>
          </a:p>
          <a:p>
            <a:pPr lvl="1"/>
            <a:r>
              <a:rPr lang="ja-JP" altLang="en-US" dirty="0">
                <a:sym typeface="Wingdings" panose="05000000000000000000" pitchFamily="2" charset="2"/>
              </a:rPr>
              <a:t>やがて，</a:t>
            </a:r>
            <a:r>
              <a:rPr kumimoji="1" lang="ja-JP" altLang="en-US" dirty="0">
                <a:sym typeface="Wingdings" panose="05000000000000000000" pitchFamily="2" charset="2"/>
              </a:rPr>
              <a:t>競争的な市場へ</a:t>
            </a:r>
            <a:endParaRPr kumimoji="1" lang="en-US" altLang="ja-JP" dirty="0">
              <a:sym typeface="Wingdings" panose="05000000000000000000" pitchFamily="2" charset="2"/>
            </a:endParaRPr>
          </a:p>
        </p:txBody>
      </p:sp>
    </p:spTree>
    <p:extLst>
      <p:ext uri="{BB962C8B-B14F-4D97-AF65-F5344CB8AC3E}">
        <p14:creationId xmlns:p14="http://schemas.microsoft.com/office/powerpoint/2010/main" val="3527254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BE3C41-B05A-4553-A9E4-3F97F3AAFB1C}"/>
              </a:ext>
            </a:extLst>
          </p:cNvPr>
          <p:cNvSpPr>
            <a:spLocks noGrp="1"/>
          </p:cNvSpPr>
          <p:nvPr>
            <p:ph type="title"/>
          </p:nvPr>
        </p:nvSpPr>
        <p:spPr>
          <a:xfrm>
            <a:off x="628650" y="365126"/>
            <a:ext cx="7757968" cy="1223529"/>
          </a:xfrm>
        </p:spPr>
        <p:txBody>
          <a:bodyPr>
            <a:normAutofit/>
          </a:bodyPr>
          <a:lstStyle/>
          <a:p>
            <a:r>
              <a:rPr lang="ja-JP" altLang="en-US" sz="3200" dirty="0"/>
              <a:t>研究開発活動の性質：まとめ</a:t>
            </a:r>
            <a:endParaRPr kumimoji="1" lang="ja-JP" altLang="en-US" sz="3200" dirty="0"/>
          </a:p>
        </p:txBody>
      </p:sp>
      <p:sp>
        <p:nvSpPr>
          <p:cNvPr id="3" name="コンテンツ プレースホルダー 2">
            <a:extLst>
              <a:ext uri="{FF2B5EF4-FFF2-40B4-BE49-F238E27FC236}">
                <a16:creationId xmlns:a16="http://schemas.microsoft.com/office/drawing/2014/main" id="{CFAFC5BC-67C4-46F6-81B4-17065F0E3723}"/>
              </a:ext>
            </a:extLst>
          </p:cNvPr>
          <p:cNvSpPr>
            <a:spLocks noGrp="1"/>
          </p:cNvSpPr>
          <p:nvPr>
            <p:ph idx="1"/>
          </p:nvPr>
        </p:nvSpPr>
        <p:spPr/>
        <p:txBody>
          <a:bodyPr>
            <a:normAutofit lnSpcReduction="10000"/>
          </a:bodyPr>
          <a:lstStyle/>
          <a:p>
            <a:r>
              <a:rPr kumimoji="1" lang="ja-JP" altLang="en-US" dirty="0"/>
              <a:t>研究開発活動の結果得られた知識</a:t>
            </a:r>
            <a:r>
              <a:rPr kumimoji="1" lang="en-US" altLang="ja-JP" dirty="0">
                <a:sym typeface="Wingdings" panose="05000000000000000000" pitchFamily="2" charset="2"/>
              </a:rPr>
              <a:t></a:t>
            </a:r>
            <a:r>
              <a:rPr kumimoji="1" lang="ja-JP" altLang="en-US" dirty="0">
                <a:sym typeface="Wingdings" panose="05000000000000000000" pitchFamily="2" charset="2"/>
              </a:rPr>
              <a:t>公共財</a:t>
            </a:r>
            <a:endParaRPr kumimoji="1" lang="en-US" altLang="ja-JP" dirty="0">
              <a:sym typeface="Wingdings" panose="05000000000000000000" pitchFamily="2" charset="2"/>
            </a:endParaRPr>
          </a:p>
          <a:p>
            <a:r>
              <a:rPr lang="ja-JP" altLang="en-US" dirty="0">
                <a:sym typeface="Wingdings" panose="05000000000000000000" pitchFamily="2" charset="2"/>
              </a:rPr>
              <a:t>他企業も模倣できる</a:t>
            </a:r>
            <a:endParaRPr lang="en-US" altLang="ja-JP" dirty="0">
              <a:sym typeface="Wingdings" panose="05000000000000000000" pitchFamily="2" charset="2"/>
            </a:endParaRPr>
          </a:p>
          <a:p>
            <a:pPr lvl="1"/>
            <a:r>
              <a:rPr kumimoji="1" lang="ja-JP" altLang="en-US" dirty="0">
                <a:sym typeface="Wingdings" panose="05000000000000000000" pitchFamily="2" charset="2"/>
              </a:rPr>
              <a:t>模倣のための費用は極めて安い</a:t>
            </a:r>
            <a:endParaRPr kumimoji="1" lang="en-US" altLang="ja-JP" dirty="0">
              <a:sym typeface="Wingdings" panose="05000000000000000000" pitchFamily="2" charset="2"/>
            </a:endParaRPr>
          </a:p>
          <a:p>
            <a:r>
              <a:rPr lang="ja-JP" altLang="en-US" dirty="0">
                <a:sym typeface="Wingdings" panose="05000000000000000000" pitchFamily="2" charset="2"/>
              </a:rPr>
              <a:t>研究開発</a:t>
            </a:r>
            <a:r>
              <a:rPr kumimoji="1" lang="ja-JP" altLang="en-US" dirty="0"/>
              <a:t>費：固定費用</a:t>
            </a:r>
            <a:endParaRPr kumimoji="1" lang="en-US" altLang="ja-JP" dirty="0"/>
          </a:p>
          <a:p>
            <a:pPr lvl="1"/>
            <a:r>
              <a:rPr kumimoji="1" lang="ja-JP" altLang="en-US" dirty="0"/>
              <a:t>新製品開発のための投資を行う企業は，一定期間（他企業から模倣されるまでの期間）独占的利潤を獲得できる</a:t>
            </a:r>
            <a:endParaRPr kumimoji="1" lang="en-US" altLang="ja-JP" dirty="0"/>
          </a:p>
          <a:p>
            <a:pPr lvl="1"/>
            <a:r>
              <a:rPr lang="ja-JP" altLang="en-US" dirty="0"/>
              <a:t>他企業が模倣し，先発企業の優位性がなくなれば競争的な市場に移行</a:t>
            </a:r>
            <a:r>
              <a:rPr lang="en-US" altLang="ja-JP" dirty="0">
                <a:sym typeface="Wingdings" panose="05000000000000000000" pitchFamily="2" charset="2"/>
              </a:rPr>
              <a:t></a:t>
            </a:r>
            <a:r>
              <a:rPr lang="ja-JP" altLang="en-US" dirty="0">
                <a:sym typeface="Wingdings" panose="05000000000000000000" pitchFamily="2" charset="2"/>
              </a:rPr>
              <a:t>利潤はゼロ</a:t>
            </a:r>
            <a:endParaRPr lang="en-US" altLang="ja-JP" dirty="0">
              <a:sym typeface="Wingdings" panose="05000000000000000000" pitchFamily="2" charset="2"/>
            </a:endParaRPr>
          </a:p>
          <a:p>
            <a:pPr lvl="1"/>
            <a:r>
              <a:rPr kumimoji="1" lang="ja-JP" altLang="en-US" dirty="0">
                <a:sym typeface="Wingdings" panose="05000000000000000000" pitchFamily="2" charset="2"/>
              </a:rPr>
              <a:t>研究開発活動のインセンティブ</a:t>
            </a:r>
            <a:r>
              <a:rPr kumimoji="1" lang="en-US" altLang="ja-JP" dirty="0">
                <a:sym typeface="Wingdings" panose="05000000000000000000" pitchFamily="2" charset="2"/>
              </a:rPr>
              <a:t></a:t>
            </a:r>
            <a:r>
              <a:rPr lang="ja-JP" altLang="en-US" dirty="0">
                <a:sym typeface="Wingdings" panose="05000000000000000000" pitchFamily="2" charset="2"/>
              </a:rPr>
              <a:t>短期的に実現する独占的利潤が開発費用を上回るかどうか</a:t>
            </a:r>
            <a:endParaRPr kumimoji="1" lang="en-US" altLang="ja-JP" dirty="0"/>
          </a:p>
          <a:p>
            <a:pPr lvl="2"/>
            <a:endParaRPr lang="en-US" altLang="ja-JP" dirty="0"/>
          </a:p>
          <a:p>
            <a:pPr lvl="1"/>
            <a:endParaRPr kumimoji="1" lang="ja-JP" altLang="en-US" dirty="0"/>
          </a:p>
        </p:txBody>
      </p:sp>
    </p:spTree>
    <p:extLst>
      <p:ext uri="{BB962C8B-B14F-4D97-AF65-F5344CB8AC3E}">
        <p14:creationId xmlns:p14="http://schemas.microsoft.com/office/powerpoint/2010/main" val="868425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D5AA56-7FF8-4CCC-8B92-EA288FF26E3D}"/>
              </a:ext>
            </a:extLst>
          </p:cNvPr>
          <p:cNvSpPr>
            <a:spLocks noGrp="1"/>
          </p:cNvSpPr>
          <p:nvPr>
            <p:ph type="title"/>
          </p:nvPr>
        </p:nvSpPr>
        <p:spPr>
          <a:xfrm>
            <a:off x="628650" y="365126"/>
            <a:ext cx="7702550" cy="1020329"/>
          </a:xfrm>
        </p:spPr>
        <p:txBody>
          <a:bodyPr>
            <a:normAutofit/>
          </a:bodyPr>
          <a:lstStyle/>
          <a:p>
            <a:r>
              <a:rPr kumimoji="1" lang="ja-JP" altLang="en-US" sz="3600" dirty="0"/>
              <a:t>知的財産権の役割</a:t>
            </a:r>
          </a:p>
        </p:txBody>
      </p:sp>
      <p:sp>
        <p:nvSpPr>
          <p:cNvPr id="3" name="コンテンツ プレースホルダー 2">
            <a:extLst>
              <a:ext uri="{FF2B5EF4-FFF2-40B4-BE49-F238E27FC236}">
                <a16:creationId xmlns:a16="http://schemas.microsoft.com/office/drawing/2014/main" id="{5DCDDECF-3843-4643-B5E7-4C07AC46BF42}"/>
              </a:ext>
            </a:extLst>
          </p:cNvPr>
          <p:cNvSpPr>
            <a:spLocks noGrp="1"/>
          </p:cNvSpPr>
          <p:nvPr>
            <p:ph idx="1"/>
          </p:nvPr>
        </p:nvSpPr>
        <p:spPr/>
        <p:txBody>
          <a:bodyPr/>
          <a:lstStyle/>
          <a:p>
            <a:r>
              <a:rPr kumimoji="1" lang="ja-JP" altLang="en-US" dirty="0"/>
              <a:t>知的財産権</a:t>
            </a:r>
            <a:endParaRPr kumimoji="1" lang="en-US" altLang="ja-JP" dirty="0"/>
          </a:p>
          <a:p>
            <a:pPr lvl="1"/>
            <a:r>
              <a:rPr lang="ja-JP" altLang="en-US" dirty="0"/>
              <a:t>新技術の利用について，新技術の開発に成功した企業に一定の期間，独占権を付与する</a:t>
            </a:r>
            <a:endParaRPr lang="en-US" altLang="ja-JP" dirty="0"/>
          </a:p>
          <a:p>
            <a:pPr lvl="1"/>
            <a:r>
              <a:rPr kumimoji="1" lang="ja-JP" altLang="en-US" dirty="0"/>
              <a:t>それによって，研究開発のインセンティヴを与える</a:t>
            </a:r>
            <a:endParaRPr kumimoji="1" lang="en-US" altLang="ja-JP" dirty="0"/>
          </a:p>
          <a:p>
            <a:r>
              <a:rPr lang="ja-JP" altLang="en-US" dirty="0"/>
              <a:t>独占</a:t>
            </a:r>
            <a:endParaRPr lang="en-US" altLang="ja-JP" dirty="0"/>
          </a:p>
          <a:p>
            <a:pPr lvl="1"/>
            <a:r>
              <a:rPr kumimoji="1" lang="ja-JP" altLang="en-US" dirty="0"/>
              <a:t>一方で，高い製品価格</a:t>
            </a:r>
            <a:r>
              <a:rPr kumimoji="1" lang="en-US" altLang="ja-JP" dirty="0">
                <a:sym typeface="Wingdings" panose="05000000000000000000" pitchFamily="2" charset="2"/>
              </a:rPr>
              <a:t></a:t>
            </a:r>
            <a:r>
              <a:rPr kumimoji="1" lang="ja-JP" altLang="en-US" dirty="0">
                <a:sym typeface="Wingdings" panose="05000000000000000000" pitchFamily="2" charset="2"/>
              </a:rPr>
              <a:t>消費者の不利益</a:t>
            </a:r>
            <a:endParaRPr kumimoji="1" lang="en-US" altLang="ja-JP" dirty="0">
              <a:sym typeface="Wingdings" panose="05000000000000000000" pitchFamily="2" charset="2"/>
            </a:endParaRPr>
          </a:p>
          <a:p>
            <a:pPr lvl="1"/>
            <a:r>
              <a:rPr lang="ja-JP" altLang="en-US" dirty="0">
                <a:sym typeface="Wingdings" panose="05000000000000000000" pitchFamily="2" charset="2"/>
              </a:rPr>
              <a:t>他方で研究開発のインセンティヴを与える</a:t>
            </a:r>
            <a:r>
              <a:rPr lang="en-US" altLang="ja-JP" dirty="0">
                <a:sym typeface="Wingdings" panose="05000000000000000000" pitchFamily="2" charset="2"/>
              </a:rPr>
              <a:t></a:t>
            </a:r>
            <a:r>
              <a:rPr lang="ja-JP" altLang="en-US" dirty="0">
                <a:sym typeface="Wingdings" panose="05000000000000000000" pitchFamily="2" charset="2"/>
              </a:rPr>
              <a:t>新製品が開発されないとやはり消費者の不利益</a:t>
            </a:r>
            <a:endParaRPr lang="en-US" altLang="ja-JP" dirty="0">
              <a:sym typeface="Wingdings" panose="05000000000000000000" pitchFamily="2" charset="2"/>
            </a:endParaRPr>
          </a:p>
          <a:p>
            <a:r>
              <a:rPr kumimoji="1" lang="ja-JP" altLang="en-US" dirty="0"/>
              <a:t>独占に伴う弊害と研究開発のインセンティヴのトレードオフ</a:t>
            </a:r>
            <a:r>
              <a:rPr kumimoji="1" lang="en-US" altLang="ja-JP" dirty="0">
                <a:sym typeface="Wingdings" panose="05000000000000000000" pitchFamily="2" charset="2"/>
              </a:rPr>
              <a:t></a:t>
            </a:r>
            <a:r>
              <a:rPr kumimoji="1" lang="ja-JP" altLang="en-US" dirty="0">
                <a:sym typeface="Wingdings" panose="05000000000000000000" pitchFamily="2" charset="2"/>
              </a:rPr>
              <a:t>最適な特許期間は？</a:t>
            </a:r>
            <a:endParaRPr kumimoji="1" lang="ja-JP" altLang="en-US" dirty="0"/>
          </a:p>
        </p:txBody>
      </p:sp>
    </p:spTree>
    <p:extLst>
      <p:ext uri="{BB962C8B-B14F-4D97-AF65-F5344CB8AC3E}">
        <p14:creationId xmlns:p14="http://schemas.microsoft.com/office/powerpoint/2010/main" val="365886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B6CFE3-5681-45AF-9DB1-669ABDCC3F3B}"/>
              </a:ext>
            </a:extLst>
          </p:cNvPr>
          <p:cNvSpPr>
            <a:spLocks noGrp="1"/>
          </p:cNvSpPr>
          <p:nvPr>
            <p:ph type="title"/>
          </p:nvPr>
        </p:nvSpPr>
        <p:spPr/>
        <p:txBody>
          <a:bodyPr>
            <a:normAutofit/>
          </a:bodyPr>
          <a:lstStyle/>
          <a:p>
            <a:r>
              <a:rPr kumimoji="1" lang="ja-JP" altLang="en-US" sz="3600" dirty="0"/>
              <a:t>研究開発活動のモデル分析</a:t>
            </a:r>
          </a:p>
        </p:txBody>
      </p:sp>
      <p:sp>
        <p:nvSpPr>
          <p:cNvPr id="3" name="コンテンツ プレースホルダー 2">
            <a:extLst>
              <a:ext uri="{FF2B5EF4-FFF2-40B4-BE49-F238E27FC236}">
                <a16:creationId xmlns:a16="http://schemas.microsoft.com/office/drawing/2014/main" id="{4BFE3BB9-F789-4EB6-843A-ADC3FC69C24C}"/>
              </a:ext>
            </a:extLst>
          </p:cNvPr>
          <p:cNvSpPr>
            <a:spLocks noGrp="1"/>
          </p:cNvSpPr>
          <p:nvPr>
            <p:ph idx="1"/>
          </p:nvPr>
        </p:nvSpPr>
        <p:spPr/>
        <p:txBody>
          <a:bodyPr>
            <a:normAutofit/>
          </a:bodyPr>
          <a:lstStyle/>
          <a:p>
            <a:r>
              <a:rPr lang="ja-JP" altLang="en-US" dirty="0"/>
              <a:t>研究開発を行う企業（先発企業）</a:t>
            </a:r>
            <a:endParaRPr lang="en-US" altLang="ja-JP" dirty="0"/>
          </a:p>
          <a:p>
            <a:pPr lvl="1"/>
            <a:r>
              <a:rPr lang="en-US" altLang="ja-JP" dirty="0"/>
              <a:t>1</a:t>
            </a:r>
            <a:r>
              <a:rPr lang="ja-JP" altLang="en-US" dirty="0"/>
              <a:t>社のみ新製品開発の能力があり，研究開発活動を行うと必ず新製品の開発に成功する</a:t>
            </a:r>
            <a:endParaRPr lang="en-US" altLang="ja-JP" dirty="0"/>
          </a:p>
          <a:p>
            <a:pPr lvl="1"/>
            <a:r>
              <a:rPr lang="ja-JP" altLang="en-US" dirty="0"/>
              <a:t>研究開発活動の費用（固定費用）　</a:t>
            </a:r>
            <a:r>
              <a:rPr lang="en-US" altLang="ja-JP" i="1" dirty="0">
                <a:latin typeface="Times New Roman" panose="02020603050405020304" pitchFamily="18" charset="0"/>
                <a:cs typeface="Times New Roman" panose="02020603050405020304" pitchFamily="18" charset="0"/>
              </a:rPr>
              <a:t>F</a:t>
            </a:r>
          </a:p>
          <a:p>
            <a:pPr lvl="1"/>
            <a:r>
              <a:rPr lang="ja-JP" altLang="en-US" dirty="0"/>
              <a:t>研究開発成功後，新製品は限界費用 </a:t>
            </a:r>
            <a:r>
              <a:rPr lang="en-US" altLang="ja-JP" i="1" dirty="0">
                <a:latin typeface="Times New Roman" panose="02020603050405020304" pitchFamily="18" charset="0"/>
                <a:cs typeface="Times New Roman" panose="02020603050405020304" pitchFamily="18" charset="0"/>
              </a:rPr>
              <a:t>c</a:t>
            </a:r>
            <a:r>
              <a:rPr lang="ja-JP" altLang="en-US" dirty="0"/>
              <a:t>で供給できる</a:t>
            </a:r>
            <a:endParaRPr lang="en-US" altLang="ja-JP" dirty="0"/>
          </a:p>
          <a:p>
            <a:r>
              <a:rPr lang="ja-JP" altLang="en-US" dirty="0"/>
              <a:t>後発企業（模倣を行う企業）</a:t>
            </a:r>
            <a:endParaRPr lang="en-US" altLang="ja-JP" dirty="0"/>
          </a:p>
          <a:p>
            <a:pPr lvl="1"/>
            <a:r>
              <a:rPr lang="ja-JP" altLang="en-US" dirty="0"/>
              <a:t>模倣は費用</a:t>
            </a:r>
            <a:r>
              <a:rPr lang="en-US" altLang="ja-JP" dirty="0"/>
              <a:t>0</a:t>
            </a:r>
            <a:r>
              <a:rPr lang="ja-JP" altLang="en-US" dirty="0"/>
              <a:t>で行える</a:t>
            </a:r>
            <a:endParaRPr lang="en-US" altLang="ja-JP" dirty="0"/>
          </a:p>
          <a:p>
            <a:pPr lvl="1"/>
            <a:r>
              <a:rPr lang="ja-JP" altLang="en-US" dirty="0"/>
              <a:t>ただし，一定期間経過後でないと模倣できないとする</a:t>
            </a:r>
            <a:endParaRPr lang="en-US" altLang="ja-JP" dirty="0"/>
          </a:p>
          <a:p>
            <a:pPr lvl="1"/>
            <a:r>
              <a:rPr lang="ja-JP" altLang="en-US" dirty="0"/>
              <a:t>後発企業（模倣企業）も同じ先発企業と同じ生産技術で製品を供給</a:t>
            </a:r>
            <a:r>
              <a:rPr lang="en-US" altLang="ja-JP" dirty="0">
                <a:sym typeface="Wingdings" panose="05000000000000000000" pitchFamily="2" charset="2"/>
              </a:rPr>
              <a:t></a:t>
            </a:r>
            <a:r>
              <a:rPr lang="ja-JP" altLang="en-US" dirty="0"/>
              <a:t>限界費用は</a:t>
            </a:r>
            <a:r>
              <a:rPr lang="en-US" altLang="ja-JP" i="1" dirty="0">
                <a:latin typeface="Times New Roman" panose="02020603050405020304" pitchFamily="18" charset="0"/>
                <a:cs typeface="Times New Roman" panose="02020603050405020304" pitchFamily="18" charset="0"/>
              </a:rPr>
              <a:t>c</a:t>
            </a:r>
          </a:p>
          <a:p>
            <a:pPr lvl="2"/>
            <a:endParaRPr lang="en-US" altLang="ja-JP" dirty="0"/>
          </a:p>
          <a:p>
            <a:endParaRPr kumimoji="1" lang="ja-JP" altLang="en-US" dirty="0"/>
          </a:p>
        </p:txBody>
      </p:sp>
    </p:spTree>
    <p:extLst>
      <p:ext uri="{BB962C8B-B14F-4D97-AF65-F5344CB8AC3E}">
        <p14:creationId xmlns:p14="http://schemas.microsoft.com/office/powerpoint/2010/main" val="268245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3161BF-CECE-48B6-B293-F5F9BC188560}"/>
              </a:ext>
            </a:extLst>
          </p:cNvPr>
          <p:cNvSpPr>
            <a:spLocks noGrp="1"/>
          </p:cNvSpPr>
          <p:nvPr>
            <p:ph type="title"/>
          </p:nvPr>
        </p:nvSpPr>
        <p:spPr>
          <a:xfrm>
            <a:off x="537270" y="258009"/>
            <a:ext cx="7803155" cy="854803"/>
          </a:xfrm>
        </p:spPr>
        <p:txBody>
          <a:bodyPr>
            <a:normAutofit/>
          </a:bodyPr>
          <a:lstStyle/>
          <a:p>
            <a:r>
              <a:rPr kumimoji="1" lang="ja-JP" altLang="en-US" sz="3600" dirty="0"/>
              <a:t>独占企業の行動</a:t>
            </a:r>
          </a:p>
        </p:txBody>
      </p:sp>
      <p:sp>
        <p:nvSpPr>
          <p:cNvPr id="55" name="テキスト ボックス 54">
            <a:extLst>
              <a:ext uri="{FF2B5EF4-FFF2-40B4-BE49-F238E27FC236}">
                <a16:creationId xmlns:a16="http://schemas.microsoft.com/office/drawing/2014/main" id="{C725F2D1-697A-4B87-88A7-B76397D199B7}"/>
              </a:ext>
            </a:extLst>
          </p:cNvPr>
          <p:cNvSpPr txBox="1"/>
          <p:nvPr/>
        </p:nvSpPr>
        <p:spPr>
          <a:xfrm>
            <a:off x="4295663" y="1145292"/>
            <a:ext cx="4695640" cy="3046988"/>
          </a:xfrm>
          <a:prstGeom prst="rect">
            <a:avLst/>
          </a:prstGeom>
          <a:noFill/>
        </p:spPr>
        <p:txBody>
          <a:bodyPr wrap="square" rtlCol="0">
            <a:spAutoFit/>
          </a:bodyPr>
          <a:lstStyle/>
          <a:p>
            <a:r>
              <a:rPr kumimoji="1" lang="ja-JP" altLang="en-US" sz="2400" dirty="0"/>
              <a:t>独占企業の利潤最大化</a:t>
            </a:r>
            <a:r>
              <a:rPr kumimoji="1" lang="en-US" altLang="ja-JP" sz="2400" dirty="0"/>
              <a:t> </a:t>
            </a:r>
            <a:r>
              <a:rPr kumimoji="1" lang="en-US" altLang="ja-JP" sz="2400" dirty="0">
                <a:latin typeface="Times New Roman" panose="02020603050405020304" pitchFamily="18" charset="0"/>
                <a:cs typeface="Times New Roman" panose="02020603050405020304" pitchFamily="18" charset="0"/>
              </a:rPr>
              <a:t>MR=MC</a:t>
            </a:r>
          </a:p>
          <a:p>
            <a:r>
              <a:rPr kumimoji="1" lang="en-US" altLang="ja-JP" sz="2400" dirty="0">
                <a:latin typeface="Times New Roman" panose="02020603050405020304" pitchFamily="18" charset="0"/>
                <a:cs typeface="Times New Roman" panose="02020603050405020304" pitchFamily="18" charset="0"/>
                <a:sym typeface="Wingdings" panose="05000000000000000000" pitchFamily="2" charset="2"/>
              </a:rPr>
              <a:t></a:t>
            </a:r>
            <a:r>
              <a:rPr kumimoji="1" lang="en-US" altLang="ja-JP" sz="2400" i="1" dirty="0">
                <a:latin typeface="Times New Roman" panose="02020603050405020304" pitchFamily="18" charset="0"/>
                <a:cs typeface="Times New Roman" panose="02020603050405020304" pitchFamily="18" charset="0"/>
              </a:rPr>
              <a:t>F</a:t>
            </a:r>
            <a:r>
              <a:rPr kumimoji="1" lang="ja-JP" altLang="en-US" sz="2400" dirty="0">
                <a:latin typeface="Times New Roman" panose="02020603050405020304" pitchFamily="18" charset="0"/>
                <a:cs typeface="Times New Roman" panose="02020603050405020304" pitchFamily="18" charset="0"/>
              </a:rPr>
              <a:t>点が実現</a:t>
            </a:r>
            <a:endParaRPr kumimoji="1" lang="en-US" altLang="ja-JP" sz="2400" dirty="0">
              <a:latin typeface="Times New Roman" panose="02020603050405020304" pitchFamily="18" charset="0"/>
              <a:cs typeface="Times New Roman" panose="02020603050405020304" pitchFamily="18" charset="0"/>
            </a:endParaRPr>
          </a:p>
          <a:p>
            <a:r>
              <a:rPr kumimoji="1" lang="ja-JP" altLang="en-US" sz="2400" dirty="0">
                <a:latin typeface="Times New Roman" panose="02020603050405020304" pitchFamily="18" charset="0"/>
                <a:cs typeface="Times New Roman" panose="02020603050405020304" pitchFamily="18" charset="0"/>
                <a:sym typeface="Wingdings" panose="05000000000000000000" pitchFamily="2" charset="2"/>
              </a:rPr>
              <a:t>　消費者余剰</a:t>
            </a:r>
            <a:r>
              <a:rPr kumimoji="1" lang="en-US" altLang="ja-JP" sz="2400" dirty="0">
                <a:latin typeface="Times New Roman" panose="02020603050405020304" pitchFamily="18" charset="0"/>
                <a:cs typeface="Times New Roman" panose="02020603050405020304" pitchFamily="18" charset="0"/>
                <a:sym typeface="Wingdings" panose="05000000000000000000" pitchFamily="2" charset="2"/>
              </a:rPr>
              <a:t>(</a:t>
            </a:r>
            <a:r>
              <a:rPr kumimoji="1" lang="en-US" altLang="ja-JP" sz="2400" i="1" dirty="0">
                <a:latin typeface="Times New Roman" panose="02020603050405020304" pitchFamily="18" charset="0"/>
                <a:cs typeface="Times New Roman" panose="02020603050405020304" pitchFamily="18" charset="0"/>
                <a:sym typeface="Wingdings" panose="05000000000000000000" pitchFamily="2" charset="2"/>
              </a:rPr>
              <a:t>CS</a:t>
            </a:r>
            <a:r>
              <a:rPr kumimoji="1" lang="en-US" altLang="ja-JP" sz="2400" i="1" baseline="30000" dirty="0">
                <a:latin typeface="Times New Roman" panose="02020603050405020304" pitchFamily="18" charset="0"/>
                <a:cs typeface="Times New Roman" panose="02020603050405020304" pitchFamily="18" charset="0"/>
                <a:sym typeface="Wingdings" panose="05000000000000000000" pitchFamily="2" charset="2"/>
              </a:rPr>
              <a:t>M</a:t>
            </a:r>
            <a:r>
              <a:rPr kumimoji="1" lang="en-US" altLang="ja-JP" sz="2400" dirty="0">
                <a:latin typeface="Times New Roman" panose="02020603050405020304" pitchFamily="18" charset="0"/>
                <a:cs typeface="Times New Roman" panose="02020603050405020304" pitchFamily="18" charset="0"/>
                <a:sym typeface="Wingdings" panose="05000000000000000000" pitchFamily="2" charset="2"/>
              </a:rPr>
              <a:t>) </a:t>
            </a:r>
            <a:r>
              <a:rPr kumimoji="1" lang="ja-JP" altLang="en-US" sz="2400" dirty="0">
                <a:latin typeface="Times New Roman" panose="02020603050405020304" pitchFamily="18" charset="0"/>
                <a:cs typeface="Times New Roman" panose="02020603050405020304" pitchFamily="18" charset="0"/>
                <a:sym typeface="Wingdings" panose="05000000000000000000" pitchFamily="2" charset="2"/>
              </a:rPr>
              <a:t>三角形</a:t>
            </a:r>
            <a:r>
              <a:rPr kumimoji="1" lang="en-US" altLang="ja-JP" sz="2400" dirty="0">
                <a:latin typeface="Times New Roman" panose="02020603050405020304" pitchFamily="18" charset="0"/>
                <a:cs typeface="Times New Roman" panose="02020603050405020304" pitchFamily="18" charset="0"/>
                <a:sym typeface="Wingdings" panose="05000000000000000000" pitchFamily="2" charset="2"/>
              </a:rPr>
              <a:t>HFI</a:t>
            </a:r>
          </a:p>
          <a:p>
            <a:r>
              <a:rPr kumimoji="1" lang="ja-JP" altLang="en-US" sz="2400" dirty="0">
                <a:latin typeface="Times New Roman" panose="02020603050405020304" pitchFamily="18" charset="0"/>
                <a:cs typeface="Times New Roman" panose="02020603050405020304" pitchFamily="18" charset="0"/>
                <a:sym typeface="Wingdings" panose="05000000000000000000" pitchFamily="2" charset="2"/>
              </a:rPr>
              <a:t>　生産者余剰</a:t>
            </a:r>
            <a:r>
              <a:rPr kumimoji="1" lang="en-US" altLang="ja-JP" sz="2400" dirty="0">
                <a:latin typeface="Times New Roman" panose="02020603050405020304" pitchFamily="18" charset="0"/>
                <a:cs typeface="Times New Roman" panose="02020603050405020304" pitchFamily="18" charset="0"/>
                <a:sym typeface="Wingdings" panose="05000000000000000000" pitchFamily="2" charset="2"/>
              </a:rPr>
              <a:t>(</a:t>
            </a:r>
            <a:r>
              <a:rPr kumimoji="1" lang="en-US" altLang="ja-JP" sz="2400" i="1" dirty="0">
                <a:latin typeface="Times New Roman" panose="02020603050405020304" pitchFamily="18" charset="0"/>
                <a:cs typeface="Times New Roman" panose="02020603050405020304" pitchFamily="18" charset="0"/>
                <a:sym typeface="Wingdings" panose="05000000000000000000" pitchFamily="2" charset="2"/>
              </a:rPr>
              <a:t>PS</a:t>
            </a:r>
            <a:r>
              <a:rPr kumimoji="1" lang="en-US" altLang="ja-JP" sz="2400" i="1" baseline="30000" dirty="0">
                <a:latin typeface="Times New Roman" panose="02020603050405020304" pitchFamily="18" charset="0"/>
                <a:cs typeface="Times New Roman" panose="02020603050405020304" pitchFamily="18" charset="0"/>
                <a:sym typeface="Wingdings" panose="05000000000000000000" pitchFamily="2" charset="2"/>
              </a:rPr>
              <a:t>M</a:t>
            </a:r>
            <a:r>
              <a:rPr kumimoji="1" lang="en-US" altLang="ja-JP" sz="2400" dirty="0">
                <a:latin typeface="Times New Roman" panose="02020603050405020304" pitchFamily="18" charset="0"/>
                <a:cs typeface="Times New Roman" panose="02020603050405020304" pitchFamily="18" charset="0"/>
                <a:sym typeface="Wingdings" panose="05000000000000000000" pitchFamily="2" charset="2"/>
              </a:rPr>
              <a:t>) </a:t>
            </a:r>
            <a:r>
              <a:rPr kumimoji="1" lang="ja-JP" altLang="en-US" sz="2400" dirty="0">
                <a:latin typeface="Times New Roman" panose="02020603050405020304" pitchFamily="18" charset="0"/>
                <a:cs typeface="Times New Roman" panose="02020603050405020304" pitchFamily="18" charset="0"/>
                <a:sym typeface="Wingdings" panose="05000000000000000000" pitchFamily="2" charset="2"/>
              </a:rPr>
              <a:t>四角形</a:t>
            </a:r>
            <a:r>
              <a:rPr kumimoji="1" lang="en-US" altLang="ja-JP" sz="2400" dirty="0">
                <a:latin typeface="Times New Roman" panose="02020603050405020304" pitchFamily="18" charset="0"/>
                <a:cs typeface="Times New Roman" panose="02020603050405020304" pitchFamily="18" charset="0"/>
                <a:sym typeface="Wingdings" panose="05000000000000000000" pitchFamily="2" charset="2"/>
              </a:rPr>
              <a:t>IFGJ</a:t>
            </a:r>
          </a:p>
          <a:p>
            <a:r>
              <a:rPr kumimoji="1" lang="ja-JP" altLang="en-US" sz="2400" dirty="0">
                <a:latin typeface="Times New Roman" panose="02020603050405020304" pitchFamily="18" charset="0"/>
                <a:cs typeface="Times New Roman" panose="02020603050405020304" pitchFamily="18" charset="0"/>
                <a:sym typeface="Wingdings" panose="05000000000000000000" pitchFamily="2" charset="2"/>
              </a:rPr>
              <a:t>　社会的余剰</a:t>
            </a:r>
            <a:r>
              <a:rPr kumimoji="1" lang="en-US" altLang="ja-JP" sz="2400" dirty="0">
                <a:latin typeface="Times New Roman" panose="02020603050405020304" pitchFamily="18" charset="0"/>
                <a:cs typeface="Times New Roman" panose="02020603050405020304" pitchFamily="18" charset="0"/>
                <a:sym typeface="Wingdings" panose="05000000000000000000" pitchFamily="2" charset="2"/>
              </a:rPr>
              <a:t>(</a:t>
            </a:r>
            <a:r>
              <a:rPr kumimoji="1" lang="en-US" altLang="ja-JP" sz="2400" i="1" dirty="0">
                <a:latin typeface="Times New Roman" panose="02020603050405020304" pitchFamily="18" charset="0"/>
                <a:cs typeface="Times New Roman" panose="02020603050405020304" pitchFamily="18" charset="0"/>
                <a:sym typeface="Wingdings" panose="05000000000000000000" pitchFamily="2" charset="2"/>
              </a:rPr>
              <a:t>SS</a:t>
            </a:r>
            <a:r>
              <a:rPr kumimoji="1" lang="en-US" altLang="ja-JP" sz="2400" i="1" baseline="30000" dirty="0">
                <a:latin typeface="Times New Roman" panose="02020603050405020304" pitchFamily="18" charset="0"/>
                <a:cs typeface="Times New Roman" panose="02020603050405020304" pitchFamily="18" charset="0"/>
                <a:sym typeface="Wingdings" panose="05000000000000000000" pitchFamily="2" charset="2"/>
              </a:rPr>
              <a:t>M</a:t>
            </a:r>
            <a:r>
              <a:rPr kumimoji="1" lang="en-US" altLang="ja-JP" sz="2400" dirty="0">
                <a:latin typeface="Times New Roman" panose="02020603050405020304" pitchFamily="18" charset="0"/>
                <a:cs typeface="Times New Roman" panose="02020603050405020304" pitchFamily="18" charset="0"/>
                <a:sym typeface="Wingdings" panose="05000000000000000000" pitchFamily="2" charset="2"/>
              </a:rPr>
              <a:t>) </a:t>
            </a:r>
            <a:r>
              <a:rPr kumimoji="1" lang="ja-JP" altLang="en-US" sz="2400" dirty="0">
                <a:latin typeface="Times New Roman" panose="02020603050405020304" pitchFamily="18" charset="0"/>
                <a:cs typeface="Times New Roman" panose="02020603050405020304" pitchFamily="18" charset="0"/>
                <a:sym typeface="Wingdings" panose="05000000000000000000" pitchFamily="2" charset="2"/>
              </a:rPr>
              <a:t>台形</a:t>
            </a:r>
            <a:r>
              <a:rPr kumimoji="1" lang="en-US" altLang="ja-JP" sz="2400" dirty="0">
                <a:latin typeface="Times New Roman" panose="02020603050405020304" pitchFamily="18" charset="0"/>
                <a:cs typeface="Times New Roman" panose="02020603050405020304" pitchFamily="18" charset="0"/>
                <a:sym typeface="Wingdings" panose="05000000000000000000" pitchFamily="2" charset="2"/>
              </a:rPr>
              <a:t>HFGJ</a:t>
            </a:r>
          </a:p>
          <a:p>
            <a:r>
              <a:rPr kumimoji="1" lang="en-US" altLang="ja-JP" sz="2400" i="1" dirty="0">
                <a:latin typeface="Times New Roman" panose="02020603050405020304" pitchFamily="18" charset="0"/>
                <a:cs typeface="Times New Roman" panose="02020603050405020304" pitchFamily="18" charset="0"/>
                <a:sym typeface="Wingdings" panose="05000000000000000000" pitchFamily="2" charset="2"/>
              </a:rPr>
              <a:t>	SS</a:t>
            </a:r>
            <a:r>
              <a:rPr kumimoji="1" lang="en-US" altLang="ja-JP" sz="2400" i="1" baseline="30000" dirty="0">
                <a:latin typeface="Times New Roman" panose="02020603050405020304" pitchFamily="18" charset="0"/>
                <a:cs typeface="Times New Roman" panose="02020603050405020304" pitchFamily="18" charset="0"/>
                <a:sym typeface="Wingdings" panose="05000000000000000000" pitchFamily="2" charset="2"/>
              </a:rPr>
              <a:t>M</a:t>
            </a:r>
            <a:r>
              <a:rPr kumimoji="1" lang="en-US" altLang="ja-JP" sz="2400" i="1" dirty="0">
                <a:latin typeface="Times New Roman" panose="02020603050405020304" pitchFamily="18" charset="0"/>
                <a:cs typeface="Times New Roman" panose="02020603050405020304" pitchFamily="18" charset="0"/>
                <a:sym typeface="Wingdings" panose="05000000000000000000" pitchFamily="2" charset="2"/>
              </a:rPr>
              <a:t>= CS</a:t>
            </a:r>
            <a:r>
              <a:rPr kumimoji="1" lang="en-US" altLang="ja-JP" sz="2400" i="1" baseline="30000" dirty="0">
                <a:latin typeface="Times New Roman" panose="02020603050405020304" pitchFamily="18" charset="0"/>
                <a:cs typeface="Times New Roman" panose="02020603050405020304" pitchFamily="18" charset="0"/>
                <a:sym typeface="Wingdings" panose="05000000000000000000" pitchFamily="2" charset="2"/>
              </a:rPr>
              <a:t>M </a:t>
            </a:r>
            <a:r>
              <a:rPr kumimoji="1" lang="en-US" altLang="ja-JP" sz="2400" i="1" dirty="0">
                <a:latin typeface="Times New Roman" panose="02020603050405020304" pitchFamily="18" charset="0"/>
                <a:cs typeface="Times New Roman" panose="02020603050405020304" pitchFamily="18" charset="0"/>
                <a:sym typeface="Wingdings" panose="05000000000000000000" pitchFamily="2" charset="2"/>
              </a:rPr>
              <a:t>+ PS</a:t>
            </a:r>
            <a:r>
              <a:rPr kumimoji="1" lang="en-US" altLang="ja-JP" sz="2400" i="1" baseline="30000" dirty="0">
                <a:latin typeface="Times New Roman" panose="02020603050405020304" pitchFamily="18" charset="0"/>
                <a:cs typeface="Times New Roman" panose="02020603050405020304" pitchFamily="18" charset="0"/>
                <a:sym typeface="Wingdings" panose="05000000000000000000" pitchFamily="2" charset="2"/>
              </a:rPr>
              <a:t>M</a:t>
            </a:r>
            <a:endParaRPr kumimoji="1" lang="en-US" altLang="ja-JP" sz="2400" dirty="0">
              <a:latin typeface="Times New Roman" panose="02020603050405020304" pitchFamily="18" charset="0"/>
              <a:cs typeface="Times New Roman" panose="02020603050405020304" pitchFamily="18" charset="0"/>
              <a:sym typeface="Wingdings" panose="05000000000000000000" pitchFamily="2" charset="2"/>
            </a:endParaRPr>
          </a:p>
          <a:p>
            <a:r>
              <a:rPr kumimoji="1" lang="ja-JP" altLang="en-US" sz="2400" dirty="0">
                <a:latin typeface="Times New Roman" panose="02020603050405020304" pitchFamily="18" charset="0"/>
                <a:cs typeface="Times New Roman" panose="02020603050405020304" pitchFamily="18" charset="0"/>
              </a:rPr>
              <a:t>競争的な市場</a:t>
            </a:r>
            <a:r>
              <a:rPr kumimoji="1" lang="en-US" altLang="ja-JP" sz="2400" dirty="0">
                <a:latin typeface="Times New Roman" panose="02020603050405020304" pitchFamily="18" charset="0"/>
                <a:cs typeface="Times New Roman" panose="02020603050405020304" pitchFamily="18" charset="0"/>
                <a:sym typeface="Wingdings" panose="05000000000000000000" pitchFamily="2" charset="2"/>
              </a:rPr>
              <a:t></a:t>
            </a:r>
            <a:r>
              <a:rPr kumimoji="1" lang="en-US" altLang="ja-JP" sz="2400" i="1" dirty="0">
                <a:latin typeface="Times New Roman" panose="02020603050405020304" pitchFamily="18" charset="0"/>
                <a:cs typeface="Times New Roman" panose="02020603050405020304" pitchFamily="18" charset="0"/>
                <a:sym typeface="Wingdings" panose="05000000000000000000" pitchFamily="2" charset="2"/>
              </a:rPr>
              <a:t>E</a:t>
            </a:r>
            <a:r>
              <a:rPr kumimoji="1" lang="ja-JP" altLang="en-US" sz="2400" dirty="0">
                <a:latin typeface="Times New Roman" panose="02020603050405020304" pitchFamily="18" charset="0"/>
                <a:cs typeface="Times New Roman" panose="02020603050405020304" pitchFamily="18" charset="0"/>
                <a:sym typeface="Wingdings" panose="05000000000000000000" pitchFamily="2" charset="2"/>
              </a:rPr>
              <a:t>点が実現</a:t>
            </a:r>
            <a:endParaRPr kumimoji="1" lang="en-US" altLang="ja-JP" sz="2400" dirty="0">
              <a:latin typeface="Times New Roman" panose="02020603050405020304" pitchFamily="18" charset="0"/>
              <a:cs typeface="Times New Roman" panose="02020603050405020304" pitchFamily="18" charset="0"/>
              <a:sym typeface="Wingdings" panose="05000000000000000000" pitchFamily="2" charset="2"/>
            </a:endParaRPr>
          </a:p>
          <a:p>
            <a:r>
              <a:rPr kumimoji="1" lang="ja-JP" altLang="en-US" sz="2400" dirty="0">
                <a:latin typeface="Times New Roman" panose="02020603050405020304" pitchFamily="18" charset="0"/>
                <a:cs typeface="Times New Roman" panose="02020603050405020304" pitchFamily="18" charset="0"/>
                <a:sym typeface="Wingdings" panose="05000000000000000000" pitchFamily="2" charset="2"/>
              </a:rPr>
              <a:t>　社会的余剰</a:t>
            </a:r>
            <a:r>
              <a:rPr kumimoji="1" lang="en-US" altLang="ja-JP" sz="2400" dirty="0">
                <a:latin typeface="Times New Roman" panose="02020603050405020304" pitchFamily="18" charset="0"/>
                <a:cs typeface="Times New Roman" panose="02020603050405020304" pitchFamily="18" charset="0"/>
                <a:sym typeface="Wingdings" panose="05000000000000000000" pitchFamily="2" charset="2"/>
              </a:rPr>
              <a:t>(</a:t>
            </a:r>
            <a:r>
              <a:rPr kumimoji="1" lang="en-US" altLang="ja-JP" sz="2400" i="1" dirty="0">
                <a:latin typeface="Times New Roman" panose="02020603050405020304" pitchFamily="18" charset="0"/>
                <a:cs typeface="Times New Roman" panose="02020603050405020304" pitchFamily="18" charset="0"/>
                <a:sym typeface="Wingdings" panose="05000000000000000000" pitchFamily="2" charset="2"/>
              </a:rPr>
              <a:t>SS</a:t>
            </a:r>
            <a:r>
              <a:rPr kumimoji="1" lang="en-US" altLang="ja-JP" sz="2400" dirty="0">
                <a:latin typeface="Times New Roman" panose="02020603050405020304" pitchFamily="18" charset="0"/>
                <a:cs typeface="Times New Roman" panose="02020603050405020304" pitchFamily="18" charset="0"/>
                <a:sym typeface="Wingdings" panose="05000000000000000000" pitchFamily="2" charset="2"/>
              </a:rPr>
              <a:t>*) </a:t>
            </a:r>
            <a:r>
              <a:rPr kumimoji="1" lang="ja-JP" altLang="en-US" sz="2400" dirty="0">
                <a:latin typeface="Times New Roman" panose="02020603050405020304" pitchFamily="18" charset="0"/>
                <a:cs typeface="Times New Roman" panose="02020603050405020304" pitchFamily="18" charset="0"/>
                <a:sym typeface="Wingdings" panose="05000000000000000000" pitchFamily="2" charset="2"/>
              </a:rPr>
              <a:t>三角形</a:t>
            </a:r>
            <a:r>
              <a:rPr kumimoji="1" lang="en-US" altLang="ja-JP" sz="2400" dirty="0">
                <a:latin typeface="Times New Roman" panose="02020603050405020304" pitchFamily="18" charset="0"/>
                <a:cs typeface="Times New Roman" panose="02020603050405020304" pitchFamily="18" charset="0"/>
                <a:sym typeface="Wingdings" panose="05000000000000000000" pitchFamily="2" charset="2"/>
              </a:rPr>
              <a:t>HEJ</a:t>
            </a:r>
            <a:endParaRPr kumimoji="1" lang="ja-JP" altLang="en-US" dirty="0"/>
          </a:p>
        </p:txBody>
      </p:sp>
      <p:grpSp>
        <p:nvGrpSpPr>
          <p:cNvPr id="67" name="グループ化 66">
            <a:extLst>
              <a:ext uri="{FF2B5EF4-FFF2-40B4-BE49-F238E27FC236}">
                <a16:creationId xmlns:a16="http://schemas.microsoft.com/office/drawing/2014/main" id="{402A50EB-B675-4783-8178-844B8991F594}"/>
              </a:ext>
            </a:extLst>
          </p:cNvPr>
          <p:cNvGrpSpPr/>
          <p:nvPr/>
        </p:nvGrpSpPr>
        <p:grpSpPr>
          <a:xfrm>
            <a:off x="472431" y="2277217"/>
            <a:ext cx="5329872" cy="4251318"/>
            <a:chOff x="986781" y="1634837"/>
            <a:chExt cx="5329872" cy="4251318"/>
          </a:xfrm>
        </p:grpSpPr>
        <p:cxnSp>
          <p:nvCxnSpPr>
            <p:cNvPr id="5" name="直線矢印コネクタ 4">
              <a:extLst>
                <a:ext uri="{FF2B5EF4-FFF2-40B4-BE49-F238E27FC236}">
                  <a16:creationId xmlns:a16="http://schemas.microsoft.com/office/drawing/2014/main" id="{09AF588F-5A30-40A1-BCD5-20CC9B54E984}"/>
                </a:ext>
              </a:extLst>
            </p:cNvPr>
            <p:cNvCxnSpPr/>
            <p:nvPr/>
          </p:nvCxnSpPr>
          <p:spPr>
            <a:xfrm>
              <a:off x="1477818" y="5430983"/>
              <a:ext cx="4174837"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654242FB-446E-47BA-9A1C-D291E08EB0AE}"/>
                </a:ext>
              </a:extLst>
            </p:cNvPr>
            <p:cNvCxnSpPr/>
            <p:nvPr/>
          </p:nvCxnSpPr>
          <p:spPr>
            <a:xfrm flipV="1">
              <a:off x="1477818" y="1634837"/>
              <a:ext cx="0" cy="379614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03CEF812-31C6-4D77-AD4B-9554FB1BBAA2}"/>
                </a:ext>
              </a:extLst>
            </p:cNvPr>
            <p:cNvCxnSpPr>
              <a:cxnSpLocks/>
            </p:cNvCxnSpPr>
            <p:nvPr/>
          </p:nvCxnSpPr>
          <p:spPr>
            <a:xfrm>
              <a:off x="1507660" y="2205694"/>
              <a:ext cx="3584238" cy="2837437"/>
            </a:xfrm>
            <a:prstGeom prst="line">
              <a:avLst/>
            </a:prstGeom>
            <a:ln w="31750">
              <a:solidFill>
                <a:srgbClr val="0070C0"/>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5E5A0778-A049-4A40-83A8-40C79DF77314}"/>
                </a:ext>
              </a:extLst>
            </p:cNvPr>
            <p:cNvSpPr txBox="1"/>
            <p:nvPr/>
          </p:nvSpPr>
          <p:spPr>
            <a:xfrm>
              <a:off x="4985975" y="4803139"/>
              <a:ext cx="406397" cy="461665"/>
            </a:xfrm>
            <a:prstGeom prst="rect">
              <a:avLst/>
            </a:prstGeom>
            <a:noFill/>
          </p:spPr>
          <p:txBody>
            <a:bodyPr wrap="square" rtlCol="0">
              <a:spAutoFit/>
            </a:bodyPr>
            <a:lstStyle/>
            <a:p>
              <a:r>
                <a:rPr kumimoji="1" lang="en-US" altLang="ja-JP" sz="2400" i="1" dirty="0">
                  <a:latin typeface="Times New Roman" panose="02020603050405020304" pitchFamily="18" charset="0"/>
                  <a:cs typeface="Times New Roman" panose="02020603050405020304" pitchFamily="18" charset="0"/>
                </a:rPr>
                <a:t>D</a:t>
              </a:r>
              <a:endParaRPr kumimoji="1" lang="ja-JP" altLang="en-US" sz="2400" i="1" dirty="0">
                <a:latin typeface="Times New Roman" panose="02020603050405020304" pitchFamily="18" charset="0"/>
                <a:cs typeface="Times New Roman" panose="02020603050405020304" pitchFamily="18" charset="0"/>
              </a:endParaRPr>
            </a:p>
          </p:txBody>
        </p:sp>
        <p:sp>
          <p:nvSpPr>
            <p:cNvPr id="17" name="テキスト ボックス 16">
              <a:extLst>
                <a:ext uri="{FF2B5EF4-FFF2-40B4-BE49-F238E27FC236}">
                  <a16:creationId xmlns:a16="http://schemas.microsoft.com/office/drawing/2014/main" id="{4D15A69C-E916-4502-AF6C-C4AC41D92449}"/>
                </a:ext>
              </a:extLst>
            </p:cNvPr>
            <p:cNvSpPr txBox="1"/>
            <p:nvPr/>
          </p:nvSpPr>
          <p:spPr>
            <a:xfrm>
              <a:off x="3432324" y="4812299"/>
              <a:ext cx="665020" cy="461665"/>
            </a:xfrm>
            <a:prstGeom prst="rect">
              <a:avLst/>
            </a:prstGeom>
            <a:noFill/>
          </p:spPr>
          <p:txBody>
            <a:bodyPr wrap="square" rtlCol="0">
              <a:spAutoFit/>
            </a:bodyPr>
            <a:lstStyle/>
            <a:p>
              <a:r>
                <a:rPr kumimoji="1" lang="en-US" altLang="ja-JP" sz="2400" i="1" dirty="0">
                  <a:latin typeface="Times New Roman" panose="02020603050405020304" pitchFamily="18" charset="0"/>
                  <a:cs typeface="Times New Roman" panose="02020603050405020304" pitchFamily="18" charset="0"/>
                </a:rPr>
                <a:t>MR</a:t>
              </a:r>
              <a:endParaRPr kumimoji="1" lang="ja-JP" altLang="en-US" i="1" dirty="0">
                <a:latin typeface="Times New Roman" panose="02020603050405020304" pitchFamily="18" charset="0"/>
                <a:cs typeface="Times New Roman" panose="02020603050405020304" pitchFamily="18" charset="0"/>
              </a:endParaRPr>
            </a:p>
          </p:txBody>
        </p:sp>
        <p:sp>
          <p:nvSpPr>
            <p:cNvPr id="19" name="テキスト ボックス 18">
              <a:extLst>
                <a:ext uri="{FF2B5EF4-FFF2-40B4-BE49-F238E27FC236}">
                  <a16:creationId xmlns:a16="http://schemas.microsoft.com/office/drawing/2014/main" id="{D138C24F-FD58-4017-A8BD-818395065008}"/>
                </a:ext>
              </a:extLst>
            </p:cNvPr>
            <p:cNvSpPr txBox="1"/>
            <p:nvPr/>
          </p:nvSpPr>
          <p:spPr>
            <a:xfrm>
              <a:off x="5424409" y="4230330"/>
              <a:ext cx="665020" cy="461665"/>
            </a:xfrm>
            <a:prstGeom prst="rect">
              <a:avLst/>
            </a:prstGeom>
            <a:noFill/>
          </p:spPr>
          <p:txBody>
            <a:bodyPr wrap="square" rtlCol="0">
              <a:spAutoFit/>
            </a:bodyPr>
            <a:lstStyle/>
            <a:p>
              <a:r>
                <a:rPr kumimoji="1" lang="en-US" altLang="ja-JP" sz="2400" i="1" dirty="0">
                  <a:latin typeface="Times New Roman" panose="02020603050405020304" pitchFamily="18" charset="0"/>
                  <a:cs typeface="Times New Roman" panose="02020603050405020304" pitchFamily="18" charset="0"/>
                </a:rPr>
                <a:t>MC</a:t>
              </a:r>
              <a:endParaRPr kumimoji="1" lang="ja-JP" altLang="en-US" i="1" dirty="0">
                <a:latin typeface="Times New Roman" panose="02020603050405020304" pitchFamily="18" charset="0"/>
                <a:cs typeface="Times New Roman" panose="02020603050405020304" pitchFamily="18" charset="0"/>
              </a:endParaRPr>
            </a:p>
          </p:txBody>
        </p:sp>
        <p:sp>
          <p:nvSpPr>
            <p:cNvPr id="20" name="直角三角形 19">
              <a:extLst>
                <a:ext uri="{FF2B5EF4-FFF2-40B4-BE49-F238E27FC236}">
                  <a16:creationId xmlns:a16="http://schemas.microsoft.com/office/drawing/2014/main" id="{97D6A0C0-672C-426E-8CA0-D1A03E9933DF}"/>
                </a:ext>
              </a:extLst>
            </p:cNvPr>
            <p:cNvSpPr/>
            <p:nvPr/>
          </p:nvSpPr>
          <p:spPr>
            <a:xfrm>
              <a:off x="3022325" y="3438314"/>
              <a:ext cx="1316173" cy="1036858"/>
            </a:xfrm>
            <a:prstGeom prst="rtTriangle">
              <a:avLst/>
            </a:prstGeom>
            <a:pattFill prst="ltDnDiag">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コネクタ 21">
              <a:extLst>
                <a:ext uri="{FF2B5EF4-FFF2-40B4-BE49-F238E27FC236}">
                  <a16:creationId xmlns:a16="http://schemas.microsoft.com/office/drawing/2014/main" id="{05A93E65-0EDD-48FD-AA7B-3813E3DD8B93}"/>
                </a:ext>
              </a:extLst>
            </p:cNvPr>
            <p:cNvCxnSpPr>
              <a:cxnSpLocks/>
            </p:cNvCxnSpPr>
            <p:nvPr/>
          </p:nvCxnSpPr>
          <p:spPr>
            <a:xfrm>
              <a:off x="1445490" y="3438314"/>
              <a:ext cx="1576835"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A67642C2-226D-40C5-B742-7DDCBE7C28AD}"/>
                </a:ext>
              </a:extLst>
            </p:cNvPr>
            <p:cNvSpPr txBox="1"/>
            <p:nvPr/>
          </p:nvSpPr>
          <p:spPr>
            <a:xfrm>
              <a:off x="4257962" y="3969405"/>
              <a:ext cx="406397" cy="461665"/>
            </a:xfrm>
            <a:prstGeom prst="rect">
              <a:avLst/>
            </a:prstGeom>
            <a:noFill/>
          </p:spPr>
          <p:txBody>
            <a:bodyPr wrap="square" rtlCol="0">
              <a:spAutoFit/>
            </a:bodyPr>
            <a:lstStyle/>
            <a:p>
              <a:r>
                <a:rPr kumimoji="1" lang="en-US" altLang="ja-JP" sz="2400" i="1" dirty="0">
                  <a:latin typeface="Times New Roman" panose="02020603050405020304" pitchFamily="18" charset="0"/>
                  <a:cs typeface="Times New Roman" panose="02020603050405020304" pitchFamily="18" charset="0"/>
                </a:rPr>
                <a:t>E</a:t>
              </a:r>
              <a:endParaRPr kumimoji="1" lang="ja-JP" altLang="en-US" sz="2400" i="1" dirty="0">
                <a:latin typeface="Times New Roman" panose="02020603050405020304" pitchFamily="18" charset="0"/>
                <a:cs typeface="Times New Roman" panose="02020603050405020304" pitchFamily="18" charset="0"/>
              </a:endParaRPr>
            </a:p>
          </p:txBody>
        </p:sp>
        <p:cxnSp>
          <p:nvCxnSpPr>
            <p:cNvPr id="26" name="直線コネクタ 25">
              <a:extLst>
                <a:ext uri="{FF2B5EF4-FFF2-40B4-BE49-F238E27FC236}">
                  <a16:creationId xmlns:a16="http://schemas.microsoft.com/office/drawing/2014/main" id="{0840BE61-A231-4089-868A-0CB0084274FF}"/>
                </a:ext>
              </a:extLst>
            </p:cNvPr>
            <p:cNvCxnSpPr>
              <a:cxnSpLocks/>
              <a:stCxn id="20" idx="0"/>
            </p:cNvCxnSpPr>
            <p:nvPr/>
          </p:nvCxnSpPr>
          <p:spPr>
            <a:xfrm>
              <a:off x="3022325" y="3438314"/>
              <a:ext cx="0" cy="1992669"/>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8FC1B37A-3DE0-4D50-83ED-700384269183}"/>
                </a:ext>
              </a:extLst>
            </p:cNvPr>
            <p:cNvCxnSpPr/>
            <p:nvPr/>
          </p:nvCxnSpPr>
          <p:spPr>
            <a:xfrm>
              <a:off x="4322612" y="4442688"/>
              <a:ext cx="0" cy="9882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9E7567FB-4406-4A72-9DE1-40025F38EFE1}"/>
                </a:ext>
              </a:extLst>
            </p:cNvPr>
            <p:cNvCxnSpPr>
              <a:cxnSpLocks/>
            </p:cNvCxnSpPr>
            <p:nvPr/>
          </p:nvCxnSpPr>
          <p:spPr>
            <a:xfrm>
              <a:off x="1477818" y="4442691"/>
              <a:ext cx="4008582"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39" name="テキスト ボックス 38">
              <a:extLst>
                <a:ext uri="{FF2B5EF4-FFF2-40B4-BE49-F238E27FC236}">
                  <a16:creationId xmlns:a16="http://schemas.microsoft.com/office/drawing/2014/main" id="{E0CC33B9-AA19-47B5-AE88-8B01A45BF2B0}"/>
                </a:ext>
              </a:extLst>
            </p:cNvPr>
            <p:cNvSpPr txBox="1"/>
            <p:nvPr/>
          </p:nvSpPr>
          <p:spPr>
            <a:xfrm>
              <a:off x="3031031" y="2976648"/>
              <a:ext cx="406397" cy="461665"/>
            </a:xfrm>
            <a:prstGeom prst="rect">
              <a:avLst/>
            </a:prstGeom>
            <a:noFill/>
          </p:spPr>
          <p:txBody>
            <a:bodyPr wrap="square" rtlCol="0">
              <a:spAutoFit/>
            </a:bodyPr>
            <a:lstStyle/>
            <a:p>
              <a:r>
                <a:rPr kumimoji="1" lang="en-US" altLang="ja-JP" sz="2400" i="1" dirty="0">
                  <a:latin typeface="Times New Roman" panose="02020603050405020304" pitchFamily="18" charset="0"/>
                  <a:cs typeface="Times New Roman" panose="02020603050405020304" pitchFamily="18" charset="0"/>
                </a:rPr>
                <a:t>F</a:t>
              </a:r>
              <a:endParaRPr kumimoji="1" lang="ja-JP" altLang="en-US" sz="2400" i="1" dirty="0">
                <a:latin typeface="Times New Roman" panose="02020603050405020304" pitchFamily="18" charset="0"/>
                <a:cs typeface="Times New Roman" panose="02020603050405020304" pitchFamily="18" charset="0"/>
              </a:endParaRPr>
            </a:p>
          </p:txBody>
        </p:sp>
        <p:sp>
          <p:nvSpPr>
            <p:cNvPr id="41" name="テキスト ボックス 40">
              <a:extLst>
                <a:ext uri="{FF2B5EF4-FFF2-40B4-BE49-F238E27FC236}">
                  <a16:creationId xmlns:a16="http://schemas.microsoft.com/office/drawing/2014/main" id="{9362007F-FBE7-4B99-91B9-AB94CCD04C74}"/>
                </a:ext>
              </a:extLst>
            </p:cNvPr>
            <p:cNvSpPr txBox="1"/>
            <p:nvPr/>
          </p:nvSpPr>
          <p:spPr>
            <a:xfrm>
              <a:off x="3025927" y="3992647"/>
              <a:ext cx="406397" cy="461665"/>
            </a:xfrm>
            <a:prstGeom prst="rect">
              <a:avLst/>
            </a:prstGeom>
            <a:noFill/>
          </p:spPr>
          <p:txBody>
            <a:bodyPr wrap="square" rtlCol="0">
              <a:spAutoFit/>
            </a:bodyPr>
            <a:lstStyle/>
            <a:p>
              <a:r>
                <a:rPr kumimoji="1" lang="en-US" altLang="ja-JP" sz="2400" i="1" dirty="0">
                  <a:latin typeface="Times New Roman" panose="02020603050405020304" pitchFamily="18" charset="0"/>
                  <a:cs typeface="Times New Roman" panose="02020603050405020304" pitchFamily="18" charset="0"/>
                </a:rPr>
                <a:t>G</a:t>
              </a:r>
              <a:endParaRPr kumimoji="1" lang="ja-JP" altLang="en-US" sz="2400" i="1" dirty="0">
                <a:latin typeface="Times New Roman" panose="02020603050405020304" pitchFamily="18" charset="0"/>
                <a:cs typeface="Times New Roman" panose="02020603050405020304" pitchFamily="18" charset="0"/>
              </a:endParaRPr>
            </a:p>
          </p:txBody>
        </p:sp>
        <p:sp>
          <p:nvSpPr>
            <p:cNvPr id="43" name="テキスト ボックス 42">
              <a:extLst>
                <a:ext uri="{FF2B5EF4-FFF2-40B4-BE49-F238E27FC236}">
                  <a16:creationId xmlns:a16="http://schemas.microsoft.com/office/drawing/2014/main" id="{6EC8C192-C759-4DE2-9F1F-DC4B777C9421}"/>
                </a:ext>
              </a:extLst>
            </p:cNvPr>
            <p:cNvSpPr txBox="1"/>
            <p:nvPr/>
          </p:nvSpPr>
          <p:spPr>
            <a:xfrm>
              <a:off x="4125051" y="5484322"/>
              <a:ext cx="631670" cy="400110"/>
            </a:xfrm>
            <a:prstGeom prst="rect">
              <a:avLst/>
            </a:prstGeom>
            <a:noFill/>
          </p:spPr>
          <p:txBody>
            <a:bodyPr wrap="square" rtlCol="0">
              <a:spAutoFit/>
            </a:bodyPr>
            <a:lstStyle/>
            <a:p>
              <a:r>
                <a:rPr kumimoji="1" lang="en-US" altLang="ja-JP" sz="2000" i="1" dirty="0">
                  <a:latin typeface="Times New Roman" panose="02020603050405020304" pitchFamily="18" charset="0"/>
                  <a:cs typeface="Times New Roman" panose="02020603050405020304" pitchFamily="18" charset="0"/>
                </a:rPr>
                <a:t>y</a:t>
              </a:r>
              <a:r>
                <a:rPr kumimoji="1" lang="en-US" altLang="ja-JP" sz="2000" dirty="0">
                  <a:latin typeface="Times New Roman" panose="02020603050405020304" pitchFamily="18" charset="0"/>
                  <a:cs typeface="Times New Roman" panose="02020603050405020304" pitchFamily="18" charset="0"/>
                </a:rPr>
                <a:t>*</a:t>
              </a:r>
              <a:endParaRPr kumimoji="1" lang="ja-JP" altLang="en-US" sz="2000" dirty="0">
                <a:latin typeface="Times New Roman" panose="02020603050405020304" pitchFamily="18" charset="0"/>
                <a:cs typeface="Times New Roman" panose="02020603050405020304" pitchFamily="18" charset="0"/>
              </a:endParaRPr>
            </a:p>
          </p:txBody>
        </p:sp>
        <p:sp>
          <p:nvSpPr>
            <p:cNvPr id="45" name="テキスト ボックス 44">
              <a:extLst>
                <a:ext uri="{FF2B5EF4-FFF2-40B4-BE49-F238E27FC236}">
                  <a16:creationId xmlns:a16="http://schemas.microsoft.com/office/drawing/2014/main" id="{3298D60C-E798-4815-9741-90E60B866D18}"/>
                </a:ext>
              </a:extLst>
            </p:cNvPr>
            <p:cNvSpPr txBox="1"/>
            <p:nvPr/>
          </p:nvSpPr>
          <p:spPr>
            <a:xfrm>
              <a:off x="2795015" y="5486045"/>
              <a:ext cx="631670" cy="400110"/>
            </a:xfrm>
            <a:prstGeom prst="rect">
              <a:avLst/>
            </a:prstGeom>
            <a:noFill/>
          </p:spPr>
          <p:txBody>
            <a:bodyPr wrap="square" rtlCol="0">
              <a:spAutoFit/>
            </a:bodyPr>
            <a:lstStyle/>
            <a:p>
              <a:r>
                <a:rPr kumimoji="1" lang="en-US" altLang="ja-JP" sz="2000" i="1" dirty="0" err="1">
                  <a:latin typeface="Times New Roman" panose="02020603050405020304" pitchFamily="18" charset="0"/>
                  <a:cs typeface="Times New Roman" panose="02020603050405020304" pitchFamily="18" charset="0"/>
                </a:rPr>
                <a:t>y</a:t>
              </a:r>
              <a:r>
                <a:rPr kumimoji="1" lang="en-US" altLang="ja-JP" sz="2000" i="1" baseline="30000" dirty="0" err="1">
                  <a:latin typeface="Times New Roman" panose="02020603050405020304" pitchFamily="18" charset="0"/>
                  <a:cs typeface="Times New Roman" panose="02020603050405020304" pitchFamily="18" charset="0"/>
                </a:rPr>
                <a:t>M</a:t>
              </a:r>
              <a:endParaRPr kumimoji="1" lang="ja-JP" altLang="en-US" sz="2000" i="1" baseline="30000" dirty="0">
                <a:latin typeface="Times New Roman" panose="02020603050405020304" pitchFamily="18" charset="0"/>
                <a:cs typeface="Times New Roman" panose="02020603050405020304" pitchFamily="18" charset="0"/>
              </a:endParaRPr>
            </a:p>
          </p:txBody>
        </p:sp>
        <p:sp>
          <p:nvSpPr>
            <p:cNvPr id="47" name="テキスト ボックス 46">
              <a:extLst>
                <a:ext uri="{FF2B5EF4-FFF2-40B4-BE49-F238E27FC236}">
                  <a16:creationId xmlns:a16="http://schemas.microsoft.com/office/drawing/2014/main" id="{D0F9064C-E7B9-43C9-BEB0-D59083AADFF8}"/>
                </a:ext>
              </a:extLst>
            </p:cNvPr>
            <p:cNvSpPr txBox="1"/>
            <p:nvPr/>
          </p:nvSpPr>
          <p:spPr>
            <a:xfrm>
              <a:off x="5684983" y="5230928"/>
              <a:ext cx="631670" cy="400110"/>
            </a:xfrm>
            <a:prstGeom prst="rect">
              <a:avLst/>
            </a:prstGeom>
            <a:noFill/>
          </p:spPr>
          <p:txBody>
            <a:bodyPr wrap="square" rtlCol="0">
              <a:spAutoFit/>
            </a:bodyPr>
            <a:lstStyle/>
            <a:p>
              <a:r>
                <a:rPr kumimoji="1" lang="en-US" altLang="ja-JP" sz="2000" i="1" dirty="0">
                  <a:latin typeface="Times New Roman" panose="02020603050405020304" pitchFamily="18" charset="0"/>
                  <a:cs typeface="Times New Roman" panose="02020603050405020304" pitchFamily="18" charset="0"/>
                </a:rPr>
                <a:t>y</a:t>
              </a:r>
              <a:endParaRPr kumimoji="1" lang="ja-JP" altLang="en-US" sz="2000" dirty="0">
                <a:latin typeface="Times New Roman" panose="02020603050405020304" pitchFamily="18" charset="0"/>
                <a:cs typeface="Times New Roman" panose="02020603050405020304" pitchFamily="18" charset="0"/>
              </a:endParaRPr>
            </a:p>
          </p:txBody>
        </p:sp>
        <p:sp>
          <p:nvSpPr>
            <p:cNvPr id="48" name="テキスト ボックス 47">
              <a:extLst>
                <a:ext uri="{FF2B5EF4-FFF2-40B4-BE49-F238E27FC236}">
                  <a16:creationId xmlns:a16="http://schemas.microsoft.com/office/drawing/2014/main" id="{BB83EA6B-898B-43D9-9CB2-DE8D35E18234}"/>
                </a:ext>
              </a:extLst>
            </p:cNvPr>
            <p:cNvSpPr txBox="1"/>
            <p:nvPr/>
          </p:nvSpPr>
          <p:spPr>
            <a:xfrm>
              <a:off x="1089891" y="1634837"/>
              <a:ext cx="286326" cy="400110"/>
            </a:xfrm>
            <a:prstGeom prst="rect">
              <a:avLst/>
            </a:prstGeom>
            <a:noFill/>
          </p:spPr>
          <p:txBody>
            <a:bodyPr wrap="square" rtlCol="0">
              <a:spAutoFit/>
            </a:bodyPr>
            <a:lstStyle/>
            <a:p>
              <a:r>
                <a:rPr kumimoji="1" lang="en-US" altLang="ja-JP" sz="2000" i="1" dirty="0">
                  <a:latin typeface="Times New Roman" panose="02020603050405020304" pitchFamily="18" charset="0"/>
                  <a:cs typeface="Times New Roman" panose="02020603050405020304" pitchFamily="18" charset="0"/>
                </a:rPr>
                <a:t>p</a:t>
              </a:r>
              <a:endParaRPr kumimoji="1" lang="ja-JP" altLang="en-US" i="1" dirty="0">
                <a:latin typeface="Times New Roman" panose="02020603050405020304" pitchFamily="18" charset="0"/>
                <a:cs typeface="Times New Roman" panose="02020603050405020304" pitchFamily="18" charset="0"/>
              </a:endParaRPr>
            </a:p>
          </p:txBody>
        </p:sp>
        <p:sp>
          <p:nvSpPr>
            <p:cNvPr id="50" name="テキスト ボックス 49">
              <a:extLst>
                <a:ext uri="{FF2B5EF4-FFF2-40B4-BE49-F238E27FC236}">
                  <a16:creationId xmlns:a16="http://schemas.microsoft.com/office/drawing/2014/main" id="{FD5C4157-6444-4AA0-881D-F0F7AA5335B2}"/>
                </a:ext>
              </a:extLst>
            </p:cNvPr>
            <p:cNvSpPr txBox="1"/>
            <p:nvPr/>
          </p:nvSpPr>
          <p:spPr>
            <a:xfrm>
              <a:off x="986781" y="3162182"/>
              <a:ext cx="616455" cy="400110"/>
            </a:xfrm>
            <a:prstGeom prst="rect">
              <a:avLst/>
            </a:prstGeom>
            <a:noFill/>
          </p:spPr>
          <p:txBody>
            <a:bodyPr wrap="square" rtlCol="0">
              <a:spAutoFit/>
            </a:bodyPr>
            <a:lstStyle/>
            <a:p>
              <a:r>
                <a:rPr kumimoji="1" lang="en-US" altLang="ja-JP" sz="2000" i="1" dirty="0" err="1">
                  <a:latin typeface="Times New Roman" panose="02020603050405020304" pitchFamily="18" charset="0"/>
                  <a:cs typeface="Times New Roman" panose="02020603050405020304" pitchFamily="18" charset="0"/>
                </a:rPr>
                <a:t>p</a:t>
              </a:r>
              <a:r>
                <a:rPr kumimoji="1" lang="en-US" altLang="ja-JP" sz="2000" i="1" baseline="30000" dirty="0" err="1">
                  <a:latin typeface="Times New Roman" panose="02020603050405020304" pitchFamily="18" charset="0"/>
                  <a:cs typeface="Times New Roman" panose="02020603050405020304" pitchFamily="18" charset="0"/>
                </a:rPr>
                <a:t>M</a:t>
              </a:r>
              <a:endParaRPr kumimoji="1" lang="ja-JP" altLang="en-US" i="1" baseline="30000" dirty="0">
                <a:latin typeface="Times New Roman" panose="02020603050405020304" pitchFamily="18" charset="0"/>
                <a:cs typeface="Times New Roman" panose="02020603050405020304" pitchFamily="18" charset="0"/>
              </a:endParaRPr>
            </a:p>
          </p:txBody>
        </p:sp>
        <p:sp>
          <p:nvSpPr>
            <p:cNvPr id="52" name="テキスト ボックス 51">
              <a:extLst>
                <a:ext uri="{FF2B5EF4-FFF2-40B4-BE49-F238E27FC236}">
                  <a16:creationId xmlns:a16="http://schemas.microsoft.com/office/drawing/2014/main" id="{4DAFEDD4-D073-41B0-B7D4-E816555D35DF}"/>
                </a:ext>
              </a:extLst>
            </p:cNvPr>
            <p:cNvSpPr txBox="1"/>
            <p:nvPr/>
          </p:nvSpPr>
          <p:spPr>
            <a:xfrm>
              <a:off x="1051620" y="4189040"/>
              <a:ext cx="306905" cy="400110"/>
            </a:xfrm>
            <a:prstGeom prst="rect">
              <a:avLst/>
            </a:prstGeom>
            <a:noFill/>
          </p:spPr>
          <p:txBody>
            <a:bodyPr wrap="square" rtlCol="0">
              <a:spAutoFit/>
            </a:bodyPr>
            <a:lstStyle/>
            <a:p>
              <a:r>
                <a:rPr kumimoji="1" lang="en-US" altLang="ja-JP" sz="2000" i="1" dirty="0">
                  <a:latin typeface="Times New Roman" panose="02020603050405020304" pitchFamily="18" charset="0"/>
                  <a:cs typeface="Times New Roman" panose="02020603050405020304" pitchFamily="18" charset="0"/>
                </a:rPr>
                <a:t>c</a:t>
              </a:r>
              <a:endParaRPr kumimoji="1" lang="ja-JP" altLang="en-US" i="1" dirty="0">
                <a:latin typeface="Times New Roman" panose="02020603050405020304" pitchFamily="18" charset="0"/>
                <a:cs typeface="Times New Roman" panose="02020603050405020304" pitchFamily="18" charset="0"/>
              </a:endParaRPr>
            </a:p>
          </p:txBody>
        </p:sp>
        <p:sp>
          <p:nvSpPr>
            <p:cNvPr id="53" name="直角三角形 52">
              <a:extLst>
                <a:ext uri="{FF2B5EF4-FFF2-40B4-BE49-F238E27FC236}">
                  <a16:creationId xmlns:a16="http://schemas.microsoft.com/office/drawing/2014/main" id="{72AE62BD-4EDD-458D-A1A7-49B407C5CB33}"/>
                </a:ext>
              </a:extLst>
            </p:cNvPr>
            <p:cNvSpPr/>
            <p:nvPr/>
          </p:nvSpPr>
          <p:spPr>
            <a:xfrm>
              <a:off x="1477818" y="2205693"/>
              <a:ext cx="1509403" cy="1220999"/>
            </a:xfrm>
            <a:prstGeom prst="rtTriangle">
              <a:avLst/>
            </a:prstGeom>
            <a:pattFill prst="ltUpDiag">
              <a:fgClr>
                <a:schemeClr val="accent1"/>
              </a:fgClr>
              <a:bgClr>
                <a:schemeClr val="bg1"/>
              </a:bgClr>
            </a:pattFill>
            <a:ln>
              <a:solidFill>
                <a:schemeClr val="accent1">
                  <a:shade val="50000"/>
                  <a:alpha val="5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a:extLst>
                <a:ext uri="{FF2B5EF4-FFF2-40B4-BE49-F238E27FC236}">
                  <a16:creationId xmlns:a16="http://schemas.microsoft.com/office/drawing/2014/main" id="{8BCDABFD-56E8-49C3-BDD0-FFA54959D66B}"/>
                </a:ext>
              </a:extLst>
            </p:cNvPr>
            <p:cNvSpPr/>
            <p:nvPr/>
          </p:nvSpPr>
          <p:spPr>
            <a:xfrm>
              <a:off x="1470110" y="3438233"/>
              <a:ext cx="1560921" cy="976597"/>
            </a:xfrm>
            <a:prstGeom prst="rect">
              <a:avLst/>
            </a:prstGeom>
            <a:pattFill prst="pct70">
              <a:fgClr>
                <a:schemeClr val="bg2">
                  <a:lumMod val="75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a:extLst>
                <a:ext uri="{FF2B5EF4-FFF2-40B4-BE49-F238E27FC236}">
                  <a16:creationId xmlns:a16="http://schemas.microsoft.com/office/drawing/2014/main" id="{C200941B-A41C-4303-AE28-466FDD9C1155}"/>
                </a:ext>
              </a:extLst>
            </p:cNvPr>
            <p:cNvCxnSpPr>
              <a:cxnSpLocks/>
            </p:cNvCxnSpPr>
            <p:nvPr/>
          </p:nvCxnSpPr>
          <p:spPr>
            <a:xfrm>
              <a:off x="1485527" y="2194154"/>
              <a:ext cx="2022763" cy="2927487"/>
            </a:xfrm>
            <a:prstGeom prst="line">
              <a:avLst/>
            </a:prstGeom>
            <a:ln w="31750">
              <a:solidFill>
                <a:srgbClr val="0070C0"/>
              </a:solidFill>
            </a:ln>
          </p:spPr>
          <p:style>
            <a:lnRef idx="1">
              <a:schemeClr val="accent1"/>
            </a:lnRef>
            <a:fillRef idx="0">
              <a:schemeClr val="accent1"/>
            </a:fillRef>
            <a:effectRef idx="0">
              <a:schemeClr val="accent1"/>
            </a:effectRef>
            <a:fontRef idx="minor">
              <a:schemeClr val="tx1"/>
            </a:fontRef>
          </p:style>
        </p:cxnSp>
        <p:sp>
          <p:nvSpPr>
            <p:cNvPr id="57" name="テキスト ボックス 56">
              <a:extLst>
                <a:ext uri="{FF2B5EF4-FFF2-40B4-BE49-F238E27FC236}">
                  <a16:creationId xmlns:a16="http://schemas.microsoft.com/office/drawing/2014/main" id="{447A4D91-C7A3-40FE-BCDC-8B34BEA7990C}"/>
                </a:ext>
              </a:extLst>
            </p:cNvPr>
            <p:cNvSpPr txBox="1"/>
            <p:nvPr/>
          </p:nvSpPr>
          <p:spPr>
            <a:xfrm>
              <a:off x="1429200" y="1797204"/>
              <a:ext cx="406397" cy="461665"/>
            </a:xfrm>
            <a:prstGeom prst="rect">
              <a:avLst/>
            </a:prstGeom>
            <a:noFill/>
          </p:spPr>
          <p:txBody>
            <a:bodyPr wrap="square" rtlCol="0">
              <a:spAutoFit/>
            </a:bodyPr>
            <a:lstStyle/>
            <a:p>
              <a:r>
                <a:rPr kumimoji="1" lang="en-US" altLang="ja-JP" sz="2400" i="1" dirty="0">
                  <a:latin typeface="Times New Roman" panose="02020603050405020304" pitchFamily="18" charset="0"/>
                  <a:cs typeface="Times New Roman" panose="02020603050405020304" pitchFamily="18" charset="0"/>
                </a:rPr>
                <a:t>H</a:t>
              </a:r>
              <a:endParaRPr kumimoji="1" lang="ja-JP" altLang="en-US" sz="2400" i="1" dirty="0">
                <a:latin typeface="Times New Roman" panose="02020603050405020304" pitchFamily="18" charset="0"/>
                <a:cs typeface="Times New Roman" panose="02020603050405020304" pitchFamily="18" charset="0"/>
              </a:endParaRPr>
            </a:p>
          </p:txBody>
        </p:sp>
        <p:sp>
          <p:nvSpPr>
            <p:cNvPr id="62" name="テキスト ボックス 61">
              <a:extLst>
                <a:ext uri="{FF2B5EF4-FFF2-40B4-BE49-F238E27FC236}">
                  <a16:creationId xmlns:a16="http://schemas.microsoft.com/office/drawing/2014/main" id="{F4DFAED3-57DE-4687-9574-915EC7581B6E}"/>
                </a:ext>
              </a:extLst>
            </p:cNvPr>
            <p:cNvSpPr txBox="1"/>
            <p:nvPr/>
          </p:nvSpPr>
          <p:spPr>
            <a:xfrm>
              <a:off x="1444889" y="3006797"/>
              <a:ext cx="355598" cy="461665"/>
            </a:xfrm>
            <a:prstGeom prst="rect">
              <a:avLst/>
            </a:prstGeom>
            <a:noFill/>
          </p:spPr>
          <p:txBody>
            <a:bodyPr wrap="square" rtlCol="0">
              <a:spAutoFit/>
            </a:bodyPr>
            <a:lstStyle/>
            <a:p>
              <a:r>
                <a:rPr kumimoji="1" lang="en-US" altLang="ja-JP" sz="2400" i="1" dirty="0">
                  <a:latin typeface="Times New Roman" panose="02020603050405020304" pitchFamily="18" charset="0"/>
                  <a:cs typeface="Times New Roman" panose="02020603050405020304" pitchFamily="18" charset="0"/>
                </a:rPr>
                <a:t>I</a:t>
              </a:r>
              <a:endParaRPr kumimoji="1" lang="ja-JP" altLang="en-US" sz="2400" i="1" dirty="0">
                <a:latin typeface="Times New Roman" panose="02020603050405020304" pitchFamily="18" charset="0"/>
                <a:cs typeface="Times New Roman" panose="02020603050405020304" pitchFamily="18" charset="0"/>
              </a:endParaRPr>
            </a:p>
          </p:txBody>
        </p:sp>
        <p:sp>
          <p:nvSpPr>
            <p:cNvPr id="66" name="テキスト ボックス 65">
              <a:extLst>
                <a:ext uri="{FF2B5EF4-FFF2-40B4-BE49-F238E27FC236}">
                  <a16:creationId xmlns:a16="http://schemas.microsoft.com/office/drawing/2014/main" id="{7C014D65-9B02-437B-B312-A052FA6A3643}"/>
                </a:ext>
              </a:extLst>
            </p:cNvPr>
            <p:cNvSpPr txBox="1"/>
            <p:nvPr/>
          </p:nvSpPr>
          <p:spPr>
            <a:xfrm>
              <a:off x="1413950" y="3999498"/>
              <a:ext cx="406397" cy="461665"/>
            </a:xfrm>
            <a:prstGeom prst="rect">
              <a:avLst/>
            </a:prstGeom>
            <a:noFill/>
          </p:spPr>
          <p:txBody>
            <a:bodyPr wrap="square" rtlCol="0">
              <a:spAutoFit/>
            </a:bodyPr>
            <a:lstStyle/>
            <a:p>
              <a:r>
                <a:rPr kumimoji="1" lang="en-US" altLang="ja-JP" sz="2400" i="1" dirty="0">
                  <a:latin typeface="Times New Roman" panose="02020603050405020304" pitchFamily="18" charset="0"/>
                  <a:cs typeface="Times New Roman" panose="02020603050405020304" pitchFamily="18" charset="0"/>
                </a:rPr>
                <a:t>J</a:t>
              </a:r>
              <a:endParaRPr kumimoji="1" lang="ja-JP" altLang="en-US" sz="2400" i="1" dirty="0">
                <a:latin typeface="Times New Roman" panose="02020603050405020304" pitchFamily="18" charset="0"/>
                <a:cs typeface="Times New Roman" panose="02020603050405020304" pitchFamily="18" charset="0"/>
              </a:endParaRPr>
            </a:p>
          </p:txBody>
        </p:sp>
      </p:grpSp>
      <mc:AlternateContent xmlns:mc="http://schemas.openxmlformats.org/markup-compatibility/2006" xmlns:a14="http://schemas.microsoft.com/office/drawing/2010/main">
        <mc:Choice Requires="a14">
          <p:sp>
            <p:nvSpPr>
              <p:cNvPr id="69" name="テキスト ボックス 68">
                <a:extLst>
                  <a:ext uri="{FF2B5EF4-FFF2-40B4-BE49-F238E27FC236}">
                    <a16:creationId xmlns:a16="http://schemas.microsoft.com/office/drawing/2014/main" id="{2374E094-7E24-4B1F-BD22-D890C001A45E}"/>
                  </a:ext>
                </a:extLst>
              </p:cNvPr>
              <p:cNvSpPr txBox="1"/>
              <p:nvPr/>
            </p:nvSpPr>
            <p:spPr>
              <a:xfrm>
                <a:off x="3710504" y="4223982"/>
                <a:ext cx="3039814" cy="36933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𝐷𝑊𝐿</m:t>
                      </m:r>
                      <m:r>
                        <a:rPr kumimoji="1" lang="en-US" altLang="ja-JP" sz="2400" b="0" i="1" smtClean="0">
                          <a:latin typeface="Cambria Math" panose="02040503050406030204" pitchFamily="18" charset="0"/>
                        </a:rPr>
                        <m:t>=</m:t>
                      </m:r>
                      <m:sSup>
                        <m:sSupPr>
                          <m:ctrlPr>
                            <a:rPr kumimoji="1" lang="en-US" altLang="ja-JP" sz="2400" b="0" i="1" smtClean="0">
                              <a:latin typeface="Cambria Math" panose="02040503050406030204" pitchFamily="18" charset="0"/>
                            </a:rPr>
                          </m:ctrlPr>
                        </m:sSupPr>
                        <m:e>
                          <m:r>
                            <a:rPr kumimoji="1" lang="en-US" altLang="ja-JP" sz="2400" b="0" i="1" smtClean="0">
                              <a:latin typeface="Cambria Math" panose="02040503050406030204" pitchFamily="18" charset="0"/>
                            </a:rPr>
                            <m:t>𝑆𝑆</m:t>
                          </m:r>
                        </m:e>
                        <m:sup>
                          <m:r>
                            <a:rPr kumimoji="1" lang="en-US" altLang="ja-JP" sz="2400" b="0" i="1" smtClean="0">
                              <a:latin typeface="Cambria Math" panose="02040503050406030204" pitchFamily="18" charset="0"/>
                            </a:rPr>
                            <m:t>∗</m:t>
                          </m:r>
                        </m:sup>
                      </m:sSup>
                      <m:r>
                        <a:rPr kumimoji="1" lang="en-US" altLang="ja-JP" sz="2400" b="0" i="1" smtClean="0">
                          <a:latin typeface="Cambria Math" panose="02040503050406030204" pitchFamily="18" charset="0"/>
                        </a:rPr>
                        <m:t>−</m:t>
                      </m:r>
                      <m:sSup>
                        <m:sSupPr>
                          <m:ctrlPr>
                            <a:rPr kumimoji="1" lang="en-US" altLang="ja-JP" sz="2400" b="0" i="1" smtClean="0">
                              <a:latin typeface="Cambria Math" panose="02040503050406030204" pitchFamily="18" charset="0"/>
                            </a:rPr>
                          </m:ctrlPr>
                        </m:sSupPr>
                        <m:e>
                          <m:r>
                            <a:rPr kumimoji="1" lang="en-US" altLang="ja-JP" sz="2400" b="0" i="1" smtClean="0">
                              <a:latin typeface="Cambria Math" panose="02040503050406030204" pitchFamily="18" charset="0"/>
                            </a:rPr>
                            <m:t>𝑆𝑆</m:t>
                          </m:r>
                        </m:e>
                        <m:sup>
                          <m:r>
                            <a:rPr kumimoji="1" lang="en-US" altLang="ja-JP" sz="2400" b="0" i="1" smtClean="0">
                              <a:latin typeface="Cambria Math" panose="02040503050406030204" pitchFamily="18" charset="0"/>
                            </a:rPr>
                            <m:t>𝑀</m:t>
                          </m:r>
                        </m:sup>
                      </m:sSup>
                    </m:oMath>
                  </m:oMathPara>
                </a14:m>
                <a:endParaRPr kumimoji="1" lang="ja-JP" altLang="en-US" sz="2400" dirty="0"/>
              </a:p>
            </p:txBody>
          </p:sp>
        </mc:Choice>
        <mc:Fallback xmlns="">
          <p:sp>
            <p:nvSpPr>
              <p:cNvPr id="69" name="テキスト ボックス 68">
                <a:extLst>
                  <a:ext uri="{FF2B5EF4-FFF2-40B4-BE49-F238E27FC236}">
                    <a16:creationId xmlns:a16="http://schemas.microsoft.com/office/drawing/2014/main" id="{2374E094-7E24-4B1F-BD22-D890C001A45E}"/>
                  </a:ext>
                </a:extLst>
              </p:cNvPr>
              <p:cNvSpPr txBox="1">
                <a:spLocks noRot="1" noChangeAspect="1" noMove="1" noResize="1" noEditPoints="1" noAdjustHandles="1" noChangeArrowheads="1" noChangeShapeType="1" noTextEdit="1"/>
              </p:cNvSpPr>
              <p:nvPr/>
            </p:nvSpPr>
            <p:spPr>
              <a:xfrm>
                <a:off x="3710504" y="4223982"/>
                <a:ext cx="3039814" cy="369332"/>
              </a:xfrm>
              <a:prstGeom prst="rect">
                <a:avLst/>
              </a:prstGeom>
              <a:blipFill>
                <a:blip r:embed="rId2"/>
                <a:stretch>
                  <a:fillRect b="-6667"/>
                </a:stretch>
              </a:blipFill>
            </p:spPr>
            <p:txBody>
              <a:bodyPr/>
              <a:lstStyle/>
              <a:p>
                <a:r>
                  <a:rPr lang="ja-JP" altLang="en-US">
                    <a:noFill/>
                  </a:rPr>
                  <a:t> </a:t>
                </a:r>
              </a:p>
            </p:txBody>
          </p:sp>
        </mc:Fallback>
      </mc:AlternateContent>
      <p:sp>
        <p:nvSpPr>
          <p:cNvPr id="3" name="テキスト ボックス 2">
            <a:extLst>
              <a:ext uri="{FF2B5EF4-FFF2-40B4-BE49-F238E27FC236}">
                <a16:creationId xmlns:a16="http://schemas.microsoft.com/office/drawing/2014/main" id="{DD4F40AF-D904-4C9D-AC28-76DD6804AB5D}"/>
              </a:ext>
            </a:extLst>
          </p:cNvPr>
          <p:cNvSpPr txBox="1"/>
          <p:nvPr/>
        </p:nvSpPr>
        <p:spPr>
          <a:xfrm>
            <a:off x="1328955" y="2419262"/>
            <a:ext cx="748144" cy="400110"/>
          </a:xfrm>
          <a:prstGeom prst="rect">
            <a:avLst/>
          </a:prstGeom>
          <a:noFill/>
        </p:spPr>
        <p:txBody>
          <a:bodyPr wrap="square" rtlCol="0">
            <a:spAutoFit/>
          </a:bodyPr>
          <a:lstStyle/>
          <a:p>
            <a:r>
              <a:rPr kumimoji="1" lang="en-US" altLang="ja-JP" sz="2000" i="1" dirty="0">
                <a:latin typeface="Times New Roman" panose="02020603050405020304" pitchFamily="18" charset="0"/>
                <a:cs typeface="Times New Roman" panose="02020603050405020304" pitchFamily="18" charset="0"/>
              </a:rPr>
              <a:t>CS</a:t>
            </a:r>
            <a:r>
              <a:rPr kumimoji="1" lang="en-US" altLang="ja-JP" sz="2000" i="1" baseline="30000" dirty="0">
                <a:latin typeface="Times New Roman" panose="02020603050405020304" pitchFamily="18" charset="0"/>
                <a:cs typeface="Times New Roman" panose="02020603050405020304" pitchFamily="18" charset="0"/>
              </a:rPr>
              <a:t>M</a:t>
            </a:r>
            <a:endParaRPr kumimoji="1" lang="ja-JP" altLang="en-US" i="1" baseline="30000" dirty="0">
              <a:latin typeface="Times New Roman" panose="02020603050405020304" pitchFamily="18" charset="0"/>
              <a:cs typeface="Times New Roman" panose="02020603050405020304" pitchFamily="18" charset="0"/>
            </a:endParaRPr>
          </a:p>
        </p:txBody>
      </p:sp>
      <p:cxnSp>
        <p:nvCxnSpPr>
          <p:cNvPr id="6" name="直線矢印コネクタ 5">
            <a:extLst>
              <a:ext uri="{FF2B5EF4-FFF2-40B4-BE49-F238E27FC236}">
                <a16:creationId xmlns:a16="http://schemas.microsoft.com/office/drawing/2014/main" id="{C6053502-E8B9-40B3-B359-1DA9C3BA57BB}"/>
              </a:ext>
            </a:extLst>
          </p:cNvPr>
          <p:cNvCxnSpPr>
            <a:cxnSpLocks/>
          </p:cNvCxnSpPr>
          <p:nvPr/>
        </p:nvCxnSpPr>
        <p:spPr>
          <a:xfrm flipH="1">
            <a:off x="1230464" y="2845040"/>
            <a:ext cx="301669" cy="6627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2ED1388C-1C84-4E49-BED1-E00268E5F60E}"/>
              </a:ext>
            </a:extLst>
          </p:cNvPr>
          <p:cNvCxnSpPr>
            <a:cxnSpLocks/>
          </p:cNvCxnSpPr>
          <p:nvPr/>
        </p:nvCxnSpPr>
        <p:spPr>
          <a:xfrm flipH="1">
            <a:off x="1773482" y="3530281"/>
            <a:ext cx="434019" cy="9825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2" name="テキスト ボックス 41">
                <a:extLst>
                  <a:ext uri="{FF2B5EF4-FFF2-40B4-BE49-F238E27FC236}">
                    <a16:creationId xmlns:a16="http://schemas.microsoft.com/office/drawing/2014/main" id="{9EA17E60-A730-4183-AF70-F4AE39A4BD47}"/>
                  </a:ext>
                </a:extLst>
              </p:cNvPr>
              <p:cNvSpPr txBox="1"/>
              <p:nvPr/>
            </p:nvSpPr>
            <p:spPr>
              <a:xfrm>
                <a:off x="1689744" y="3143482"/>
                <a:ext cx="2617226" cy="40011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kumimoji="1" lang="en-US" altLang="ja-JP" sz="2000" i="1" smtClean="0">
                              <a:latin typeface="Cambria Math" panose="02040503050406030204" pitchFamily="18" charset="0"/>
                            </a:rPr>
                          </m:ctrlPr>
                        </m:sSupPr>
                        <m:e>
                          <m:r>
                            <a:rPr kumimoji="1" lang="en-US" altLang="ja-JP" sz="2000" b="0" i="1" smtClean="0">
                              <a:latin typeface="Cambria Math" panose="02040503050406030204" pitchFamily="18" charset="0"/>
                            </a:rPr>
                            <m:t>𝑃𝑆</m:t>
                          </m:r>
                        </m:e>
                        <m:sup>
                          <m:r>
                            <a:rPr kumimoji="1" lang="en-US" altLang="ja-JP" sz="2000" b="0" i="1" smtClean="0">
                              <a:latin typeface="Cambria Math" panose="02040503050406030204" pitchFamily="18" charset="0"/>
                            </a:rPr>
                            <m:t>𝑀</m:t>
                          </m:r>
                        </m:sup>
                      </m:sSup>
                      <m:r>
                        <a:rPr kumimoji="1" lang="en-US" altLang="ja-JP" sz="2000" b="0" i="1" smtClean="0">
                          <a:latin typeface="Cambria Math" panose="02040503050406030204" pitchFamily="18" charset="0"/>
                        </a:rPr>
                        <m:t>=</m:t>
                      </m:r>
                      <m:d>
                        <m:dPr>
                          <m:ctrlPr>
                            <a:rPr kumimoji="1" lang="en-US" altLang="ja-JP" sz="2000" b="0" i="1" smtClean="0">
                              <a:latin typeface="Cambria Math" panose="02040503050406030204" pitchFamily="18" charset="0"/>
                            </a:rPr>
                          </m:ctrlPr>
                        </m:dPr>
                        <m:e>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𝑝</m:t>
                              </m:r>
                            </m:e>
                            <m:sup>
                              <m:r>
                                <a:rPr kumimoji="1" lang="en-US" altLang="ja-JP" sz="2000" b="0" i="1" smtClean="0">
                                  <a:latin typeface="Cambria Math" panose="02040503050406030204" pitchFamily="18" charset="0"/>
                                </a:rPr>
                                <m:t>𝑀</m:t>
                              </m:r>
                            </m:sup>
                          </m:sSup>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𝑐</m:t>
                          </m:r>
                        </m:e>
                      </m:d>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𝑦</m:t>
                          </m:r>
                        </m:e>
                        <m:sup>
                          <m:r>
                            <a:rPr kumimoji="1" lang="en-US" altLang="ja-JP" sz="2000" b="0" i="1" smtClean="0">
                              <a:latin typeface="Cambria Math" panose="02040503050406030204" pitchFamily="18" charset="0"/>
                            </a:rPr>
                            <m:t>𝑀</m:t>
                          </m:r>
                        </m:sup>
                      </m:sSup>
                    </m:oMath>
                  </m:oMathPara>
                </a14:m>
                <a:endParaRPr lang="ja-JP" altLang="en-US" dirty="0"/>
              </a:p>
            </p:txBody>
          </p:sp>
        </mc:Choice>
        <mc:Fallback xmlns="">
          <p:sp>
            <p:nvSpPr>
              <p:cNvPr id="42" name="テキスト ボックス 41">
                <a:extLst>
                  <a:ext uri="{FF2B5EF4-FFF2-40B4-BE49-F238E27FC236}">
                    <a16:creationId xmlns:a16="http://schemas.microsoft.com/office/drawing/2014/main" id="{9EA17E60-A730-4183-AF70-F4AE39A4BD47}"/>
                  </a:ext>
                </a:extLst>
              </p:cNvPr>
              <p:cNvSpPr txBox="1">
                <a:spLocks noRot="1" noChangeAspect="1" noMove="1" noResize="1" noEditPoints="1" noAdjustHandles="1" noChangeArrowheads="1" noChangeShapeType="1" noTextEdit="1"/>
              </p:cNvSpPr>
              <p:nvPr/>
            </p:nvSpPr>
            <p:spPr>
              <a:xfrm>
                <a:off x="1689744" y="3143482"/>
                <a:ext cx="2617226" cy="400110"/>
              </a:xfrm>
              <a:prstGeom prst="rect">
                <a:avLst/>
              </a:prstGeom>
              <a:blipFill>
                <a:blip r:embed="rId3"/>
                <a:stretch>
                  <a:fillRect b="-7692"/>
                </a:stretch>
              </a:blipFill>
            </p:spPr>
            <p:txBody>
              <a:bodyPr/>
              <a:lstStyle/>
              <a:p>
                <a:r>
                  <a:rPr lang="ja-JP" altLang="en-US">
                    <a:noFill/>
                  </a:rPr>
                  <a:t> </a:t>
                </a:r>
              </a:p>
            </p:txBody>
          </p:sp>
        </mc:Fallback>
      </mc:AlternateContent>
      <p:cxnSp>
        <p:nvCxnSpPr>
          <p:cNvPr id="29" name="直線矢印コネクタ 28">
            <a:extLst>
              <a:ext uri="{FF2B5EF4-FFF2-40B4-BE49-F238E27FC236}">
                <a16:creationId xmlns:a16="http://schemas.microsoft.com/office/drawing/2014/main" id="{081660A5-35A2-4611-8381-47D18D53D853}"/>
              </a:ext>
            </a:extLst>
          </p:cNvPr>
          <p:cNvCxnSpPr>
            <a:cxnSpLocks/>
          </p:cNvCxnSpPr>
          <p:nvPr/>
        </p:nvCxnSpPr>
        <p:spPr>
          <a:xfrm flipH="1">
            <a:off x="3159289" y="4484632"/>
            <a:ext cx="767247" cy="3611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50408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894</TotalTime>
  <Words>2214</Words>
  <Application>Microsoft Office PowerPoint</Application>
  <PresentationFormat>画面に合わせる (4:3)</PresentationFormat>
  <Paragraphs>251</Paragraphs>
  <Slides>23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23</vt:i4>
      </vt:variant>
    </vt:vector>
  </HeadingPairs>
  <TitlesOfParts>
    <vt:vector size="29" baseType="lpstr">
      <vt:lpstr>Arial</vt:lpstr>
      <vt:lpstr>Calibri</vt:lpstr>
      <vt:lpstr>Calibri Light</vt:lpstr>
      <vt:lpstr>Cambria Math</vt:lpstr>
      <vt:lpstr>Times New Roman</vt:lpstr>
      <vt:lpstr>Office テーマ</vt:lpstr>
      <vt:lpstr>知的財産権の経済分析</vt:lpstr>
      <vt:lpstr>内容</vt:lpstr>
      <vt:lpstr>研究開発活動と技術革新</vt:lpstr>
      <vt:lpstr>費用節約型技術革新</vt:lpstr>
      <vt:lpstr>製品開発型技術革新</vt:lpstr>
      <vt:lpstr>研究開発活動の性質：まとめ</vt:lpstr>
      <vt:lpstr>知的財産権の役割</vt:lpstr>
      <vt:lpstr>研究開発活動のモデル分析</vt:lpstr>
      <vt:lpstr>独占企業の行動</vt:lpstr>
      <vt:lpstr>多期間モデル</vt:lpstr>
      <vt:lpstr>続き</vt:lpstr>
      <vt:lpstr>図による説明</vt:lpstr>
      <vt:lpstr>特許による保護は必要か</vt:lpstr>
      <vt:lpstr>最適な特許期間</vt:lpstr>
      <vt:lpstr>最適な特許期間　(2)</vt:lpstr>
      <vt:lpstr>ここまでの議論のまとめ</vt:lpstr>
      <vt:lpstr>複数のタイプの製品</vt:lpstr>
      <vt:lpstr>複数のタイプの製品(2)</vt:lpstr>
      <vt:lpstr>ここまでの議論のまとめ</vt:lpstr>
      <vt:lpstr>まとめ　続き</vt:lpstr>
      <vt:lpstr>その他の知的財産権</vt:lpstr>
      <vt:lpstr>科学技術の研究開発</vt:lpstr>
      <vt:lpstr>留意点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知的財産権</dc:title>
  <dc:creator>Aso Yoshibumi</dc:creator>
  <cp:lastModifiedBy>麻生 良文</cp:lastModifiedBy>
  <cp:revision>59</cp:revision>
  <cp:lastPrinted>2020-10-06T06:17:54Z</cp:lastPrinted>
  <dcterms:created xsi:type="dcterms:W3CDTF">2020-10-05T05:31:09Z</dcterms:created>
  <dcterms:modified xsi:type="dcterms:W3CDTF">2023-10-30T08:30:40Z</dcterms:modified>
</cp:coreProperties>
</file>