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Lst>
  <p:sldSz cx="9144000" cy="6858000" type="screen4x3"/>
  <p:notesSz cx="6873875" cy="10063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64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8679" cy="503158"/>
          </a:xfrm>
          <a:prstGeom prst="rect">
            <a:avLst/>
          </a:prstGeom>
        </p:spPr>
        <p:txBody>
          <a:bodyPr vert="horz" lIns="96780" tIns="48390" rIns="96780" bIns="48390"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93605" y="0"/>
            <a:ext cx="2978679" cy="503158"/>
          </a:xfrm>
          <a:prstGeom prst="rect">
            <a:avLst/>
          </a:prstGeom>
        </p:spPr>
        <p:txBody>
          <a:bodyPr vert="horz" lIns="96780" tIns="48390" rIns="96780" bIns="48390" rtlCol="0"/>
          <a:lstStyle>
            <a:lvl1pPr algn="r">
              <a:defRPr sz="1300"/>
            </a:lvl1pPr>
          </a:lstStyle>
          <a:p>
            <a:fld id="{BFFBC839-3BDA-4095-A06F-D8DD13A0229D}" type="datetimeFigureOut">
              <a:rPr kumimoji="1" lang="ja-JP" altLang="en-US" smtClean="0"/>
              <a:t>2022/11/22</a:t>
            </a:fld>
            <a:endParaRPr kumimoji="1" lang="ja-JP" altLang="en-US"/>
          </a:p>
        </p:txBody>
      </p:sp>
      <p:sp>
        <p:nvSpPr>
          <p:cNvPr id="4" name="フッター プレースホルダー 3"/>
          <p:cNvSpPr>
            <a:spLocks noGrp="1"/>
          </p:cNvSpPr>
          <p:nvPr>
            <p:ph type="ftr" sz="quarter" idx="2"/>
          </p:nvPr>
        </p:nvSpPr>
        <p:spPr>
          <a:xfrm>
            <a:off x="0" y="9558258"/>
            <a:ext cx="2978679" cy="503158"/>
          </a:xfrm>
          <a:prstGeom prst="rect">
            <a:avLst/>
          </a:prstGeom>
        </p:spPr>
        <p:txBody>
          <a:bodyPr vert="horz" lIns="96780" tIns="48390" rIns="96780" bIns="48390"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93605" y="9558258"/>
            <a:ext cx="2978679" cy="503158"/>
          </a:xfrm>
          <a:prstGeom prst="rect">
            <a:avLst/>
          </a:prstGeom>
        </p:spPr>
        <p:txBody>
          <a:bodyPr vert="horz" lIns="96780" tIns="48390" rIns="96780" bIns="48390" rtlCol="0" anchor="b"/>
          <a:lstStyle>
            <a:lvl1pPr algn="r">
              <a:defRPr sz="1300"/>
            </a:lvl1pPr>
          </a:lstStyle>
          <a:p>
            <a:fld id="{91FFA3F8-47CB-49AA-A5A3-85B3C4C3196F}" type="slidenum">
              <a:rPr kumimoji="1" lang="ja-JP" altLang="en-US" smtClean="0"/>
              <a:t>‹#›</a:t>
            </a:fld>
            <a:endParaRPr kumimoji="1" lang="ja-JP" altLang="en-US"/>
          </a:p>
        </p:txBody>
      </p:sp>
    </p:spTree>
    <p:extLst>
      <p:ext uri="{BB962C8B-B14F-4D97-AF65-F5344CB8AC3E}">
        <p14:creationId xmlns:p14="http://schemas.microsoft.com/office/powerpoint/2010/main" val="25573248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45D317-886A-4218-BC18-16993D71AEC7}"/>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7E6C011-1ED8-4F07-A430-712AAB68842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28FBABC-3C75-4726-87FC-4DC3BBFA53C7}"/>
              </a:ext>
            </a:extLst>
          </p:cNvPr>
          <p:cNvSpPr>
            <a:spLocks noGrp="1"/>
          </p:cNvSpPr>
          <p:nvPr>
            <p:ph type="dt" sz="half" idx="10"/>
          </p:nvPr>
        </p:nvSpPr>
        <p:spPr/>
        <p:txBody>
          <a:bodyPr/>
          <a:lstStyle/>
          <a:p>
            <a:fld id="{E28CA129-9CDE-4FD5-830B-7A9DEDF346DA}" type="datetimeFigureOut">
              <a:rPr kumimoji="1" lang="ja-JP" altLang="en-US" smtClean="0"/>
              <a:t>2022/11/22</a:t>
            </a:fld>
            <a:endParaRPr kumimoji="1" lang="ja-JP" altLang="en-US"/>
          </a:p>
        </p:txBody>
      </p:sp>
      <p:sp>
        <p:nvSpPr>
          <p:cNvPr id="5" name="フッター プレースホルダー 4">
            <a:extLst>
              <a:ext uri="{FF2B5EF4-FFF2-40B4-BE49-F238E27FC236}">
                <a16:creationId xmlns:a16="http://schemas.microsoft.com/office/drawing/2014/main" id="{20C6169B-3855-41F4-A1FE-C18D802ADC8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5FABA38-1A89-45B8-B5E4-19A0F3C67A9B}"/>
              </a:ext>
            </a:extLst>
          </p:cNvPr>
          <p:cNvSpPr>
            <a:spLocks noGrp="1"/>
          </p:cNvSpPr>
          <p:nvPr>
            <p:ph type="sldNum" sz="quarter" idx="12"/>
          </p:nvPr>
        </p:nvSpPr>
        <p:spPr/>
        <p:txBody>
          <a:bodyPr/>
          <a:lstStyle/>
          <a:p>
            <a:fld id="{639C1B3B-CB00-4D1C-950E-CCF7A4DE8841}" type="slidenum">
              <a:rPr kumimoji="1" lang="ja-JP" altLang="en-US" smtClean="0"/>
              <a:t>‹#›</a:t>
            </a:fld>
            <a:endParaRPr kumimoji="1" lang="ja-JP" altLang="en-US"/>
          </a:p>
        </p:txBody>
      </p:sp>
    </p:spTree>
    <p:extLst>
      <p:ext uri="{BB962C8B-B14F-4D97-AF65-F5344CB8AC3E}">
        <p14:creationId xmlns:p14="http://schemas.microsoft.com/office/powerpoint/2010/main" val="3459836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08E6EE-010C-424B-87A1-0FD55E947C8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2FDDD57-0879-4760-80F7-7FA77AAD555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292FDDB-3A77-49C1-9526-19AA999FA223}"/>
              </a:ext>
            </a:extLst>
          </p:cNvPr>
          <p:cNvSpPr>
            <a:spLocks noGrp="1"/>
          </p:cNvSpPr>
          <p:nvPr>
            <p:ph type="dt" sz="half" idx="10"/>
          </p:nvPr>
        </p:nvSpPr>
        <p:spPr/>
        <p:txBody>
          <a:bodyPr/>
          <a:lstStyle/>
          <a:p>
            <a:fld id="{E28CA129-9CDE-4FD5-830B-7A9DEDF346DA}" type="datetimeFigureOut">
              <a:rPr kumimoji="1" lang="ja-JP" altLang="en-US" smtClean="0"/>
              <a:t>2022/11/22</a:t>
            </a:fld>
            <a:endParaRPr kumimoji="1" lang="ja-JP" altLang="en-US"/>
          </a:p>
        </p:txBody>
      </p:sp>
      <p:sp>
        <p:nvSpPr>
          <p:cNvPr id="5" name="フッター プレースホルダー 4">
            <a:extLst>
              <a:ext uri="{FF2B5EF4-FFF2-40B4-BE49-F238E27FC236}">
                <a16:creationId xmlns:a16="http://schemas.microsoft.com/office/drawing/2014/main" id="{EE5B5BC7-1EF7-4F28-943A-A213B1557B8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763152-2FF5-4162-918C-36CF6CF9F403}"/>
              </a:ext>
            </a:extLst>
          </p:cNvPr>
          <p:cNvSpPr>
            <a:spLocks noGrp="1"/>
          </p:cNvSpPr>
          <p:nvPr>
            <p:ph type="sldNum" sz="quarter" idx="12"/>
          </p:nvPr>
        </p:nvSpPr>
        <p:spPr/>
        <p:txBody>
          <a:bodyPr/>
          <a:lstStyle/>
          <a:p>
            <a:fld id="{639C1B3B-CB00-4D1C-950E-CCF7A4DE8841}" type="slidenum">
              <a:rPr kumimoji="1" lang="ja-JP" altLang="en-US" smtClean="0"/>
              <a:t>‹#›</a:t>
            </a:fld>
            <a:endParaRPr kumimoji="1" lang="ja-JP" altLang="en-US"/>
          </a:p>
        </p:txBody>
      </p:sp>
    </p:spTree>
    <p:extLst>
      <p:ext uri="{BB962C8B-B14F-4D97-AF65-F5344CB8AC3E}">
        <p14:creationId xmlns:p14="http://schemas.microsoft.com/office/powerpoint/2010/main" val="234381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4B148F1-8A90-4025-B9D5-F59398E6F190}"/>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983F01A-2007-4327-9CF3-FB757C1F0EC8}"/>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0CF74B-3476-4A10-B640-0866B539E72B}"/>
              </a:ext>
            </a:extLst>
          </p:cNvPr>
          <p:cNvSpPr>
            <a:spLocks noGrp="1"/>
          </p:cNvSpPr>
          <p:nvPr>
            <p:ph type="dt" sz="half" idx="10"/>
          </p:nvPr>
        </p:nvSpPr>
        <p:spPr/>
        <p:txBody>
          <a:bodyPr/>
          <a:lstStyle/>
          <a:p>
            <a:fld id="{E28CA129-9CDE-4FD5-830B-7A9DEDF346DA}" type="datetimeFigureOut">
              <a:rPr kumimoji="1" lang="ja-JP" altLang="en-US" smtClean="0"/>
              <a:t>2022/11/22</a:t>
            </a:fld>
            <a:endParaRPr kumimoji="1" lang="ja-JP" altLang="en-US"/>
          </a:p>
        </p:txBody>
      </p:sp>
      <p:sp>
        <p:nvSpPr>
          <p:cNvPr id="5" name="フッター プレースホルダー 4">
            <a:extLst>
              <a:ext uri="{FF2B5EF4-FFF2-40B4-BE49-F238E27FC236}">
                <a16:creationId xmlns:a16="http://schemas.microsoft.com/office/drawing/2014/main" id="{F614D6AD-0C17-4B34-96CC-908DE4BF718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2F90B2C-AA4B-4C4F-AB3B-0DFEF950B67C}"/>
              </a:ext>
            </a:extLst>
          </p:cNvPr>
          <p:cNvSpPr>
            <a:spLocks noGrp="1"/>
          </p:cNvSpPr>
          <p:nvPr>
            <p:ph type="sldNum" sz="quarter" idx="12"/>
          </p:nvPr>
        </p:nvSpPr>
        <p:spPr/>
        <p:txBody>
          <a:bodyPr/>
          <a:lstStyle/>
          <a:p>
            <a:fld id="{639C1B3B-CB00-4D1C-950E-CCF7A4DE8841}" type="slidenum">
              <a:rPr kumimoji="1" lang="ja-JP" altLang="en-US" smtClean="0"/>
              <a:t>‹#›</a:t>
            </a:fld>
            <a:endParaRPr kumimoji="1" lang="ja-JP" altLang="en-US"/>
          </a:p>
        </p:txBody>
      </p:sp>
    </p:spTree>
    <p:extLst>
      <p:ext uri="{BB962C8B-B14F-4D97-AF65-F5344CB8AC3E}">
        <p14:creationId xmlns:p14="http://schemas.microsoft.com/office/powerpoint/2010/main" val="344418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3D6036-F974-4FFF-968B-5A2505C25E9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8E572F8-BED5-4260-ABD5-00575056A4C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3254661-5AB3-4FB6-A690-624ED5A3EFF3}"/>
              </a:ext>
            </a:extLst>
          </p:cNvPr>
          <p:cNvSpPr>
            <a:spLocks noGrp="1"/>
          </p:cNvSpPr>
          <p:nvPr>
            <p:ph type="dt" sz="half" idx="10"/>
          </p:nvPr>
        </p:nvSpPr>
        <p:spPr/>
        <p:txBody>
          <a:bodyPr/>
          <a:lstStyle/>
          <a:p>
            <a:fld id="{E28CA129-9CDE-4FD5-830B-7A9DEDF346DA}" type="datetimeFigureOut">
              <a:rPr kumimoji="1" lang="ja-JP" altLang="en-US" smtClean="0"/>
              <a:t>2022/11/22</a:t>
            </a:fld>
            <a:endParaRPr kumimoji="1" lang="ja-JP" altLang="en-US"/>
          </a:p>
        </p:txBody>
      </p:sp>
      <p:sp>
        <p:nvSpPr>
          <p:cNvPr id="5" name="フッター プレースホルダー 4">
            <a:extLst>
              <a:ext uri="{FF2B5EF4-FFF2-40B4-BE49-F238E27FC236}">
                <a16:creationId xmlns:a16="http://schemas.microsoft.com/office/drawing/2014/main" id="{55815EE5-ACDF-4B8F-9D47-5285444C30C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B575443-0181-484A-8272-B488FDEC3EDE}"/>
              </a:ext>
            </a:extLst>
          </p:cNvPr>
          <p:cNvSpPr>
            <a:spLocks noGrp="1"/>
          </p:cNvSpPr>
          <p:nvPr>
            <p:ph type="sldNum" sz="quarter" idx="12"/>
          </p:nvPr>
        </p:nvSpPr>
        <p:spPr/>
        <p:txBody>
          <a:bodyPr/>
          <a:lstStyle/>
          <a:p>
            <a:fld id="{639C1B3B-CB00-4D1C-950E-CCF7A4DE8841}" type="slidenum">
              <a:rPr kumimoji="1" lang="ja-JP" altLang="en-US" smtClean="0"/>
              <a:t>‹#›</a:t>
            </a:fld>
            <a:endParaRPr kumimoji="1" lang="ja-JP" altLang="en-US"/>
          </a:p>
        </p:txBody>
      </p:sp>
    </p:spTree>
    <p:extLst>
      <p:ext uri="{BB962C8B-B14F-4D97-AF65-F5344CB8AC3E}">
        <p14:creationId xmlns:p14="http://schemas.microsoft.com/office/powerpoint/2010/main" val="9785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D212EC-1F59-4D88-BD8B-AF68A9E0721F}"/>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4983714-7B55-4CFA-B7AA-142D0F5BD75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7E12690-C155-4D6E-9BBB-8B644B3D5E25}"/>
              </a:ext>
            </a:extLst>
          </p:cNvPr>
          <p:cNvSpPr>
            <a:spLocks noGrp="1"/>
          </p:cNvSpPr>
          <p:nvPr>
            <p:ph type="dt" sz="half" idx="10"/>
          </p:nvPr>
        </p:nvSpPr>
        <p:spPr/>
        <p:txBody>
          <a:bodyPr/>
          <a:lstStyle/>
          <a:p>
            <a:fld id="{E28CA129-9CDE-4FD5-830B-7A9DEDF346DA}" type="datetimeFigureOut">
              <a:rPr kumimoji="1" lang="ja-JP" altLang="en-US" smtClean="0"/>
              <a:t>2022/11/22</a:t>
            </a:fld>
            <a:endParaRPr kumimoji="1" lang="ja-JP" altLang="en-US"/>
          </a:p>
        </p:txBody>
      </p:sp>
      <p:sp>
        <p:nvSpPr>
          <p:cNvPr id="5" name="フッター プレースホルダー 4">
            <a:extLst>
              <a:ext uri="{FF2B5EF4-FFF2-40B4-BE49-F238E27FC236}">
                <a16:creationId xmlns:a16="http://schemas.microsoft.com/office/drawing/2014/main" id="{8DC6D858-4561-41CA-AB9C-432623E38C5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EE4754-BBFE-44DA-9DEF-6591A3B011DC}"/>
              </a:ext>
            </a:extLst>
          </p:cNvPr>
          <p:cNvSpPr>
            <a:spLocks noGrp="1"/>
          </p:cNvSpPr>
          <p:nvPr>
            <p:ph type="sldNum" sz="quarter" idx="12"/>
          </p:nvPr>
        </p:nvSpPr>
        <p:spPr/>
        <p:txBody>
          <a:bodyPr/>
          <a:lstStyle/>
          <a:p>
            <a:fld id="{639C1B3B-CB00-4D1C-950E-CCF7A4DE8841}" type="slidenum">
              <a:rPr kumimoji="1" lang="ja-JP" altLang="en-US" smtClean="0"/>
              <a:t>‹#›</a:t>
            </a:fld>
            <a:endParaRPr kumimoji="1" lang="ja-JP" altLang="en-US"/>
          </a:p>
        </p:txBody>
      </p:sp>
    </p:spTree>
    <p:extLst>
      <p:ext uri="{BB962C8B-B14F-4D97-AF65-F5344CB8AC3E}">
        <p14:creationId xmlns:p14="http://schemas.microsoft.com/office/powerpoint/2010/main" val="2464829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5C7D76-52E5-4604-B4D3-3B322C77BF2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D1E5268-7BD1-4370-B523-A9C4AB6F3C8E}"/>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6840BEE-68FC-4B1A-A26A-BC0D534F9B7E}"/>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E5B7CC7-B375-4586-B883-A44416B7208D}"/>
              </a:ext>
            </a:extLst>
          </p:cNvPr>
          <p:cNvSpPr>
            <a:spLocks noGrp="1"/>
          </p:cNvSpPr>
          <p:nvPr>
            <p:ph type="dt" sz="half" idx="10"/>
          </p:nvPr>
        </p:nvSpPr>
        <p:spPr/>
        <p:txBody>
          <a:bodyPr/>
          <a:lstStyle/>
          <a:p>
            <a:fld id="{E28CA129-9CDE-4FD5-830B-7A9DEDF346DA}" type="datetimeFigureOut">
              <a:rPr kumimoji="1" lang="ja-JP" altLang="en-US" smtClean="0"/>
              <a:t>2022/11/22</a:t>
            </a:fld>
            <a:endParaRPr kumimoji="1" lang="ja-JP" altLang="en-US"/>
          </a:p>
        </p:txBody>
      </p:sp>
      <p:sp>
        <p:nvSpPr>
          <p:cNvPr id="6" name="フッター プレースホルダー 5">
            <a:extLst>
              <a:ext uri="{FF2B5EF4-FFF2-40B4-BE49-F238E27FC236}">
                <a16:creationId xmlns:a16="http://schemas.microsoft.com/office/drawing/2014/main" id="{74FCC207-E5B0-48C4-94ED-CEA27622949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E52A0D6-DBC1-436D-A0E4-8803856B641A}"/>
              </a:ext>
            </a:extLst>
          </p:cNvPr>
          <p:cNvSpPr>
            <a:spLocks noGrp="1"/>
          </p:cNvSpPr>
          <p:nvPr>
            <p:ph type="sldNum" sz="quarter" idx="12"/>
          </p:nvPr>
        </p:nvSpPr>
        <p:spPr/>
        <p:txBody>
          <a:bodyPr/>
          <a:lstStyle/>
          <a:p>
            <a:fld id="{639C1B3B-CB00-4D1C-950E-CCF7A4DE8841}" type="slidenum">
              <a:rPr kumimoji="1" lang="ja-JP" altLang="en-US" smtClean="0"/>
              <a:t>‹#›</a:t>
            </a:fld>
            <a:endParaRPr kumimoji="1" lang="ja-JP" altLang="en-US"/>
          </a:p>
        </p:txBody>
      </p:sp>
    </p:spTree>
    <p:extLst>
      <p:ext uri="{BB962C8B-B14F-4D97-AF65-F5344CB8AC3E}">
        <p14:creationId xmlns:p14="http://schemas.microsoft.com/office/powerpoint/2010/main" val="453956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4A6C16-555A-4129-94D4-D93333E75CE7}"/>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7618E04-FB55-45E4-9510-48AB8931C35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474F8FD-EF6B-46A5-BF83-E5B6C56EFE34}"/>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680B72A-D489-4758-8E93-FF8C02C998D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A6BD406-CA08-4179-A36F-705B4A4CF2E9}"/>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B5D57BD-0B13-4410-BA0D-4B8D86C90B1C}"/>
              </a:ext>
            </a:extLst>
          </p:cNvPr>
          <p:cNvSpPr>
            <a:spLocks noGrp="1"/>
          </p:cNvSpPr>
          <p:nvPr>
            <p:ph type="dt" sz="half" idx="10"/>
          </p:nvPr>
        </p:nvSpPr>
        <p:spPr/>
        <p:txBody>
          <a:bodyPr/>
          <a:lstStyle/>
          <a:p>
            <a:fld id="{E28CA129-9CDE-4FD5-830B-7A9DEDF346DA}" type="datetimeFigureOut">
              <a:rPr kumimoji="1" lang="ja-JP" altLang="en-US" smtClean="0"/>
              <a:t>2022/11/22</a:t>
            </a:fld>
            <a:endParaRPr kumimoji="1" lang="ja-JP" altLang="en-US"/>
          </a:p>
        </p:txBody>
      </p:sp>
      <p:sp>
        <p:nvSpPr>
          <p:cNvPr id="8" name="フッター プレースホルダー 7">
            <a:extLst>
              <a:ext uri="{FF2B5EF4-FFF2-40B4-BE49-F238E27FC236}">
                <a16:creationId xmlns:a16="http://schemas.microsoft.com/office/drawing/2014/main" id="{2C7D17D3-47D6-4E79-AFBD-81B3CD0B17B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5512F9A-ECF7-4E0F-9EC6-4A9E3617BFB7}"/>
              </a:ext>
            </a:extLst>
          </p:cNvPr>
          <p:cNvSpPr>
            <a:spLocks noGrp="1"/>
          </p:cNvSpPr>
          <p:nvPr>
            <p:ph type="sldNum" sz="quarter" idx="12"/>
          </p:nvPr>
        </p:nvSpPr>
        <p:spPr/>
        <p:txBody>
          <a:bodyPr/>
          <a:lstStyle/>
          <a:p>
            <a:fld id="{639C1B3B-CB00-4D1C-950E-CCF7A4DE8841}" type="slidenum">
              <a:rPr kumimoji="1" lang="ja-JP" altLang="en-US" smtClean="0"/>
              <a:t>‹#›</a:t>
            </a:fld>
            <a:endParaRPr kumimoji="1" lang="ja-JP" altLang="en-US"/>
          </a:p>
        </p:txBody>
      </p:sp>
    </p:spTree>
    <p:extLst>
      <p:ext uri="{BB962C8B-B14F-4D97-AF65-F5344CB8AC3E}">
        <p14:creationId xmlns:p14="http://schemas.microsoft.com/office/powerpoint/2010/main" val="324644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DE94DD-CED8-4287-85A0-88D6AB84710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CDF205D-97B8-4FDC-9FE0-EEA7C305F806}"/>
              </a:ext>
            </a:extLst>
          </p:cNvPr>
          <p:cNvSpPr>
            <a:spLocks noGrp="1"/>
          </p:cNvSpPr>
          <p:nvPr>
            <p:ph type="dt" sz="half" idx="10"/>
          </p:nvPr>
        </p:nvSpPr>
        <p:spPr/>
        <p:txBody>
          <a:bodyPr/>
          <a:lstStyle/>
          <a:p>
            <a:fld id="{E28CA129-9CDE-4FD5-830B-7A9DEDF346DA}" type="datetimeFigureOut">
              <a:rPr kumimoji="1" lang="ja-JP" altLang="en-US" smtClean="0"/>
              <a:t>2022/11/22</a:t>
            </a:fld>
            <a:endParaRPr kumimoji="1" lang="ja-JP" altLang="en-US"/>
          </a:p>
        </p:txBody>
      </p:sp>
      <p:sp>
        <p:nvSpPr>
          <p:cNvPr id="4" name="フッター プレースホルダー 3">
            <a:extLst>
              <a:ext uri="{FF2B5EF4-FFF2-40B4-BE49-F238E27FC236}">
                <a16:creationId xmlns:a16="http://schemas.microsoft.com/office/drawing/2014/main" id="{0E0C86DD-E714-4A18-ADB1-547E22D0EE4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F68DD2D-1611-4D70-B60E-D6C65CF599F8}"/>
              </a:ext>
            </a:extLst>
          </p:cNvPr>
          <p:cNvSpPr>
            <a:spLocks noGrp="1"/>
          </p:cNvSpPr>
          <p:nvPr>
            <p:ph type="sldNum" sz="quarter" idx="12"/>
          </p:nvPr>
        </p:nvSpPr>
        <p:spPr/>
        <p:txBody>
          <a:bodyPr/>
          <a:lstStyle/>
          <a:p>
            <a:fld id="{639C1B3B-CB00-4D1C-950E-CCF7A4DE8841}" type="slidenum">
              <a:rPr kumimoji="1" lang="ja-JP" altLang="en-US" smtClean="0"/>
              <a:t>‹#›</a:t>
            </a:fld>
            <a:endParaRPr kumimoji="1" lang="ja-JP" altLang="en-US"/>
          </a:p>
        </p:txBody>
      </p:sp>
    </p:spTree>
    <p:extLst>
      <p:ext uri="{BB962C8B-B14F-4D97-AF65-F5344CB8AC3E}">
        <p14:creationId xmlns:p14="http://schemas.microsoft.com/office/powerpoint/2010/main" val="129652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1EF43A5-2C81-40CD-B6E0-6917BAF69A66}"/>
              </a:ext>
            </a:extLst>
          </p:cNvPr>
          <p:cNvSpPr>
            <a:spLocks noGrp="1"/>
          </p:cNvSpPr>
          <p:nvPr>
            <p:ph type="dt" sz="half" idx="10"/>
          </p:nvPr>
        </p:nvSpPr>
        <p:spPr/>
        <p:txBody>
          <a:bodyPr/>
          <a:lstStyle/>
          <a:p>
            <a:fld id="{E28CA129-9CDE-4FD5-830B-7A9DEDF346DA}" type="datetimeFigureOut">
              <a:rPr kumimoji="1" lang="ja-JP" altLang="en-US" smtClean="0"/>
              <a:t>2022/11/22</a:t>
            </a:fld>
            <a:endParaRPr kumimoji="1" lang="ja-JP" altLang="en-US"/>
          </a:p>
        </p:txBody>
      </p:sp>
      <p:sp>
        <p:nvSpPr>
          <p:cNvPr id="3" name="フッター プレースホルダー 2">
            <a:extLst>
              <a:ext uri="{FF2B5EF4-FFF2-40B4-BE49-F238E27FC236}">
                <a16:creationId xmlns:a16="http://schemas.microsoft.com/office/drawing/2014/main" id="{FF1D2145-1D9E-49A7-AE6A-5247A7D01FC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407D000-D077-4852-A839-EE8D3DE8E003}"/>
              </a:ext>
            </a:extLst>
          </p:cNvPr>
          <p:cNvSpPr>
            <a:spLocks noGrp="1"/>
          </p:cNvSpPr>
          <p:nvPr>
            <p:ph type="sldNum" sz="quarter" idx="12"/>
          </p:nvPr>
        </p:nvSpPr>
        <p:spPr/>
        <p:txBody>
          <a:bodyPr/>
          <a:lstStyle/>
          <a:p>
            <a:fld id="{639C1B3B-CB00-4D1C-950E-CCF7A4DE8841}" type="slidenum">
              <a:rPr kumimoji="1" lang="ja-JP" altLang="en-US" smtClean="0"/>
              <a:t>‹#›</a:t>
            </a:fld>
            <a:endParaRPr kumimoji="1" lang="ja-JP" altLang="en-US"/>
          </a:p>
        </p:txBody>
      </p:sp>
    </p:spTree>
    <p:extLst>
      <p:ext uri="{BB962C8B-B14F-4D97-AF65-F5344CB8AC3E}">
        <p14:creationId xmlns:p14="http://schemas.microsoft.com/office/powerpoint/2010/main" val="464897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EA1D68-CA1F-4FC0-A2CD-ECA64FAB2D81}"/>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875CB2B-1906-4FFC-9F8D-A7FD4FFD7BD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468F717-CE69-499C-A8DF-BD5BBB5F04C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339B7D3-09FA-48E0-B33D-F6E7F35BA6B1}"/>
              </a:ext>
            </a:extLst>
          </p:cNvPr>
          <p:cNvSpPr>
            <a:spLocks noGrp="1"/>
          </p:cNvSpPr>
          <p:nvPr>
            <p:ph type="dt" sz="half" idx="10"/>
          </p:nvPr>
        </p:nvSpPr>
        <p:spPr/>
        <p:txBody>
          <a:bodyPr/>
          <a:lstStyle/>
          <a:p>
            <a:fld id="{E28CA129-9CDE-4FD5-830B-7A9DEDF346DA}" type="datetimeFigureOut">
              <a:rPr kumimoji="1" lang="ja-JP" altLang="en-US" smtClean="0"/>
              <a:t>2022/11/22</a:t>
            </a:fld>
            <a:endParaRPr kumimoji="1" lang="ja-JP" altLang="en-US"/>
          </a:p>
        </p:txBody>
      </p:sp>
      <p:sp>
        <p:nvSpPr>
          <p:cNvPr id="6" name="フッター プレースホルダー 5">
            <a:extLst>
              <a:ext uri="{FF2B5EF4-FFF2-40B4-BE49-F238E27FC236}">
                <a16:creationId xmlns:a16="http://schemas.microsoft.com/office/drawing/2014/main" id="{8B08939F-828B-4E3D-B0F9-7E2B1FB3AF2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A22B094-61EA-4848-9167-37D6BE0589F0}"/>
              </a:ext>
            </a:extLst>
          </p:cNvPr>
          <p:cNvSpPr>
            <a:spLocks noGrp="1"/>
          </p:cNvSpPr>
          <p:nvPr>
            <p:ph type="sldNum" sz="quarter" idx="12"/>
          </p:nvPr>
        </p:nvSpPr>
        <p:spPr/>
        <p:txBody>
          <a:bodyPr/>
          <a:lstStyle/>
          <a:p>
            <a:fld id="{639C1B3B-CB00-4D1C-950E-CCF7A4DE8841}" type="slidenum">
              <a:rPr kumimoji="1" lang="ja-JP" altLang="en-US" smtClean="0"/>
              <a:t>‹#›</a:t>
            </a:fld>
            <a:endParaRPr kumimoji="1" lang="ja-JP" altLang="en-US"/>
          </a:p>
        </p:txBody>
      </p:sp>
    </p:spTree>
    <p:extLst>
      <p:ext uri="{BB962C8B-B14F-4D97-AF65-F5344CB8AC3E}">
        <p14:creationId xmlns:p14="http://schemas.microsoft.com/office/powerpoint/2010/main" val="280781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CD2507-FA25-4875-909A-C07C76FB820C}"/>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11DB991-45E5-4F47-8EEA-58CA7A831C0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B0D50691-62D2-4825-BD47-DC799376175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0AFA4B8-F8D3-4822-9ECC-9FF49C8BADF3}"/>
              </a:ext>
            </a:extLst>
          </p:cNvPr>
          <p:cNvSpPr>
            <a:spLocks noGrp="1"/>
          </p:cNvSpPr>
          <p:nvPr>
            <p:ph type="dt" sz="half" idx="10"/>
          </p:nvPr>
        </p:nvSpPr>
        <p:spPr/>
        <p:txBody>
          <a:bodyPr/>
          <a:lstStyle/>
          <a:p>
            <a:fld id="{E28CA129-9CDE-4FD5-830B-7A9DEDF346DA}" type="datetimeFigureOut">
              <a:rPr kumimoji="1" lang="ja-JP" altLang="en-US" smtClean="0"/>
              <a:t>2022/11/22</a:t>
            </a:fld>
            <a:endParaRPr kumimoji="1" lang="ja-JP" altLang="en-US"/>
          </a:p>
        </p:txBody>
      </p:sp>
      <p:sp>
        <p:nvSpPr>
          <p:cNvPr id="6" name="フッター プレースホルダー 5">
            <a:extLst>
              <a:ext uri="{FF2B5EF4-FFF2-40B4-BE49-F238E27FC236}">
                <a16:creationId xmlns:a16="http://schemas.microsoft.com/office/drawing/2014/main" id="{B8E02247-E7EF-4E02-9321-3E200BF8F7B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0EFFB69-07E9-44DB-B686-A5D1989F36FB}"/>
              </a:ext>
            </a:extLst>
          </p:cNvPr>
          <p:cNvSpPr>
            <a:spLocks noGrp="1"/>
          </p:cNvSpPr>
          <p:nvPr>
            <p:ph type="sldNum" sz="quarter" idx="12"/>
          </p:nvPr>
        </p:nvSpPr>
        <p:spPr/>
        <p:txBody>
          <a:bodyPr/>
          <a:lstStyle/>
          <a:p>
            <a:fld id="{639C1B3B-CB00-4D1C-950E-CCF7A4DE8841}" type="slidenum">
              <a:rPr kumimoji="1" lang="ja-JP" altLang="en-US" smtClean="0"/>
              <a:t>‹#›</a:t>
            </a:fld>
            <a:endParaRPr kumimoji="1" lang="ja-JP" altLang="en-US"/>
          </a:p>
        </p:txBody>
      </p:sp>
    </p:spTree>
    <p:extLst>
      <p:ext uri="{BB962C8B-B14F-4D97-AF65-F5344CB8AC3E}">
        <p14:creationId xmlns:p14="http://schemas.microsoft.com/office/powerpoint/2010/main" val="362437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352A8EB-F6C8-48AC-8395-6ED89808C74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DAB0CD4-6877-4531-AD79-434F8DE54C3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5B6E450-B503-4064-A014-2BDDDD79ECD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28CA129-9CDE-4FD5-830B-7A9DEDF346DA}" type="datetimeFigureOut">
              <a:rPr kumimoji="1" lang="ja-JP" altLang="en-US" smtClean="0"/>
              <a:t>2022/11/22</a:t>
            </a:fld>
            <a:endParaRPr kumimoji="1" lang="ja-JP" altLang="en-US"/>
          </a:p>
        </p:txBody>
      </p:sp>
      <p:sp>
        <p:nvSpPr>
          <p:cNvPr id="5" name="フッター プレースホルダー 4">
            <a:extLst>
              <a:ext uri="{FF2B5EF4-FFF2-40B4-BE49-F238E27FC236}">
                <a16:creationId xmlns:a16="http://schemas.microsoft.com/office/drawing/2014/main" id="{60B158CD-ED89-4E10-9CE3-20993773115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08C1710-28D6-4ED5-90EC-0E7F80ACC52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9C1B3B-CB00-4D1C-950E-CCF7A4DE8841}" type="slidenum">
              <a:rPr kumimoji="1" lang="ja-JP" altLang="en-US" smtClean="0"/>
              <a:t>‹#›</a:t>
            </a:fld>
            <a:endParaRPr kumimoji="1" lang="ja-JP" altLang="en-US"/>
          </a:p>
        </p:txBody>
      </p:sp>
    </p:spTree>
    <p:extLst>
      <p:ext uri="{BB962C8B-B14F-4D97-AF65-F5344CB8AC3E}">
        <p14:creationId xmlns:p14="http://schemas.microsoft.com/office/powerpoint/2010/main" val="21144338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0.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契約法の経済分析</a:t>
            </a:r>
            <a:endParaRPr kumimoji="1" lang="ja-JP" altLang="en-US" dirty="0"/>
          </a:p>
        </p:txBody>
      </p:sp>
      <p:sp>
        <p:nvSpPr>
          <p:cNvPr id="3" name="サブタイトル 2"/>
          <p:cNvSpPr>
            <a:spLocks noGrp="1"/>
          </p:cNvSpPr>
          <p:nvPr>
            <p:ph type="subTitle" idx="1"/>
          </p:nvPr>
        </p:nvSpPr>
        <p:spPr/>
        <p:txBody>
          <a:bodyPr/>
          <a:lstStyle/>
          <a:p>
            <a:r>
              <a:rPr lang="ja-JP" altLang="en-US" dirty="0"/>
              <a:t>法と経済学研究</a:t>
            </a:r>
            <a:endParaRPr lang="en-US" altLang="ja-JP" dirty="0"/>
          </a:p>
          <a:p>
            <a:r>
              <a:rPr kumimoji="1" lang="en-US" altLang="ja-JP" dirty="0"/>
              <a:t>no.5</a:t>
            </a:r>
          </a:p>
          <a:p>
            <a:r>
              <a:rPr kumimoji="1" lang="ja-JP" altLang="en-US" dirty="0"/>
              <a:t>麻生良文</a:t>
            </a:r>
          </a:p>
        </p:txBody>
      </p:sp>
    </p:spTree>
    <p:extLst>
      <p:ext uri="{BB962C8B-B14F-4D97-AF65-F5344CB8AC3E}">
        <p14:creationId xmlns:p14="http://schemas.microsoft.com/office/powerpoint/2010/main" val="901514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X</a:t>
            </a:r>
            <a:r>
              <a:rPr kumimoji="1" lang="ja-JP" altLang="en-US" dirty="0"/>
              <a:t>の行動</a:t>
            </a:r>
          </a:p>
        </p:txBody>
      </p:sp>
      <p:sp>
        <p:nvSpPr>
          <p:cNvPr id="3" name="コンテンツ プレースホルダー 2"/>
          <p:cNvSpPr>
            <a:spLocks noGrp="1"/>
          </p:cNvSpPr>
          <p:nvPr>
            <p:ph idx="1"/>
          </p:nvPr>
        </p:nvSpPr>
        <p:spPr>
          <a:xfrm>
            <a:off x="395536" y="1556793"/>
            <a:ext cx="8136904" cy="3681700"/>
          </a:xfrm>
        </p:spPr>
        <p:txBody>
          <a:bodyPr>
            <a:normAutofit/>
          </a:bodyPr>
          <a:lstStyle/>
          <a:p>
            <a:r>
              <a:rPr kumimoji="1" lang="en-US" altLang="ja-JP" sz="2800" i="1" dirty="0">
                <a:latin typeface="Times New Roman" pitchFamily="18" charset="0"/>
                <a:cs typeface="Times New Roman" pitchFamily="18" charset="0"/>
              </a:rPr>
              <a:t>x</a:t>
            </a:r>
            <a:r>
              <a:rPr kumimoji="1" lang="ja-JP" altLang="en-US" sz="2800" dirty="0"/>
              <a:t>：予防的支出</a:t>
            </a:r>
            <a:r>
              <a:rPr lang="ja-JP" altLang="en-US" sz="2800" dirty="0"/>
              <a:t>　</a:t>
            </a:r>
            <a:r>
              <a:rPr kumimoji="1" lang="en-US" altLang="ja-JP" sz="2800" dirty="0">
                <a:sym typeface="Wingdings" pitchFamily="2" charset="2"/>
              </a:rPr>
              <a:t> </a:t>
            </a:r>
            <a:r>
              <a:rPr kumimoji="1" lang="en-US" altLang="ja-JP" sz="2800" i="1" dirty="0">
                <a:latin typeface="Times New Roman" pitchFamily="18" charset="0"/>
                <a:cs typeface="Times New Roman" pitchFamily="18" charset="0"/>
                <a:sym typeface="Wingdings" pitchFamily="2" charset="2"/>
              </a:rPr>
              <a:t>p</a:t>
            </a:r>
            <a:r>
              <a:rPr kumimoji="1" lang="ja-JP" altLang="en-US" sz="2800" dirty="0">
                <a:sym typeface="Wingdings" pitchFamily="2" charset="2"/>
              </a:rPr>
              <a:t>：契約履行確率</a:t>
            </a:r>
            <a:r>
              <a:rPr kumimoji="1" lang="en-US" altLang="ja-JP" sz="2800" dirty="0">
                <a:sym typeface="Wingdings" pitchFamily="2" charset="2"/>
              </a:rPr>
              <a:t>  </a:t>
            </a:r>
            <a:endParaRPr kumimoji="1" lang="ja-JP" altLang="en-US" sz="2800" dirty="0"/>
          </a:p>
        </p:txBody>
      </p:sp>
      <p:cxnSp>
        <p:nvCxnSpPr>
          <p:cNvPr id="6" name="直線矢印コネクタ 5"/>
          <p:cNvCxnSpPr/>
          <p:nvPr/>
        </p:nvCxnSpPr>
        <p:spPr>
          <a:xfrm>
            <a:off x="827584" y="4869160"/>
            <a:ext cx="302433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V="1">
            <a:off x="827584" y="2564904"/>
            <a:ext cx="0" cy="23042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4644008" y="4845809"/>
            <a:ext cx="302433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4644008" y="2547621"/>
            <a:ext cx="0" cy="23042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851920" y="4869160"/>
            <a:ext cx="252028"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x</a:t>
            </a:r>
            <a:endParaRPr kumimoji="1" lang="ja-JP" altLang="en-US" i="1" dirty="0">
              <a:latin typeface="Times New Roman" pitchFamily="18" charset="0"/>
              <a:cs typeface="Times New Roman" pitchFamily="18" charset="0"/>
            </a:endParaRPr>
          </a:p>
        </p:txBody>
      </p:sp>
      <p:sp>
        <p:nvSpPr>
          <p:cNvPr id="17" name="テキスト ボックス 16"/>
          <p:cNvSpPr txBox="1"/>
          <p:nvPr/>
        </p:nvSpPr>
        <p:spPr>
          <a:xfrm>
            <a:off x="486716" y="2187581"/>
            <a:ext cx="616219"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p</a:t>
            </a:r>
            <a:r>
              <a:rPr kumimoji="1" lang="en-US" altLang="ja-JP" dirty="0">
                <a:latin typeface="Times New Roman" pitchFamily="18" charset="0"/>
                <a:cs typeface="Times New Roman" pitchFamily="18" charset="0"/>
              </a:rPr>
              <a:t>(</a:t>
            </a:r>
            <a:r>
              <a:rPr kumimoji="1" lang="en-US" altLang="ja-JP" i="1" dirty="0">
                <a:latin typeface="Times New Roman" pitchFamily="18" charset="0"/>
                <a:cs typeface="Times New Roman" pitchFamily="18" charset="0"/>
              </a:rPr>
              <a:t>x</a:t>
            </a:r>
            <a:r>
              <a:rPr kumimoji="1" lang="en-US" altLang="ja-JP" dirty="0">
                <a:latin typeface="Times New Roman" pitchFamily="18" charset="0"/>
                <a:cs typeface="Times New Roman" pitchFamily="18" charset="0"/>
              </a:rPr>
              <a:t>)</a:t>
            </a:r>
            <a:endParaRPr kumimoji="1" lang="ja-JP" altLang="en-US" dirty="0">
              <a:latin typeface="Times New Roman" pitchFamily="18" charset="0"/>
              <a:cs typeface="Times New Roman" pitchFamily="18" charset="0"/>
            </a:endParaRPr>
          </a:p>
        </p:txBody>
      </p:sp>
      <p:cxnSp>
        <p:nvCxnSpPr>
          <p:cNvPr id="19" name="直線コネクタ 18"/>
          <p:cNvCxnSpPr/>
          <p:nvPr/>
        </p:nvCxnSpPr>
        <p:spPr>
          <a:xfrm flipV="1">
            <a:off x="846757" y="2852936"/>
            <a:ext cx="2792309" cy="1"/>
          </a:xfrm>
          <a:prstGeom prst="line">
            <a:avLst/>
          </a:prstGeom>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flipH="1">
            <a:off x="470405" y="2661343"/>
            <a:ext cx="376352" cy="369332"/>
          </a:xfrm>
          <a:prstGeom prst="rect">
            <a:avLst/>
          </a:prstGeom>
          <a:noFill/>
        </p:spPr>
        <p:txBody>
          <a:bodyPr wrap="square" rtlCol="0">
            <a:spAutoFit/>
          </a:bodyPr>
          <a:lstStyle/>
          <a:p>
            <a:r>
              <a:rPr lang="en-US" altLang="ja-JP" dirty="0">
                <a:latin typeface="Times New Roman" pitchFamily="18" charset="0"/>
                <a:cs typeface="Times New Roman" pitchFamily="18" charset="0"/>
              </a:rPr>
              <a:t>1</a:t>
            </a:r>
            <a:endParaRPr kumimoji="1" lang="ja-JP" altLang="en-US" dirty="0">
              <a:latin typeface="Times New Roman" pitchFamily="18" charset="0"/>
              <a:cs typeface="Times New Roman" pitchFamily="18" charset="0"/>
            </a:endParaRPr>
          </a:p>
        </p:txBody>
      </p:sp>
      <p:sp>
        <p:nvSpPr>
          <p:cNvPr id="21" name="テキスト ボックス 20"/>
          <p:cNvSpPr txBox="1"/>
          <p:nvPr/>
        </p:nvSpPr>
        <p:spPr>
          <a:xfrm>
            <a:off x="4103948" y="2265980"/>
            <a:ext cx="756084"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p</a:t>
            </a:r>
            <a:r>
              <a:rPr kumimoji="1" lang="en-US" altLang="ja-JP" dirty="0">
                <a:latin typeface="Times New Roman" pitchFamily="18" charset="0"/>
                <a:cs typeface="Times New Roman" pitchFamily="18" charset="0"/>
              </a:rPr>
              <a:t>’(</a:t>
            </a:r>
            <a:r>
              <a:rPr kumimoji="1" lang="en-US" altLang="ja-JP" i="1" dirty="0">
                <a:latin typeface="Times New Roman" pitchFamily="18" charset="0"/>
                <a:cs typeface="Times New Roman" pitchFamily="18" charset="0"/>
              </a:rPr>
              <a:t>x</a:t>
            </a:r>
            <a:r>
              <a:rPr kumimoji="1" lang="en-US" altLang="ja-JP" dirty="0">
                <a:latin typeface="Times New Roman" pitchFamily="18" charset="0"/>
                <a:cs typeface="Times New Roman" pitchFamily="18" charset="0"/>
              </a:rPr>
              <a:t>)</a:t>
            </a:r>
            <a:endParaRPr kumimoji="1" lang="ja-JP" altLang="en-US" dirty="0">
              <a:latin typeface="Times New Roman" pitchFamily="18" charset="0"/>
              <a:cs typeface="Times New Roman" pitchFamily="18" charset="0"/>
            </a:endParaRPr>
          </a:p>
        </p:txBody>
      </p:sp>
      <p:sp>
        <p:nvSpPr>
          <p:cNvPr id="22" name="フリーフォーム 21"/>
          <p:cNvSpPr/>
          <p:nvPr/>
        </p:nvSpPr>
        <p:spPr>
          <a:xfrm>
            <a:off x="5004048" y="2924948"/>
            <a:ext cx="2448271" cy="1642115"/>
          </a:xfrm>
          <a:custGeom>
            <a:avLst/>
            <a:gdLst>
              <a:gd name="connsiteX0" fmla="*/ 0 w 1941922"/>
              <a:gd name="connsiteY0" fmla="*/ 0 h 1282045"/>
              <a:gd name="connsiteX1" fmla="*/ 801278 w 1941922"/>
              <a:gd name="connsiteY1" fmla="*/ 848412 h 1282045"/>
              <a:gd name="connsiteX2" fmla="*/ 1941922 w 1941922"/>
              <a:gd name="connsiteY2" fmla="*/ 1282045 h 1282045"/>
            </a:gdLst>
            <a:ahLst/>
            <a:cxnLst>
              <a:cxn ang="0">
                <a:pos x="connsiteX0" y="connsiteY0"/>
              </a:cxn>
              <a:cxn ang="0">
                <a:pos x="connsiteX1" y="connsiteY1"/>
              </a:cxn>
              <a:cxn ang="0">
                <a:pos x="connsiteX2" y="connsiteY2"/>
              </a:cxn>
            </a:cxnLst>
            <a:rect l="l" t="t" r="r" b="b"/>
            <a:pathLst>
              <a:path w="1941922" h="1282045">
                <a:moveTo>
                  <a:pt x="0" y="0"/>
                </a:moveTo>
                <a:cubicBezTo>
                  <a:pt x="238812" y="317369"/>
                  <a:pt x="477625" y="634738"/>
                  <a:pt x="801278" y="848412"/>
                </a:cubicBezTo>
                <a:cubicBezTo>
                  <a:pt x="1124931" y="1062086"/>
                  <a:pt x="1533426" y="1172065"/>
                  <a:pt x="1941922" y="1282045"/>
                </a:cubicBezTo>
              </a:path>
            </a:pathLst>
          </a:custGeom>
          <a:ln w="381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フリーフォーム 24"/>
          <p:cNvSpPr/>
          <p:nvPr/>
        </p:nvSpPr>
        <p:spPr>
          <a:xfrm>
            <a:off x="1069001" y="2970664"/>
            <a:ext cx="2347821" cy="1637134"/>
          </a:xfrm>
          <a:custGeom>
            <a:avLst/>
            <a:gdLst>
              <a:gd name="connsiteX0" fmla="*/ 0 w 2205872"/>
              <a:gd name="connsiteY0" fmla="*/ 1423447 h 1423447"/>
              <a:gd name="connsiteX1" fmla="*/ 490194 w 2205872"/>
              <a:gd name="connsiteY1" fmla="*/ 820131 h 1423447"/>
              <a:gd name="connsiteX2" fmla="*/ 1253765 w 2205872"/>
              <a:gd name="connsiteY2" fmla="*/ 320511 h 1423447"/>
              <a:gd name="connsiteX3" fmla="*/ 2205872 w 2205872"/>
              <a:gd name="connsiteY3" fmla="*/ 0 h 1423447"/>
            </a:gdLst>
            <a:ahLst/>
            <a:cxnLst>
              <a:cxn ang="0">
                <a:pos x="connsiteX0" y="connsiteY0"/>
              </a:cxn>
              <a:cxn ang="0">
                <a:pos x="connsiteX1" y="connsiteY1"/>
              </a:cxn>
              <a:cxn ang="0">
                <a:pos x="connsiteX2" y="connsiteY2"/>
              </a:cxn>
              <a:cxn ang="0">
                <a:pos x="connsiteX3" y="connsiteY3"/>
              </a:cxn>
            </a:cxnLst>
            <a:rect l="l" t="t" r="r" b="b"/>
            <a:pathLst>
              <a:path w="2205872" h="1423447">
                <a:moveTo>
                  <a:pt x="0" y="1423447"/>
                </a:moveTo>
                <a:cubicBezTo>
                  <a:pt x="140616" y="1213700"/>
                  <a:pt x="281233" y="1003954"/>
                  <a:pt x="490194" y="820131"/>
                </a:cubicBezTo>
                <a:cubicBezTo>
                  <a:pt x="699155" y="636308"/>
                  <a:pt x="967819" y="457199"/>
                  <a:pt x="1253765" y="320511"/>
                </a:cubicBezTo>
                <a:cubicBezTo>
                  <a:pt x="1539711" y="183822"/>
                  <a:pt x="1872791" y="91911"/>
                  <a:pt x="2205872" y="0"/>
                </a:cubicBezTo>
              </a:path>
            </a:pathLst>
          </a:custGeom>
          <a:ln w="381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6" name="オブジェクト 25"/>
              <p:cNvSpPr txBox="1"/>
              <p:nvPr/>
            </p:nvSpPr>
            <p:spPr>
              <a:xfrm>
                <a:off x="591567" y="5308904"/>
                <a:ext cx="4494213" cy="927100"/>
              </a:xfrm>
              <a:prstGeom prst="rect">
                <a:avLst/>
              </a:prstGeom>
            </p:spPr>
            <p:txBody>
              <a:bodyPr>
                <a:noAutofit/>
              </a:bodyPr>
              <a:lstStyle/>
              <a:p>
                <a:pPr/>
                <a14:m>
                  <m:oMathPara xmlns:m="http://schemas.openxmlformats.org/officeDocument/2006/math">
                    <m:oMathParaPr>
                      <m:jc m:val="left"/>
                    </m:oMathParaPr>
                    <m:oMath xmlns:m="http://schemas.openxmlformats.org/officeDocument/2006/math">
                      <m:r>
                        <a:rPr lang="ja-JP" altLang="en-US" sz="2800" i="1">
                          <a:solidFill>
                            <a:srgbClr val="000000"/>
                          </a:solidFill>
                          <a:latin typeface="Cambria Math" panose="02040503050406030204" pitchFamily="18" charset="0"/>
                        </a:rPr>
                        <m:t>0≤</m:t>
                      </m:r>
                      <m:r>
                        <a:rPr lang="ja-JP" altLang="en-US" sz="2800" i="1">
                          <a:solidFill>
                            <a:srgbClr val="000000"/>
                          </a:solidFill>
                          <a:latin typeface="Cambria Math" panose="02040503050406030204" pitchFamily="18" charset="0"/>
                        </a:rPr>
                        <m:t>𝑝</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𝑥</m:t>
                      </m:r>
                      <m:r>
                        <a:rPr lang="ja-JP" altLang="en-US" sz="2800" i="1">
                          <a:solidFill>
                            <a:srgbClr val="000000"/>
                          </a:solidFill>
                          <a:latin typeface="Cambria Math" panose="02040503050406030204" pitchFamily="18" charset="0"/>
                        </a:rPr>
                        <m:t>)≤1</m:t>
                      </m:r>
                    </m:oMath>
                    <m:oMath xmlns:m="http://schemas.openxmlformats.org/officeDocument/2006/math">
                      <m:r>
                        <a:rPr lang="ja-JP" altLang="en-US" sz="2800" i="1">
                          <a:solidFill>
                            <a:srgbClr val="000000"/>
                          </a:solidFill>
                          <a:latin typeface="Cambria Math" panose="02040503050406030204" pitchFamily="18" charset="0"/>
                        </a:rPr>
                        <m:t>𝑝</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𝑥</m:t>
                      </m:r>
                      <m:r>
                        <a:rPr lang="ja-JP" altLang="en-US" sz="2800" i="1">
                          <a:solidFill>
                            <a:srgbClr val="000000"/>
                          </a:solidFill>
                          <a:latin typeface="Cambria Math" panose="02040503050406030204" pitchFamily="18" charset="0"/>
                        </a:rPr>
                        <m:t>)&gt;0,</m:t>
                      </m:r>
                      <m:r>
                        <a:rPr lang="ja-JP" altLang="en-US" sz="2800" i="1">
                          <a:solidFill>
                            <a:srgbClr val="000000"/>
                          </a:solidFill>
                          <a:latin typeface="Cambria Math" panose="02040503050406030204" pitchFamily="18" charset="0"/>
                        </a:rPr>
                        <m:t>𝑝</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𝑥</m:t>
                      </m:r>
                      <m:r>
                        <a:rPr lang="ja-JP" altLang="en-US" sz="2800" i="1">
                          <a:solidFill>
                            <a:srgbClr val="000000"/>
                          </a:solidFill>
                          <a:latin typeface="Cambria Math" panose="02040503050406030204" pitchFamily="18" charset="0"/>
                        </a:rPr>
                        <m:t>)&lt;0</m:t>
                      </m:r>
                    </m:oMath>
                  </m:oMathPara>
                </a14:m>
                <a:endParaRPr lang="ja-JP" altLang="en-US" sz="2800" dirty="0"/>
              </a:p>
            </p:txBody>
          </p:sp>
        </mc:Choice>
        <mc:Fallback xmlns="">
          <p:sp>
            <p:nvSpPr>
              <p:cNvPr id="26" name="オブジェクト 25"/>
              <p:cNvSpPr txBox="1">
                <a:spLocks noRot="1" noChangeAspect="1" noMove="1" noResize="1" noEditPoints="1" noAdjustHandles="1" noChangeArrowheads="1" noChangeShapeType="1" noTextEdit="1"/>
              </p:cNvSpPr>
              <p:nvPr/>
            </p:nvSpPr>
            <p:spPr>
              <a:xfrm>
                <a:off x="591567" y="5308904"/>
                <a:ext cx="4494213" cy="927100"/>
              </a:xfrm>
              <a:prstGeom prst="rect">
                <a:avLst/>
              </a:prstGeom>
              <a:blipFill>
                <a:blip r:embed="rId2"/>
                <a:stretch>
                  <a:fillRect/>
                </a:stretch>
              </a:blipFill>
            </p:spPr>
            <p:txBody>
              <a:bodyPr/>
              <a:lstStyle/>
              <a:p>
                <a:r>
                  <a:rPr lang="ja-JP" altLang="en-US">
                    <a:noFill/>
                  </a:rPr>
                  <a:t> </a:t>
                </a:r>
              </a:p>
            </p:txBody>
          </p:sp>
        </mc:Fallback>
      </mc:AlternateContent>
      <p:sp>
        <p:nvSpPr>
          <p:cNvPr id="27" name="テキスト ボックス 26"/>
          <p:cNvSpPr txBox="1"/>
          <p:nvPr/>
        </p:nvSpPr>
        <p:spPr>
          <a:xfrm>
            <a:off x="7619138" y="4845809"/>
            <a:ext cx="252028"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x</a:t>
            </a:r>
            <a:endParaRPr kumimoji="1" lang="ja-JP" altLang="en-US" i="1" dirty="0">
              <a:latin typeface="Times New Roman" pitchFamily="18" charset="0"/>
              <a:cs typeface="Times New Roman" pitchFamily="18" charset="0"/>
            </a:endParaRPr>
          </a:p>
        </p:txBody>
      </p:sp>
      <p:sp>
        <p:nvSpPr>
          <p:cNvPr id="28" name="テキスト ボックス 27"/>
          <p:cNvSpPr txBox="1"/>
          <p:nvPr/>
        </p:nvSpPr>
        <p:spPr>
          <a:xfrm>
            <a:off x="5005230" y="5517239"/>
            <a:ext cx="3096344" cy="461665"/>
          </a:xfrm>
          <a:prstGeom prst="rect">
            <a:avLst/>
          </a:prstGeom>
          <a:noFill/>
        </p:spPr>
        <p:txBody>
          <a:bodyPr wrap="square" rtlCol="0">
            <a:spAutoFit/>
          </a:bodyPr>
          <a:lstStyle/>
          <a:p>
            <a:r>
              <a:rPr kumimoji="1" lang="en-US" altLang="ja-JP" sz="2400" i="1" dirty="0">
                <a:latin typeface="Times New Roman" pitchFamily="18" charset="0"/>
                <a:cs typeface="Times New Roman" pitchFamily="18" charset="0"/>
              </a:rPr>
              <a:t>x</a:t>
            </a:r>
            <a:r>
              <a:rPr kumimoji="1" lang="ja-JP" altLang="en-US" sz="2400" dirty="0"/>
              <a:t>：</a:t>
            </a:r>
            <a:r>
              <a:rPr lang="en-US" altLang="ja-JP" sz="2400" dirty="0"/>
              <a:t>1</a:t>
            </a:r>
            <a:r>
              <a:rPr lang="ja-JP" altLang="en-US" sz="2400" dirty="0"/>
              <a:t>単位の費用</a:t>
            </a:r>
            <a:r>
              <a:rPr lang="en-US" altLang="ja-JP" sz="2400" dirty="0"/>
              <a:t>=1</a:t>
            </a:r>
            <a:endParaRPr kumimoji="1" lang="ja-JP" altLang="en-US" sz="2400" dirty="0"/>
          </a:p>
        </p:txBody>
      </p:sp>
    </p:spTree>
    <p:extLst>
      <p:ext uri="{BB962C8B-B14F-4D97-AF65-F5344CB8AC3E}">
        <p14:creationId xmlns:p14="http://schemas.microsoft.com/office/powerpoint/2010/main" val="55962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flipV="1">
            <a:off x="794825" y="3140968"/>
            <a:ext cx="2481031" cy="17281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en-US" altLang="ja-JP" dirty="0"/>
              <a:t>Y</a:t>
            </a:r>
            <a:r>
              <a:rPr kumimoji="1" lang="ja-JP" altLang="en-US" dirty="0"/>
              <a:t>の行動</a:t>
            </a:r>
          </a:p>
        </p:txBody>
      </p:sp>
      <p:sp>
        <p:nvSpPr>
          <p:cNvPr id="3" name="コンテンツ プレースホルダー 2"/>
          <p:cNvSpPr>
            <a:spLocks noGrp="1"/>
          </p:cNvSpPr>
          <p:nvPr>
            <p:ph idx="1"/>
          </p:nvPr>
        </p:nvSpPr>
        <p:spPr>
          <a:xfrm>
            <a:off x="395536" y="1556793"/>
            <a:ext cx="8136904" cy="3681700"/>
          </a:xfrm>
        </p:spPr>
        <p:txBody>
          <a:bodyPr>
            <a:normAutofit/>
          </a:bodyPr>
          <a:lstStyle/>
          <a:p>
            <a:r>
              <a:rPr kumimoji="1" lang="en-US" altLang="ja-JP" sz="2400" i="1" dirty="0">
                <a:latin typeface="Times New Roman" pitchFamily="18" charset="0"/>
                <a:cs typeface="Times New Roman" pitchFamily="18" charset="0"/>
              </a:rPr>
              <a:t>y</a:t>
            </a:r>
            <a:r>
              <a:rPr kumimoji="1" lang="ja-JP" altLang="en-US" sz="2400" dirty="0"/>
              <a:t>：投資水準</a:t>
            </a:r>
            <a:r>
              <a:rPr lang="ja-JP" altLang="en-US" sz="2400" dirty="0"/>
              <a:t>　</a:t>
            </a:r>
            <a:r>
              <a:rPr kumimoji="1" lang="en-US" altLang="ja-JP" sz="2400" dirty="0">
                <a:sym typeface="Wingdings" pitchFamily="2" charset="2"/>
              </a:rPr>
              <a:t> </a:t>
            </a:r>
            <a:r>
              <a:rPr kumimoji="1" lang="ja-JP" altLang="en-US" sz="2400" dirty="0">
                <a:sym typeface="Wingdings" pitchFamily="2" charset="2"/>
              </a:rPr>
              <a:t>収入</a:t>
            </a:r>
            <a:r>
              <a:rPr kumimoji="1" lang="en-US" altLang="ja-JP" sz="2400" i="1" dirty="0">
                <a:latin typeface="Times New Roman" pitchFamily="18" charset="0"/>
                <a:cs typeface="Times New Roman" pitchFamily="18" charset="0"/>
                <a:sym typeface="Wingdings" pitchFamily="2" charset="2"/>
              </a:rPr>
              <a:t>R</a:t>
            </a:r>
            <a:r>
              <a:rPr kumimoji="1" lang="en-US" altLang="ja-JP" sz="2400" dirty="0">
                <a:latin typeface="Times New Roman" pitchFamily="18" charset="0"/>
                <a:cs typeface="Times New Roman" pitchFamily="18" charset="0"/>
                <a:sym typeface="Wingdings" pitchFamily="2" charset="2"/>
              </a:rPr>
              <a:t>(</a:t>
            </a:r>
            <a:r>
              <a:rPr kumimoji="1" lang="en-US" altLang="ja-JP" sz="2400" i="1" dirty="0">
                <a:latin typeface="Times New Roman" pitchFamily="18" charset="0"/>
                <a:cs typeface="Times New Roman" pitchFamily="18" charset="0"/>
                <a:sym typeface="Wingdings" pitchFamily="2" charset="2"/>
              </a:rPr>
              <a:t>y</a:t>
            </a:r>
            <a:r>
              <a:rPr kumimoji="1" lang="en-US" altLang="ja-JP" sz="2400" dirty="0">
                <a:latin typeface="Times New Roman" pitchFamily="18" charset="0"/>
                <a:cs typeface="Times New Roman" pitchFamily="18" charset="0"/>
                <a:sym typeface="Wingdings" pitchFamily="2" charset="2"/>
              </a:rPr>
              <a:t>)</a:t>
            </a:r>
            <a:r>
              <a:rPr kumimoji="1" lang="ja-JP" altLang="en-US" sz="2400" dirty="0">
                <a:sym typeface="Wingdings" pitchFamily="2" charset="2"/>
              </a:rPr>
              <a:t>の増加</a:t>
            </a:r>
            <a:r>
              <a:rPr kumimoji="1" lang="en-US" altLang="ja-JP" sz="2400" dirty="0">
                <a:sym typeface="Wingdings" pitchFamily="2" charset="2"/>
              </a:rPr>
              <a:t>  </a:t>
            </a:r>
            <a:endParaRPr kumimoji="1" lang="ja-JP" altLang="en-US" sz="2400" dirty="0"/>
          </a:p>
        </p:txBody>
      </p:sp>
      <p:cxnSp>
        <p:nvCxnSpPr>
          <p:cNvPr id="6" name="直線矢印コネクタ 5"/>
          <p:cNvCxnSpPr/>
          <p:nvPr/>
        </p:nvCxnSpPr>
        <p:spPr>
          <a:xfrm>
            <a:off x="827584" y="4869160"/>
            <a:ext cx="302433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V="1">
            <a:off x="827584" y="2564904"/>
            <a:ext cx="0" cy="23042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851920" y="4869160"/>
            <a:ext cx="252028"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y</a:t>
            </a:r>
            <a:endParaRPr kumimoji="1" lang="ja-JP" altLang="en-US" i="1" dirty="0">
              <a:latin typeface="Times New Roman" pitchFamily="18" charset="0"/>
              <a:cs typeface="Times New Roman" pitchFamily="18" charset="0"/>
            </a:endParaRPr>
          </a:p>
        </p:txBody>
      </p:sp>
      <p:sp>
        <p:nvSpPr>
          <p:cNvPr id="17" name="テキスト ボックス 16"/>
          <p:cNvSpPr txBox="1"/>
          <p:nvPr/>
        </p:nvSpPr>
        <p:spPr>
          <a:xfrm>
            <a:off x="486716" y="2187581"/>
            <a:ext cx="616219"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R</a:t>
            </a:r>
            <a:r>
              <a:rPr kumimoji="1" lang="en-US" altLang="ja-JP" dirty="0">
                <a:latin typeface="Times New Roman" pitchFamily="18" charset="0"/>
                <a:cs typeface="Times New Roman" pitchFamily="18" charset="0"/>
              </a:rPr>
              <a:t>(</a:t>
            </a:r>
            <a:r>
              <a:rPr kumimoji="1" lang="en-US" altLang="ja-JP" i="1" dirty="0">
                <a:latin typeface="Times New Roman" pitchFamily="18" charset="0"/>
                <a:cs typeface="Times New Roman" pitchFamily="18" charset="0"/>
              </a:rPr>
              <a:t>y</a:t>
            </a:r>
            <a:r>
              <a:rPr kumimoji="1" lang="en-US" altLang="ja-JP" dirty="0">
                <a:latin typeface="Times New Roman" pitchFamily="18" charset="0"/>
                <a:cs typeface="Times New Roman" pitchFamily="18" charset="0"/>
              </a:rPr>
              <a:t>)</a:t>
            </a:r>
            <a:endParaRPr kumimoji="1" lang="ja-JP" altLang="en-US" dirty="0">
              <a:latin typeface="Times New Roman" pitchFamily="18" charset="0"/>
              <a:cs typeface="Times New Roman" pitchFamily="18" charset="0"/>
            </a:endParaRPr>
          </a:p>
        </p:txBody>
      </p:sp>
      <p:sp>
        <p:nvSpPr>
          <p:cNvPr id="25" name="フリーフォーム 24"/>
          <p:cNvSpPr/>
          <p:nvPr/>
        </p:nvSpPr>
        <p:spPr>
          <a:xfrm>
            <a:off x="782133" y="2780928"/>
            <a:ext cx="2489607" cy="2088232"/>
          </a:xfrm>
          <a:custGeom>
            <a:avLst/>
            <a:gdLst>
              <a:gd name="connsiteX0" fmla="*/ 0 w 2205872"/>
              <a:gd name="connsiteY0" fmla="*/ 1423447 h 1423447"/>
              <a:gd name="connsiteX1" fmla="*/ 490194 w 2205872"/>
              <a:gd name="connsiteY1" fmla="*/ 820131 h 1423447"/>
              <a:gd name="connsiteX2" fmla="*/ 1253765 w 2205872"/>
              <a:gd name="connsiteY2" fmla="*/ 320511 h 1423447"/>
              <a:gd name="connsiteX3" fmla="*/ 2205872 w 2205872"/>
              <a:gd name="connsiteY3" fmla="*/ 0 h 1423447"/>
            </a:gdLst>
            <a:ahLst/>
            <a:cxnLst>
              <a:cxn ang="0">
                <a:pos x="connsiteX0" y="connsiteY0"/>
              </a:cxn>
              <a:cxn ang="0">
                <a:pos x="connsiteX1" y="connsiteY1"/>
              </a:cxn>
              <a:cxn ang="0">
                <a:pos x="connsiteX2" y="connsiteY2"/>
              </a:cxn>
              <a:cxn ang="0">
                <a:pos x="connsiteX3" y="connsiteY3"/>
              </a:cxn>
            </a:cxnLst>
            <a:rect l="l" t="t" r="r" b="b"/>
            <a:pathLst>
              <a:path w="2205872" h="1423447">
                <a:moveTo>
                  <a:pt x="0" y="1423447"/>
                </a:moveTo>
                <a:cubicBezTo>
                  <a:pt x="140616" y="1213700"/>
                  <a:pt x="281233" y="1003954"/>
                  <a:pt x="490194" y="820131"/>
                </a:cubicBezTo>
                <a:cubicBezTo>
                  <a:pt x="699155" y="636308"/>
                  <a:pt x="967819" y="457199"/>
                  <a:pt x="1253765" y="320511"/>
                </a:cubicBezTo>
                <a:cubicBezTo>
                  <a:pt x="1539711" y="183822"/>
                  <a:pt x="1872791" y="91911"/>
                  <a:pt x="2205872" y="0"/>
                </a:cubicBezTo>
              </a:path>
            </a:pathLst>
          </a:custGeom>
          <a:ln w="381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mc:AlternateContent xmlns:mc="http://schemas.openxmlformats.org/markup-compatibility/2006">
        <mc:Choice xmlns:a14="http://schemas.microsoft.com/office/drawing/2010/main" Requires="a14">
          <p:sp>
            <p:nvSpPr>
              <p:cNvPr id="26" name="オブジェクト 25"/>
              <p:cNvSpPr txBox="1"/>
              <p:nvPr/>
            </p:nvSpPr>
            <p:spPr>
              <a:xfrm>
                <a:off x="3995937" y="3483852"/>
                <a:ext cx="4752528" cy="1450332"/>
              </a:xfrm>
              <a:prstGeom prst="rect">
                <a:avLst/>
              </a:prstGeom>
            </p:spPr>
            <p:txBody>
              <a:bodyPr>
                <a:noAutofit/>
              </a:bodyPr>
              <a:lstStyle/>
              <a:p>
                <a:pPr/>
                <a:r>
                  <a:rPr lang="ja-JP" altLang="en-US" sz="2000" dirty="0">
                    <a:solidFill>
                      <a:srgbClr val="000000"/>
                    </a:solidFill>
                    <a:latin typeface="Cambria Math" panose="02040503050406030204" pitchFamily="18" charset="0"/>
                  </a:rPr>
                  <a:t>期待収入</a:t>
                </a:r>
                <a:endParaRPr lang="en-US" altLang="ja-JP" sz="2000" dirty="0">
                  <a:solidFill>
                    <a:srgbClr val="000000"/>
                  </a:solidFill>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m:rPr>
                          <m:sty m:val="p"/>
                        </m:rPr>
                        <a:rPr lang="en-US" altLang="ja-JP" sz="2000" i="1" dirty="0">
                          <a:solidFill>
                            <a:srgbClr val="000000"/>
                          </a:solidFill>
                          <a:latin typeface="Cambria Math" panose="02040503050406030204" pitchFamily="18" charset="0"/>
                        </a:rPr>
                        <m:t>E</m:t>
                      </m:r>
                      <m:r>
                        <a:rPr lang="en-US" altLang="ja-JP" sz="2000" i="1" dirty="0">
                          <a:solidFill>
                            <a:srgbClr val="000000"/>
                          </a:solidFill>
                          <a:latin typeface="Cambria Math" panose="02040503050406030204" pitchFamily="18" charset="0"/>
                        </a:rPr>
                        <m:t>𝑅</m:t>
                      </m:r>
                      <m:r>
                        <a:rPr lang="en-US" altLang="ja-JP" sz="2000" i="1" dirty="0" smtClean="0">
                          <a:solidFill>
                            <a:srgbClr val="000000"/>
                          </a:solidFill>
                          <a:latin typeface="Cambria Math" panose="02040503050406030204" pitchFamily="18" charset="0"/>
                        </a:rPr>
                        <m:t>(</m:t>
                      </m:r>
                      <m:r>
                        <m:rPr>
                          <m:sty m:val="p"/>
                        </m:rPr>
                        <a:rPr lang="en-US" altLang="ja-JP" sz="2000" i="0" dirty="0" smtClean="0">
                          <a:solidFill>
                            <a:srgbClr val="000000"/>
                          </a:solidFill>
                          <a:latin typeface="Cambria Math" panose="02040503050406030204" pitchFamily="18" charset="0"/>
                        </a:rPr>
                        <m:t>y</m:t>
                      </m:r>
                      <m:r>
                        <a:rPr lang="en-US" altLang="ja-JP" sz="2000" i="1" dirty="0" smtClean="0">
                          <a:solidFill>
                            <a:srgbClr val="000000"/>
                          </a:solidFill>
                          <a:latin typeface="Cambria Math" panose="02040503050406030204" pitchFamily="18" charset="0"/>
                        </a:rPr>
                        <m:t>)</m:t>
                      </m:r>
                      <m:r>
                        <a:rPr lang="ja-JP" altLang="en-US" sz="2000" i="1" dirty="0">
                          <a:solidFill>
                            <a:srgbClr val="000000"/>
                          </a:solidFill>
                          <a:latin typeface="Cambria Math" panose="02040503050406030204" pitchFamily="18" charset="0"/>
                        </a:rPr>
                        <m:t>＝</m:t>
                      </m:r>
                      <m:r>
                        <a:rPr lang="ja-JP" altLang="en-US" sz="2000" i="1">
                          <a:solidFill>
                            <a:srgbClr val="000000"/>
                          </a:solidFill>
                          <a:latin typeface="Cambria Math" panose="02040503050406030204" pitchFamily="18" charset="0"/>
                        </a:rPr>
                        <m:t>𝑝</m:t>
                      </m:r>
                      <m:d>
                        <m:dPr>
                          <m:ctrlPr>
                            <a:rPr lang="ja-JP" altLang="en-US" sz="2000" i="1">
                              <a:solidFill>
                                <a:srgbClr val="000000"/>
                              </a:solidFill>
                              <a:latin typeface="Cambria Math" panose="02040503050406030204" pitchFamily="18" charset="0"/>
                            </a:rPr>
                          </m:ctrlPr>
                        </m:dPr>
                        <m:e>
                          <m:r>
                            <a:rPr lang="ja-JP" altLang="en-US" sz="2000" i="1">
                              <a:solidFill>
                                <a:srgbClr val="000000"/>
                              </a:solidFill>
                              <a:latin typeface="Cambria Math" panose="02040503050406030204" pitchFamily="18" charset="0"/>
                            </a:rPr>
                            <m:t>𝑥</m:t>
                          </m:r>
                        </m:e>
                      </m:d>
                      <m:sSub>
                        <m:sSubPr>
                          <m:ctrlPr>
                            <a:rPr lang="ja-JP" altLang="en-US" sz="2000" i="1">
                              <a:solidFill>
                                <a:srgbClr val="000000"/>
                              </a:solidFill>
                              <a:latin typeface="Cambria Math" panose="02040503050406030204" pitchFamily="18" charset="0"/>
                            </a:rPr>
                          </m:ctrlPr>
                        </m:sSubPr>
                        <m:e>
                          <m:r>
                            <a:rPr lang="ja-JP" altLang="en-US" sz="2000" i="1">
                              <a:solidFill>
                                <a:srgbClr val="000000"/>
                              </a:solidFill>
                              <a:latin typeface="Cambria Math" panose="02040503050406030204" pitchFamily="18" charset="0"/>
                            </a:rPr>
                            <m:t>𝑅</m:t>
                          </m:r>
                        </m:e>
                        <m:sub>
                          <m:r>
                            <a:rPr lang="ja-JP" altLang="en-US" sz="2000" i="1">
                              <a:solidFill>
                                <a:srgbClr val="000000"/>
                              </a:solidFill>
                              <a:latin typeface="Cambria Math" panose="02040503050406030204" pitchFamily="18" charset="0"/>
                            </a:rPr>
                            <m:t>𝑝</m:t>
                          </m:r>
                        </m:sub>
                      </m:sSub>
                      <m:d>
                        <m:dPr>
                          <m:ctrlPr>
                            <a:rPr lang="ja-JP" altLang="en-US" sz="2000" i="1">
                              <a:solidFill>
                                <a:srgbClr val="000000"/>
                              </a:solidFill>
                              <a:latin typeface="Cambria Math" panose="02040503050406030204" pitchFamily="18" charset="0"/>
                            </a:rPr>
                          </m:ctrlPr>
                        </m:dPr>
                        <m:e>
                          <m:r>
                            <a:rPr lang="ja-JP" altLang="en-US" sz="2000" i="1">
                              <a:solidFill>
                                <a:srgbClr val="000000"/>
                              </a:solidFill>
                              <a:latin typeface="Cambria Math" panose="02040503050406030204" pitchFamily="18" charset="0"/>
                            </a:rPr>
                            <m:t>𝑦</m:t>
                          </m:r>
                        </m:e>
                      </m:d>
                      <m:r>
                        <a:rPr lang="ja-JP" altLang="en-US" sz="2000" i="1">
                          <a:solidFill>
                            <a:srgbClr val="000000"/>
                          </a:solidFill>
                          <a:latin typeface="Cambria Math" panose="02040503050406030204" pitchFamily="18" charset="0"/>
                        </a:rPr>
                        <m:t>+</m:t>
                      </m:r>
                      <m:d>
                        <m:dPr>
                          <m:ctrlPr>
                            <a:rPr lang="ja-JP" altLang="en-US" sz="2000" i="1">
                              <a:solidFill>
                                <a:srgbClr val="000000"/>
                              </a:solidFill>
                              <a:latin typeface="Cambria Math" panose="02040503050406030204" pitchFamily="18" charset="0"/>
                            </a:rPr>
                          </m:ctrlPr>
                        </m:dPr>
                        <m:e>
                          <m:r>
                            <a:rPr lang="ja-JP" altLang="en-US" sz="2000" i="1">
                              <a:solidFill>
                                <a:srgbClr val="000000"/>
                              </a:solidFill>
                              <a:latin typeface="Cambria Math" panose="02040503050406030204" pitchFamily="18" charset="0"/>
                            </a:rPr>
                            <m:t>1−</m:t>
                          </m:r>
                          <m:r>
                            <a:rPr lang="ja-JP" altLang="en-US" sz="2000" i="1">
                              <a:solidFill>
                                <a:srgbClr val="000000"/>
                              </a:solidFill>
                              <a:latin typeface="Cambria Math" panose="02040503050406030204" pitchFamily="18" charset="0"/>
                            </a:rPr>
                            <m:t>𝑝</m:t>
                          </m:r>
                          <m:d>
                            <m:dPr>
                              <m:ctrlPr>
                                <a:rPr lang="ja-JP" altLang="en-US" sz="2000" i="1">
                                  <a:solidFill>
                                    <a:srgbClr val="000000"/>
                                  </a:solidFill>
                                  <a:latin typeface="Cambria Math" panose="02040503050406030204" pitchFamily="18" charset="0"/>
                                </a:rPr>
                              </m:ctrlPr>
                            </m:dPr>
                            <m:e>
                              <m:r>
                                <a:rPr lang="ja-JP" altLang="en-US" sz="2000" i="1">
                                  <a:solidFill>
                                    <a:srgbClr val="000000"/>
                                  </a:solidFill>
                                  <a:latin typeface="Cambria Math" panose="02040503050406030204" pitchFamily="18" charset="0"/>
                                </a:rPr>
                                <m:t>𝑥</m:t>
                              </m:r>
                            </m:e>
                          </m:d>
                        </m:e>
                      </m:d>
                      <m:sSub>
                        <m:sSubPr>
                          <m:ctrlPr>
                            <a:rPr lang="ja-JP" altLang="en-US" sz="2000" i="1">
                              <a:solidFill>
                                <a:srgbClr val="000000"/>
                              </a:solidFill>
                              <a:latin typeface="Cambria Math" panose="02040503050406030204" pitchFamily="18" charset="0"/>
                            </a:rPr>
                          </m:ctrlPr>
                        </m:sSubPr>
                        <m:e>
                          <m:r>
                            <a:rPr lang="ja-JP" altLang="en-US" sz="2000" i="1">
                              <a:solidFill>
                                <a:srgbClr val="000000"/>
                              </a:solidFill>
                              <a:latin typeface="Cambria Math" panose="02040503050406030204" pitchFamily="18" charset="0"/>
                            </a:rPr>
                            <m:t>𝑅</m:t>
                          </m:r>
                        </m:e>
                        <m:sub>
                          <m:r>
                            <a:rPr lang="ja-JP" altLang="en-US" sz="2000" i="1">
                              <a:solidFill>
                                <a:srgbClr val="000000"/>
                              </a:solidFill>
                              <a:latin typeface="Cambria Math" panose="02040503050406030204" pitchFamily="18" charset="0"/>
                            </a:rPr>
                            <m:t>𝑛𝑝</m:t>
                          </m:r>
                        </m:sub>
                      </m:sSub>
                      <m:d>
                        <m:dPr>
                          <m:ctrlPr>
                            <a:rPr lang="ja-JP" altLang="en-US" sz="2000" i="1">
                              <a:solidFill>
                                <a:srgbClr val="000000"/>
                              </a:solidFill>
                              <a:latin typeface="Cambria Math" panose="02040503050406030204" pitchFamily="18" charset="0"/>
                            </a:rPr>
                          </m:ctrlPr>
                        </m:dPr>
                        <m:e>
                          <m:r>
                            <a:rPr lang="ja-JP" altLang="en-US" sz="2000" i="1">
                              <a:solidFill>
                                <a:srgbClr val="000000"/>
                              </a:solidFill>
                              <a:latin typeface="Cambria Math" panose="02040503050406030204" pitchFamily="18" charset="0"/>
                            </a:rPr>
                            <m:t>𝑦</m:t>
                          </m:r>
                        </m:e>
                      </m:d>
                    </m:oMath>
                  </m:oMathPara>
                </a14:m>
                <a:endParaRPr lang="en-US" altLang="ja-JP" sz="2000" dirty="0"/>
              </a:p>
              <a:p>
                <a:pPr/>
                <a:r>
                  <a:rPr lang="ja-JP" altLang="en-US" sz="2000" dirty="0"/>
                  <a:t>期待利潤</a:t>
                </a:r>
                <a:endParaRPr lang="en-US" altLang="ja-JP" sz="2000" dirty="0"/>
              </a:p>
              <a:p>
                <a:pPr/>
                <a14:m>
                  <m:oMathPara xmlns:m="http://schemas.openxmlformats.org/officeDocument/2006/math">
                    <m:oMathParaPr>
                      <m:jc m:val="left"/>
                    </m:oMathParaPr>
                    <m:oMath xmlns:m="http://schemas.openxmlformats.org/officeDocument/2006/math">
                      <m:r>
                        <m:rPr>
                          <m:sty m:val="p"/>
                        </m:rPr>
                        <a:rPr lang="en-US" altLang="ja-JP" sz="2000" b="0" i="0" smtClean="0">
                          <a:latin typeface="Cambria Math" panose="02040503050406030204" pitchFamily="18" charset="0"/>
                        </a:rPr>
                        <m:t>E</m:t>
                      </m:r>
                      <m:r>
                        <a:rPr lang="ja-JP" altLang="en-US" sz="2000" b="0" i="1" smtClean="0">
                          <a:latin typeface="Cambria Math" panose="02040503050406030204" pitchFamily="18" charset="0"/>
                        </a:rPr>
                        <m:t>𝜋</m:t>
                      </m:r>
                      <m:r>
                        <a:rPr lang="en-US" altLang="ja-JP" sz="2000" b="0" i="1" smtClean="0">
                          <a:latin typeface="Cambria Math" panose="02040503050406030204" pitchFamily="18" charset="0"/>
                        </a:rPr>
                        <m:t>=</m:t>
                      </m:r>
                      <m:r>
                        <m:rPr>
                          <m:sty m:val="p"/>
                        </m:rPr>
                        <a:rPr lang="en-US" altLang="ja-JP" sz="2000" b="0" i="0" smtClean="0">
                          <a:latin typeface="Cambria Math" panose="02040503050406030204" pitchFamily="18" charset="0"/>
                        </a:rPr>
                        <m:t>E</m:t>
                      </m:r>
                      <m:r>
                        <a:rPr lang="en-US" altLang="ja-JP" sz="2000" b="0" i="1" smtClean="0">
                          <a:latin typeface="Cambria Math" panose="02040503050406030204" pitchFamily="18" charset="0"/>
                        </a:rPr>
                        <m:t>𝑅</m:t>
                      </m:r>
                      <m:d>
                        <m:dPr>
                          <m:ctrlPr>
                            <a:rPr lang="en-US" altLang="ja-JP" sz="2000" b="0" i="1" smtClean="0">
                              <a:latin typeface="Cambria Math" panose="02040503050406030204" pitchFamily="18" charset="0"/>
                            </a:rPr>
                          </m:ctrlPr>
                        </m:dPr>
                        <m:e>
                          <m:r>
                            <a:rPr lang="en-US" altLang="ja-JP" sz="2000" b="0" i="1" smtClean="0">
                              <a:latin typeface="Cambria Math" panose="02040503050406030204" pitchFamily="18" charset="0"/>
                            </a:rPr>
                            <m:t>𝑦</m:t>
                          </m:r>
                        </m:e>
                      </m:d>
                      <m:r>
                        <a:rPr lang="en-US" altLang="ja-JP" sz="2000" b="0" i="1" smtClean="0">
                          <a:latin typeface="Cambria Math" panose="02040503050406030204" pitchFamily="18" charset="0"/>
                        </a:rPr>
                        <m:t>−</m:t>
                      </m:r>
                      <m:r>
                        <a:rPr lang="en-US" altLang="ja-JP" sz="2000" b="0" i="1" smtClean="0">
                          <a:latin typeface="Cambria Math" panose="02040503050406030204" pitchFamily="18" charset="0"/>
                        </a:rPr>
                        <m:t>𝑦</m:t>
                      </m:r>
                    </m:oMath>
                  </m:oMathPara>
                </a14:m>
                <a:endParaRPr lang="ja-JP" altLang="en-US" sz="2000" dirty="0"/>
              </a:p>
            </p:txBody>
          </p:sp>
        </mc:Choice>
        <mc:Fallback>
          <p:sp>
            <p:nvSpPr>
              <p:cNvPr id="26" name="オブジェクト 25"/>
              <p:cNvSpPr txBox="1">
                <a:spLocks noRot="1" noChangeAspect="1" noMove="1" noResize="1" noEditPoints="1" noAdjustHandles="1" noChangeArrowheads="1" noChangeShapeType="1" noTextEdit="1"/>
              </p:cNvSpPr>
              <p:nvPr/>
            </p:nvSpPr>
            <p:spPr>
              <a:xfrm>
                <a:off x="3995937" y="3483852"/>
                <a:ext cx="4752528" cy="1450332"/>
              </a:xfrm>
              <a:prstGeom prst="rect">
                <a:avLst/>
              </a:prstGeom>
              <a:blipFill>
                <a:blip r:embed="rId2"/>
                <a:stretch>
                  <a:fillRect l="-1412" t="-1681"/>
                </a:stretch>
              </a:blipFill>
            </p:spPr>
            <p:txBody>
              <a:bodyPr/>
              <a:lstStyle/>
              <a:p>
                <a:r>
                  <a:rPr lang="ja-JP" altLang="en-US">
                    <a:noFill/>
                  </a:rPr>
                  <a:t> </a:t>
                </a:r>
              </a:p>
            </p:txBody>
          </p:sp>
        </mc:Fallback>
      </mc:AlternateContent>
      <p:cxnSp>
        <p:nvCxnSpPr>
          <p:cNvPr id="9" name="直線コネクタ 8"/>
          <p:cNvCxnSpPr/>
          <p:nvPr/>
        </p:nvCxnSpPr>
        <p:spPr>
          <a:xfrm>
            <a:off x="1421556" y="4259928"/>
            <a:ext cx="0" cy="6609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2006108" y="3358320"/>
            <a:ext cx="8404" cy="1510840"/>
          </a:xfrm>
          <a:prstGeom prst="line">
            <a:avLst/>
          </a:prstGeom>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259632" y="4869160"/>
            <a:ext cx="432048"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y</a:t>
            </a:r>
            <a:r>
              <a:rPr kumimoji="1" lang="en-US" altLang="ja-JP" baseline="30000" dirty="0">
                <a:latin typeface="Times New Roman" pitchFamily="18" charset="0"/>
                <a:cs typeface="Times New Roman" pitchFamily="18" charset="0"/>
              </a:rPr>
              <a:t>*</a:t>
            </a:r>
            <a:endParaRPr kumimoji="1" lang="ja-JP" altLang="en-US" baseline="30000" dirty="0">
              <a:latin typeface="Times New Roman" pitchFamily="18" charset="0"/>
              <a:cs typeface="Times New Roman" pitchFamily="18" charset="0"/>
            </a:endParaRPr>
          </a:p>
        </p:txBody>
      </p:sp>
      <p:sp>
        <p:nvSpPr>
          <p:cNvPr id="29" name="テキスト ボックス 28"/>
          <p:cNvSpPr txBox="1"/>
          <p:nvPr/>
        </p:nvSpPr>
        <p:spPr>
          <a:xfrm>
            <a:off x="1776228" y="4867832"/>
            <a:ext cx="553248"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y</a:t>
            </a:r>
            <a:r>
              <a:rPr kumimoji="1" lang="en-US" altLang="ja-JP" i="1" baseline="30000" dirty="0">
                <a:latin typeface="Times New Roman" pitchFamily="18" charset="0"/>
                <a:cs typeface="Times New Roman" pitchFamily="18" charset="0"/>
              </a:rPr>
              <a:t>**</a:t>
            </a:r>
            <a:endParaRPr kumimoji="1" lang="ja-JP" altLang="en-US" i="1" baseline="30000" dirty="0">
              <a:latin typeface="Times New Roman" pitchFamily="18" charset="0"/>
              <a:cs typeface="Times New Roman" pitchFamily="18" charset="0"/>
            </a:endParaRPr>
          </a:p>
        </p:txBody>
      </p:sp>
      <p:sp>
        <p:nvSpPr>
          <p:cNvPr id="15" name="テキスト ボックス 14"/>
          <p:cNvSpPr txBox="1"/>
          <p:nvPr/>
        </p:nvSpPr>
        <p:spPr>
          <a:xfrm>
            <a:off x="4115443" y="2019354"/>
            <a:ext cx="4534682" cy="1323439"/>
          </a:xfrm>
          <a:prstGeom prst="rect">
            <a:avLst/>
          </a:prstGeom>
          <a:noFill/>
        </p:spPr>
        <p:txBody>
          <a:bodyPr wrap="square" rtlCol="0">
            <a:spAutoFit/>
          </a:bodyPr>
          <a:lstStyle/>
          <a:p>
            <a:r>
              <a:rPr kumimoji="1" lang="ja-JP" altLang="en-US" sz="2000" dirty="0"/>
              <a:t>単純化のため，状態は</a:t>
            </a:r>
            <a:r>
              <a:rPr kumimoji="1" lang="en-US" altLang="ja-JP" sz="2000" dirty="0"/>
              <a:t>2</a:t>
            </a:r>
            <a:r>
              <a:rPr kumimoji="1" lang="ja-JP" altLang="en-US" sz="2000" dirty="0"/>
              <a:t>つ</a:t>
            </a:r>
            <a:endParaRPr kumimoji="1" lang="en-US" altLang="ja-JP" sz="2000" dirty="0"/>
          </a:p>
          <a:p>
            <a:r>
              <a:rPr lang="ja-JP" altLang="en-US" sz="2000" dirty="0"/>
              <a:t>契約が履行された場合　</a:t>
            </a:r>
            <a:r>
              <a:rPr lang="en-US" altLang="ja-JP" sz="2000" dirty="0"/>
              <a:t>	</a:t>
            </a:r>
            <a:r>
              <a:rPr lang="en-US" altLang="ja-JP" sz="2000" i="1" dirty="0">
                <a:latin typeface="Times New Roman" pitchFamily="18" charset="0"/>
                <a:cs typeface="Times New Roman" pitchFamily="18" charset="0"/>
              </a:rPr>
              <a:t>R</a:t>
            </a:r>
            <a:r>
              <a:rPr lang="en-US" altLang="ja-JP" sz="2000" i="1" baseline="-25000" dirty="0">
                <a:latin typeface="Times New Roman" pitchFamily="18" charset="0"/>
                <a:cs typeface="Times New Roman" pitchFamily="18" charset="0"/>
              </a:rPr>
              <a:t>p</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y</a:t>
            </a:r>
            <a:r>
              <a:rPr lang="en-US" altLang="ja-JP" sz="2000" dirty="0">
                <a:latin typeface="Times New Roman" pitchFamily="18" charset="0"/>
                <a:cs typeface="Times New Roman" pitchFamily="18" charset="0"/>
              </a:rPr>
              <a:t>)</a:t>
            </a:r>
          </a:p>
          <a:p>
            <a:r>
              <a:rPr kumimoji="1" lang="ja-JP" altLang="en-US" sz="2000" dirty="0"/>
              <a:t>契約が履行されなかった場合　</a:t>
            </a:r>
            <a:r>
              <a:rPr kumimoji="1" lang="en-US" altLang="ja-JP" sz="2000" i="1" dirty="0" err="1">
                <a:latin typeface="Times New Roman" pitchFamily="18" charset="0"/>
                <a:cs typeface="Times New Roman" pitchFamily="18" charset="0"/>
              </a:rPr>
              <a:t>R</a:t>
            </a:r>
            <a:r>
              <a:rPr kumimoji="1" lang="en-US" altLang="ja-JP" sz="2000" i="1" baseline="-25000" dirty="0" err="1">
                <a:latin typeface="Times New Roman" pitchFamily="18" charset="0"/>
                <a:cs typeface="Times New Roman" pitchFamily="18" charset="0"/>
              </a:rPr>
              <a:t>np</a:t>
            </a:r>
            <a:r>
              <a:rPr kumimoji="1" lang="en-US" altLang="ja-JP" sz="2000" dirty="0">
                <a:latin typeface="Times New Roman" pitchFamily="18" charset="0"/>
                <a:cs typeface="Times New Roman" pitchFamily="18" charset="0"/>
              </a:rPr>
              <a:t>(</a:t>
            </a:r>
            <a:r>
              <a:rPr kumimoji="1" lang="en-US" altLang="ja-JP" sz="2000" i="1" dirty="0">
                <a:latin typeface="Times New Roman" pitchFamily="18" charset="0"/>
                <a:cs typeface="Times New Roman" pitchFamily="18" charset="0"/>
              </a:rPr>
              <a:t>y</a:t>
            </a:r>
            <a:r>
              <a:rPr kumimoji="1" lang="en-US" altLang="ja-JP" sz="2000" dirty="0">
                <a:latin typeface="Times New Roman" pitchFamily="18" charset="0"/>
                <a:cs typeface="Times New Roman" pitchFamily="18" charset="0"/>
              </a:rPr>
              <a:t>)</a:t>
            </a:r>
          </a:p>
          <a:p>
            <a:r>
              <a:rPr lang="en-US" altLang="ja-JP" sz="2000" i="1" dirty="0">
                <a:latin typeface="Times New Roman" pitchFamily="18" charset="0"/>
                <a:cs typeface="Times New Roman" pitchFamily="18" charset="0"/>
              </a:rPr>
              <a:t>y</a:t>
            </a:r>
            <a:r>
              <a:rPr lang="en-US" altLang="ja-JP" sz="2000" dirty="0">
                <a:latin typeface="Times New Roman" pitchFamily="18" charset="0"/>
                <a:cs typeface="Times New Roman" pitchFamily="18" charset="0"/>
              </a:rPr>
              <a:t> </a:t>
            </a:r>
            <a:r>
              <a:rPr lang="ja-JP" altLang="en-US" sz="2000" dirty="0">
                <a:latin typeface="Times New Roman" pitchFamily="18" charset="0"/>
                <a:cs typeface="Times New Roman" pitchFamily="18" charset="0"/>
              </a:rPr>
              <a:t>投資の水準：　</a:t>
            </a:r>
            <a:r>
              <a:rPr lang="en-US" altLang="ja-JP" sz="2000" dirty="0">
                <a:latin typeface="Times New Roman" pitchFamily="18" charset="0"/>
                <a:cs typeface="Times New Roman" pitchFamily="18" charset="0"/>
              </a:rPr>
              <a:t>1</a:t>
            </a:r>
            <a:r>
              <a:rPr lang="ja-JP" altLang="en-US" sz="2000" dirty="0">
                <a:latin typeface="Times New Roman" pitchFamily="18" charset="0"/>
                <a:cs typeface="Times New Roman" pitchFamily="18" charset="0"/>
              </a:rPr>
              <a:t>単位の費用</a:t>
            </a:r>
            <a:r>
              <a:rPr lang="en-US" altLang="ja-JP" sz="2000" dirty="0">
                <a:latin typeface="Times New Roman" pitchFamily="18" charset="0"/>
                <a:cs typeface="Times New Roman" pitchFamily="18" charset="0"/>
              </a:rPr>
              <a:t>=1</a:t>
            </a:r>
            <a:endParaRPr kumimoji="1" lang="ja-JP" altLang="en-US" sz="2000" dirty="0">
              <a:latin typeface="Times New Roman" pitchFamily="18" charset="0"/>
              <a:cs typeface="Times New Roman" pitchFamily="18" charset="0"/>
            </a:endParaRPr>
          </a:p>
        </p:txBody>
      </p:sp>
      <p:sp>
        <p:nvSpPr>
          <p:cNvPr id="23" name="テキスト ボックス 22"/>
          <p:cNvSpPr txBox="1"/>
          <p:nvPr/>
        </p:nvSpPr>
        <p:spPr>
          <a:xfrm>
            <a:off x="1338305" y="2377609"/>
            <a:ext cx="1440160" cy="338554"/>
          </a:xfrm>
          <a:prstGeom prst="rect">
            <a:avLst/>
          </a:prstGeom>
          <a:noFill/>
        </p:spPr>
        <p:txBody>
          <a:bodyPr wrap="square" rtlCol="0">
            <a:spAutoFit/>
          </a:bodyPr>
          <a:lstStyle/>
          <a:p>
            <a:r>
              <a:rPr kumimoji="1" lang="ja-JP" altLang="en-US" sz="1600" dirty="0"/>
              <a:t>投資のコスト</a:t>
            </a:r>
          </a:p>
        </p:txBody>
      </p:sp>
      <p:sp>
        <p:nvSpPr>
          <p:cNvPr id="24" name="テキスト ボックス 23"/>
          <p:cNvSpPr txBox="1"/>
          <p:nvPr/>
        </p:nvSpPr>
        <p:spPr>
          <a:xfrm>
            <a:off x="3275856" y="2556914"/>
            <a:ext cx="720080" cy="369332"/>
          </a:xfrm>
          <a:prstGeom prst="rect">
            <a:avLst/>
          </a:prstGeom>
          <a:noFill/>
        </p:spPr>
        <p:txBody>
          <a:bodyPr wrap="square" rtlCol="0">
            <a:spAutoFit/>
          </a:bodyPr>
          <a:lstStyle/>
          <a:p>
            <a:r>
              <a:rPr kumimoji="1" lang="en-US" altLang="ja-JP" i="1" dirty="0" err="1">
                <a:latin typeface="Times New Roman" pitchFamily="18" charset="0"/>
                <a:cs typeface="Times New Roman" pitchFamily="18" charset="0"/>
              </a:rPr>
              <a:t>R</a:t>
            </a:r>
            <a:r>
              <a:rPr kumimoji="1" lang="en-US" altLang="ja-JP" i="1" baseline="-25000" dirty="0" err="1">
                <a:latin typeface="Times New Roman" pitchFamily="18" charset="0"/>
                <a:cs typeface="Times New Roman" pitchFamily="18" charset="0"/>
              </a:rPr>
              <a:t>p</a:t>
            </a:r>
            <a:r>
              <a:rPr kumimoji="1" lang="en-US" altLang="ja-JP" dirty="0">
                <a:latin typeface="Times New Roman" pitchFamily="18" charset="0"/>
                <a:cs typeface="Times New Roman" pitchFamily="18" charset="0"/>
              </a:rPr>
              <a:t>(</a:t>
            </a:r>
            <a:r>
              <a:rPr kumimoji="1" lang="en-US" altLang="ja-JP" i="1" dirty="0">
                <a:latin typeface="Times New Roman" pitchFamily="18" charset="0"/>
                <a:cs typeface="Times New Roman" pitchFamily="18" charset="0"/>
              </a:rPr>
              <a:t>y</a:t>
            </a:r>
            <a:r>
              <a:rPr kumimoji="1" lang="en-US" altLang="ja-JP" dirty="0">
                <a:latin typeface="Times New Roman" pitchFamily="18" charset="0"/>
                <a:cs typeface="Times New Roman" pitchFamily="18" charset="0"/>
              </a:rPr>
              <a:t>)</a:t>
            </a:r>
            <a:endParaRPr kumimoji="1" lang="ja-JP" altLang="en-US" dirty="0">
              <a:latin typeface="Times New Roman" pitchFamily="18" charset="0"/>
              <a:cs typeface="Times New Roman" pitchFamily="18" charset="0"/>
            </a:endParaRPr>
          </a:p>
        </p:txBody>
      </p:sp>
      <p:sp>
        <p:nvSpPr>
          <p:cNvPr id="30" name="テキスト ボックス 29"/>
          <p:cNvSpPr txBox="1"/>
          <p:nvPr/>
        </p:nvSpPr>
        <p:spPr>
          <a:xfrm>
            <a:off x="3110928" y="3532366"/>
            <a:ext cx="867006" cy="369332"/>
          </a:xfrm>
          <a:prstGeom prst="rect">
            <a:avLst/>
          </a:prstGeom>
          <a:noFill/>
        </p:spPr>
        <p:txBody>
          <a:bodyPr wrap="square" rtlCol="0">
            <a:spAutoFit/>
          </a:bodyPr>
          <a:lstStyle/>
          <a:p>
            <a:r>
              <a:rPr kumimoji="1" lang="en-US" altLang="ja-JP" i="1" dirty="0" err="1">
                <a:latin typeface="Times New Roman" pitchFamily="18" charset="0"/>
                <a:cs typeface="Times New Roman" pitchFamily="18" charset="0"/>
              </a:rPr>
              <a:t>R</a:t>
            </a:r>
            <a:r>
              <a:rPr kumimoji="1" lang="en-US" altLang="ja-JP" i="1" baseline="-25000" dirty="0" err="1">
                <a:latin typeface="Times New Roman" pitchFamily="18" charset="0"/>
                <a:cs typeface="Times New Roman" pitchFamily="18" charset="0"/>
              </a:rPr>
              <a:t>np</a:t>
            </a:r>
            <a:r>
              <a:rPr kumimoji="1" lang="en-US" altLang="ja-JP" dirty="0">
                <a:latin typeface="Times New Roman" pitchFamily="18" charset="0"/>
                <a:cs typeface="Times New Roman" pitchFamily="18" charset="0"/>
              </a:rPr>
              <a:t>(</a:t>
            </a:r>
            <a:r>
              <a:rPr kumimoji="1" lang="en-US" altLang="ja-JP" i="1" dirty="0">
                <a:latin typeface="Times New Roman" pitchFamily="18" charset="0"/>
                <a:cs typeface="Times New Roman" pitchFamily="18" charset="0"/>
              </a:rPr>
              <a:t>y</a:t>
            </a:r>
            <a:r>
              <a:rPr kumimoji="1" lang="en-US" altLang="ja-JP" dirty="0">
                <a:latin typeface="Times New Roman" pitchFamily="18" charset="0"/>
                <a:cs typeface="Times New Roman" pitchFamily="18" charset="0"/>
              </a:rPr>
              <a:t>)</a:t>
            </a:r>
            <a:endParaRPr kumimoji="1" lang="ja-JP" altLang="en-US" dirty="0">
              <a:latin typeface="Times New Roman" pitchFamily="18" charset="0"/>
              <a:cs typeface="Times New Roman" pitchFamily="18" charset="0"/>
            </a:endParaRPr>
          </a:p>
        </p:txBody>
      </p:sp>
      <p:sp>
        <p:nvSpPr>
          <p:cNvPr id="36" name="テキスト ボックス 35"/>
          <p:cNvSpPr txBox="1"/>
          <p:nvPr/>
        </p:nvSpPr>
        <p:spPr>
          <a:xfrm>
            <a:off x="2006108" y="5238492"/>
            <a:ext cx="2997940" cy="369332"/>
          </a:xfrm>
          <a:prstGeom prst="rect">
            <a:avLst/>
          </a:prstGeom>
          <a:noFill/>
        </p:spPr>
        <p:txBody>
          <a:bodyPr wrap="square" rtlCol="0">
            <a:spAutoFit/>
          </a:bodyPr>
          <a:lstStyle/>
          <a:p>
            <a:r>
              <a:rPr kumimoji="1" lang="ja-JP" altLang="en-US" dirty="0"/>
              <a:t>契約履行の場合の最適な</a:t>
            </a:r>
            <a:r>
              <a:rPr kumimoji="1" lang="en-US" altLang="ja-JP" dirty="0"/>
              <a:t>y</a:t>
            </a:r>
            <a:endParaRPr kumimoji="1" lang="ja-JP" altLang="en-US" dirty="0"/>
          </a:p>
        </p:txBody>
      </p:sp>
      <p:sp>
        <p:nvSpPr>
          <p:cNvPr id="37" name="テキスト ボックス 36"/>
          <p:cNvSpPr txBox="1"/>
          <p:nvPr/>
        </p:nvSpPr>
        <p:spPr>
          <a:xfrm>
            <a:off x="1084034" y="5781939"/>
            <a:ext cx="3240360" cy="369332"/>
          </a:xfrm>
          <a:prstGeom prst="rect">
            <a:avLst/>
          </a:prstGeom>
          <a:noFill/>
        </p:spPr>
        <p:txBody>
          <a:bodyPr wrap="square" rtlCol="0">
            <a:spAutoFit/>
          </a:bodyPr>
          <a:lstStyle/>
          <a:p>
            <a:r>
              <a:rPr kumimoji="1" lang="ja-JP" altLang="en-US" dirty="0"/>
              <a:t>契約不履行の場合の最適なｙ</a:t>
            </a:r>
          </a:p>
        </p:txBody>
      </p:sp>
      <p:cxnSp>
        <p:nvCxnSpPr>
          <p:cNvPr id="39" name="直線矢印コネクタ 38"/>
          <p:cNvCxnSpPr/>
          <p:nvPr/>
        </p:nvCxnSpPr>
        <p:spPr>
          <a:xfrm flipH="1" flipV="1">
            <a:off x="2006108" y="5053826"/>
            <a:ext cx="117620"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V="1">
            <a:off x="1421556" y="5238492"/>
            <a:ext cx="0" cy="5434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フリーフォーム 17"/>
          <p:cNvSpPr/>
          <p:nvPr/>
        </p:nvSpPr>
        <p:spPr>
          <a:xfrm>
            <a:off x="827584" y="3652025"/>
            <a:ext cx="2205872" cy="1215807"/>
          </a:xfrm>
          <a:custGeom>
            <a:avLst/>
            <a:gdLst>
              <a:gd name="connsiteX0" fmla="*/ 0 w 2205872"/>
              <a:gd name="connsiteY0" fmla="*/ 1423447 h 1423447"/>
              <a:gd name="connsiteX1" fmla="*/ 490194 w 2205872"/>
              <a:gd name="connsiteY1" fmla="*/ 820131 h 1423447"/>
              <a:gd name="connsiteX2" fmla="*/ 1253765 w 2205872"/>
              <a:gd name="connsiteY2" fmla="*/ 320511 h 1423447"/>
              <a:gd name="connsiteX3" fmla="*/ 2205872 w 2205872"/>
              <a:gd name="connsiteY3" fmla="*/ 0 h 1423447"/>
            </a:gdLst>
            <a:ahLst/>
            <a:cxnLst>
              <a:cxn ang="0">
                <a:pos x="connsiteX0" y="connsiteY0"/>
              </a:cxn>
              <a:cxn ang="0">
                <a:pos x="connsiteX1" y="connsiteY1"/>
              </a:cxn>
              <a:cxn ang="0">
                <a:pos x="connsiteX2" y="connsiteY2"/>
              </a:cxn>
              <a:cxn ang="0">
                <a:pos x="connsiteX3" y="connsiteY3"/>
              </a:cxn>
            </a:cxnLst>
            <a:rect l="l" t="t" r="r" b="b"/>
            <a:pathLst>
              <a:path w="2205872" h="1423447">
                <a:moveTo>
                  <a:pt x="0" y="1423447"/>
                </a:moveTo>
                <a:cubicBezTo>
                  <a:pt x="140616" y="1213700"/>
                  <a:pt x="281233" y="1003954"/>
                  <a:pt x="490194" y="820131"/>
                </a:cubicBezTo>
                <a:cubicBezTo>
                  <a:pt x="699155" y="636308"/>
                  <a:pt x="967819" y="457199"/>
                  <a:pt x="1253765" y="320511"/>
                </a:cubicBezTo>
                <a:cubicBezTo>
                  <a:pt x="1539711" y="183822"/>
                  <a:pt x="1872791" y="91911"/>
                  <a:pt x="2205872" y="0"/>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cxnSp>
        <p:nvCxnSpPr>
          <p:cNvPr id="12" name="直線矢印コネクタ 11">
            <a:extLst>
              <a:ext uri="{FF2B5EF4-FFF2-40B4-BE49-F238E27FC236}">
                <a16:creationId xmlns:a16="http://schemas.microsoft.com/office/drawing/2014/main" id="{2CD3C0BB-D9FC-473F-8B92-C6FA05EEC6E4}"/>
              </a:ext>
            </a:extLst>
          </p:cNvPr>
          <p:cNvCxnSpPr/>
          <p:nvPr/>
        </p:nvCxnSpPr>
        <p:spPr>
          <a:xfrm>
            <a:off x="2339752" y="2716163"/>
            <a:ext cx="648072" cy="4968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325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975798" cy="830997"/>
          </a:xfrm>
        </p:spPr>
        <p:txBody>
          <a:bodyPr/>
          <a:lstStyle/>
          <a:p>
            <a:r>
              <a:rPr kumimoji="1" lang="ja-JP" altLang="en-US" dirty="0"/>
              <a:t>効率的な</a:t>
            </a:r>
            <a:r>
              <a:rPr kumimoji="1" lang="en-US" altLang="ja-JP" dirty="0"/>
              <a:t>(</a:t>
            </a:r>
            <a:r>
              <a:rPr kumimoji="1" lang="en-US" altLang="ja-JP" dirty="0" err="1"/>
              <a:t>x,y</a:t>
            </a:r>
            <a:r>
              <a:rPr kumimoji="1" lang="en-US" altLang="ja-JP" dirty="0"/>
              <a:t>)</a:t>
            </a:r>
            <a:endParaRPr kumimoji="1" lang="ja-JP" altLang="en-US" dirty="0"/>
          </a:p>
        </p:txBody>
      </p:sp>
      <mc:AlternateContent xmlns:mc="http://schemas.openxmlformats.org/markup-compatibility/2006">
        <mc:Choice xmlns:a14="http://schemas.microsoft.com/office/drawing/2010/main" Requires="a14">
          <p:sp>
            <p:nvSpPr>
              <p:cNvPr id="4" name="オブジェクト 3"/>
              <p:cNvSpPr txBox="1"/>
              <p:nvPr/>
            </p:nvSpPr>
            <p:spPr>
              <a:xfrm>
                <a:off x="1076325" y="1844675"/>
                <a:ext cx="7168083" cy="576213"/>
              </a:xfrm>
              <a:prstGeom prst="rect">
                <a:avLst/>
              </a:prstGeom>
            </p:spPr>
            <p:txBody>
              <a:bodyPr>
                <a:noAutofit/>
              </a:bodyPr>
              <a:lstStyle/>
              <a:p>
                <a:pPr/>
                <a14:m>
                  <m:oMathPara xmlns:m="http://schemas.openxmlformats.org/officeDocument/2006/math">
                    <m:oMathParaPr>
                      <m:jc m:val="left"/>
                    </m:oMathParaPr>
                    <m:oMath xmlns:m="http://schemas.openxmlformats.org/officeDocument/2006/math">
                      <m:r>
                        <a:rPr lang="en-US" altLang="ja-JP" b="0" i="1" smtClean="0">
                          <a:latin typeface="Cambria Math" panose="02040503050406030204" pitchFamily="18" charset="0"/>
                        </a:rPr>
                        <m:t>  </m:t>
                      </m:r>
                      <m:r>
                        <a:rPr lang="ja-JP" altLang="en-US" i="1">
                          <a:latin typeface="Cambria Math" panose="02040503050406030204" pitchFamily="18" charset="0"/>
                        </a:rPr>
                        <m:t>𝑉</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𝑝</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d>
                        <m:dPr>
                          <m:ctrlPr>
                            <a:rPr lang="ja-JP" altLang="en-US" sz="2400" i="1">
                              <a:solidFill>
                                <a:srgbClr val="000000"/>
                              </a:solidFill>
                              <a:latin typeface="Cambria Math" panose="02040503050406030204" pitchFamily="18" charset="0"/>
                            </a:rPr>
                          </m:ctrlPr>
                        </m:dPr>
                        <m:e>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𝑝</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e>
                      </m:d>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𝑛𝑝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oMath>
                  </m:oMathPara>
                </a14:m>
                <a:endParaRPr lang="ja-JP" altLang="en-US" sz="2400" dirty="0"/>
              </a:p>
            </p:txBody>
          </p:sp>
        </mc:Choice>
        <mc:Fallback>
          <p:sp>
            <p:nvSpPr>
              <p:cNvPr id="4" name="オブジェクト 3"/>
              <p:cNvSpPr txBox="1">
                <a:spLocks noRot="1" noChangeAspect="1" noMove="1" noResize="1" noEditPoints="1" noAdjustHandles="1" noChangeArrowheads="1" noChangeShapeType="1" noTextEdit="1"/>
              </p:cNvSpPr>
              <p:nvPr/>
            </p:nvSpPr>
            <p:spPr>
              <a:xfrm>
                <a:off x="1076325" y="1844675"/>
                <a:ext cx="7168083" cy="576213"/>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オブジェクト 4"/>
              <p:cNvSpPr txBox="1"/>
              <p:nvPr/>
            </p:nvSpPr>
            <p:spPr>
              <a:xfrm>
                <a:off x="1692274" y="3284538"/>
                <a:ext cx="5904655" cy="1368598"/>
              </a:xfrm>
              <a:prstGeom prst="rect">
                <a:avLst/>
              </a:prstGeom>
            </p:spPr>
            <p:txBody>
              <a:bodyPr>
                <a:noAutofit/>
              </a:bodyPr>
              <a:lstStyle/>
              <a:p>
                <a:pPr/>
                <a14:m>
                  <m:oMathPara xmlns:m="http://schemas.openxmlformats.org/officeDocument/2006/math">
                    <m:oMathParaPr>
                      <m:jc m:val="left"/>
                    </m:oMathParaPr>
                    <m:oMath xmlns:m="http://schemas.openxmlformats.org/officeDocument/2006/math">
                      <m:r>
                        <a:rPr lang="ja-JP" altLang="en-US" sz="2400" i="1">
                          <a:solidFill>
                            <a:srgbClr val="000000"/>
                          </a:solidFill>
                          <a:latin typeface="Cambria Math" panose="02040503050406030204" pitchFamily="18" charset="0"/>
                        </a:rPr>
                        <m:t>𝑝</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d>
                        <m:dPr>
                          <m:begChr m:val="["/>
                          <m:endChr m:val="]"/>
                          <m:ctrlPr>
                            <a:rPr lang="ja-JP" altLang="en-US" sz="2400" i="1">
                              <a:solidFill>
                                <a:srgbClr val="000000"/>
                              </a:solidFill>
                              <a:latin typeface="Cambria Math" panose="02040503050406030204" pitchFamily="18" charset="0"/>
                            </a:rPr>
                          </m:ctrlPr>
                        </m:dPr>
                        <m:e>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𝑛𝑝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e>
                      </m:d>
                      <m:r>
                        <a:rPr lang="ja-JP" altLang="en-US" sz="2400" i="1">
                          <a:solidFill>
                            <a:srgbClr val="000000"/>
                          </a:solidFill>
                          <a:latin typeface="Cambria Math" panose="02040503050406030204" pitchFamily="18" charset="0"/>
                        </a:rPr>
                        <m:t>=1</m:t>
                      </m:r>
                    </m:oMath>
                    <m:oMath xmlns:m="http://schemas.openxmlformats.org/officeDocument/2006/math">
                      <m:r>
                        <a:rPr lang="ja-JP" altLang="en-US" sz="2400" i="1">
                          <a:solidFill>
                            <a:srgbClr val="000000"/>
                          </a:solidFill>
                          <a:latin typeface="Cambria Math" panose="02040503050406030204" pitchFamily="18" charset="0"/>
                        </a:rPr>
                        <m:t>𝑝</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d>
                        <m:dPr>
                          <m:begChr m:val="["/>
                          <m:endChr m:val="]"/>
                          <m:ctrlPr>
                            <a:rPr lang="ja-JP" altLang="en-US" sz="2400" i="1">
                              <a:solidFill>
                                <a:srgbClr val="000000"/>
                              </a:solidFill>
                              <a:latin typeface="Cambria Math" panose="02040503050406030204" pitchFamily="18" charset="0"/>
                            </a:rPr>
                          </m:ctrlPr>
                        </m:dPr>
                        <m:e>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𝑝</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e>
                      </m:d>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𝑛𝑝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)=1</m:t>
                      </m:r>
                    </m:oMath>
                  </m:oMathPara>
                </a14:m>
                <a:endParaRPr lang="ja-JP" altLang="en-US" sz="2400" dirty="0"/>
              </a:p>
            </p:txBody>
          </p:sp>
        </mc:Choice>
        <mc:Fallback xmlns="">
          <p:sp>
            <p:nvSpPr>
              <p:cNvPr id="5" name="オブジェクト 4"/>
              <p:cNvSpPr txBox="1">
                <a:spLocks noRot="1" noChangeAspect="1" noMove="1" noResize="1" noEditPoints="1" noAdjustHandles="1" noChangeArrowheads="1" noChangeShapeType="1" noTextEdit="1"/>
              </p:cNvSpPr>
              <p:nvPr/>
            </p:nvSpPr>
            <p:spPr>
              <a:xfrm>
                <a:off x="1692274" y="3284538"/>
                <a:ext cx="5904655" cy="1368598"/>
              </a:xfrm>
              <a:prstGeom prst="rect">
                <a:avLst/>
              </a:prstGeom>
              <a:blipFill>
                <a:blip r:embed="rId3"/>
                <a:stretch>
                  <a:fillRect l="-310"/>
                </a:stretch>
              </a:blipFill>
            </p:spPr>
            <p:txBody>
              <a:bodyPr/>
              <a:lstStyle/>
              <a:p>
                <a:r>
                  <a:rPr lang="ja-JP" altLang="en-US">
                    <a:noFill/>
                  </a:rPr>
                  <a:t> </a:t>
                </a:r>
              </a:p>
            </p:txBody>
          </p:sp>
        </mc:Fallback>
      </mc:AlternateContent>
      <p:sp>
        <p:nvSpPr>
          <p:cNvPr id="6" name="テキスト ボックス 5"/>
          <p:cNvSpPr txBox="1"/>
          <p:nvPr/>
        </p:nvSpPr>
        <p:spPr>
          <a:xfrm>
            <a:off x="1043608" y="2780928"/>
            <a:ext cx="2088232" cy="461665"/>
          </a:xfrm>
          <a:prstGeom prst="rect">
            <a:avLst/>
          </a:prstGeom>
          <a:noFill/>
        </p:spPr>
        <p:txBody>
          <a:bodyPr wrap="square" rtlCol="0">
            <a:spAutoFit/>
          </a:bodyPr>
          <a:lstStyle/>
          <a:p>
            <a:r>
              <a:rPr kumimoji="1" lang="en-US" altLang="ja-JP" sz="2400" dirty="0"/>
              <a:t>1</a:t>
            </a:r>
            <a:r>
              <a:rPr kumimoji="1" lang="ja-JP" altLang="en-US" sz="2400" dirty="0"/>
              <a:t>階の条件</a:t>
            </a:r>
          </a:p>
        </p:txBody>
      </p:sp>
      <p:sp>
        <p:nvSpPr>
          <p:cNvPr id="7" name="テキスト ボックス 6"/>
          <p:cNvSpPr txBox="1"/>
          <p:nvPr/>
        </p:nvSpPr>
        <p:spPr>
          <a:xfrm>
            <a:off x="899592" y="4797152"/>
            <a:ext cx="7056784" cy="1569660"/>
          </a:xfrm>
          <a:prstGeom prst="rect">
            <a:avLst/>
          </a:prstGeom>
          <a:noFill/>
        </p:spPr>
        <p:txBody>
          <a:bodyPr wrap="square" rtlCol="0">
            <a:spAutoFit/>
          </a:bodyPr>
          <a:lstStyle/>
          <a:p>
            <a:r>
              <a:rPr kumimoji="1" lang="en-US" altLang="ja-JP" sz="2400" dirty="0"/>
              <a:t> x</a:t>
            </a:r>
            <a:r>
              <a:rPr kumimoji="1" lang="ja-JP" altLang="en-US" sz="2400" dirty="0"/>
              <a:t>の限界便益</a:t>
            </a:r>
            <a:r>
              <a:rPr kumimoji="1" lang="en-US" altLang="ja-JP" sz="2400" dirty="0"/>
              <a:t>= x</a:t>
            </a:r>
            <a:r>
              <a:rPr kumimoji="1" lang="ja-JP" altLang="en-US" sz="2400" dirty="0"/>
              <a:t>の限界費用</a:t>
            </a:r>
            <a:r>
              <a:rPr kumimoji="1" lang="en-US" altLang="ja-JP" sz="2400" dirty="0"/>
              <a:t>(=1)</a:t>
            </a:r>
          </a:p>
          <a:p>
            <a:r>
              <a:rPr lang="ja-JP" altLang="en-US" sz="2400" dirty="0"/>
              <a:t>ｙの限界便益</a:t>
            </a:r>
            <a:r>
              <a:rPr lang="en-US" altLang="ja-JP" sz="2400" dirty="0"/>
              <a:t>= y</a:t>
            </a:r>
            <a:r>
              <a:rPr lang="ja-JP" altLang="en-US" sz="2400" dirty="0"/>
              <a:t>の限界費用</a:t>
            </a:r>
            <a:r>
              <a:rPr lang="en-US" altLang="ja-JP" sz="2400" dirty="0"/>
              <a:t>(=1)</a:t>
            </a:r>
          </a:p>
          <a:p>
            <a:r>
              <a:rPr lang="ja-JP" altLang="en-US" sz="2400" dirty="0"/>
              <a:t>　</a:t>
            </a:r>
            <a:r>
              <a:rPr lang="en-US" altLang="ja-JP" sz="2400" dirty="0" err="1"/>
              <a:t>x,y</a:t>
            </a:r>
            <a:r>
              <a:rPr lang="en-US" altLang="ja-JP" sz="2400" dirty="0"/>
              <a:t> </a:t>
            </a:r>
            <a:r>
              <a:rPr lang="ja-JP" altLang="en-US" sz="2400" dirty="0"/>
              <a:t>の限界便益は期待値で評価していることに注意（限界費用は確率</a:t>
            </a:r>
            <a:r>
              <a:rPr lang="en-US" altLang="ja-JP" sz="2400" dirty="0"/>
              <a:t>1</a:t>
            </a:r>
            <a:r>
              <a:rPr lang="ja-JP" altLang="en-US" sz="2400" dirty="0"/>
              <a:t>で実現）</a:t>
            </a:r>
            <a:endParaRPr lang="en-US" altLang="ja-JP" sz="2400" dirty="0"/>
          </a:p>
        </p:txBody>
      </p:sp>
      <p:sp>
        <p:nvSpPr>
          <p:cNvPr id="3" name="テキスト ボックス 2">
            <a:extLst>
              <a:ext uri="{FF2B5EF4-FFF2-40B4-BE49-F238E27FC236}">
                <a16:creationId xmlns:a16="http://schemas.microsoft.com/office/drawing/2014/main" id="{10B46466-138E-4D09-C273-F2EC037C86DC}"/>
              </a:ext>
            </a:extLst>
          </p:cNvPr>
          <p:cNvSpPr txBox="1"/>
          <p:nvPr/>
        </p:nvSpPr>
        <p:spPr>
          <a:xfrm>
            <a:off x="539552" y="1356108"/>
            <a:ext cx="4536504" cy="400110"/>
          </a:xfrm>
          <a:prstGeom prst="rect">
            <a:avLst/>
          </a:prstGeom>
          <a:noFill/>
        </p:spPr>
        <p:txBody>
          <a:bodyPr wrap="square" rtlCol="0">
            <a:spAutoFit/>
          </a:bodyPr>
          <a:lstStyle/>
          <a:p>
            <a:r>
              <a:rPr lang="ja-JP" altLang="en-US" sz="2000" dirty="0"/>
              <a:t>次の式（社会全体の利益）の最大化</a:t>
            </a:r>
            <a:endParaRPr kumimoji="1" lang="ja-JP" altLang="en-US" sz="2000" dirty="0"/>
          </a:p>
        </p:txBody>
      </p:sp>
    </p:spTree>
    <p:extLst>
      <p:ext uri="{BB962C8B-B14F-4D97-AF65-F5344CB8AC3E}">
        <p14:creationId xmlns:p14="http://schemas.microsoft.com/office/powerpoint/2010/main" val="2145219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損害の尺度</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628650" y="1484784"/>
                <a:ext cx="7886700" cy="4692179"/>
              </a:xfrm>
            </p:spPr>
            <p:txBody>
              <a:bodyPr>
                <a:normAutofit fontScale="92500" lnSpcReduction="20000"/>
              </a:bodyPr>
              <a:lstStyle/>
              <a:p>
                <a:pPr>
                  <a:lnSpc>
                    <a:spcPct val="110000"/>
                  </a:lnSpc>
                </a:pPr>
                <a:r>
                  <a:rPr kumimoji="1" lang="en-US" altLang="ja-JP" sz="2800" dirty="0"/>
                  <a:t>expectation damage </a:t>
                </a:r>
                <a:r>
                  <a:rPr kumimoji="1" lang="ja-JP" altLang="en-US" sz="2800" dirty="0"/>
                  <a:t>期待利益の損害賠償</a:t>
                </a:r>
                <a:endParaRPr kumimoji="1" lang="en-US" altLang="ja-JP" sz="2800" dirty="0"/>
              </a:p>
              <a:p>
                <a:pPr marL="342900" lvl="1" indent="0">
                  <a:lnSpc>
                    <a:spcPct val="110000"/>
                  </a:lnSpc>
                  <a:buNone/>
                </a:pPr>
                <a14:m>
                  <m:oMath xmlns:m="http://schemas.openxmlformats.org/officeDocument/2006/math">
                    <m:sSub>
                      <m:sSubPr>
                        <m:ctrlPr>
                          <a:rPr lang="en-US" altLang="ja-JP" sz="2400" i="1" smtClean="0">
                            <a:latin typeface="Cambria Math" panose="02040503050406030204" pitchFamily="18" charset="0"/>
                            <a:cs typeface="Times New Roman" pitchFamily="18" charset="0"/>
                          </a:rPr>
                        </m:ctrlPr>
                      </m:sSubPr>
                      <m:e>
                        <m:r>
                          <a:rPr lang="en-US" altLang="ja-JP" sz="2400" b="0" i="1" smtClean="0">
                            <a:latin typeface="Cambria Math" panose="02040503050406030204" pitchFamily="18" charset="0"/>
                            <a:cs typeface="Times New Roman" pitchFamily="18" charset="0"/>
                          </a:rPr>
                          <m:t>𝐷</m:t>
                        </m:r>
                      </m:e>
                      <m:sub>
                        <m:r>
                          <a:rPr lang="en-US" altLang="ja-JP" sz="2400" b="0" i="1" smtClean="0">
                            <a:latin typeface="Cambria Math" panose="02040503050406030204" pitchFamily="18" charset="0"/>
                            <a:cs typeface="Times New Roman" pitchFamily="18" charset="0"/>
                          </a:rPr>
                          <m:t>𝑒</m:t>
                        </m:r>
                      </m:sub>
                    </m:sSub>
                    <m:r>
                      <a:rPr lang="en-US" altLang="ja-JP" sz="2400" b="0" i="1" smtClean="0">
                        <a:latin typeface="Cambria Math" panose="02040503050406030204" pitchFamily="18" charset="0"/>
                        <a:cs typeface="Times New Roman" pitchFamily="18" charset="0"/>
                      </a:rPr>
                      <m:t>=</m:t>
                    </m:r>
                    <m:sSub>
                      <m:sSubPr>
                        <m:ctrlPr>
                          <a:rPr lang="en-US" altLang="ja-JP" sz="2400" b="0" i="1" smtClean="0">
                            <a:latin typeface="Cambria Math" panose="02040503050406030204" pitchFamily="18" charset="0"/>
                            <a:cs typeface="Times New Roman" pitchFamily="18" charset="0"/>
                          </a:rPr>
                        </m:ctrlPr>
                      </m:sSubPr>
                      <m:e>
                        <m:r>
                          <a:rPr lang="en-US" altLang="ja-JP" sz="2400" b="0" i="1" smtClean="0">
                            <a:latin typeface="Cambria Math" panose="02040503050406030204" pitchFamily="18" charset="0"/>
                            <a:cs typeface="Times New Roman" pitchFamily="18" charset="0"/>
                          </a:rPr>
                          <m:t>𝑅</m:t>
                        </m:r>
                      </m:e>
                      <m:sub>
                        <m:r>
                          <a:rPr lang="en-US" altLang="ja-JP" sz="2400" b="0" i="1" smtClean="0">
                            <a:latin typeface="Cambria Math" panose="02040503050406030204" pitchFamily="18" charset="0"/>
                            <a:cs typeface="Times New Roman" pitchFamily="18" charset="0"/>
                          </a:rPr>
                          <m:t>𝑝</m:t>
                        </m:r>
                      </m:sub>
                    </m:sSub>
                    <m:d>
                      <m:dPr>
                        <m:ctrlPr>
                          <a:rPr lang="en-US" altLang="ja-JP" sz="2400" b="0" i="1" smtClean="0">
                            <a:latin typeface="Cambria Math" panose="02040503050406030204" pitchFamily="18" charset="0"/>
                            <a:cs typeface="Times New Roman" pitchFamily="18" charset="0"/>
                          </a:rPr>
                        </m:ctrlPr>
                      </m:dPr>
                      <m:e>
                        <m:r>
                          <a:rPr lang="en-US" altLang="ja-JP" sz="2400" b="0" i="1" smtClean="0">
                            <a:latin typeface="Cambria Math" panose="02040503050406030204" pitchFamily="18" charset="0"/>
                            <a:cs typeface="Times New Roman" pitchFamily="18" charset="0"/>
                          </a:rPr>
                          <m:t>𝑦</m:t>
                        </m:r>
                      </m:e>
                    </m:d>
                    <m:r>
                      <a:rPr lang="en-US" altLang="ja-JP" sz="2400" b="0" i="1" smtClean="0">
                        <a:latin typeface="Cambria Math" panose="02040503050406030204" pitchFamily="18" charset="0"/>
                        <a:cs typeface="Times New Roman" pitchFamily="18" charset="0"/>
                      </a:rPr>
                      <m:t>−</m:t>
                    </m:r>
                    <m:sSub>
                      <m:sSubPr>
                        <m:ctrlPr>
                          <a:rPr lang="en-US" altLang="ja-JP" sz="2400" b="0" i="1" smtClean="0">
                            <a:latin typeface="Cambria Math" panose="02040503050406030204" pitchFamily="18" charset="0"/>
                            <a:cs typeface="Times New Roman" pitchFamily="18" charset="0"/>
                          </a:rPr>
                        </m:ctrlPr>
                      </m:sSubPr>
                      <m:e>
                        <m:r>
                          <a:rPr lang="en-US" altLang="ja-JP" sz="2400" b="0" i="1" smtClean="0">
                            <a:latin typeface="Cambria Math" panose="02040503050406030204" pitchFamily="18" charset="0"/>
                            <a:cs typeface="Times New Roman" pitchFamily="18" charset="0"/>
                          </a:rPr>
                          <m:t>𝑅</m:t>
                        </m:r>
                      </m:e>
                      <m:sub>
                        <m:r>
                          <a:rPr lang="en-US" altLang="ja-JP" sz="2400" b="0" i="1" smtClean="0">
                            <a:latin typeface="Cambria Math" panose="02040503050406030204" pitchFamily="18" charset="0"/>
                            <a:cs typeface="Times New Roman" pitchFamily="18" charset="0"/>
                          </a:rPr>
                          <m:t>𝑛𝑝</m:t>
                        </m:r>
                      </m:sub>
                    </m:sSub>
                    <m:d>
                      <m:dPr>
                        <m:ctrlPr>
                          <a:rPr lang="en-US" altLang="ja-JP" sz="2400" b="0" i="1" smtClean="0">
                            <a:latin typeface="Cambria Math" panose="02040503050406030204" pitchFamily="18" charset="0"/>
                            <a:cs typeface="Times New Roman" pitchFamily="18" charset="0"/>
                          </a:rPr>
                        </m:ctrlPr>
                      </m:dPr>
                      <m:e>
                        <m:r>
                          <a:rPr lang="en-US" altLang="ja-JP" sz="2400" b="0" i="1" smtClean="0">
                            <a:latin typeface="Cambria Math" panose="02040503050406030204" pitchFamily="18" charset="0"/>
                            <a:cs typeface="Times New Roman" pitchFamily="18" charset="0"/>
                          </a:rPr>
                          <m:t>𝑦</m:t>
                        </m:r>
                      </m:e>
                    </m:d>
                    <m:r>
                      <a:rPr lang="en-US" altLang="ja-JP" sz="2400" b="0" i="1" smtClean="0">
                        <a:latin typeface="Cambria Math" panose="02040503050406030204" pitchFamily="18" charset="0"/>
                        <a:cs typeface="Times New Roman" pitchFamily="18" charset="0"/>
                      </a:rPr>
                      <m:t>=</m:t>
                    </m:r>
                    <m:d>
                      <m:dPr>
                        <m:begChr m:val="["/>
                        <m:endChr m:val="]"/>
                        <m:ctrlPr>
                          <a:rPr lang="en-US" altLang="ja-JP" sz="2400" b="0" i="1" smtClean="0">
                            <a:latin typeface="Cambria Math" panose="02040503050406030204" pitchFamily="18" charset="0"/>
                            <a:cs typeface="Times New Roman" pitchFamily="18" charset="0"/>
                          </a:rPr>
                        </m:ctrlPr>
                      </m:dPr>
                      <m:e>
                        <m:sSub>
                          <m:sSubPr>
                            <m:ctrlPr>
                              <a:rPr lang="en-US" altLang="ja-JP" sz="2400" i="1">
                                <a:latin typeface="Cambria Math" panose="02040503050406030204" pitchFamily="18" charset="0"/>
                                <a:cs typeface="Times New Roman" pitchFamily="18" charset="0"/>
                              </a:rPr>
                            </m:ctrlPr>
                          </m:sSubPr>
                          <m:e>
                            <m:r>
                              <a:rPr lang="en-US" altLang="ja-JP" sz="2400" i="1">
                                <a:latin typeface="Cambria Math" panose="02040503050406030204" pitchFamily="18" charset="0"/>
                                <a:cs typeface="Times New Roman" pitchFamily="18" charset="0"/>
                              </a:rPr>
                              <m:t>𝑅</m:t>
                            </m:r>
                          </m:e>
                          <m:sub>
                            <m:r>
                              <a:rPr lang="en-US" altLang="ja-JP" sz="2400" i="1">
                                <a:latin typeface="Cambria Math" panose="02040503050406030204" pitchFamily="18" charset="0"/>
                                <a:cs typeface="Times New Roman" pitchFamily="18" charset="0"/>
                              </a:rPr>
                              <m:t>𝑝</m:t>
                            </m:r>
                          </m:sub>
                        </m:sSub>
                        <m:d>
                          <m:dPr>
                            <m:ctrlPr>
                              <a:rPr lang="en-US" altLang="ja-JP" sz="2400" i="1">
                                <a:latin typeface="Cambria Math" panose="02040503050406030204" pitchFamily="18" charset="0"/>
                                <a:cs typeface="Times New Roman" pitchFamily="18" charset="0"/>
                              </a:rPr>
                            </m:ctrlPr>
                          </m:dPr>
                          <m:e>
                            <m:r>
                              <a:rPr lang="en-US" altLang="ja-JP" sz="2400" i="1">
                                <a:latin typeface="Cambria Math" panose="02040503050406030204" pitchFamily="18" charset="0"/>
                                <a:cs typeface="Times New Roman" pitchFamily="18" charset="0"/>
                              </a:rPr>
                              <m:t>𝑦</m:t>
                            </m:r>
                          </m:e>
                        </m:d>
                        <m:r>
                          <a:rPr lang="en-US" altLang="ja-JP" sz="2400" i="1">
                            <a:latin typeface="Cambria Math" panose="02040503050406030204" pitchFamily="18" charset="0"/>
                            <a:cs typeface="Times New Roman" pitchFamily="18" charset="0"/>
                          </a:rPr>
                          <m:t>−</m:t>
                        </m:r>
                        <m:r>
                          <a:rPr lang="en-US" altLang="ja-JP" sz="2400" b="0" i="1" smtClean="0">
                            <a:latin typeface="Cambria Math" panose="02040503050406030204" pitchFamily="18" charset="0"/>
                            <a:cs typeface="Times New Roman" pitchFamily="18" charset="0"/>
                          </a:rPr>
                          <m:t>𝑦</m:t>
                        </m:r>
                      </m:e>
                    </m:d>
                    <m:r>
                      <a:rPr lang="en-US" altLang="ja-JP" sz="2400" b="0" i="1" smtClean="0">
                        <a:latin typeface="Cambria Math" panose="02040503050406030204" pitchFamily="18" charset="0"/>
                        <a:cs typeface="Times New Roman" pitchFamily="18" charset="0"/>
                      </a:rPr>
                      <m:t>−</m:t>
                    </m:r>
                  </m:oMath>
                </a14:m>
                <a:r>
                  <a:rPr lang="en-US" altLang="ja-JP" sz="2400" dirty="0">
                    <a:cs typeface="Times New Roman" pitchFamily="18" charset="0"/>
                  </a:rPr>
                  <a:t> </a:t>
                </a:r>
                <a14:m>
                  <m:oMath xmlns:m="http://schemas.openxmlformats.org/officeDocument/2006/math">
                    <m:d>
                      <m:dPr>
                        <m:begChr m:val="["/>
                        <m:endChr m:val="]"/>
                        <m:ctrlPr>
                          <a:rPr lang="en-US" altLang="ja-JP" sz="2400" i="1">
                            <a:latin typeface="Cambria Math" panose="02040503050406030204" pitchFamily="18" charset="0"/>
                            <a:cs typeface="Times New Roman" pitchFamily="18" charset="0"/>
                          </a:rPr>
                        </m:ctrlPr>
                      </m:dPr>
                      <m:e>
                        <m:sSub>
                          <m:sSubPr>
                            <m:ctrlPr>
                              <a:rPr lang="en-US" altLang="ja-JP" sz="2400" i="1">
                                <a:latin typeface="Cambria Math" panose="02040503050406030204" pitchFamily="18" charset="0"/>
                                <a:cs typeface="Times New Roman" pitchFamily="18" charset="0"/>
                              </a:rPr>
                            </m:ctrlPr>
                          </m:sSubPr>
                          <m:e>
                            <m:r>
                              <a:rPr lang="en-US" altLang="ja-JP" sz="2400" i="1">
                                <a:latin typeface="Cambria Math" panose="02040503050406030204" pitchFamily="18" charset="0"/>
                                <a:cs typeface="Times New Roman" pitchFamily="18" charset="0"/>
                              </a:rPr>
                              <m:t>𝑅</m:t>
                            </m:r>
                          </m:e>
                          <m:sub>
                            <m:r>
                              <a:rPr lang="en-US" altLang="ja-JP" sz="2400" b="0" i="1" smtClean="0">
                                <a:latin typeface="Cambria Math" panose="02040503050406030204" pitchFamily="18" charset="0"/>
                                <a:cs typeface="Times New Roman" pitchFamily="18" charset="0"/>
                              </a:rPr>
                              <m:t>𝑛</m:t>
                            </m:r>
                            <m:r>
                              <a:rPr lang="en-US" altLang="ja-JP" sz="2400" i="1">
                                <a:latin typeface="Cambria Math" panose="02040503050406030204" pitchFamily="18" charset="0"/>
                                <a:cs typeface="Times New Roman" pitchFamily="18" charset="0"/>
                              </a:rPr>
                              <m:t>𝑝</m:t>
                            </m:r>
                          </m:sub>
                        </m:sSub>
                        <m:d>
                          <m:dPr>
                            <m:ctrlPr>
                              <a:rPr lang="en-US" altLang="ja-JP" sz="2400" i="1">
                                <a:latin typeface="Cambria Math" panose="02040503050406030204" pitchFamily="18" charset="0"/>
                                <a:cs typeface="Times New Roman" pitchFamily="18" charset="0"/>
                              </a:rPr>
                            </m:ctrlPr>
                          </m:dPr>
                          <m:e>
                            <m:r>
                              <a:rPr lang="en-US" altLang="ja-JP" sz="2400" i="1">
                                <a:latin typeface="Cambria Math" panose="02040503050406030204" pitchFamily="18" charset="0"/>
                                <a:cs typeface="Times New Roman" pitchFamily="18" charset="0"/>
                              </a:rPr>
                              <m:t>𝑦</m:t>
                            </m:r>
                          </m:e>
                        </m:d>
                        <m:r>
                          <a:rPr lang="en-US" altLang="ja-JP" sz="2400" i="1">
                            <a:latin typeface="Cambria Math" panose="02040503050406030204" pitchFamily="18" charset="0"/>
                            <a:cs typeface="Times New Roman" pitchFamily="18" charset="0"/>
                          </a:rPr>
                          <m:t>−</m:t>
                        </m:r>
                        <m:r>
                          <a:rPr lang="en-US" altLang="ja-JP" sz="2400" i="1">
                            <a:latin typeface="Cambria Math" panose="02040503050406030204" pitchFamily="18" charset="0"/>
                            <a:cs typeface="Times New Roman" pitchFamily="18" charset="0"/>
                          </a:rPr>
                          <m:t>𝑦</m:t>
                        </m:r>
                      </m:e>
                    </m:d>
                  </m:oMath>
                </a14:m>
                <a:endParaRPr lang="en-US" altLang="ja-JP" sz="2400" i="1" dirty="0">
                  <a:latin typeface="Times New Roman" pitchFamily="18" charset="0"/>
                  <a:cs typeface="Times New Roman" pitchFamily="18" charset="0"/>
                </a:endParaRPr>
              </a:p>
              <a:p>
                <a:pPr lvl="1">
                  <a:lnSpc>
                    <a:spcPct val="110000"/>
                  </a:lnSpc>
                </a:pPr>
                <a:r>
                  <a:rPr kumimoji="1" lang="ja-JP" altLang="en-US" sz="2400" dirty="0"/>
                  <a:t>契約が履行されていれば実現したであろう利益を</a:t>
                </a:r>
                <a:r>
                  <a:rPr lang="ja-JP" altLang="en-US" sz="2400" dirty="0"/>
                  <a:t>回復</a:t>
                </a:r>
                <a:endParaRPr lang="en-US" altLang="ja-JP" sz="2400" dirty="0"/>
              </a:p>
              <a:p>
                <a:pPr lvl="1">
                  <a:lnSpc>
                    <a:spcPct val="110000"/>
                  </a:lnSpc>
                </a:pPr>
                <a:r>
                  <a:rPr kumimoji="1" lang="ja-JP" altLang="en-US" sz="2400" dirty="0"/>
                  <a:t>もっともらしい損害賠償ルールと一般的には考えられている</a:t>
                </a:r>
                <a:endParaRPr kumimoji="1" lang="en-US" altLang="ja-JP" sz="2400" dirty="0"/>
              </a:p>
              <a:p>
                <a:pPr>
                  <a:lnSpc>
                    <a:spcPct val="110000"/>
                  </a:lnSpc>
                </a:pPr>
                <a:r>
                  <a:rPr lang="en-US" altLang="ja-JP" sz="2800" dirty="0"/>
                  <a:t>reliance damage </a:t>
                </a:r>
                <a:r>
                  <a:rPr lang="ja-JP" altLang="en-US" sz="2800" dirty="0"/>
                  <a:t>信頼利益の損害賠償</a:t>
                </a:r>
                <a:endParaRPr lang="en-US" altLang="ja-JP" sz="2800" dirty="0"/>
              </a:p>
              <a:p>
                <a:pPr marL="342900" lvl="1" indent="0">
                  <a:lnSpc>
                    <a:spcPct val="110000"/>
                  </a:lnSpc>
                  <a:buNone/>
                </a:pPr>
                <a14:m>
                  <m:oMath xmlns:m="http://schemas.openxmlformats.org/officeDocument/2006/math">
                    <m:sSub>
                      <m:sSubPr>
                        <m:ctrlPr>
                          <a:rPr lang="en-US" altLang="ja-JP" sz="2400" i="1" smtClean="0">
                            <a:latin typeface="Cambria Math" panose="02040503050406030204" pitchFamily="18" charset="0"/>
                            <a:cs typeface="Times New Roman" pitchFamily="18" charset="0"/>
                          </a:rPr>
                        </m:ctrlPr>
                      </m:sSubPr>
                      <m:e>
                        <m:r>
                          <a:rPr lang="en-US" altLang="ja-JP" sz="2400" b="0" i="1" smtClean="0">
                            <a:latin typeface="Cambria Math" panose="02040503050406030204" pitchFamily="18" charset="0"/>
                            <a:cs typeface="Times New Roman" pitchFamily="18" charset="0"/>
                          </a:rPr>
                          <m:t>𝐷</m:t>
                        </m:r>
                      </m:e>
                      <m:sub>
                        <m:r>
                          <a:rPr lang="en-US" altLang="ja-JP" sz="2400" b="0" i="1" smtClean="0">
                            <a:latin typeface="Cambria Math" panose="02040503050406030204" pitchFamily="18" charset="0"/>
                            <a:cs typeface="Times New Roman" pitchFamily="18" charset="0"/>
                          </a:rPr>
                          <m:t>𝑟</m:t>
                        </m:r>
                      </m:sub>
                    </m:sSub>
                    <m:r>
                      <a:rPr lang="en-US" altLang="ja-JP" sz="2400" b="0" i="1" smtClean="0">
                        <a:latin typeface="Cambria Math" panose="02040503050406030204" pitchFamily="18" charset="0"/>
                        <a:cs typeface="Times New Roman" pitchFamily="18" charset="0"/>
                      </a:rPr>
                      <m:t>=</m:t>
                    </m:r>
                    <m:d>
                      <m:dPr>
                        <m:begChr m:val="["/>
                        <m:endChr m:val="]"/>
                        <m:ctrlPr>
                          <a:rPr lang="en-US" altLang="ja-JP" sz="2400" b="0" i="1" smtClean="0">
                            <a:latin typeface="Cambria Math" panose="02040503050406030204" pitchFamily="18" charset="0"/>
                            <a:cs typeface="Times New Roman" pitchFamily="18" charset="0"/>
                          </a:rPr>
                        </m:ctrlPr>
                      </m:dPr>
                      <m:e>
                        <m:sSub>
                          <m:sSubPr>
                            <m:ctrlPr>
                              <a:rPr lang="en-US" altLang="ja-JP" sz="2400" i="1">
                                <a:latin typeface="Cambria Math" panose="02040503050406030204" pitchFamily="18" charset="0"/>
                                <a:cs typeface="Times New Roman" pitchFamily="18" charset="0"/>
                              </a:rPr>
                            </m:ctrlPr>
                          </m:sSubPr>
                          <m:e>
                            <m:r>
                              <a:rPr lang="en-US" altLang="ja-JP" sz="2400" i="1">
                                <a:latin typeface="Cambria Math" panose="02040503050406030204" pitchFamily="18" charset="0"/>
                                <a:cs typeface="Times New Roman" pitchFamily="18" charset="0"/>
                              </a:rPr>
                              <m:t>𝑅</m:t>
                            </m:r>
                          </m:e>
                          <m:sub>
                            <m:r>
                              <a:rPr lang="en-US" altLang="ja-JP" sz="2400" b="0" i="1" smtClean="0">
                                <a:latin typeface="Cambria Math" panose="02040503050406030204" pitchFamily="18" charset="0"/>
                                <a:cs typeface="Times New Roman" pitchFamily="18" charset="0"/>
                              </a:rPr>
                              <m:t>𝑛</m:t>
                            </m:r>
                            <m:r>
                              <a:rPr lang="en-US" altLang="ja-JP" sz="2400" i="1">
                                <a:latin typeface="Cambria Math" panose="02040503050406030204" pitchFamily="18" charset="0"/>
                                <a:cs typeface="Times New Roman" pitchFamily="18" charset="0"/>
                              </a:rPr>
                              <m:t>𝑝</m:t>
                            </m:r>
                          </m:sub>
                        </m:sSub>
                        <m:d>
                          <m:dPr>
                            <m:ctrlPr>
                              <a:rPr lang="en-US" altLang="ja-JP" sz="2400" i="1">
                                <a:latin typeface="Cambria Math" panose="02040503050406030204" pitchFamily="18" charset="0"/>
                                <a:cs typeface="Times New Roman" pitchFamily="18" charset="0"/>
                              </a:rPr>
                            </m:ctrlPr>
                          </m:dPr>
                          <m:e>
                            <m:sSub>
                              <m:sSubPr>
                                <m:ctrlPr>
                                  <a:rPr lang="en-US" altLang="ja-JP" sz="2400" i="1" smtClean="0">
                                    <a:latin typeface="Cambria Math" panose="02040503050406030204" pitchFamily="18" charset="0"/>
                                    <a:cs typeface="Times New Roman" pitchFamily="18" charset="0"/>
                                  </a:rPr>
                                </m:ctrlPr>
                              </m:sSubPr>
                              <m:e>
                                <m:r>
                                  <a:rPr lang="en-US" altLang="ja-JP" sz="2400" b="0" i="1" smtClean="0">
                                    <a:latin typeface="Cambria Math" panose="02040503050406030204" pitchFamily="18" charset="0"/>
                                    <a:cs typeface="Times New Roman" pitchFamily="18" charset="0"/>
                                  </a:rPr>
                                  <m:t>𝑦</m:t>
                                </m:r>
                              </m:e>
                              <m:sub>
                                <m:r>
                                  <a:rPr lang="en-US" altLang="ja-JP" sz="2400" b="0" i="1" smtClean="0">
                                    <a:latin typeface="Cambria Math" panose="02040503050406030204" pitchFamily="18" charset="0"/>
                                    <a:cs typeface="Times New Roman" pitchFamily="18" charset="0"/>
                                  </a:rPr>
                                  <m:t>0</m:t>
                                </m:r>
                              </m:sub>
                            </m:sSub>
                          </m:e>
                        </m:d>
                        <m:r>
                          <a:rPr lang="en-US" altLang="ja-JP" sz="2400" i="1">
                            <a:latin typeface="Cambria Math" panose="02040503050406030204" pitchFamily="18" charset="0"/>
                            <a:cs typeface="Times New Roman" pitchFamily="18" charset="0"/>
                          </a:rPr>
                          <m:t>−</m:t>
                        </m:r>
                        <m:sSub>
                          <m:sSubPr>
                            <m:ctrlPr>
                              <a:rPr lang="en-US" altLang="ja-JP" sz="2400" i="1">
                                <a:latin typeface="Cambria Math" panose="02040503050406030204" pitchFamily="18" charset="0"/>
                                <a:cs typeface="Times New Roman" pitchFamily="18" charset="0"/>
                              </a:rPr>
                            </m:ctrlPr>
                          </m:sSubPr>
                          <m:e>
                            <m:r>
                              <a:rPr lang="en-US" altLang="ja-JP" sz="2400" i="1">
                                <a:latin typeface="Cambria Math" panose="02040503050406030204" pitchFamily="18" charset="0"/>
                                <a:cs typeface="Times New Roman" pitchFamily="18" charset="0"/>
                              </a:rPr>
                              <m:t>𝑦</m:t>
                            </m:r>
                          </m:e>
                          <m:sub>
                            <m:r>
                              <a:rPr lang="en-US" altLang="ja-JP" sz="2400" i="1">
                                <a:latin typeface="Cambria Math" panose="02040503050406030204" pitchFamily="18" charset="0"/>
                                <a:cs typeface="Times New Roman" pitchFamily="18" charset="0"/>
                              </a:rPr>
                              <m:t>0</m:t>
                            </m:r>
                          </m:sub>
                        </m:sSub>
                      </m:e>
                    </m:d>
                    <m:r>
                      <a:rPr lang="en-US" altLang="ja-JP" sz="2400" b="0" i="1" smtClean="0">
                        <a:latin typeface="Cambria Math" panose="02040503050406030204" pitchFamily="18" charset="0"/>
                        <a:cs typeface="Times New Roman" pitchFamily="18" charset="0"/>
                      </a:rPr>
                      <m:t>−</m:t>
                    </m:r>
                  </m:oMath>
                </a14:m>
                <a:r>
                  <a:rPr lang="en-US" altLang="ja-JP" sz="2400" dirty="0">
                    <a:cs typeface="Times New Roman" pitchFamily="18" charset="0"/>
                  </a:rPr>
                  <a:t> </a:t>
                </a:r>
                <a14:m>
                  <m:oMath xmlns:m="http://schemas.openxmlformats.org/officeDocument/2006/math">
                    <m:d>
                      <m:dPr>
                        <m:begChr m:val="["/>
                        <m:endChr m:val="]"/>
                        <m:ctrlPr>
                          <a:rPr lang="en-US" altLang="ja-JP" sz="2400" i="1">
                            <a:latin typeface="Cambria Math" panose="02040503050406030204" pitchFamily="18" charset="0"/>
                            <a:cs typeface="Times New Roman" pitchFamily="18" charset="0"/>
                          </a:rPr>
                        </m:ctrlPr>
                      </m:dPr>
                      <m:e>
                        <m:sSub>
                          <m:sSubPr>
                            <m:ctrlPr>
                              <a:rPr lang="en-US" altLang="ja-JP" sz="2400" i="1">
                                <a:latin typeface="Cambria Math" panose="02040503050406030204" pitchFamily="18" charset="0"/>
                                <a:cs typeface="Times New Roman" pitchFamily="18" charset="0"/>
                              </a:rPr>
                            </m:ctrlPr>
                          </m:sSubPr>
                          <m:e>
                            <m:r>
                              <a:rPr lang="en-US" altLang="ja-JP" sz="2400" i="1">
                                <a:latin typeface="Cambria Math" panose="02040503050406030204" pitchFamily="18" charset="0"/>
                                <a:cs typeface="Times New Roman" pitchFamily="18" charset="0"/>
                              </a:rPr>
                              <m:t>𝑅</m:t>
                            </m:r>
                          </m:e>
                          <m:sub>
                            <m:r>
                              <a:rPr lang="en-US" altLang="ja-JP" sz="2400" b="0" i="1" smtClean="0">
                                <a:latin typeface="Cambria Math" panose="02040503050406030204" pitchFamily="18" charset="0"/>
                                <a:cs typeface="Times New Roman" pitchFamily="18" charset="0"/>
                              </a:rPr>
                              <m:t>𝑛</m:t>
                            </m:r>
                            <m:r>
                              <a:rPr lang="en-US" altLang="ja-JP" sz="2400" i="1">
                                <a:latin typeface="Cambria Math" panose="02040503050406030204" pitchFamily="18" charset="0"/>
                                <a:cs typeface="Times New Roman" pitchFamily="18" charset="0"/>
                              </a:rPr>
                              <m:t>𝑝</m:t>
                            </m:r>
                          </m:sub>
                        </m:sSub>
                        <m:d>
                          <m:dPr>
                            <m:ctrlPr>
                              <a:rPr lang="en-US" altLang="ja-JP" sz="2400" i="1">
                                <a:latin typeface="Cambria Math" panose="02040503050406030204" pitchFamily="18" charset="0"/>
                                <a:cs typeface="Times New Roman" pitchFamily="18" charset="0"/>
                              </a:rPr>
                            </m:ctrlPr>
                          </m:dPr>
                          <m:e>
                            <m:r>
                              <a:rPr lang="en-US" altLang="ja-JP" sz="2400" i="1">
                                <a:latin typeface="Cambria Math" panose="02040503050406030204" pitchFamily="18" charset="0"/>
                                <a:cs typeface="Times New Roman" pitchFamily="18" charset="0"/>
                              </a:rPr>
                              <m:t>𝑦</m:t>
                            </m:r>
                          </m:e>
                        </m:d>
                        <m:r>
                          <a:rPr lang="en-US" altLang="ja-JP" sz="2400" i="1">
                            <a:latin typeface="Cambria Math" panose="02040503050406030204" pitchFamily="18" charset="0"/>
                            <a:cs typeface="Times New Roman" pitchFamily="18" charset="0"/>
                          </a:rPr>
                          <m:t>−</m:t>
                        </m:r>
                        <m:r>
                          <a:rPr lang="en-US" altLang="ja-JP" sz="2400" i="1">
                            <a:latin typeface="Cambria Math" panose="02040503050406030204" pitchFamily="18" charset="0"/>
                            <a:cs typeface="Times New Roman" pitchFamily="18" charset="0"/>
                          </a:rPr>
                          <m:t>𝑦</m:t>
                        </m:r>
                      </m:e>
                    </m:d>
                  </m:oMath>
                </a14:m>
                <a:endParaRPr lang="en-US" altLang="ja-JP" sz="2400" i="1" dirty="0">
                  <a:latin typeface="Times New Roman" pitchFamily="18" charset="0"/>
                  <a:cs typeface="Times New Roman" pitchFamily="18" charset="0"/>
                </a:endParaRPr>
              </a:p>
              <a:p>
                <a:pPr lvl="1">
                  <a:lnSpc>
                    <a:spcPct val="110000"/>
                  </a:lnSpc>
                </a:pPr>
                <a:r>
                  <a:rPr lang="en-US" altLang="ja-JP" sz="2400" i="1" dirty="0">
                    <a:latin typeface="Times New Roman" pitchFamily="18" charset="0"/>
                    <a:cs typeface="Times New Roman" pitchFamily="18" charset="0"/>
                  </a:rPr>
                  <a:t>y</a:t>
                </a:r>
                <a:r>
                  <a:rPr lang="en-US" altLang="ja-JP" sz="2400" baseline="-25000" dirty="0">
                    <a:latin typeface="Times New Roman" pitchFamily="18" charset="0"/>
                    <a:cs typeface="Times New Roman" pitchFamily="18" charset="0"/>
                  </a:rPr>
                  <a:t>0</a:t>
                </a:r>
                <a:r>
                  <a:rPr lang="en-US" altLang="ja-JP" sz="2400" baseline="-25000" dirty="0"/>
                  <a:t> </a:t>
                </a:r>
                <a:r>
                  <a:rPr lang="en-US" altLang="ja-JP" sz="2400" dirty="0"/>
                  <a:t>: </a:t>
                </a:r>
                <a:r>
                  <a:rPr lang="ja-JP" altLang="en-US" sz="2400" dirty="0"/>
                  <a:t>契約しなかったら実行していたであろう</a:t>
                </a:r>
                <a:r>
                  <a:rPr lang="en-US" altLang="ja-JP" sz="2400" i="1" dirty="0">
                    <a:latin typeface="Times New Roman" pitchFamily="18" charset="0"/>
                    <a:cs typeface="Times New Roman" pitchFamily="18" charset="0"/>
                  </a:rPr>
                  <a:t>y</a:t>
                </a:r>
                <a:r>
                  <a:rPr lang="ja-JP" altLang="en-US" sz="2400" dirty="0"/>
                  <a:t>の水準</a:t>
                </a:r>
                <a:endParaRPr lang="en-US" altLang="ja-JP" sz="2400" dirty="0"/>
              </a:p>
              <a:p>
                <a:pPr lvl="1">
                  <a:lnSpc>
                    <a:spcPct val="110000"/>
                  </a:lnSpc>
                </a:pPr>
                <a:r>
                  <a:rPr lang="en-US" altLang="ja-JP" sz="2400" i="1" dirty="0" err="1">
                    <a:latin typeface="Times New Roman" pitchFamily="18" charset="0"/>
                    <a:cs typeface="Times New Roman" pitchFamily="18" charset="0"/>
                  </a:rPr>
                  <a:t>R</a:t>
                </a:r>
                <a:r>
                  <a:rPr lang="en-US" altLang="ja-JP" sz="2400" i="1" baseline="-25000" dirty="0" err="1">
                    <a:latin typeface="Times New Roman" pitchFamily="18" charset="0"/>
                    <a:cs typeface="Times New Roman" pitchFamily="18" charset="0"/>
                  </a:rPr>
                  <a:t>np</a:t>
                </a:r>
                <a:r>
                  <a:rPr lang="en-US" altLang="ja-JP" sz="2400" dirty="0">
                    <a:latin typeface="Times New Roman" pitchFamily="18" charset="0"/>
                    <a:cs typeface="Times New Roman" pitchFamily="18" charset="0"/>
                  </a:rPr>
                  <a:t>(</a:t>
                </a:r>
                <a:r>
                  <a:rPr lang="en-US" altLang="ja-JP" sz="2400" i="1" dirty="0">
                    <a:latin typeface="Times New Roman" pitchFamily="18" charset="0"/>
                    <a:cs typeface="Times New Roman" pitchFamily="18" charset="0"/>
                  </a:rPr>
                  <a:t>y</a:t>
                </a:r>
                <a:r>
                  <a:rPr lang="en-US" altLang="ja-JP" sz="2400" dirty="0">
                    <a:latin typeface="Times New Roman" pitchFamily="18" charset="0"/>
                    <a:cs typeface="Times New Roman" pitchFamily="18" charset="0"/>
                  </a:rPr>
                  <a:t>) – </a:t>
                </a:r>
                <a:r>
                  <a:rPr lang="en-US" altLang="ja-JP" sz="2400" i="1" dirty="0">
                    <a:latin typeface="Times New Roman" pitchFamily="18" charset="0"/>
                    <a:cs typeface="Times New Roman" pitchFamily="18" charset="0"/>
                  </a:rPr>
                  <a:t>y</a:t>
                </a:r>
                <a:r>
                  <a:rPr lang="en-US" altLang="ja-JP" sz="2400" dirty="0"/>
                  <a:t> : </a:t>
                </a:r>
                <a:r>
                  <a:rPr lang="ja-JP" altLang="en-US" sz="2400" dirty="0"/>
                  <a:t>実際の利益</a:t>
                </a:r>
                <a:endParaRPr lang="en-US" altLang="ja-JP" sz="2400" dirty="0"/>
              </a:p>
              <a:p>
                <a:pPr>
                  <a:lnSpc>
                    <a:spcPct val="110000"/>
                  </a:lnSpc>
                </a:pPr>
                <a:r>
                  <a:rPr kumimoji="1" lang="en-US" altLang="ja-JP" sz="2800" dirty="0"/>
                  <a:t>opportunity cost </a:t>
                </a:r>
                <a:r>
                  <a:rPr kumimoji="1" lang="ja-JP" altLang="en-US" sz="2800" dirty="0"/>
                  <a:t>機会費用</a:t>
                </a:r>
                <a:endParaRPr kumimoji="1" lang="en-US" altLang="ja-JP" sz="2800" dirty="0"/>
              </a:p>
              <a:p>
                <a:pPr lvl="1">
                  <a:lnSpc>
                    <a:spcPct val="110000"/>
                  </a:lnSpc>
                </a:pPr>
                <a14:m>
                  <m:oMath xmlns:m="http://schemas.openxmlformats.org/officeDocument/2006/math">
                    <m:sSub>
                      <m:sSubPr>
                        <m:ctrlPr>
                          <a:rPr lang="en-US" altLang="ja-JP" sz="2400" i="1" smtClean="0">
                            <a:latin typeface="Cambria Math" panose="02040503050406030204" pitchFamily="18" charset="0"/>
                            <a:cs typeface="Times New Roman" pitchFamily="18" charset="0"/>
                          </a:rPr>
                        </m:ctrlPr>
                      </m:sSubPr>
                      <m:e>
                        <m:r>
                          <a:rPr lang="en-US" altLang="ja-JP" sz="2400" b="0" i="1" smtClean="0">
                            <a:latin typeface="Cambria Math" panose="02040503050406030204" pitchFamily="18" charset="0"/>
                            <a:cs typeface="Times New Roman" pitchFamily="18" charset="0"/>
                          </a:rPr>
                          <m:t>𝐷</m:t>
                        </m:r>
                      </m:e>
                      <m:sub>
                        <m:r>
                          <m:rPr>
                            <m:sty m:val="p"/>
                          </m:rPr>
                          <a:rPr lang="en-US" altLang="ja-JP" sz="2400" b="0" i="0" smtClean="0">
                            <a:latin typeface="Cambria Math" panose="02040503050406030204" pitchFamily="18" charset="0"/>
                            <a:cs typeface="Times New Roman" pitchFamily="18" charset="0"/>
                          </a:rPr>
                          <m:t>o</m:t>
                        </m:r>
                      </m:sub>
                    </m:sSub>
                    <m:r>
                      <a:rPr lang="en-US" altLang="ja-JP" sz="2400" b="0" i="1" smtClean="0">
                        <a:latin typeface="Cambria Math" panose="02040503050406030204" pitchFamily="18" charset="0"/>
                        <a:cs typeface="Times New Roman" pitchFamily="18" charset="0"/>
                      </a:rPr>
                      <m:t>=</m:t>
                    </m:r>
                    <m:sSub>
                      <m:sSubPr>
                        <m:ctrlPr>
                          <a:rPr lang="en-US" altLang="ja-JP" sz="2400" b="0" i="1" smtClean="0">
                            <a:latin typeface="Cambria Math" panose="02040503050406030204" pitchFamily="18" charset="0"/>
                            <a:cs typeface="Times New Roman" pitchFamily="18" charset="0"/>
                          </a:rPr>
                        </m:ctrlPr>
                      </m:sSubPr>
                      <m:e>
                        <m:r>
                          <a:rPr lang="ja-JP" altLang="en-US" sz="2400" b="0" i="1" smtClean="0">
                            <a:latin typeface="Cambria Math" panose="02040503050406030204" pitchFamily="18" charset="0"/>
                            <a:cs typeface="Times New Roman" pitchFamily="18" charset="0"/>
                          </a:rPr>
                          <m:t>𝜋</m:t>
                        </m:r>
                      </m:e>
                      <m:sub>
                        <m:r>
                          <a:rPr lang="en-US" altLang="ja-JP" sz="2400" b="0" i="1" smtClean="0">
                            <a:latin typeface="Cambria Math" panose="02040503050406030204" pitchFamily="18" charset="0"/>
                            <a:cs typeface="Times New Roman" pitchFamily="18" charset="0"/>
                          </a:rPr>
                          <m:t>0</m:t>
                        </m:r>
                      </m:sub>
                    </m:sSub>
                    <m:r>
                      <a:rPr lang="en-US" altLang="ja-JP" sz="2400" b="0" i="1" smtClean="0">
                        <a:latin typeface="Cambria Math" panose="02040503050406030204" pitchFamily="18" charset="0"/>
                        <a:cs typeface="Times New Roman" pitchFamily="18" charset="0"/>
                      </a:rPr>
                      <m:t>−</m:t>
                    </m:r>
                  </m:oMath>
                </a14:m>
                <a:r>
                  <a:rPr lang="en-US" altLang="ja-JP" sz="2400" dirty="0">
                    <a:cs typeface="Times New Roman" pitchFamily="18" charset="0"/>
                  </a:rPr>
                  <a:t> </a:t>
                </a:r>
                <a14:m>
                  <m:oMath xmlns:m="http://schemas.openxmlformats.org/officeDocument/2006/math">
                    <m:d>
                      <m:dPr>
                        <m:begChr m:val="["/>
                        <m:endChr m:val="]"/>
                        <m:ctrlPr>
                          <a:rPr lang="en-US" altLang="ja-JP" sz="2400" i="1">
                            <a:latin typeface="Cambria Math" panose="02040503050406030204" pitchFamily="18" charset="0"/>
                            <a:cs typeface="Times New Roman" pitchFamily="18" charset="0"/>
                          </a:rPr>
                        </m:ctrlPr>
                      </m:dPr>
                      <m:e>
                        <m:sSub>
                          <m:sSubPr>
                            <m:ctrlPr>
                              <a:rPr lang="en-US" altLang="ja-JP" sz="2400" i="1">
                                <a:latin typeface="Cambria Math" panose="02040503050406030204" pitchFamily="18" charset="0"/>
                                <a:cs typeface="Times New Roman" pitchFamily="18" charset="0"/>
                              </a:rPr>
                            </m:ctrlPr>
                          </m:sSubPr>
                          <m:e>
                            <m:r>
                              <a:rPr lang="en-US" altLang="ja-JP" sz="2400" i="1">
                                <a:latin typeface="Cambria Math" panose="02040503050406030204" pitchFamily="18" charset="0"/>
                                <a:cs typeface="Times New Roman" pitchFamily="18" charset="0"/>
                              </a:rPr>
                              <m:t>𝑅</m:t>
                            </m:r>
                          </m:e>
                          <m:sub>
                            <m:r>
                              <a:rPr lang="en-US" altLang="ja-JP" sz="2400" b="0" i="1" smtClean="0">
                                <a:latin typeface="Cambria Math" panose="02040503050406030204" pitchFamily="18" charset="0"/>
                                <a:cs typeface="Times New Roman" pitchFamily="18" charset="0"/>
                              </a:rPr>
                              <m:t>𝑛</m:t>
                            </m:r>
                            <m:r>
                              <a:rPr lang="en-US" altLang="ja-JP" sz="2400" i="1">
                                <a:latin typeface="Cambria Math" panose="02040503050406030204" pitchFamily="18" charset="0"/>
                                <a:cs typeface="Times New Roman" pitchFamily="18" charset="0"/>
                              </a:rPr>
                              <m:t>𝑝</m:t>
                            </m:r>
                          </m:sub>
                        </m:sSub>
                        <m:d>
                          <m:dPr>
                            <m:ctrlPr>
                              <a:rPr lang="en-US" altLang="ja-JP" sz="2400" i="1">
                                <a:latin typeface="Cambria Math" panose="02040503050406030204" pitchFamily="18" charset="0"/>
                                <a:cs typeface="Times New Roman" pitchFamily="18" charset="0"/>
                              </a:rPr>
                            </m:ctrlPr>
                          </m:dPr>
                          <m:e>
                            <m:r>
                              <a:rPr lang="en-US" altLang="ja-JP" sz="2400" i="1">
                                <a:latin typeface="Cambria Math" panose="02040503050406030204" pitchFamily="18" charset="0"/>
                                <a:cs typeface="Times New Roman" pitchFamily="18" charset="0"/>
                              </a:rPr>
                              <m:t>𝑦</m:t>
                            </m:r>
                          </m:e>
                        </m:d>
                        <m:r>
                          <a:rPr lang="en-US" altLang="ja-JP" sz="2400" i="1">
                            <a:latin typeface="Cambria Math" panose="02040503050406030204" pitchFamily="18" charset="0"/>
                            <a:cs typeface="Times New Roman" pitchFamily="18" charset="0"/>
                          </a:rPr>
                          <m:t>−</m:t>
                        </m:r>
                        <m:r>
                          <a:rPr lang="en-US" altLang="ja-JP" sz="2400" i="1">
                            <a:latin typeface="Cambria Math" panose="02040503050406030204" pitchFamily="18" charset="0"/>
                            <a:cs typeface="Times New Roman" pitchFamily="18" charset="0"/>
                          </a:rPr>
                          <m:t>𝑦</m:t>
                        </m:r>
                      </m:e>
                    </m:d>
                  </m:oMath>
                </a14:m>
                <a:endParaRPr lang="en-US" altLang="ja-JP" sz="2400" dirty="0">
                  <a:latin typeface="Times New Roman" pitchFamily="18" charset="0"/>
                  <a:cs typeface="Times New Roman" pitchFamily="18" charset="0"/>
                </a:endParaRPr>
              </a:p>
              <a:p>
                <a:pPr lvl="1">
                  <a:lnSpc>
                    <a:spcPct val="110000"/>
                  </a:lnSpc>
                </a:pPr>
                <a:r>
                  <a:rPr lang="en-US" altLang="ja-JP" sz="2400" dirty="0">
                    <a:latin typeface="Symbol" pitchFamily="18" charset="2"/>
                    <a:cs typeface="Times New Roman" pitchFamily="18" charset="0"/>
                  </a:rPr>
                  <a:t>p</a:t>
                </a:r>
                <a:r>
                  <a:rPr lang="en-US" altLang="ja-JP" sz="2400" baseline="-25000" dirty="0">
                    <a:latin typeface="Times New Roman" pitchFamily="18" charset="0"/>
                    <a:cs typeface="Times New Roman" pitchFamily="18" charset="0"/>
                  </a:rPr>
                  <a:t>0 </a:t>
                </a:r>
                <a:r>
                  <a:rPr lang="en-US" altLang="ja-JP" sz="2400" dirty="0">
                    <a:latin typeface="Times New Roman" pitchFamily="18" charset="0"/>
                    <a:cs typeface="Times New Roman" pitchFamily="18" charset="0"/>
                  </a:rPr>
                  <a:t> profit of the best alternative</a:t>
                </a:r>
                <a:r>
                  <a:rPr lang="en-US" altLang="ja-JP" sz="2400" baseline="-25000" dirty="0">
                    <a:latin typeface="Times New Roman" pitchFamily="18" charset="0"/>
                    <a:cs typeface="Times New Roman" pitchFamily="18" charset="0"/>
                  </a:rPr>
                  <a:t> </a:t>
                </a:r>
              </a:p>
              <a:p>
                <a:pPr marL="0" indent="0">
                  <a:lnSpc>
                    <a:spcPct val="110000"/>
                  </a:lnSpc>
                  <a:buNone/>
                </a:pPr>
                <a:endParaRPr kumimoji="1" lang="en-US" altLang="ja-JP" sz="2700" baseline="-25000" dirty="0"/>
              </a:p>
              <a:p>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628650" y="1484784"/>
                <a:ext cx="7886700" cy="4692179"/>
              </a:xfrm>
              <a:blipFill>
                <a:blip r:embed="rId2"/>
                <a:stretch>
                  <a:fillRect l="-1159" t="-2081" b="-130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0758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X</a:t>
            </a:r>
            <a:r>
              <a:rPr kumimoji="1" lang="ja-JP" altLang="en-US" dirty="0"/>
              <a:t>の行動</a:t>
            </a:r>
          </a:p>
        </p:txBody>
      </p:sp>
      <mc:AlternateContent xmlns:mc="http://schemas.openxmlformats.org/markup-compatibility/2006" xmlns:a14="http://schemas.microsoft.com/office/drawing/2010/main">
        <mc:Choice Requires="a14">
          <p:sp>
            <p:nvSpPr>
              <p:cNvPr id="4" name="オブジェクト 3"/>
              <p:cNvSpPr txBox="1"/>
              <p:nvPr/>
            </p:nvSpPr>
            <p:spPr>
              <a:xfrm>
                <a:off x="2354262" y="1773238"/>
                <a:ext cx="4161953" cy="971550"/>
              </a:xfrm>
              <a:prstGeom prst="rect">
                <a:avLst/>
              </a:prstGeom>
            </p:spPr>
            <p:txBody>
              <a:bodyPr>
                <a:noAutofit/>
              </a:bodyPr>
              <a:lstStyle/>
              <a:p>
                <a:pPr/>
                <a14:m>
                  <m:oMathPara xmlns:m="http://schemas.openxmlformats.org/officeDocument/2006/math">
                    <m:oMathParaPr>
                      <m:jc m:val="left"/>
                    </m:oMathParaPr>
                    <m:oMath xmlns:m="http://schemas.openxmlformats.org/officeDocument/2006/math">
                      <m:func>
                        <m:funcPr>
                          <m:ctrlPr>
                            <a:rPr lang="ja-JP" altLang="en-US" sz="2400" i="1" smtClean="0">
                              <a:solidFill>
                                <a:srgbClr val="000000"/>
                              </a:solidFill>
                              <a:latin typeface="Cambria Math" panose="02040503050406030204" pitchFamily="18" charset="0"/>
                            </a:rPr>
                          </m:ctrlPr>
                        </m:funcPr>
                        <m:fName>
                          <m:r>
                            <m:rPr>
                              <m:sty m:val="p"/>
                            </m:rPr>
                            <a:rPr lang="ja-JP" altLang="en-US" sz="2400" i="0">
                              <a:solidFill>
                                <a:srgbClr val="000000"/>
                              </a:solidFill>
                              <a:latin typeface="Cambria Math" panose="02040503050406030204" pitchFamily="18" charset="0"/>
                            </a:rPr>
                            <m:t>min</m:t>
                          </m:r>
                        </m:fName>
                        <m:e/>
                      </m:func>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d>
                        <m:dPr>
                          <m:begChr m:val="["/>
                          <m:endChr m:val="]"/>
                          <m:ctrlPr>
                            <a:rPr lang="ja-JP" altLang="en-US" sz="2400" i="1">
                              <a:solidFill>
                                <a:srgbClr val="000000"/>
                              </a:solidFill>
                              <a:latin typeface="Cambria Math" panose="02040503050406030204" pitchFamily="18" charset="0"/>
                            </a:rPr>
                          </m:ctrlPr>
                        </m:dPr>
                        <m:e>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𝑝</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e>
                      </m:d>
                      <m:r>
                        <a:rPr lang="ja-JP" altLang="en-US" sz="2400" i="1">
                          <a:solidFill>
                            <a:srgbClr val="000000"/>
                          </a:solidFill>
                          <a:latin typeface="Cambria Math" panose="02040503050406030204" pitchFamily="18" charset="0"/>
                        </a:rPr>
                        <m:t>𝐷</m:t>
                      </m:r>
                    </m:oMath>
                  </m:oMathPara>
                </a14:m>
                <a:br>
                  <a:rPr lang="ja-JP" altLang="en-US" sz="2400" i="1" dirty="0">
                    <a:solidFill>
                      <a:srgbClr val="000000"/>
                    </a:solidFill>
                    <a:latin typeface="Cambria Math" panose="02040503050406030204" pitchFamily="18" charset="0"/>
                  </a:rPr>
                </a:br>
                <a14:m>
                  <m:oMath xmlns:m="http://schemas.openxmlformats.org/officeDocument/2006/math">
                    <m:r>
                      <m:rPr>
                        <m:nor/>
                      </m:rPr>
                      <a:rPr lang="ja-JP" altLang="en-US" sz="2400" i="0">
                        <a:solidFill>
                          <a:srgbClr val="000000"/>
                        </a:solidFill>
                        <a:latin typeface="Cambria Math" panose="02040503050406030204" pitchFamily="18" charset="0"/>
                      </a:rPr>
                      <m:t>f</m:t>
                    </m:r>
                    <m:r>
                      <m:rPr>
                        <m:nor/>
                      </m:rPr>
                      <a:rPr lang="ja-JP" altLang="en-US" sz="2400" i="0">
                        <a:solidFill>
                          <a:srgbClr val="000000"/>
                        </a:solidFill>
                        <a:latin typeface="Cambria Math" panose="02040503050406030204" pitchFamily="18" charset="0"/>
                      </a:rPr>
                      <m:t>.</m:t>
                    </m:r>
                    <m:r>
                      <m:rPr>
                        <m:nor/>
                      </m:rPr>
                      <a:rPr lang="ja-JP" altLang="en-US" sz="2400" i="0">
                        <a:solidFill>
                          <a:srgbClr val="000000"/>
                        </a:solidFill>
                        <a:latin typeface="Cambria Math" panose="02040503050406030204" pitchFamily="18" charset="0"/>
                      </a:rPr>
                      <m:t>o</m:t>
                    </m:r>
                    <m:r>
                      <m:rPr>
                        <m:nor/>
                      </m:rPr>
                      <a:rPr lang="ja-JP" altLang="en-US" sz="2400" i="0">
                        <a:solidFill>
                          <a:srgbClr val="000000"/>
                        </a:solidFill>
                        <a:latin typeface="Cambria Math" panose="02040503050406030204" pitchFamily="18" charset="0"/>
                      </a:rPr>
                      <m:t>.</m:t>
                    </m:r>
                    <m:r>
                      <m:rPr>
                        <m:nor/>
                      </m:rPr>
                      <a:rPr lang="ja-JP" altLang="en-US" sz="2400" i="0">
                        <a:solidFill>
                          <a:srgbClr val="000000"/>
                        </a:solidFill>
                        <a:latin typeface="Cambria Math" panose="02040503050406030204" pitchFamily="18" charset="0"/>
                      </a:rPr>
                      <m:t>c</m:t>
                    </m:r>
                    <m:r>
                      <m:rPr>
                        <m:nor/>
                      </m:rPr>
                      <a:rPr lang="ja-JP" altLang="en-US" sz="2400" i="0">
                        <a:solidFill>
                          <a:srgbClr val="000000"/>
                        </a:solidFill>
                        <a:latin typeface="Cambria Math" panose="02040503050406030204" pitchFamily="18" charset="0"/>
                      </a:rPr>
                      <m:t>.</m:t>
                    </m:r>
                  </m:oMath>
                </a14:m>
                <a:r>
                  <a:rPr lang="en-US" altLang="ja-JP" sz="2400" i="0" dirty="0">
                    <a:solidFill>
                      <a:srgbClr val="000000"/>
                    </a:solidFill>
                    <a:latin typeface="Cambria Math" panose="02040503050406030204" pitchFamily="18" charset="0"/>
                  </a:rPr>
                  <a:t>   </a:t>
                </a:r>
                <a14:m>
                  <m:oMath xmlns:m="http://schemas.openxmlformats.org/officeDocument/2006/math">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𝑝</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𝐷</m:t>
                    </m:r>
                  </m:oMath>
                </a14:m>
                <a:endParaRPr lang="ja-JP" altLang="en-US" sz="2400" dirty="0"/>
              </a:p>
            </p:txBody>
          </p:sp>
        </mc:Choice>
        <mc:Fallback xmlns="">
          <p:sp>
            <p:nvSpPr>
              <p:cNvPr id="4" name="オブジェクト 3"/>
              <p:cNvSpPr txBox="1">
                <a:spLocks noRot="1" noChangeAspect="1" noMove="1" noResize="1" noEditPoints="1" noAdjustHandles="1" noChangeArrowheads="1" noChangeShapeType="1" noTextEdit="1"/>
              </p:cNvSpPr>
              <p:nvPr/>
            </p:nvSpPr>
            <p:spPr>
              <a:xfrm>
                <a:off x="2354262" y="1773238"/>
                <a:ext cx="4161953" cy="971550"/>
              </a:xfrm>
              <a:prstGeom prst="rect">
                <a:avLst/>
              </a:prstGeom>
              <a:blipFill>
                <a:blip r:embed="rId2"/>
                <a:stretch>
                  <a:fillRect l="-43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オブジェクト 4"/>
              <p:cNvSpPr txBox="1"/>
              <p:nvPr/>
            </p:nvSpPr>
            <p:spPr bwMode="auto">
              <a:xfrm>
                <a:off x="1979612" y="3357563"/>
                <a:ext cx="5400699" cy="1085850"/>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r>
                        <a:rPr lang="ja-JP" altLang="en-US" sz="2400" i="1">
                          <a:solidFill>
                            <a:srgbClr val="000000"/>
                          </a:solidFill>
                          <a:latin typeface="Cambria Math" panose="02040503050406030204" pitchFamily="18" charset="0"/>
                        </a:rPr>
                        <m:t>𝑝</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d>
                        <m:dPr>
                          <m:begChr m:val="["/>
                          <m:endChr m:val="]"/>
                          <m:ctrlPr>
                            <a:rPr lang="ja-JP" altLang="en-US" sz="2400" i="1">
                              <a:solidFill>
                                <a:srgbClr val="000000"/>
                              </a:solidFill>
                              <a:latin typeface="Cambria Math" panose="02040503050406030204" pitchFamily="18" charset="0"/>
                            </a:rPr>
                          </m:ctrlPr>
                        </m:dPr>
                        <m:e>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𝑛𝑝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e>
                      </m:d>
                      <m:r>
                        <a:rPr lang="ja-JP" altLang="en-US" sz="2400" i="1">
                          <a:solidFill>
                            <a:srgbClr val="000000"/>
                          </a:solidFill>
                          <a:latin typeface="Cambria Math" panose="02040503050406030204" pitchFamily="18" charset="0"/>
                        </a:rPr>
                        <m:t>=1</m:t>
                      </m:r>
                    </m:oMath>
                    <m:oMath xmlns:m="http://schemas.openxmlformats.org/officeDocument/2006/math">
                      <m:r>
                        <a:rPr lang="ja-JP" altLang="en-US" sz="2400" i="1">
                          <a:solidFill>
                            <a:srgbClr val="000000"/>
                          </a:solidFill>
                          <a:latin typeface="Cambria Math" panose="02040503050406030204" pitchFamily="18" charset="0"/>
                        </a:rPr>
                        <m:t>𝑝</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d>
                        <m:dPr>
                          <m:begChr m:val="["/>
                          <m:endChr m:val="]"/>
                          <m:ctrlPr>
                            <a:rPr lang="ja-JP" altLang="en-US" sz="2400" i="1">
                              <a:solidFill>
                                <a:srgbClr val="000000"/>
                              </a:solidFill>
                              <a:latin typeface="Cambria Math" panose="02040503050406030204" pitchFamily="18" charset="0"/>
                            </a:rPr>
                          </m:ctrlPr>
                        </m:dPr>
                        <m:e>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𝑝</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e>
                      </m:d>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𝑛𝑝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)=1</m:t>
                      </m:r>
                    </m:oMath>
                  </m:oMathPara>
                </a14:m>
                <a:endParaRPr lang="ja-JP" altLang="en-US" sz="2400" dirty="0"/>
              </a:p>
            </p:txBody>
          </p:sp>
        </mc:Choice>
        <mc:Fallback xmlns="">
          <p:sp>
            <p:nvSpPr>
              <p:cNvPr id="5" name="オブジェクト 4"/>
              <p:cNvSpPr txBox="1">
                <a:spLocks noRot="1" noChangeAspect="1" noMove="1" noResize="1" noEditPoints="1" noAdjustHandles="1" noChangeArrowheads="1" noChangeShapeType="1" noTextEdit="1"/>
              </p:cNvSpPr>
              <p:nvPr/>
            </p:nvSpPr>
            <p:spPr bwMode="auto">
              <a:xfrm>
                <a:off x="1979612" y="3357563"/>
                <a:ext cx="5400699" cy="1085850"/>
              </a:xfrm>
              <a:prstGeom prst="rect">
                <a:avLst/>
              </a:prstGeom>
              <a:blipFill>
                <a:blip r:embed="rId3"/>
                <a:stretch>
                  <a:fillRect l="-339"/>
                </a:stretch>
              </a:blipFill>
              <a:ln>
                <a:noFill/>
              </a:ln>
            </p:spPr>
            <p:txBody>
              <a:bodyPr/>
              <a:lstStyle/>
              <a:p>
                <a:r>
                  <a:rPr lang="ja-JP" altLang="en-US">
                    <a:noFill/>
                  </a:rPr>
                  <a:t> </a:t>
                </a:r>
              </a:p>
            </p:txBody>
          </p:sp>
        </mc:Fallback>
      </mc:AlternateContent>
      <p:sp>
        <p:nvSpPr>
          <p:cNvPr id="6" name="テキスト ボックス 5"/>
          <p:cNvSpPr txBox="1"/>
          <p:nvPr/>
        </p:nvSpPr>
        <p:spPr>
          <a:xfrm>
            <a:off x="1187624" y="2975042"/>
            <a:ext cx="2880320" cy="400110"/>
          </a:xfrm>
          <a:prstGeom prst="rect">
            <a:avLst/>
          </a:prstGeom>
          <a:noFill/>
        </p:spPr>
        <p:txBody>
          <a:bodyPr wrap="square" rtlCol="0">
            <a:spAutoFit/>
          </a:bodyPr>
          <a:lstStyle/>
          <a:p>
            <a:r>
              <a:rPr kumimoji="1" lang="ja-JP" altLang="en-US" sz="2000" dirty="0"/>
              <a:t>効率性の条件（再掲）</a:t>
            </a:r>
          </a:p>
        </p:txBody>
      </p:sp>
      <mc:AlternateContent xmlns:mc="http://schemas.openxmlformats.org/markup-compatibility/2006" xmlns:a14="http://schemas.microsoft.com/office/drawing/2010/main">
        <mc:Choice Requires="a14">
          <p:sp>
            <p:nvSpPr>
              <p:cNvPr id="7" name="オブジェクト 6"/>
              <p:cNvSpPr txBox="1"/>
              <p:nvPr/>
            </p:nvSpPr>
            <p:spPr>
              <a:xfrm>
                <a:off x="2627312" y="5384800"/>
                <a:ext cx="4392959" cy="542925"/>
              </a:xfrm>
              <a:prstGeom prst="rect">
                <a:avLst/>
              </a:prstGeom>
            </p:spPr>
            <p:txBody>
              <a:bodyPr>
                <a:noAutofit/>
              </a:bodyPr>
              <a:lstStyle/>
              <a:p>
                <a:pPr/>
                <a14:m>
                  <m:oMathPara xmlns:m="http://schemas.openxmlformats.org/officeDocument/2006/math">
                    <m:oMathParaPr>
                      <m:jc m:val="left"/>
                    </m:oMathParaPr>
                    <m:oMath xmlns:m="http://schemas.openxmlformats.org/officeDocument/2006/math">
                      <m:r>
                        <a:rPr lang="ja-JP" altLang="en-US" sz="2400" i="1">
                          <a:solidFill>
                            <a:srgbClr val="000000"/>
                          </a:solidFill>
                          <a:latin typeface="Cambria Math" panose="02040503050406030204" pitchFamily="18" charset="0"/>
                        </a:rPr>
                        <m:t>𝐷</m:t>
                      </m:r>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𝐷</m:t>
                          </m:r>
                        </m:e>
                        <m:sub>
                          <m:r>
                            <a:rPr lang="ja-JP" altLang="en-US" sz="2400" i="1">
                              <a:solidFill>
                                <a:srgbClr val="000000"/>
                              </a:solidFill>
                              <a:latin typeface="Cambria Math" panose="02040503050406030204" pitchFamily="18" charset="0"/>
                            </a:rPr>
                            <m:t>𝑒</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𝑛𝑝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oMath>
                  </m:oMathPara>
                </a14:m>
                <a:endParaRPr lang="ja-JP" altLang="en-US" sz="2400" dirty="0"/>
              </a:p>
            </p:txBody>
          </p:sp>
        </mc:Choice>
        <mc:Fallback xmlns="">
          <p:sp>
            <p:nvSpPr>
              <p:cNvPr id="7" name="オブジェクト 6"/>
              <p:cNvSpPr txBox="1">
                <a:spLocks noRot="1" noChangeAspect="1" noMove="1" noResize="1" noEditPoints="1" noAdjustHandles="1" noChangeArrowheads="1" noChangeShapeType="1" noTextEdit="1"/>
              </p:cNvSpPr>
              <p:nvPr/>
            </p:nvSpPr>
            <p:spPr>
              <a:xfrm>
                <a:off x="2627312" y="5384800"/>
                <a:ext cx="4392959" cy="542925"/>
              </a:xfrm>
              <a:prstGeom prst="rect">
                <a:avLst/>
              </a:prstGeom>
              <a:blipFill>
                <a:blip r:embed="rId4"/>
                <a:stretch>
                  <a:fillRect l="-416" b="-1124"/>
                </a:stretch>
              </a:blipFill>
            </p:spPr>
            <p:txBody>
              <a:bodyPr/>
              <a:lstStyle/>
              <a:p>
                <a:r>
                  <a:rPr lang="ja-JP" altLang="en-US">
                    <a:noFill/>
                  </a:rPr>
                  <a:t> </a:t>
                </a:r>
              </a:p>
            </p:txBody>
          </p:sp>
        </mc:Fallback>
      </mc:AlternateContent>
      <p:sp>
        <p:nvSpPr>
          <p:cNvPr id="8" name="テキスト ボックス 7"/>
          <p:cNvSpPr txBox="1"/>
          <p:nvPr/>
        </p:nvSpPr>
        <p:spPr>
          <a:xfrm>
            <a:off x="755575" y="4725144"/>
            <a:ext cx="6624735" cy="400110"/>
          </a:xfrm>
          <a:prstGeom prst="rect">
            <a:avLst/>
          </a:prstGeom>
          <a:noFill/>
        </p:spPr>
        <p:txBody>
          <a:bodyPr wrap="square" rtlCol="0">
            <a:spAutoFit/>
          </a:bodyPr>
          <a:lstStyle/>
          <a:p>
            <a:r>
              <a:rPr kumimoji="1" lang="ja-JP" altLang="en-US" sz="2000" dirty="0"/>
              <a:t>損害賠償ルールが次の場合，効率性の条件が満たされる</a:t>
            </a:r>
          </a:p>
        </p:txBody>
      </p:sp>
    </p:spTree>
    <p:extLst>
      <p:ext uri="{BB962C8B-B14F-4D97-AF65-F5344CB8AC3E}">
        <p14:creationId xmlns:p14="http://schemas.microsoft.com/office/powerpoint/2010/main" val="2990752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Y</a:t>
            </a:r>
            <a:r>
              <a:rPr kumimoji="1" lang="ja-JP" altLang="en-US" dirty="0"/>
              <a:t>の行動</a:t>
            </a:r>
          </a:p>
        </p:txBody>
      </p:sp>
      <mc:AlternateContent xmlns:mc="http://schemas.openxmlformats.org/markup-compatibility/2006">
        <mc:Choice xmlns:a14="http://schemas.microsoft.com/office/drawing/2010/main" Requires="a14">
          <p:sp>
            <p:nvSpPr>
              <p:cNvPr id="4" name="オブジェクト 3"/>
              <p:cNvSpPr txBox="1"/>
              <p:nvPr/>
            </p:nvSpPr>
            <p:spPr>
              <a:xfrm>
                <a:off x="755576" y="1374774"/>
                <a:ext cx="7886700" cy="2054225"/>
              </a:xfrm>
              <a:prstGeom prst="rect">
                <a:avLst/>
              </a:prstGeom>
            </p:spPr>
            <p:txBody>
              <a:bodyPr>
                <a:noAutofit/>
              </a:bodyPr>
              <a:lstStyle/>
              <a:p>
                <a:pPr/>
                <a14:m>
                  <m:oMathPara xmlns:m="http://schemas.openxmlformats.org/officeDocument/2006/math">
                    <m:oMathParaPr>
                      <m:jc m:val="left"/>
                    </m:oMathParaPr>
                    <m:oMath xmlns:m="http://schemas.openxmlformats.org/officeDocument/2006/math">
                      <m:r>
                        <a:rPr lang="ja-JP" altLang="en-US" sz="2800" i="1" smtClean="0">
                          <a:solidFill>
                            <a:srgbClr val="000000"/>
                          </a:solidFill>
                          <a:latin typeface="Cambria Math" panose="02040503050406030204" pitchFamily="18" charset="0"/>
                        </a:rPr>
                        <m:t>𝜋</m:t>
                      </m:r>
                      <m:r>
                        <a:rPr lang="ja-JP" altLang="en-US" sz="2800" i="1" smtClean="0">
                          <a:solidFill>
                            <a:srgbClr val="000000"/>
                          </a:solidFill>
                          <a:latin typeface="Cambria Math" panose="02040503050406030204" pitchFamily="18" charset="0"/>
                        </a:rPr>
                        <m:t>=</m:t>
                      </m:r>
                      <m:r>
                        <a:rPr lang="ja-JP" altLang="en-US" sz="2800" i="1" smtClean="0">
                          <a:solidFill>
                            <a:srgbClr val="000000"/>
                          </a:solidFill>
                          <a:latin typeface="Cambria Math" panose="02040503050406030204" pitchFamily="18" charset="0"/>
                        </a:rPr>
                        <m:t>𝑝</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𝑅</m:t>
                          </m:r>
                        </m:e>
                        <m:sub>
                          <m:r>
                            <a:rPr lang="ja-JP" altLang="en-US" sz="2800" i="1">
                              <a:solidFill>
                                <a:srgbClr val="000000"/>
                              </a:solidFill>
                              <a:latin typeface="Cambria Math" panose="02040503050406030204" pitchFamily="18" charset="0"/>
                            </a:rPr>
                            <m:t>𝑝</m:t>
                          </m:r>
                        </m:sub>
                      </m:sSub>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𝑦</m:t>
                      </m:r>
                      <m:r>
                        <a:rPr lang="ja-JP" altLang="en-US" sz="2800" i="1">
                          <a:solidFill>
                            <a:srgbClr val="000000"/>
                          </a:solidFill>
                          <a:latin typeface="Cambria Math" panose="02040503050406030204" pitchFamily="18" charset="0"/>
                        </a:rPr>
                        <m:t>)+(1−</m:t>
                      </m:r>
                      <m:r>
                        <a:rPr lang="ja-JP" altLang="en-US" sz="2800" i="1">
                          <a:solidFill>
                            <a:srgbClr val="000000"/>
                          </a:solidFill>
                          <a:latin typeface="Cambria Math" panose="02040503050406030204" pitchFamily="18" charset="0"/>
                        </a:rPr>
                        <m:t>𝑝</m:t>
                      </m:r>
                      <m:r>
                        <a:rPr lang="ja-JP" altLang="en-US" sz="2800" i="1">
                          <a:solidFill>
                            <a:srgbClr val="000000"/>
                          </a:solidFill>
                          <a:latin typeface="Cambria Math" panose="02040503050406030204" pitchFamily="18" charset="0"/>
                        </a:rPr>
                        <m:t>)</m:t>
                      </m:r>
                      <m:d>
                        <m:dPr>
                          <m:begChr m:val="["/>
                          <m:endChr m:val="]"/>
                          <m:ctrlPr>
                            <a:rPr lang="ja-JP" altLang="en-US" sz="2800" i="1">
                              <a:solidFill>
                                <a:srgbClr val="000000"/>
                              </a:solidFill>
                              <a:latin typeface="Cambria Math" panose="02040503050406030204" pitchFamily="18" charset="0"/>
                            </a:rPr>
                          </m:ctrlPr>
                        </m:dPr>
                        <m:e>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𝑅</m:t>
                              </m:r>
                            </m:e>
                            <m:sub>
                              <m:r>
                                <a:rPr lang="ja-JP" altLang="en-US" sz="2800" i="1">
                                  <a:solidFill>
                                    <a:srgbClr val="000000"/>
                                  </a:solidFill>
                                  <a:latin typeface="Cambria Math" panose="02040503050406030204" pitchFamily="18" charset="0"/>
                                </a:rPr>
                                <m:t>𝑛𝑝</m:t>
                              </m:r>
                            </m:sub>
                          </m:sSub>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𝑦</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𝐷</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𝑦</m:t>
                          </m:r>
                          <m:r>
                            <a:rPr lang="ja-JP" altLang="en-US" sz="2800" i="1">
                              <a:solidFill>
                                <a:srgbClr val="000000"/>
                              </a:solidFill>
                              <a:latin typeface="Cambria Math" panose="02040503050406030204" pitchFamily="18" charset="0"/>
                            </a:rPr>
                            <m:t>)</m:t>
                          </m:r>
                        </m:e>
                      </m:d>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𝑦</m:t>
                      </m:r>
                    </m:oMath>
                  </m:oMathPara>
                </a14:m>
                <a:br>
                  <a:rPr lang="ja-JP" altLang="en-US" sz="2800" i="1" dirty="0">
                    <a:solidFill>
                      <a:srgbClr val="000000"/>
                    </a:solidFill>
                    <a:latin typeface="Cambria Math" panose="02040503050406030204" pitchFamily="18" charset="0"/>
                  </a:rPr>
                </a:br>
                <a:endParaRPr lang="en-US" altLang="ja-JP" sz="2800" i="0" dirty="0">
                  <a:solidFill>
                    <a:srgbClr val="000000"/>
                  </a:solidFill>
                  <a:latin typeface="Cambria Math" panose="02040503050406030204" pitchFamily="18" charset="0"/>
                </a:endParaRPr>
              </a:p>
              <a:p>
                <a:endParaRPr lang="en-US" altLang="ja-JP" sz="2800" i="0" dirty="0">
                  <a:solidFill>
                    <a:srgbClr val="000000"/>
                  </a:solidFill>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US" altLang="ja-JP" sz="2800" dirty="0">
                          <a:solidFill>
                            <a:srgbClr val="000000"/>
                          </a:solidFill>
                          <a:latin typeface="Cambria Math" panose="02040503050406030204" pitchFamily="18" charset="0"/>
                        </a:rPr>
                        <m:t>1</m:t>
                      </m:r>
                      <m:r>
                        <a:rPr lang="ja-JP" altLang="en-US" sz="2800" dirty="0">
                          <a:solidFill>
                            <a:srgbClr val="000000"/>
                          </a:solidFill>
                          <a:latin typeface="Cambria Math" panose="02040503050406030204" pitchFamily="18" charset="0"/>
                        </a:rPr>
                        <m:t>階の</m:t>
                      </m:r>
                      <m:r>
                        <a:rPr lang="ja-JP" altLang="en-US" sz="2800" i="1" dirty="0">
                          <a:solidFill>
                            <a:srgbClr val="000000"/>
                          </a:solidFill>
                          <a:latin typeface="Cambria Math" panose="02040503050406030204" pitchFamily="18" charset="0"/>
                        </a:rPr>
                        <m:t>条件</m:t>
                      </m:r>
                      <m:r>
                        <a:rPr lang="ja-JP" altLang="en-US" sz="2800" i="1" dirty="0">
                          <a:solidFill>
                            <a:srgbClr val="000000"/>
                          </a:solidFill>
                          <a:latin typeface="Cambria Math" panose="02040503050406030204" pitchFamily="18" charset="0"/>
                        </a:rPr>
                        <m:t>　</m:t>
                      </m:r>
                      <m:r>
                        <a:rPr lang="ja-JP" altLang="en-US" sz="2800" i="1">
                          <a:solidFill>
                            <a:srgbClr val="000000"/>
                          </a:solidFill>
                          <a:latin typeface="Cambria Math" panose="02040503050406030204" pitchFamily="18" charset="0"/>
                        </a:rPr>
                        <m:t>(</m:t>
                      </m:r>
                      <m:r>
                        <m:rPr>
                          <m:nor/>
                        </m:rPr>
                        <a:rPr lang="ja-JP" altLang="en-US" sz="2800" i="0">
                          <a:solidFill>
                            <a:srgbClr val="000000"/>
                          </a:solidFill>
                          <a:latin typeface="Cambria Math" panose="02040503050406030204" pitchFamily="18" charset="0"/>
                        </a:rPr>
                        <m:t>for</m:t>
                      </m:r>
                      <m:r>
                        <m:rPr>
                          <m:nor/>
                        </m:rPr>
                        <a:rPr lang="en-US" altLang="ja-JP" sz="2800" b="0" i="0" smtClean="0">
                          <a:solidFill>
                            <a:srgbClr val="000000"/>
                          </a:solidFill>
                          <a:latin typeface="Cambria Math" panose="02040503050406030204" pitchFamily="18" charset="0"/>
                        </a:rPr>
                        <m:t>  </m:t>
                      </m:r>
                      <m:r>
                        <m:rPr>
                          <m:nor/>
                        </m:rPr>
                        <a:rPr lang="ja-JP" altLang="en-US" sz="2800" i="0">
                          <a:solidFill>
                            <a:srgbClr val="000000"/>
                          </a:solidFill>
                          <a:latin typeface="Cambria Math" panose="02040503050406030204" pitchFamily="18" charset="0"/>
                        </a:rPr>
                        <m:t>given</m:t>
                      </m:r>
                      <m:r>
                        <m:rPr>
                          <m:nor/>
                        </m:rPr>
                        <a:rPr lang="en-US" altLang="ja-JP" sz="2800" b="0" i="0" smtClean="0">
                          <a:solidFill>
                            <a:srgbClr val="000000"/>
                          </a:solidFill>
                          <a:latin typeface="Cambria Math" panose="02040503050406030204" pitchFamily="18" charset="0"/>
                        </a:rPr>
                        <m:t>  </m:t>
                      </m:r>
                      <m:r>
                        <a:rPr lang="ja-JP" altLang="en-US" sz="2800" i="1">
                          <a:solidFill>
                            <a:srgbClr val="000000"/>
                          </a:solidFill>
                          <a:latin typeface="Cambria Math" panose="02040503050406030204" pitchFamily="18" charset="0"/>
                        </a:rPr>
                        <m:t>𝑥</m:t>
                      </m:r>
                      <m:r>
                        <a:rPr lang="ja-JP" altLang="en-US" sz="2800" i="1">
                          <a:solidFill>
                            <a:srgbClr val="000000"/>
                          </a:solidFill>
                          <a:latin typeface="Cambria Math" panose="02040503050406030204" pitchFamily="18" charset="0"/>
                        </a:rPr>
                        <m:t>)</m:t>
                      </m:r>
                    </m:oMath>
                    <m:oMath xmlns:m="http://schemas.openxmlformats.org/officeDocument/2006/math">
                      <m:r>
                        <a:rPr lang="ja-JP" altLang="en-US" sz="2800" i="1">
                          <a:solidFill>
                            <a:srgbClr val="000000"/>
                          </a:solidFill>
                          <a:latin typeface="Cambria Math" panose="02040503050406030204" pitchFamily="18" charset="0"/>
                        </a:rPr>
                        <m:t>𝑝</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𝑅</m:t>
                          </m:r>
                        </m:e>
                        <m:sub>
                          <m:r>
                            <a:rPr lang="ja-JP" altLang="en-US" sz="2800" i="1">
                              <a:solidFill>
                                <a:srgbClr val="000000"/>
                              </a:solidFill>
                              <a:latin typeface="Cambria Math" panose="02040503050406030204" pitchFamily="18" charset="0"/>
                            </a:rPr>
                            <m:t>𝑝</m:t>
                          </m:r>
                        </m:sub>
                      </m:sSub>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𝑦</m:t>
                      </m:r>
                      <m:r>
                        <a:rPr lang="ja-JP" altLang="en-US" sz="2800" i="1">
                          <a:solidFill>
                            <a:srgbClr val="000000"/>
                          </a:solidFill>
                          <a:latin typeface="Cambria Math" panose="02040503050406030204" pitchFamily="18" charset="0"/>
                        </a:rPr>
                        <m:t>)+(1−</m:t>
                      </m:r>
                      <m:r>
                        <a:rPr lang="ja-JP" altLang="en-US" sz="2800" i="1">
                          <a:solidFill>
                            <a:srgbClr val="000000"/>
                          </a:solidFill>
                          <a:latin typeface="Cambria Math" panose="02040503050406030204" pitchFamily="18" charset="0"/>
                        </a:rPr>
                        <m:t>𝑝</m:t>
                      </m:r>
                      <m:r>
                        <a:rPr lang="ja-JP" altLang="en-US" sz="2800" i="1">
                          <a:solidFill>
                            <a:srgbClr val="000000"/>
                          </a:solidFill>
                          <a:latin typeface="Cambria Math" panose="02040503050406030204" pitchFamily="18" charset="0"/>
                        </a:rPr>
                        <m:t>)</m:t>
                      </m:r>
                      <m:d>
                        <m:dPr>
                          <m:begChr m:val="["/>
                          <m:endChr m:val="]"/>
                          <m:ctrlPr>
                            <a:rPr lang="ja-JP" altLang="en-US" sz="2800" i="1">
                              <a:solidFill>
                                <a:srgbClr val="000000"/>
                              </a:solidFill>
                              <a:latin typeface="Cambria Math" panose="02040503050406030204" pitchFamily="18" charset="0"/>
                            </a:rPr>
                          </m:ctrlPr>
                        </m:dPr>
                        <m:e>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𝑅</m:t>
                              </m:r>
                            </m:e>
                            <m:sub>
                              <m:r>
                                <a:rPr lang="ja-JP" altLang="en-US" sz="2800" i="1">
                                  <a:solidFill>
                                    <a:srgbClr val="000000"/>
                                  </a:solidFill>
                                  <a:latin typeface="Cambria Math" panose="02040503050406030204" pitchFamily="18" charset="0"/>
                                </a:rPr>
                                <m:t>𝑛𝑝</m:t>
                              </m:r>
                            </m:sub>
                          </m:sSub>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𝑦</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𝐷</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𝑦</m:t>
                          </m:r>
                          <m:r>
                            <a:rPr lang="ja-JP" altLang="en-US" sz="2800" i="1">
                              <a:solidFill>
                                <a:srgbClr val="000000"/>
                              </a:solidFill>
                              <a:latin typeface="Cambria Math" panose="02040503050406030204" pitchFamily="18" charset="0"/>
                            </a:rPr>
                            <m:t>)</m:t>
                          </m:r>
                        </m:e>
                      </m:d>
                      <m:r>
                        <a:rPr lang="ja-JP" altLang="en-US" sz="2800" i="1">
                          <a:solidFill>
                            <a:srgbClr val="000000"/>
                          </a:solidFill>
                          <a:latin typeface="Cambria Math" panose="02040503050406030204" pitchFamily="18" charset="0"/>
                        </a:rPr>
                        <m:t>=1</m:t>
                      </m:r>
                    </m:oMath>
                  </m:oMathPara>
                </a14:m>
                <a:endParaRPr lang="ja-JP" altLang="en-US" sz="2800" dirty="0"/>
              </a:p>
            </p:txBody>
          </p:sp>
        </mc:Choice>
        <mc:Fallback>
          <p:sp>
            <p:nvSpPr>
              <p:cNvPr id="4" name="オブジェクト 3"/>
              <p:cNvSpPr txBox="1">
                <a:spLocks noRot="1" noChangeAspect="1" noMove="1" noResize="1" noEditPoints="1" noAdjustHandles="1" noChangeArrowheads="1" noChangeShapeType="1" noTextEdit="1"/>
              </p:cNvSpPr>
              <p:nvPr/>
            </p:nvSpPr>
            <p:spPr>
              <a:xfrm>
                <a:off x="755576" y="1374774"/>
                <a:ext cx="7886700" cy="2054225"/>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 name="オブジェクト 4"/>
              <p:cNvSpPr txBox="1"/>
              <p:nvPr/>
            </p:nvSpPr>
            <p:spPr bwMode="auto">
              <a:xfrm>
                <a:off x="1027584" y="4083081"/>
                <a:ext cx="6048672" cy="1085850"/>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r>
                        <a:rPr lang="ja-JP" altLang="en-US" sz="2800" i="1">
                          <a:solidFill>
                            <a:srgbClr val="000000"/>
                          </a:solidFill>
                          <a:latin typeface="Cambria Math" panose="02040503050406030204" pitchFamily="18" charset="0"/>
                        </a:rPr>
                        <m:t>𝑝</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𝑥</m:t>
                      </m:r>
                      <m:r>
                        <a:rPr lang="ja-JP" altLang="en-US" sz="2800" i="1">
                          <a:solidFill>
                            <a:srgbClr val="000000"/>
                          </a:solidFill>
                          <a:latin typeface="Cambria Math" panose="02040503050406030204" pitchFamily="18" charset="0"/>
                        </a:rPr>
                        <m:t>)</m:t>
                      </m:r>
                      <m:d>
                        <m:dPr>
                          <m:begChr m:val="["/>
                          <m:endChr m:val="]"/>
                          <m:ctrlPr>
                            <a:rPr lang="ja-JP" altLang="en-US" sz="2800" i="1">
                              <a:solidFill>
                                <a:srgbClr val="000000"/>
                              </a:solidFill>
                              <a:latin typeface="Cambria Math" panose="02040503050406030204" pitchFamily="18" charset="0"/>
                            </a:rPr>
                          </m:ctrlPr>
                        </m:dPr>
                        <m:e>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𝑅</m:t>
                              </m:r>
                            </m:e>
                            <m:sub>
                              <m:r>
                                <a:rPr lang="ja-JP" altLang="en-US" sz="2800" i="1">
                                  <a:solidFill>
                                    <a:srgbClr val="000000"/>
                                  </a:solidFill>
                                  <a:latin typeface="Cambria Math" panose="02040503050406030204" pitchFamily="18" charset="0"/>
                                </a:rPr>
                                <m:t>𝑝</m:t>
                              </m:r>
                            </m:sub>
                          </m:sSub>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𝑦</m:t>
                          </m:r>
                          <m:r>
                            <a:rPr lang="ja-JP" altLang="en-US" sz="2800" i="1">
                              <a:solidFill>
                                <a:srgbClr val="000000"/>
                              </a:solidFill>
                              <a:latin typeface="Cambria Math" panose="02040503050406030204" pitchFamily="18" charset="0"/>
                            </a:rPr>
                            <m:t>)−</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𝑅</m:t>
                              </m:r>
                            </m:e>
                            <m:sub>
                              <m:r>
                                <a:rPr lang="ja-JP" altLang="en-US" sz="2800" i="1">
                                  <a:solidFill>
                                    <a:srgbClr val="000000"/>
                                  </a:solidFill>
                                  <a:latin typeface="Cambria Math" panose="02040503050406030204" pitchFamily="18" charset="0"/>
                                </a:rPr>
                                <m:t>𝑛𝑝</m:t>
                              </m:r>
                            </m:sub>
                          </m:sSub>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𝑦</m:t>
                          </m:r>
                          <m:r>
                            <a:rPr lang="ja-JP" altLang="en-US" sz="2800" i="1">
                              <a:solidFill>
                                <a:srgbClr val="000000"/>
                              </a:solidFill>
                              <a:latin typeface="Cambria Math" panose="02040503050406030204" pitchFamily="18" charset="0"/>
                            </a:rPr>
                            <m:t>)</m:t>
                          </m:r>
                        </m:e>
                      </m:d>
                      <m:r>
                        <a:rPr lang="ja-JP" altLang="en-US" sz="2800" i="1">
                          <a:solidFill>
                            <a:srgbClr val="000000"/>
                          </a:solidFill>
                          <a:latin typeface="Cambria Math" panose="02040503050406030204" pitchFamily="18" charset="0"/>
                        </a:rPr>
                        <m:t>=1</m:t>
                      </m:r>
                    </m:oMath>
                    <m:oMath xmlns:m="http://schemas.openxmlformats.org/officeDocument/2006/math">
                      <m:r>
                        <a:rPr lang="ja-JP" altLang="en-US" sz="2800" i="1">
                          <a:solidFill>
                            <a:srgbClr val="000000"/>
                          </a:solidFill>
                          <a:latin typeface="Cambria Math" panose="02040503050406030204" pitchFamily="18" charset="0"/>
                        </a:rPr>
                        <m:t>𝑝</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𝑥</m:t>
                      </m:r>
                      <m:r>
                        <a:rPr lang="ja-JP" altLang="en-US" sz="2800" i="1">
                          <a:solidFill>
                            <a:srgbClr val="000000"/>
                          </a:solidFill>
                          <a:latin typeface="Cambria Math" panose="02040503050406030204" pitchFamily="18" charset="0"/>
                        </a:rPr>
                        <m:t>)</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𝑅</m:t>
                          </m:r>
                        </m:e>
                        <m:sub>
                          <m:r>
                            <a:rPr lang="ja-JP" altLang="en-US" sz="2800" i="1">
                              <a:solidFill>
                                <a:srgbClr val="000000"/>
                              </a:solidFill>
                              <a:latin typeface="Cambria Math" panose="02040503050406030204" pitchFamily="18" charset="0"/>
                            </a:rPr>
                            <m:t>𝑝</m:t>
                          </m:r>
                        </m:sub>
                      </m:sSub>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𝑦</m:t>
                      </m:r>
                      <m:r>
                        <a:rPr lang="ja-JP" altLang="en-US" sz="2800" i="1">
                          <a:solidFill>
                            <a:srgbClr val="000000"/>
                          </a:solidFill>
                          <a:latin typeface="Cambria Math" panose="02040503050406030204" pitchFamily="18" charset="0"/>
                        </a:rPr>
                        <m:t>)+</m:t>
                      </m:r>
                      <m:d>
                        <m:dPr>
                          <m:begChr m:val="["/>
                          <m:endChr m:val="]"/>
                          <m:ctrlPr>
                            <a:rPr lang="ja-JP" altLang="en-US" sz="2800" i="1">
                              <a:solidFill>
                                <a:srgbClr val="000000"/>
                              </a:solidFill>
                              <a:latin typeface="Cambria Math" panose="02040503050406030204" pitchFamily="18" charset="0"/>
                            </a:rPr>
                          </m:ctrlPr>
                        </m:dPr>
                        <m:e>
                          <m:r>
                            <a:rPr lang="ja-JP" altLang="en-US" sz="2800" i="1">
                              <a:solidFill>
                                <a:srgbClr val="000000"/>
                              </a:solidFill>
                              <a:latin typeface="Cambria Math" panose="02040503050406030204" pitchFamily="18" charset="0"/>
                            </a:rPr>
                            <m:t>1−</m:t>
                          </m:r>
                          <m:r>
                            <a:rPr lang="ja-JP" altLang="en-US" sz="2800" i="1">
                              <a:solidFill>
                                <a:srgbClr val="000000"/>
                              </a:solidFill>
                              <a:latin typeface="Cambria Math" panose="02040503050406030204" pitchFamily="18" charset="0"/>
                            </a:rPr>
                            <m:t>𝑝</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𝑥</m:t>
                          </m:r>
                          <m:r>
                            <a:rPr lang="ja-JP" altLang="en-US" sz="2800" i="1">
                              <a:solidFill>
                                <a:srgbClr val="000000"/>
                              </a:solidFill>
                              <a:latin typeface="Cambria Math" panose="02040503050406030204" pitchFamily="18" charset="0"/>
                            </a:rPr>
                            <m:t>)</m:t>
                          </m:r>
                        </m:e>
                      </m:d>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𝑅</m:t>
                          </m:r>
                        </m:e>
                        <m:sub>
                          <m:r>
                            <a:rPr lang="ja-JP" altLang="en-US" sz="2800" i="1">
                              <a:solidFill>
                                <a:srgbClr val="000000"/>
                              </a:solidFill>
                              <a:latin typeface="Cambria Math" panose="02040503050406030204" pitchFamily="18" charset="0"/>
                            </a:rPr>
                            <m:t>𝑛𝑝</m:t>
                          </m:r>
                        </m:sub>
                      </m:sSub>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𝑦</m:t>
                      </m:r>
                      <m:r>
                        <a:rPr lang="ja-JP" altLang="en-US" sz="2800" i="1">
                          <a:solidFill>
                            <a:srgbClr val="000000"/>
                          </a:solidFill>
                          <a:latin typeface="Cambria Math" panose="02040503050406030204" pitchFamily="18" charset="0"/>
                        </a:rPr>
                        <m:t>)=1</m:t>
                      </m:r>
                    </m:oMath>
                  </m:oMathPara>
                </a14:m>
                <a:endParaRPr lang="ja-JP" altLang="en-US" sz="2800" dirty="0"/>
              </a:p>
            </p:txBody>
          </p:sp>
        </mc:Choice>
        <mc:Fallback>
          <p:sp>
            <p:nvSpPr>
              <p:cNvPr id="5" name="オブジェクト 4"/>
              <p:cNvSpPr txBox="1">
                <a:spLocks noRot="1" noChangeAspect="1" noMove="1" noResize="1" noEditPoints="1" noAdjustHandles="1" noChangeArrowheads="1" noChangeShapeType="1" noTextEdit="1"/>
              </p:cNvSpPr>
              <p:nvPr/>
            </p:nvSpPr>
            <p:spPr bwMode="auto">
              <a:xfrm>
                <a:off x="1027584" y="4083081"/>
                <a:ext cx="6048672" cy="1085850"/>
              </a:xfrm>
              <a:prstGeom prst="rect">
                <a:avLst/>
              </a:prstGeom>
              <a:blipFill>
                <a:blip r:embed="rId3"/>
                <a:stretch>
                  <a:fillRect/>
                </a:stretch>
              </a:blipFill>
              <a:ln>
                <a:noFill/>
              </a:ln>
            </p:spPr>
            <p:txBody>
              <a:bodyPr/>
              <a:lstStyle/>
              <a:p>
                <a:r>
                  <a:rPr lang="ja-JP" altLang="en-US">
                    <a:noFill/>
                  </a:rPr>
                  <a:t> </a:t>
                </a:r>
              </a:p>
            </p:txBody>
          </p:sp>
        </mc:Fallback>
      </mc:AlternateContent>
      <p:sp>
        <p:nvSpPr>
          <p:cNvPr id="6" name="テキスト ボックス 5"/>
          <p:cNvSpPr txBox="1"/>
          <p:nvPr/>
        </p:nvSpPr>
        <p:spPr>
          <a:xfrm>
            <a:off x="628650" y="3607152"/>
            <a:ext cx="3805936" cy="461665"/>
          </a:xfrm>
          <a:prstGeom prst="rect">
            <a:avLst/>
          </a:prstGeom>
          <a:noFill/>
        </p:spPr>
        <p:txBody>
          <a:bodyPr wrap="square" rtlCol="0">
            <a:spAutoFit/>
          </a:bodyPr>
          <a:lstStyle/>
          <a:p>
            <a:r>
              <a:rPr kumimoji="1" lang="ja-JP" altLang="en-US" sz="2400" dirty="0"/>
              <a:t>効率性の条件（再掲）</a:t>
            </a:r>
          </a:p>
        </p:txBody>
      </p:sp>
      <mc:AlternateContent xmlns:mc="http://schemas.openxmlformats.org/markup-compatibility/2006" xmlns:a14="http://schemas.microsoft.com/office/drawing/2010/main">
        <mc:Choice Requires="a14">
          <p:sp>
            <p:nvSpPr>
              <p:cNvPr id="7" name="オブジェクト 6"/>
              <p:cNvSpPr txBox="1"/>
              <p:nvPr/>
            </p:nvSpPr>
            <p:spPr>
              <a:xfrm>
                <a:off x="3626296" y="5783359"/>
                <a:ext cx="2304255" cy="716518"/>
              </a:xfrm>
              <a:prstGeom prst="rect">
                <a:avLst/>
              </a:prstGeom>
            </p:spPr>
            <p:txBody>
              <a:bodyPr>
                <a:noAutofit/>
              </a:bodyPr>
              <a:lstStyle/>
              <a:p>
                <a:pPr/>
                <a14:m>
                  <m:oMathPara xmlns:m="http://schemas.openxmlformats.org/officeDocument/2006/math">
                    <m:oMathParaPr>
                      <m:jc m:val="left"/>
                    </m:oMathParaPr>
                    <m:oMath xmlns:m="http://schemas.openxmlformats.org/officeDocument/2006/math">
                      <m:r>
                        <a:rPr lang="ja-JP" altLang="en-US" sz="2400" i="1">
                          <a:solidFill>
                            <a:srgbClr val="000000"/>
                          </a:solidFill>
                          <a:latin typeface="Cambria Math" panose="02040503050406030204" pitchFamily="18" charset="0"/>
                        </a:rPr>
                        <m:t>𝐷</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)=0</m:t>
                      </m:r>
                    </m:oMath>
                  </m:oMathPara>
                </a14:m>
                <a:endParaRPr lang="ja-JP" altLang="en-US" sz="2400" dirty="0"/>
              </a:p>
            </p:txBody>
          </p:sp>
        </mc:Choice>
        <mc:Fallback xmlns="">
          <p:sp>
            <p:nvSpPr>
              <p:cNvPr id="7" name="オブジェクト 6"/>
              <p:cNvSpPr txBox="1">
                <a:spLocks noRot="1" noChangeAspect="1" noMove="1" noResize="1" noEditPoints="1" noAdjustHandles="1" noChangeArrowheads="1" noChangeShapeType="1" noTextEdit="1"/>
              </p:cNvSpPr>
              <p:nvPr/>
            </p:nvSpPr>
            <p:spPr>
              <a:xfrm>
                <a:off x="3626296" y="5783359"/>
                <a:ext cx="2304255" cy="716518"/>
              </a:xfrm>
              <a:prstGeom prst="rect">
                <a:avLst/>
              </a:prstGeom>
              <a:blipFill>
                <a:blip r:embed="rId4"/>
                <a:stretch>
                  <a:fillRect l="-1323"/>
                </a:stretch>
              </a:blipFill>
            </p:spPr>
            <p:txBody>
              <a:bodyPr/>
              <a:lstStyle/>
              <a:p>
                <a:r>
                  <a:rPr lang="ja-JP" altLang="en-US">
                    <a:noFill/>
                  </a:rPr>
                  <a:t> </a:t>
                </a:r>
              </a:p>
            </p:txBody>
          </p:sp>
        </mc:Fallback>
      </mc:AlternateContent>
      <p:sp>
        <p:nvSpPr>
          <p:cNvPr id="8" name="テキスト ボックス 7"/>
          <p:cNvSpPr txBox="1"/>
          <p:nvPr/>
        </p:nvSpPr>
        <p:spPr>
          <a:xfrm>
            <a:off x="673968" y="5414027"/>
            <a:ext cx="5904656" cy="369332"/>
          </a:xfrm>
          <a:prstGeom prst="rect">
            <a:avLst/>
          </a:prstGeom>
          <a:noFill/>
        </p:spPr>
        <p:txBody>
          <a:bodyPr wrap="square" rtlCol="0">
            <a:spAutoFit/>
          </a:bodyPr>
          <a:lstStyle/>
          <a:p>
            <a:r>
              <a:rPr kumimoji="1" lang="ja-JP" altLang="en-US" dirty="0"/>
              <a:t>損害賠償ルールが次の場合，効率性の条件が満たされる</a:t>
            </a:r>
          </a:p>
        </p:txBody>
      </p:sp>
    </p:spTree>
    <p:extLst>
      <p:ext uri="{BB962C8B-B14F-4D97-AF65-F5344CB8AC3E}">
        <p14:creationId xmlns:p14="http://schemas.microsoft.com/office/powerpoint/2010/main" val="767025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矢印コネクタ 5"/>
          <p:cNvCxnSpPr/>
          <p:nvPr/>
        </p:nvCxnSpPr>
        <p:spPr>
          <a:xfrm>
            <a:off x="1979712" y="5517232"/>
            <a:ext cx="58326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V="1">
            <a:off x="1979712" y="1124744"/>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フリーフォーム 8"/>
          <p:cNvSpPr/>
          <p:nvPr/>
        </p:nvSpPr>
        <p:spPr>
          <a:xfrm>
            <a:off x="2267744" y="1844824"/>
            <a:ext cx="5188858" cy="3024336"/>
          </a:xfrm>
          <a:custGeom>
            <a:avLst/>
            <a:gdLst>
              <a:gd name="connsiteX0" fmla="*/ 0 w 2545237"/>
              <a:gd name="connsiteY0" fmla="*/ 0 h 2328421"/>
              <a:gd name="connsiteX1" fmla="*/ 650450 w 2545237"/>
              <a:gd name="connsiteY1" fmla="*/ 1517716 h 2328421"/>
              <a:gd name="connsiteX2" fmla="*/ 2545237 w 2545237"/>
              <a:gd name="connsiteY2" fmla="*/ 2328421 h 2328421"/>
            </a:gdLst>
            <a:ahLst/>
            <a:cxnLst>
              <a:cxn ang="0">
                <a:pos x="connsiteX0" y="connsiteY0"/>
              </a:cxn>
              <a:cxn ang="0">
                <a:pos x="connsiteX1" y="connsiteY1"/>
              </a:cxn>
              <a:cxn ang="0">
                <a:pos x="connsiteX2" y="connsiteY2"/>
              </a:cxn>
            </a:cxnLst>
            <a:rect l="l" t="t" r="r" b="b"/>
            <a:pathLst>
              <a:path w="2545237" h="2328421">
                <a:moveTo>
                  <a:pt x="0" y="0"/>
                </a:moveTo>
                <a:cubicBezTo>
                  <a:pt x="113122" y="564823"/>
                  <a:pt x="226244" y="1129646"/>
                  <a:pt x="650450" y="1517716"/>
                </a:cubicBezTo>
                <a:cubicBezTo>
                  <a:pt x="1074656" y="1905786"/>
                  <a:pt x="1809946" y="2117103"/>
                  <a:pt x="2545237" y="2328421"/>
                </a:cubicBezTo>
              </a:path>
            </a:pathLst>
          </a:custGeom>
          <a:ln>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cxnSp>
        <p:nvCxnSpPr>
          <p:cNvPr id="11" name="直線コネクタ 10"/>
          <p:cNvCxnSpPr/>
          <p:nvPr/>
        </p:nvCxnSpPr>
        <p:spPr>
          <a:xfrm flipV="1">
            <a:off x="1979712" y="3212976"/>
            <a:ext cx="5112568" cy="2304256"/>
          </a:xfrm>
          <a:prstGeom prst="line">
            <a:avLst/>
          </a:prstGeom>
          <a:ln>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12" name="フリーフォーム 11"/>
          <p:cNvSpPr/>
          <p:nvPr/>
        </p:nvSpPr>
        <p:spPr>
          <a:xfrm>
            <a:off x="3025134" y="1738640"/>
            <a:ext cx="4411744" cy="1184226"/>
          </a:xfrm>
          <a:custGeom>
            <a:avLst/>
            <a:gdLst>
              <a:gd name="connsiteX0" fmla="*/ 0 w 4411744"/>
              <a:gd name="connsiteY0" fmla="*/ 0 h 1184226"/>
              <a:gd name="connsiteX1" fmla="*/ 1395167 w 4411744"/>
              <a:gd name="connsiteY1" fmla="*/ 895547 h 1184226"/>
              <a:gd name="connsiteX2" fmla="*/ 2875175 w 4411744"/>
              <a:gd name="connsiteY2" fmla="*/ 1178351 h 1184226"/>
              <a:gd name="connsiteX3" fmla="*/ 4411744 w 4411744"/>
              <a:gd name="connsiteY3" fmla="*/ 688157 h 1184226"/>
              <a:gd name="connsiteX4" fmla="*/ 4411744 w 4411744"/>
              <a:gd name="connsiteY4" fmla="*/ 688157 h 1184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1744" h="1184226">
                <a:moveTo>
                  <a:pt x="0" y="0"/>
                </a:moveTo>
                <a:cubicBezTo>
                  <a:pt x="457985" y="349577"/>
                  <a:pt x="915971" y="699155"/>
                  <a:pt x="1395167" y="895547"/>
                </a:cubicBezTo>
                <a:cubicBezTo>
                  <a:pt x="1874363" y="1091939"/>
                  <a:pt x="2372412" y="1212916"/>
                  <a:pt x="2875175" y="1178351"/>
                </a:cubicBezTo>
                <a:cubicBezTo>
                  <a:pt x="3377938" y="1143786"/>
                  <a:pt x="4411744" y="688157"/>
                  <a:pt x="4411744" y="688157"/>
                </a:cubicBezTo>
                <a:lnTo>
                  <a:pt x="4411744" y="688157"/>
                </a:lnTo>
              </a:path>
            </a:pathLst>
          </a:custGeom>
          <a:ln w="38100">
            <a:solidFill>
              <a:schemeClr val="tx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7101387" y="2997409"/>
            <a:ext cx="432048" cy="369332"/>
          </a:xfrm>
          <a:prstGeom prst="rect">
            <a:avLst/>
          </a:prstGeom>
          <a:noFill/>
        </p:spPr>
        <p:txBody>
          <a:bodyPr wrap="square" rtlCol="0">
            <a:spAutoFit/>
          </a:bodyPr>
          <a:lstStyle/>
          <a:p>
            <a:r>
              <a:rPr lang="en-US" altLang="ja-JP" i="1" dirty="0">
                <a:latin typeface="Times New Roman" pitchFamily="18" charset="0"/>
                <a:cs typeface="Times New Roman" pitchFamily="18" charset="0"/>
              </a:rPr>
              <a:t>x</a:t>
            </a:r>
            <a:endParaRPr kumimoji="1" lang="ja-JP" altLang="en-US" i="1" dirty="0">
              <a:latin typeface="Times New Roman" pitchFamily="18" charset="0"/>
              <a:cs typeface="Times New Roman" pitchFamily="18" charset="0"/>
            </a:endParaRPr>
          </a:p>
        </p:txBody>
      </p:sp>
      <p:sp>
        <p:nvSpPr>
          <p:cNvPr id="15" name="テキスト ボックス 14"/>
          <p:cNvSpPr txBox="1"/>
          <p:nvPr/>
        </p:nvSpPr>
        <p:spPr>
          <a:xfrm>
            <a:off x="1439652" y="746864"/>
            <a:ext cx="1080120" cy="369332"/>
          </a:xfrm>
          <a:prstGeom prst="rect">
            <a:avLst/>
          </a:prstGeom>
          <a:noFill/>
        </p:spPr>
        <p:txBody>
          <a:bodyPr wrap="square" rtlCol="0">
            <a:spAutoFit/>
          </a:bodyPr>
          <a:lstStyle/>
          <a:p>
            <a:r>
              <a:rPr kumimoji="1" lang="en-US" altLang="ja-JP" dirty="0"/>
              <a:t>cost</a:t>
            </a:r>
            <a:endParaRPr kumimoji="1" lang="ja-JP" altLang="en-US" dirty="0"/>
          </a:p>
        </p:txBody>
      </p:sp>
      <p:sp>
        <p:nvSpPr>
          <p:cNvPr id="16" name="テキスト ボックス 15"/>
          <p:cNvSpPr txBox="1"/>
          <p:nvPr/>
        </p:nvSpPr>
        <p:spPr>
          <a:xfrm>
            <a:off x="7092280" y="4365104"/>
            <a:ext cx="1368152" cy="400110"/>
          </a:xfrm>
          <a:prstGeom prst="rect">
            <a:avLst/>
          </a:prstGeom>
          <a:noFill/>
        </p:spPr>
        <p:txBody>
          <a:bodyPr wrap="square" rtlCol="0">
            <a:spAutoFit/>
          </a:bodyPr>
          <a:lstStyle/>
          <a:p>
            <a:r>
              <a:rPr kumimoji="1" lang="en-US" altLang="ja-JP" sz="2000" dirty="0">
                <a:latin typeface="Times New Roman" pitchFamily="18" charset="0"/>
                <a:cs typeface="Times New Roman" pitchFamily="18" charset="0"/>
              </a:rPr>
              <a:t>[1-</a:t>
            </a:r>
            <a:r>
              <a:rPr kumimoji="1" lang="en-US" altLang="ja-JP" sz="2000" i="1" dirty="0">
                <a:latin typeface="Times New Roman" pitchFamily="18" charset="0"/>
                <a:cs typeface="Times New Roman" pitchFamily="18" charset="0"/>
              </a:rPr>
              <a:t>p</a:t>
            </a:r>
            <a:r>
              <a:rPr kumimoji="1" lang="en-US" altLang="ja-JP" sz="2000" dirty="0">
                <a:latin typeface="Times New Roman" pitchFamily="18" charset="0"/>
                <a:cs typeface="Times New Roman" pitchFamily="18" charset="0"/>
              </a:rPr>
              <a:t>(</a:t>
            </a:r>
            <a:r>
              <a:rPr kumimoji="1" lang="en-US" altLang="ja-JP" sz="2000" i="1" dirty="0">
                <a:latin typeface="Times New Roman" pitchFamily="18" charset="0"/>
                <a:cs typeface="Times New Roman" pitchFamily="18" charset="0"/>
              </a:rPr>
              <a:t>x</a:t>
            </a:r>
            <a:r>
              <a:rPr kumimoji="1" lang="en-US" altLang="ja-JP" sz="2000" dirty="0">
                <a:latin typeface="Times New Roman" pitchFamily="18" charset="0"/>
                <a:cs typeface="Times New Roman" pitchFamily="18" charset="0"/>
              </a:rPr>
              <a:t>)]</a:t>
            </a:r>
            <a:r>
              <a:rPr kumimoji="1" lang="en-US" altLang="ja-JP" sz="2000" i="1" dirty="0">
                <a:latin typeface="Times New Roman" pitchFamily="18" charset="0"/>
                <a:cs typeface="Times New Roman" pitchFamily="18" charset="0"/>
              </a:rPr>
              <a:t>D</a:t>
            </a:r>
            <a:endParaRPr kumimoji="1" lang="ja-JP" altLang="en-US" sz="2000" i="1" dirty="0">
              <a:latin typeface="Times New Roman" pitchFamily="18" charset="0"/>
              <a:cs typeface="Times New Roman" pitchFamily="18" charset="0"/>
            </a:endParaRPr>
          </a:p>
        </p:txBody>
      </p:sp>
      <p:sp>
        <p:nvSpPr>
          <p:cNvPr id="17" name="テキスト ボックス 16"/>
          <p:cNvSpPr txBox="1"/>
          <p:nvPr/>
        </p:nvSpPr>
        <p:spPr>
          <a:xfrm>
            <a:off x="7805144" y="5332566"/>
            <a:ext cx="432048" cy="369332"/>
          </a:xfrm>
          <a:prstGeom prst="rect">
            <a:avLst/>
          </a:prstGeom>
          <a:noFill/>
        </p:spPr>
        <p:txBody>
          <a:bodyPr wrap="square" rtlCol="0">
            <a:spAutoFit/>
          </a:bodyPr>
          <a:lstStyle/>
          <a:p>
            <a:r>
              <a:rPr lang="en-US" altLang="ja-JP" i="1" dirty="0">
                <a:latin typeface="Times New Roman" pitchFamily="18" charset="0"/>
                <a:cs typeface="Times New Roman" pitchFamily="18" charset="0"/>
              </a:rPr>
              <a:t>x</a:t>
            </a:r>
            <a:endParaRPr kumimoji="1" lang="ja-JP" altLang="en-US" i="1" dirty="0">
              <a:latin typeface="Times New Roman" pitchFamily="18" charset="0"/>
              <a:cs typeface="Times New Roman" pitchFamily="18" charset="0"/>
            </a:endParaRPr>
          </a:p>
        </p:txBody>
      </p:sp>
      <p:sp>
        <p:nvSpPr>
          <p:cNvPr id="18" name="テキスト ボックス 17"/>
          <p:cNvSpPr txBox="1"/>
          <p:nvPr/>
        </p:nvSpPr>
        <p:spPr>
          <a:xfrm>
            <a:off x="6772526" y="1988840"/>
            <a:ext cx="1615898" cy="400110"/>
          </a:xfrm>
          <a:prstGeom prst="rect">
            <a:avLst/>
          </a:prstGeom>
          <a:noFill/>
        </p:spPr>
        <p:txBody>
          <a:bodyPr wrap="square" rtlCol="0">
            <a:spAutoFit/>
          </a:bodyPr>
          <a:lstStyle/>
          <a:p>
            <a:r>
              <a:rPr kumimoji="1" lang="en-US" altLang="ja-JP" sz="2000" i="1" dirty="0">
                <a:latin typeface="Times New Roman" pitchFamily="18" charset="0"/>
                <a:cs typeface="Times New Roman" pitchFamily="18" charset="0"/>
              </a:rPr>
              <a:t>x</a:t>
            </a:r>
            <a:r>
              <a:rPr kumimoji="1" lang="en-US" altLang="ja-JP" sz="2000" dirty="0">
                <a:latin typeface="Times New Roman" pitchFamily="18" charset="0"/>
                <a:cs typeface="Times New Roman" pitchFamily="18" charset="0"/>
              </a:rPr>
              <a:t>+[1-</a:t>
            </a:r>
            <a:r>
              <a:rPr kumimoji="1" lang="en-US" altLang="ja-JP" sz="2000" i="1" dirty="0">
                <a:latin typeface="Times New Roman" pitchFamily="18" charset="0"/>
                <a:cs typeface="Times New Roman" pitchFamily="18" charset="0"/>
              </a:rPr>
              <a:t>p</a:t>
            </a:r>
            <a:r>
              <a:rPr kumimoji="1" lang="en-US" altLang="ja-JP" sz="2000" dirty="0">
                <a:latin typeface="Times New Roman" pitchFamily="18" charset="0"/>
                <a:cs typeface="Times New Roman" pitchFamily="18" charset="0"/>
              </a:rPr>
              <a:t>(</a:t>
            </a:r>
            <a:r>
              <a:rPr kumimoji="1" lang="en-US" altLang="ja-JP" sz="2000" i="1" dirty="0">
                <a:latin typeface="Times New Roman" pitchFamily="18" charset="0"/>
                <a:cs typeface="Times New Roman" pitchFamily="18" charset="0"/>
              </a:rPr>
              <a:t>x</a:t>
            </a:r>
            <a:r>
              <a:rPr kumimoji="1" lang="en-US" altLang="ja-JP" sz="2000" dirty="0">
                <a:latin typeface="Times New Roman" pitchFamily="18" charset="0"/>
                <a:cs typeface="Times New Roman" pitchFamily="18" charset="0"/>
              </a:rPr>
              <a:t>)]</a:t>
            </a:r>
            <a:r>
              <a:rPr kumimoji="1" lang="en-US" altLang="ja-JP" sz="2000" i="1" dirty="0">
                <a:latin typeface="Times New Roman" pitchFamily="18" charset="0"/>
                <a:cs typeface="Times New Roman" pitchFamily="18" charset="0"/>
              </a:rPr>
              <a:t>D</a:t>
            </a:r>
            <a:endParaRPr kumimoji="1" lang="ja-JP" altLang="en-US" sz="2000" i="1" dirty="0">
              <a:latin typeface="Times New Roman" pitchFamily="18" charset="0"/>
              <a:cs typeface="Times New Roman" pitchFamily="18" charset="0"/>
            </a:endParaRPr>
          </a:p>
        </p:txBody>
      </p:sp>
      <p:cxnSp>
        <p:nvCxnSpPr>
          <p:cNvPr id="20" name="直線コネクタ 19"/>
          <p:cNvCxnSpPr>
            <a:cxnSpLocks/>
          </p:cNvCxnSpPr>
          <p:nvPr/>
        </p:nvCxnSpPr>
        <p:spPr>
          <a:xfrm>
            <a:off x="5652120" y="2997409"/>
            <a:ext cx="0" cy="2519823"/>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21" name="テキスト ボックス 20"/>
          <p:cNvSpPr txBox="1"/>
          <p:nvPr/>
        </p:nvSpPr>
        <p:spPr>
          <a:xfrm>
            <a:off x="5508104" y="5589240"/>
            <a:ext cx="432048" cy="369332"/>
          </a:xfrm>
          <a:prstGeom prst="rect">
            <a:avLst/>
          </a:prstGeom>
          <a:noFill/>
        </p:spPr>
        <p:txBody>
          <a:bodyPr wrap="square" rtlCol="0">
            <a:spAutoFit/>
          </a:bodyPr>
          <a:lstStyle/>
          <a:p>
            <a:r>
              <a:rPr lang="en-US" altLang="ja-JP" i="1" dirty="0">
                <a:latin typeface="Times New Roman" pitchFamily="18" charset="0"/>
                <a:cs typeface="Times New Roman" pitchFamily="18" charset="0"/>
              </a:rPr>
              <a:t>x*</a:t>
            </a:r>
            <a:endParaRPr kumimoji="1" lang="ja-JP" altLang="en-US" i="1" dirty="0">
              <a:latin typeface="Times New Roman" pitchFamily="18" charset="0"/>
              <a:cs typeface="Times New Roman" pitchFamily="18" charset="0"/>
            </a:endParaRPr>
          </a:p>
        </p:txBody>
      </p:sp>
      <p:sp>
        <p:nvSpPr>
          <p:cNvPr id="22" name="テキスト ボックス 21"/>
          <p:cNvSpPr txBox="1"/>
          <p:nvPr/>
        </p:nvSpPr>
        <p:spPr>
          <a:xfrm>
            <a:off x="2771800" y="408310"/>
            <a:ext cx="1764196" cy="523220"/>
          </a:xfrm>
          <a:prstGeom prst="rect">
            <a:avLst/>
          </a:prstGeom>
          <a:noFill/>
        </p:spPr>
        <p:txBody>
          <a:bodyPr wrap="square" rtlCol="0">
            <a:spAutoFit/>
          </a:bodyPr>
          <a:lstStyle/>
          <a:p>
            <a:r>
              <a:rPr kumimoji="1" lang="en-US" altLang="ja-JP" sz="2800" dirty="0"/>
              <a:t>X</a:t>
            </a:r>
            <a:r>
              <a:rPr kumimoji="1" lang="ja-JP" altLang="en-US" sz="2800" dirty="0"/>
              <a:t>の行動</a:t>
            </a:r>
            <a:endParaRPr kumimoji="1" lang="ja-JP" altLang="en-US" dirty="0"/>
          </a:p>
        </p:txBody>
      </p:sp>
      <p:sp>
        <p:nvSpPr>
          <p:cNvPr id="23" name="テキスト ボックス 22"/>
          <p:cNvSpPr txBox="1"/>
          <p:nvPr/>
        </p:nvSpPr>
        <p:spPr>
          <a:xfrm>
            <a:off x="4332281" y="970777"/>
            <a:ext cx="4411744" cy="646331"/>
          </a:xfrm>
          <a:prstGeom prst="rect">
            <a:avLst/>
          </a:prstGeom>
          <a:noFill/>
        </p:spPr>
        <p:txBody>
          <a:bodyPr wrap="square" rtlCol="0">
            <a:spAutoFit/>
          </a:bodyPr>
          <a:lstStyle/>
          <a:p>
            <a:r>
              <a:rPr lang="ja-JP" altLang="en-US" dirty="0"/>
              <a:t>損害賠償ルールが</a:t>
            </a:r>
            <a:r>
              <a:rPr lang="en-US" altLang="ja-JP" dirty="0"/>
              <a:t>D</a:t>
            </a:r>
            <a:r>
              <a:rPr lang="ja-JP" altLang="en-US" dirty="0"/>
              <a:t>の形状を決め，</a:t>
            </a:r>
            <a:r>
              <a:rPr lang="en-US" altLang="ja-JP" dirty="0"/>
              <a:t>X</a:t>
            </a:r>
            <a:r>
              <a:rPr lang="ja-JP" altLang="en-US" dirty="0"/>
              <a:t>の選択する予防的支出</a:t>
            </a:r>
            <a:r>
              <a:rPr lang="en-US" altLang="ja-JP" dirty="0"/>
              <a:t>x</a:t>
            </a:r>
            <a:r>
              <a:rPr lang="ja-JP" altLang="en-US" dirty="0"/>
              <a:t>に影響を与える</a:t>
            </a:r>
            <a:endParaRPr kumimoji="1" lang="ja-JP" altLang="en-US" dirty="0"/>
          </a:p>
        </p:txBody>
      </p:sp>
      <p:sp>
        <p:nvSpPr>
          <p:cNvPr id="2" name="テキスト ボックス 1"/>
          <p:cNvSpPr txBox="1"/>
          <p:nvPr/>
        </p:nvSpPr>
        <p:spPr>
          <a:xfrm>
            <a:off x="539552" y="5956046"/>
            <a:ext cx="8208911" cy="646331"/>
          </a:xfrm>
          <a:prstGeom prst="rect">
            <a:avLst/>
          </a:prstGeom>
          <a:noFill/>
        </p:spPr>
        <p:txBody>
          <a:bodyPr wrap="square" rtlCol="0">
            <a:spAutoFit/>
          </a:bodyPr>
          <a:lstStyle/>
          <a:p>
            <a:r>
              <a:rPr kumimoji="1" lang="en-US" altLang="ja-JP" dirty="0"/>
              <a:t>D</a:t>
            </a:r>
            <a:r>
              <a:rPr kumimoji="1" lang="ja-JP" altLang="en-US" dirty="0"/>
              <a:t>が効率的な水準を満たすように決まっていれば，</a:t>
            </a:r>
            <a:r>
              <a:rPr kumimoji="1" lang="en-US" altLang="ja-JP" dirty="0"/>
              <a:t>x*</a:t>
            </a:r>
            <a:r>
              <a:rPr kumimoji="1" lang="ja-JP" altLang="en-US" dirty="0"/>
              <a:t>は効率的。</a:t>
            </a:r>
            <a:r>
              <a:rPr kumimoji="1" lang="en-US" altLang="ja-JP" dirty="0"/>
              <a:t>D</a:t>
            </a:r>
            <a:r>
              <a:rPr kumimoji="1" lang="ja-JP" altLang="en-US" dirty="0"/>
              <a:t>が過大なら</a:t>
            </a:r>
            <a:r>
              <a:rPr kumimoji="1" lang="en-US" altLang="ja-JP" dirty="0"/>
              <a:t>x*</a:t>
            </a:r>
            <a:r>
              <a:rPr kumimoji="1" lang="ja-JP" altLang="en-US" dirty="0"/>
              <a:t>も過大。特に，</a:t>
            </a:r>
            <a:r>
              <a:rPr kumimoji="1" lang="en-US" altLang="ja-JP" dirty="0"/>
              <a:t>D</a:t>
            </a:r>
            <a:r>
              <a:rPr kumimoji="1" lang="ja-JP" altLang="en-US" dirty="0"/>
              <a:t>が</a:t>
            </a:r>
            <a:r>
              <a:rPr kumimoji="1" lang="en-US" altLang="ja-JP" dirty="0"/>
              <a:t>y</a:t>
            </a:r>
            <a:r>
              <a:rPr kumimoji="1" lang="ja-JP" altLang="en-US" dirty="0"/>
              <a:t>の増加関数の場合，</a:t>
            </a:r>
            <a:r>
              <a:rPr kumimoji="1" lang="en-US" altLang="ja-JP" dirty="0"/>
              <a:t>y</a:t>
            </a:r>
            <a:r>
              <a:rPr kumimoji="1" lang="ja-JP" altLang="en-US" dirty="0"/>
              <a:t>が過大に決まると，</a:t>
            </a:r>
            <a:r>
              <a:rPr kumimoji="1" lang="en-US" altLang="ja-JP" dirty="0"/>
              <a:t>x*</a:t>
            </a:r>
            <a:r>
              <a:rPr kumimoji="1" lang="ja-JP" altLang="en-US" dirty="0"/>
              <a:t>も過大に。</a:t>
            </a:r>
          </a:p>
        </p:txBody>
      </p:sp>
    </p:spTree>
    <p:extLst>
      <p:ext uri="{BB962C8B-B14F-4D97-AF65-F5344CB8AC3E}">
        <p14:creationId xmlns:p14="http://schemas.microsoft.com/office/powerpoint/2010/main" val="2572210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矢印コネクタ 5"/>
          <p:cNvCxnSpPr/>
          <p:nvPr/>
        </p:nvCxnSpPr>
        <p:spPr>
          <a:xfrm>
            <a:off x="1979712" y="5517232"/>
            <a:ext cx="58326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V="1">
            <a:off x="1979712" y="1124744"/>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1547664" y="3025375"/>
            <a:ext cx="432048" cy="369332"/>
          </a:xfrm>
          <a:prstGeom prst="rect">
            <a:avLst/>
          </a:prstGeom>
          <a:noFill/>
        </p:spPr>
        <p:txBody>
          <a:bodyPr wrap="square" rtlCol="0">
            <a:spAutoFit/>
          </a:bodyPr>
          <a:lstStyle/>
          <a:p>
            <a:r>
              <a:rPr lang="en-US" altLang="ja-JP" dirty="0">
                <a:latin typeface="Times New Roman" pitchFamily="18" charset="0"/>
                <a:cs typeface="Times New Roman" pitchFamily="18" charset="0"/>
              </a:rPr>
              <a:t>1</a:t>
            </a:r>
            <a:endParaRPr kumimoji="1" lang="ja-JP" altLang="en-US" dirty="0">
              <a:latin typeface="Times New Roman" pitchFamily="18" charset="0"/>
              <a:cs typeface="Times New Roman" pitchFamily="18" charset="0"/>
            </a:endParaRPr>
          </a:p>
        </p:txBody>
      </p:sp>
      <p:sp>
        <p:nvSpPr>
          <p:cNvPr id="15" name="テキスト ボックス 14"/>
          <p:cNvSpPr txBox="1"/>
          <p:nvPr/>
        </p:nvSpPr>
        <p:spPr>
          <a:xfrm>
            <a:off x="1439652" y="702568"/>
            <a:ext cx="1080120" cy="369332"/>
          </a:xfrm>
          <a:prstGeom prst="rect">
            <a:avLst/>
          </a:prstGeom>
          <a:noFill/>
        </p:spPr>
        <p:txBody>
          <a:bodyPr wrap="square" rtlCol="0">
            <a:spAutoFit/>
          </a:bodyPr>
          <a:lstStyle/>
          <a:p>
            <a:r>
              <a:rPr kumimoji="1" lang="en-US" altLang="ja-JP" dirty="0"/>
              <a:t>MR,MC</a:t>
            </a:r>
          </a:p>
        </p:txBody>
      </p:sp>
      <p:sp>
        <p:nvSpPr>
          <p:cNvPr id="17" name="テキスト ボックス 16"/>
          <p:cNvSpPr txBox="1"/>
          <p:nvPr/>
        </p:nvSpPr>
        <p:spPr>
          <a:xfrm>
            <a:off x="7822955" y="5439276"/>
            <a:ext cx="432048" cy="369332"/>
          </a:xfrm>
          <a:prstGeom prst="rect">
            <a:avLst/>
          </a:prstGeom>
          <a:noFill/>
        </p:spPr>
        <p:txBody>
          <a:bodyPr wrap="square" rtlCol="0">
            <a:spAutoFit/>
          </a:bodyPr>
          <a:lstStyle/>
          <a:p>
            <a:r>
              <a:rPr lang="en-US" altLang="ja-JP" i="1" dirty="0">
                <a:latin typeface="Times New Roman" pitchFamily="18" charset="0"/>
                <a:cs typeface="Times New Roman" pitchFamily="18" charset="0"/>
              </a:rPr>
              <a:t>y</a:t>
            </a:r>
            <a:endParaRPr kumimoji="1" lang="ja-JP" altLang="en-US" i="1" dirty="0">
              <a:latin typeface="Times New Roman" pitchFamily="18" charset="0"/>
              <a:cs typeface="Times New Roman" pitchFamily="18" charset="0"/>
            </a:endParaRPr>
          </a:p>
        </p:txBody>
      </p:sp>
      <p:sp>
        <p:nvSpPr>
          <p:cNvPr id="21" name="テキスト ボックス 20"/>
          <p:cNvSpPr txBox="1"/>
          <p:nvPr/>
        </p:nvSpPr>
        <p:spPr>
          <a:xfrm>
            <a:off x="3563888" y="5541553"/>
            <a:ext cx="432048" cy="369332"/>
          </a:xfrm>
          <a:prstGeom prst="rect">
            <a:avLst/>
          </a:prstGeom>
          <a:noFill/>
        </p:spPr>
        <p:txBody>
          <a:bodyPr wrap="square" rtlCol="0">
            <a:spAutoFit/>
          </a:bodyPr>
          <a:lstStyle/>
          <a:p>
            <a:r>
              <a:rPr lang="en-US" altLang="ja-JP" i="1" dirty="0">
                <a:latin typeface="Times New Roman" pitchFamily="18" charset="0"/>
                <a:cs typeface="Times New Roman" pitchFamily="18" charset="0"/>
              </a:rPr>
              <a:t>y*</a:t>
            </a:r>
            <a:endParaRPr kumimoji="1" lang="ja-JP" altLang="en-US" i="1" dirty="0">
              <a:latin typeface="Times New Roman" pitchFamily="18" charset="0"/>
              <a:cs typeface="Times New Roman" pitchFamily="18" charset="0"/>
            </a:endParaRPr>
          </a:p>
        </p:txBody>
      </p:sp>
      <p:sp>
        <p:nvSpPr>
          <p:cNvPr id="22" name="テキスト ボックス 21"/>
          <p:cNvSpPr txBox="1"/>
          <p:nvPr/>
        </p:nvSpPr>
        <p:spPr>
          <a:xfrm>
            <a:off x="3131840" y="548680"/>
            <a:ext cx="1764196" cy="523220"/>
          </a:xfrm>
          <a:prstGeom prst="rect">
            <a:avLst/>
          </a:prstGeom>
          <a:noFill/>
        </p:spPr>
        <p:txBody>
          <a:bodyPr wrap="square" rtlCol="0">
            <a:spAutoFit/>
          </a:bodyPr>
          <a:lstStyle/>
          <a:p>
            <a:r>
              <a:rPr kumimoji="1" lang="en-US" altLang="ja-JP" sz="2800" dirty="0"/>
              <a:t>Y</a:t>
            </a:r>
            <a:r>
              <a:rPr kumimoji="1" lang="ja-JP" altLang="en-US" sz="2800" dirty="0"/>
              <a:t>の行動</a:t>
            </a:r>
            <a:endParaRPr kumimoji="1" lang="ja-JP" altLang="en-US" dirty="0"/>
          </a:p>
        </p:txBody>
      </p:sp>
      <p:sp>
        <p:nvSpPr>
          <p:cNvPr id="23" name="テキスト ボックス 22"/>
          <p:cNvSpPr txBox="1"/>
          <p:nvPr/>
        </p:nvSpPr>
        <p:spPr>
          <a:xfrm>
            <a:off x="4391979" y="1271433"/>
            <a:ext cx="4444967" cy="646331"/>
          </a:xfrm>
          <a:prstGeom prst="rect">
            <a:avLst/>
          </a:prstGeom>
          <a:noFill/>
        </p:spPr>
        <p:txBody>
          <a:bodyPr wrap="square" rtlCol="0">
            <a:spAutoFit/>
          </a:bodyPr>
          <a:lstStyle/>
          <a:p>
            <a:r>
              <a:rPr lang="en-US" altLang="ja-JP" dirty="0"/>
              <a:t>D’(y)&gt;0</a:t>
            </a:r>
            <a:r>
              <a:rPr lang="ja-JP" altLang="en-US" dirty="0"/>
              <a:t>なら（損害賠償が</a:t>
            </a:r>
            <a:r>
              <a:rPr lang="en-US" altLang="ja-JP" dirty="0"/>
              <a:t>y</a:t>
            </a:r>
            <a:r>
              <a:rPr lang="ja-JP" altLang="en-US" dirty="0"/>
              <a:t>の増加関数なら），過大な</a:t>
            </a:r>
            <a:r>
              <a:rPr lang="en-US" altLang="ja-JP" dirty="0"/>
              <a:t>y</a:t>
            </a:r>
            <a:r>
              <a:rPr lang="ja-JP" altLang="en-US" dirty="0"/>
              <a:t>が実行される</a:t>
            </a:r>
            <a:endParaRPr kumimoji="1" lang="ja-JP" altLang="en-US" dirty="0"/>
          </a:p>
        </p:txBody>
      </p:sp>
      <p:cxnSp>
        <p:nvCxnSpPr>
          <p:cNvPr id="4" name="直線コネクタ 3"/>
          <p:cNvCxnSpPr/>
          <p:nvPr/>
        </p:nvCxnSpPr>
        <p:spPr>
          <a:xfrm>
            <a:off x="2267744" y="2636912"/>
            <a:ext cx="2818614" cy="2402254"/>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2387679" y="1268760"/>
            <a:ext cx="4329587" cy="2448272"/>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267744" y="2133135"/>
            <a:ext cx="3528392" cy="2456713"/>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5" name="直線コネクタ 24"/>
          <p:cNvCxnSpPr/>
          <p:nvPr/>
        </p:nvCxnSpPr>
        <p:spPr>
          <a:xfrm>
            <a:off x="2267744" y="1789034"/>
            <a:ext cx="4032448" cy="2472682"/>
          </a:xfrm>
          <a:prstGeom prst="line">
            <a:avLst/>
          </a:prstGeom>
          <a:ln w="38100">
            <a:solidFill>
              <a:srgbClr val="FF0000"/>
            </a:solidFill>
            <a:prstDash val="dash"/>
          </a:ln>
        </p:spPr>
        <p:style>
          <a:lnRef idx="2">
            <a:schemeClr val="accent6"/>
          </a:lnRef>
          <a:fillRef idx="0">
            <a:schemeClr val="accent6"/>
          </a:fillRef>
          <a:effectRef idx="1">
            <a:schemeClr val="accent6"/>
          </a:effectRef>
          <a:fontRef idx="minor">
            <a:schemeClr val="tx1"/>
          </a:fontRef>
        </p:style>
      </p:cxnSp>
      <p:cxnSp>
        <p:nvCxnSpPr>
          <p:cNvPr id="27" name="直線コネクタ 26"/>
          <p:cNvCxnSpPr/>
          <p:nvPr/>
        </p:nvCxnSpPr>
        <p:spPr>
          <a:xfrm>
            <a:off x="1979712" y="3182075"/>
            <a:ext cx="486054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4824028" y="5039166"/>
            <a:ext cx="1031283" cy="400110"/>
          </a:xfrm>
          <a:prstGeom prst="rect">
            <a:avLst/>
          </a:prstGeom>
          <a:noFill/>
        </p:spPr>
        <p:txBody>
          <a:bodyPr wrap="square" rtlCol="0">
            <a:spAutoFit/>
          </a:bodyPr>
          <a:lstStyle/>
          <a:p>
            <a:r>
              <a:rPr kumimoji="1" lang="en-US" altLang="ja-JP" sz="2000" i="1" dirty="0" err="1">
                <a:latin typeface="Times New Roman" pitchFamily="18" charset="0"/>
                <a:cs typeface="Times New Roman" pitchFamily="18" charset="0"/>
              </a:rPr>
              <a:t>R</a:t>
            </a:r>
            <a:r>
              <a:rPr kumimoji="1" lang="en-US" altLang="ja-JP" sz="2000" i="1" baseline="-25000" dirty="0" err="1">
                <a:latin typeface="Times New Roman" pitchFamily="18" charset="0"/>
                <a:cs typeface="Times New Roman" pitchFamily="18" charset="0"/>
              </a:rPr>
              <a:t>np</a:t>
            </a:r>
            <a:r>
              <a:rPr kumimoji="1" lang="en-US" altLang="ja-JP" sz="2000" dirty="0">
                <a:latin typeface="Times New Roman" pitchFamily="18" charset="0"/>
                <a:cs typeface="Times New Roman" pitchFamily="18" charset="0"/>
              </a:rPr>
              <a:t>’(</a:t>
            </a:r>
            <a:r>
              <a:rPr kumimoji="1" lang="en-US" altLang="ja-JP" sz="2000" i="1" dirty="0">
                <a:latin typeface="Times New Roman" pitchFamily="18" charset="0"/>
                <a:cs typeface="Times New Roman" pitchFamily="18" charset="0"/>
              </a:rPr>
              <a:t>y</a:t>
            </a:r>
            <a:r>
              <a:rPr kumimoji="1" lang="en-US" altLang="ja-JP" sz="2000" dirty="0">
                <a:latin typeface="Times New Roman" pitchFamily="18" charset="0"/>
                <a:cs typeface="Times New Roman" pitchFamily="18" charset="0"/>
              </a:rPr>
              <a:t>)</a:t>
            </a:r>
            <a:endParaRPr kumimoji="1" lang="ja-JP" altLang="en-US" sz="2000" dirty="0">
              <a:latin typeface="Times New Roman" pitchFamily="18" charset="0"/>
              <a:cs typeface="Times New Roman" pitchFamily="18" charset="0"/>
            </a:endParaRPr>
          </a:p>
        </p:txBody>
      </p:sp>
      <p:sp>
        <p:nvSpPr>
          <p:cNvPr id="29" name="テキスト ボックス 28"/>
          <p:cNvSpPr txBox="1"/>
          <p:nvPr/>
        </p:nvSpPr>
        <p:spPr>
          <a:xfrm>
            <a:off x="5991881" y="2249121"/>
            <a:ext cx="1368152" cy="400110"/>
          </a:xfrm>
          <a:prstGeom prst="rect">
            <a:avLst/>
          </a:prstGeom>
          <a:noFill/>
        </p:spPr>
        <p:txBody>
          <a:bodyPr wrap="square" rtlCol="0">
            <a:spAutoFit/>
          </a:bodyPr>
          <a:lstStyle/>
          <a:p>
            <a:r>
              <a:rPr lang="en-US" altLang="ja-JP" sz="2000" dirty="0">
                <a:latin typeface="Times New Roman" pitchFamily="18" charset="0"/>
                <a:cs typeface="Times New Roman" pitchFamily="18" charset="0"/>
              </a:rPr>
              <a:t>if </a:t>
            </a:r>
            <a:r>
              <a:rPr kumimoji="1" lang="en-US" altLang="ja-JP" sz="2000" i="1" dirty="0">
                <a:latin typeface="Times New Roman" pitchFamily="18" charset="0"/>
                <a:cs typeface="Times New Roman" pitchFamily="18" charset="0"/>
              </a:rPr>
              <a:t>D</a:t>
            </a:r>
            <a:r>
              <a:rPr kumimoji="1" lang="en-US" altLang="ja-JP" sz="2000" dirty="0">
                <a:latin typeface="Times New Roman" pitchFamily="18" charset="0"/>
                <a:cs typeface="Times New Roman" pitchFamily="18" charset="0"/>
              </a:rPr>
              <a:t>’(</a:t>
            </a:r>
            <a:r>
              <a:rPr kumimoji="1" lang="en-US" altLang="ja-JP" sz="2000" i="1" dirty="0">
                <a:latin typeface="Times New Roman" pitchFamily="18" charset="0"/>
                <a:cs typeface="Times New Roman" pitchFamily="18" charset="0"/>
              </a:rPr>
              <a:t>y</a:t>
            </a:r>
            <a:r>
              <a:rPr kumimoji="1" lang="en-US" altLang="ja-JP" sz="2000" dirty="0">
                <a:latin typeface="Times New Roman" pitchFamily="18" charset="0"/>
                <a:cs typeface="Times New Roman" pitchFamily="18" charset="0"/>
              </a:rPr>
              <a:t>)&gt;0</a:t>
            </a:r>
            <a:endParaRPr kumimoji="1" lang="ja-JP" altLang="en-US" sz="2000" dirty="0">
              <a:latin typeface="Times New Roman" pitchFamily="18" charset="0"/>
              <a:cs typeface="Times New Roman" pitchFamily="18" charset="0"/>
            </a:endParaRPr>
          </a:p>
        </p:txBody>
      </p:sp>
      <p:sp>
        <p:nvSpPr>
          <p:cNvPr id="31" name="テキスト ボックス 30"/>
          <p:cNvSpPr txBox="1"/>
          <p:nvPr/>
        </p:nvSpPr>
        <p:spPr>
          <a:xfrm>
            <a:off x="6717266" y="3637984"/>
            <a:ext cx="1031283" cy="400110"/>
          </a:xfrm>
          <a:prstGeom prst="rect">
            <a:avLst/>
          </a:prstGeom>
          <a:noFill/>
        </p:spPr>
        <p:txBody>
          <a:bodyPr wrap="square" rtlCol="0">
            <a:spAutoFit/>
          </a:bodyPr>
          <a:lstStyle/>
          <a:p>
            <a:r>
              <a:rPr kumimoji="1" lang="en-US" altLang="ja-JP" sz="2000" i="1" dirty="0" err="1">
                <a:latin typeface="Times New Roman" pitchFamily="18" charset="0"/>
                <a:cs typeface="Times New Roman" pitchFamily="18" charset="0"/>
              </a:rPr>
              <a:t>R</a:t>
            </a:r>
            <a:r>
              <a:rPr kumimoji="1" lang="en-US" altLang="ja-JP" sz="2000" i="1" baseline="-25000" dirty="0" err="1">
                <a:latin typeface="Times New Roman" pitchFamily="18" charset="0"/>
                <a:cs typeface="Times New Roman" pitchFamily="18" charset="0"/>
              </a:rPr>
              <a:t>p</a:t>
            </a:r>
            <a:r>
              <a:rPr kumimoji="1" lang="en-US" altLang="ja-JP" sz="2000" dirty="0">
                <a:latin typeface="Times New Roman" pitchFamily="18" charset="0"/>
                <a:cs typeface="Times New Roman" pitchFamily="18" charset="0"/>
              </a:rPr>
              <a:t>’(</a:t>
            </a:r>
            <a:r>
              <a:rPr kumimoji="1" lang="en-US" altLang="ja-JP" sz="2000" i="1" dirty="0">
                <a:latin typeface="Times New Roman" pitchFamily="18" charset="0"/>
                <a:cs typeface="Times New Roman" pitchFamily="18" charset="0"/>
              </a:rPr>
              <a:t>y</a:t>
            </a:r>
            <a:r>
              <a:rPr kumimoji="1" lang="en-US" altLang="ja-JP" sz="2000" dirty="0">
                <a:latin typeface="Times New Roman" pitchFamily="18" charset="0"/>
                <a:cs typeface="Times New Roman" pitchFamily="18" charset="0"/>
              </a:rPr>
              <a:t>)</a:t>
            </a:r>
            <a:endParaRPr kumimoji="1" lang="ja-JP" altLang="en-US" sz="2000" dirty="0">
              <a:latin typeface="Times New Roman" pitchFamily="18" charset="0"/>
              <a:cs typeface="Times New Roman" pitchFamily="18" charset="0"/>
            </a:endParaRPr>
          </a:p>
        </p:txBody>
      </p:sp>
      <p:cxnSp>
        <p:nvCxnSpPr>
          <p:cNvPr id="33" name="直線コネクタ 32"/>
          <p:cNvCxnSpPr/>
          <p:nvPr/>
        </p:nvCxnSpPr>
        <p:spPr>
          <a:xfrm>
            <a:off x="3779912" y="3182075"/>
            <a:ext cx="0" cy="23351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4552472" y="3206396"/>
            <a:ext cx="0" cy="2335157"/>
          </a:xfrm>
          <a:prstGeom prst="line">
            <a:avLst/>
          </a:prstGeom>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4391979" y="5541553"/>
            <a:ext cx="432048" cy="369332"/>
          </a:xfrm>
          <a:prstGeom prst="rect">
            <a:avLst/>
          </a:prstGeom>
          <a:noFill/>
        </p:spPr>
        <p:txBody>
          <a:bodyPr wrap="square" rtlCol="0">
            <a:spAutoFit/>
          </a:bodyPr>
          <a:lstStyle/>
          <a:p>
            <a:r>
              <a:rPr lang="en-US" altLang="ja-JP" i="1" dirty="0">
                <a:latin typeface="Times New Roman" pitchFamily="18" charset="0"/>
                <a:cs typeface="Times New Roman" pitchFamily="18" charset="0"/>
              </a:rPr>
              <a:t>y’</a:t>
            </a:r>
            <a:endParaRPr kumimoji="1" lang="ja-JP" altLang="en-US" i="1"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71D52D21-DB8B-AF45-3CBA-49761047F1D4}"/>
                  </a:ext>
                </a:extLst>
              </p:cNvPr>
              <p:cNvSpPr txBox="1"/>
              <p:nvPr/>
            </p:nvSpPr>
            <p:spPr>
              <a:xfrm>
                <a:off x="5581680" y="4611327"/>
                <a:ext cx="2609753" cy="2984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𝑝</m:t>
                      </m:r>
                      <m:sSubSup>
                        <m:sSubSupPr>
                          <m:ctrlPr>
                            <a:rPr kumimoji="1" lang="en-US" altLang="ja-JP" b="0" i="1" smtClean="0">
                              <a:latin typeface="Cambria Math" panose="02040503050406030204" pitchFamily="18" charset="0"/>
                            </a:rPr>
                          </m:ctrlPr>
                        </m:sSubSupPr>
                        <m:e>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𝑝</m:t>
                          </m:r>
                        </m:sub>
                        <m:sup>
                          <m:r>
                            <a:rPr kumimoji="1" lang="en-US" altLang="ja-JP" b="0" i="1" smtClean="0">
                              <a:latin typeface="Cambria Math" panose="02040503050406030204" pitchFamily="18" charset="0"/>
                            </a:rPr>
                            <m:t>′</m:t>
                          </m:r>
                        </m:sup>
                      </m:sSubSup>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𝑦</m:t>
                          </m:r>
                        </m:e>
                      </m:d>
                      <m:r>
                        <a:rPr kumimoji="1" lang="en-US" altLang="ja-JP" b="0" i="1" smtClean="0">
                          <a:latin typeface="Cambria Math" panose="02040503050406030204" pitchFamily="18" charset="0"/>
                        </a:rPr>
                        <m:t>+</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1−</m:t>
                          </m:r>
                          <m:r>
                            <a:rPr kumimoji="1" lang="en-US" altLang="ja-JP" b="0" i="1" smtClean="0">
                              <a:latin typeface="Cambria Math" panose="02040503050406030204" pitchFamily="18" charset="0"/>
                            </a:rPr>
                            <m:t>𝑝</m:t>
                          </m:r>
                        </m:e>
                      </m:d>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𝑛𝑝</m:t>
                          </m:r>
                        </m:sub>
                      </m:sSub>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𝑦</m:t>
                      </m:r>
                      <m:r>
                        <a:rPr kumimoji="1" lang="en-US" altLang="ja-JP" b="0" i="1" smtClean="0">
                          <a:latin typeface="Cambria Math" panose="02040503050406030204" pitchFamily="18" charset="0"/>
                        </a:rPr>
                        <m:t>)</m:t>
                      </m:r>
                    </m:oMath>
                  </m:oMathPara>
                </a14:m>
                <a:endParaRPr kumimoji="1" lang="ja-JP" altLang="en-US" dirty="0"/>
              </a:p>
            </p:txBody>
          </p:sp>
        </mc:Choice>
        <mc:Fallback xmlns="">
          <p:sp>
            <p:nvSpPr>
              <p:cNvPr id="5" name="テキスト ボックス 4">
                <a:extLst>
                  <a:ext uri="{FF2B5EF4-FFF2-40B4-BE49-F238E27FC236}">
                    <a16:creationId xmlns:a16="http://schemas.microsoft.com/office/drawing/2014/main" id="{71D52D21-DB8B-AF45-3CBA-49761047F1D4}"/>
                  </a:ext>
                </a:extLst>
              </p:cNvPr>
              <p:cNvSpPr txBox="1">
                <a:spLocks noRot="1" noChangeAspect="1" noMove="1" noResize="1" noEditPoints="1" noAdjustHandles="1" noChangeArrowheads="1" noChangeShapeType="1" noTextEdit="1"/>
              </p:cNvSpPr>
              <p:nvPr/>
            </p:nvSpPr>
            <p:spPr>
              <a:xfrm>
                <a:off x="5581680" y="4611327"/>
                <a:ext cx="2609753" cy="298415"/>
              </a:xfrm>
              <a:prstGeom prst="rect">
                <a:avLst/>
              </a:prstGeom>
              <a:blipFill>
                <a:blip r:embed="rId2"/>
                <a:stretch>
                  <a:fillRect l="-234" r="-1402" b="-2653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FE4149C0-E0B6-8DDB-A144-C898EAE9921B}"/>
                  </a:ext>
                </a:extLst>
              </p:cNvPr>
              <p:cNvSpPr txBox="1"/>
              <p:nvPr/>
            </p:nvSpPr>
            <p:spPr>
              <a:xfrm>
                <a:off x="4264948" y="1913545"/>
                <a:ext cx="4572000" cy="44807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𝑝</m:t>
                      </m:r>
                      <m:sSubSup>
                        <m:sSubSupPr>
                          <m:ctrlPr>
                            <a:rPr kumimoji="1" lang="en-US" altLang="ja-JP" b="0" i="1" smtClean="0">
                              <a:latin typeface="Cambria Math" panose="02040503050406030204" pitchFamily="18" charset="0"/>
                            </a:rPr>
                          </m:ctrlPr>
                        </m:sSubSupPr>
                        <m:e>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𝑝</m:t>
                          </m:r>
                        </m:sub>
                        <m:sup>
                          <m:r>
                            <a:rPr kumimoji="1" lang="en-US" altLang="ja-JP" b="0" i="1" smtClean="0">
                              <a:latin typeface="Cambria Math" panose="02040503050406030204" pitchFamily="18" charset="0"/>
                            </a:rPr>
                            <m:t>′</m:t>
                          </m:r>
                        </m:sup>
                      </m:sSubSup>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𝑦</m:t>
                          </m:r>
                        </m:e>
                      </m:d>
                      <m:r>
                        <a:rPr kumimoji="1" lang="en-US" altLang="ja-JP" b="0" i="1" smtClean="0">
                          <a:latin typeface="Cambria Math" panose="02040503050406030204" pitchFamily="18" charset="0"/>
                        </a:rPr>
                        <m:t>+</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1−</m:t>
                          </m:r>
                          <m:r>
                            <a:rPr kumimoji="1" lang="en-US" altLang="ja-JP" b="0" i="1" smtClean="0">
                              <a:latin typeface="Cambria Math" panose="02040503050406030204" pitchFamily="18" charset="0"/>
                            </a:rPr>
                            <m:t>𝑝</m:t>
                          </m:r>
                        </m:e>
                      </m:d>
                      <m:sSub>
                        <m:sSubPr>
                          <m:ctrlPr>
                            <a:rPr kumimoji="1" lang="en-US" altLang="ja-JP" b="0" i="1" smtClean="0">
                              <a:latin typeface="Cambria Math" panose="02040503050406030204" pitchFamily="18" charset="0"/>
                            </a:rPr>
                          </m:ctrlPr>
                        </m:sSubPr>
                        <m:e>
                          <m:d>
                            <m:dPr>
                              <m:begChr m:val="["/>
                              <m:endChr m:val="]"/>
                              <m:ctrlPr>
                                <a:rPr kumimoji="1" lang="en-US" altLang="ja-JP" b="0" i="1" smtClean="0">
                                  <a:latin typeface="Cambria Math" panose="02040503050406030204" pitchFamily="18" charset="0"/>
                                </a:rPr>
                              </m:ctrlPr>
                            </m:dPr>
                            <m:e>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𝑅</m:t>
                                  </m:r>
                                </m:e>
                                <m:sub>
                                  <m:r>
                                    <a:rPr lang="en-US" altLang="ja-JP" i="1">
                                      <a:latin typeface="Cambria Math" panose="02040503050406030204" pitchFamily="18" charset="0"/>
                                    </a:rPr>
                                    <m:t>𝑛𝑝</m:t>
                                  </m:r>
                                </m:sub>
                                <m:sup>
                                  <m:r>
                                    <a:rPr lang="en-US" altLang="ja-JP" i="1">
                                      <a:latin typeface="Cambria Math" panose="02040503050406030204" pitchFamily="18" charset="0"/>
                                    </a:rPr>
                                    <m:t>′</m:t>
                                  </m:r>
                                </m:sup>
                              </m:sSubSup>
                              <m:d>
                                <m:dPr>
                                  <m:ctrlPr>
                                    <a:rPr lang="en-US" altLang="ja-JP" i="1">
                                      <a:latin typeface="Cambria Math" panose="02040503050406030204" pitchFamily="18" charset="0"/>
                                    </a:rPr>
                                  </m:ctrlPr>
                                </m:dPr>
                                <m:e>
                                  <m:r>
                                    <a:rPr lang="en-US" altLang="ja-JP" i="1">
                                      <a:latin typeface="Cambria Math" panose="02040503050406030204" pitchFamily="18" charset="0"/>
                                    </a:rPr>
                                    <m:t>𝑦</m:t>
                                  </m:r>
                                </m:e>
                              </m:d>
                              <m:r>
                                <m:rPr>
                                  <m:nor/>
                                </m:rPr>
                                <a:rPr lang="ja-JP" altLang="en-US" dirty="0"/>
                                <m:t> </m:t>
                              </m:r>
                              <m:r>
                                <a:rPr lang="en-US" altLang="ja-JP" b="0" i="1" dirty="0" smtClean="0">
                                  <a:latin typeface="Cambria Math" panose="02040503050406030204" pitchFamily="18" charset="0"/>
                                </a:rPr>
                                <m:t>+</m:t>
                              </m:r>
                              <m:r>
                                <a:rPr lang="en-US" altLang="ja-JP" b="0" i="1" dirty="0" smtClean="0">
                                  <a:latin typeface="Cambria Math" panose="02040503050406030204" pitchFamily="18" charset="0"/>
                                </a:rPr>
                                <m:t>𝐷</m:t>
                              </m:r>
                              <m:r>
                                <a:rPr lang="en-US" altLang="ja-JP" b="0" i="1" dirty="0" smtClean="0">
                                  <a:latin typeface="Cambria Math" panose="02040503050406030204" pitchFamily="18" charset="0"/>
                                </a:rPr>
                                <m:t>′(</m:t>
                              </m:r>
                              <m:r>
                                <a:rPr lang="en-US" altLang="ja-JP" b="0" i="1" dirty="0" smtClean="0">
                                  <a:latin typeface="Cambria Math" panose="02040503050406030204" pitchFamily="18" charset="0"/>
                                </a:rPr>
                                <m:t>𝑦</m:t>
                              </m:r>
                              <m:r>
                                <a:rPr lang="en-US" altLang="ja-JP" b="0" i="1" dirty="0" smtClean="0">
                                  <a:latin typeface="Cambria Math" panose="02040503050406030204" pitchFamily="18" charset="0"/>
                                </a:rPr>
                                <m:t>)</m:t>
                              </m:r>
                            </m:e>
                          </m:d>
                        </m:e>
                        <m:sub/>
                      </m:sSub>
                    </m:oMath>
                  </m:oMathPara>
                </a14:m>
                <a:endParaRPr kumimoji="1" lang="ja-JP" altLang="en-US" dirty="0"/>
              </a:p>
            </p:txBody>
          </p:sp>
        </mc:Choice>
        <mc:Fallback xmlns="">
          <p:sp>
            <p:nvSpPr>
              <p:cNvPr id="10" name="テキスト ボックス 9">
                <a:extLst>
                  <a:ext uri="{FF2B5EF4-FFF2-40B4-BE49-F238E27FC236}">
                    <a16:creationId xmlns:a16="http://schemas.microsoft.com/office/drawing/2014/main" id="{FE4149C0-E0B6-8DDB-A144-C898EAE9921B}"/>
                  </a:ext>
                </a:extLst>
              </p:cNvPr>
              <p:cNvSpPr txBox="1">
                <a:spLocks noRot="1" noChangeAspect="1" noMove="1" noResize="1" noEditPoints="1" noAdjustHandles="1" noChangeArrowheads="1" noChangeShapeType="1" noTextEdit="1"/>
              </p:cNvSpPr>
              <p:nvPr/>
            </p:nvSpPr>
            <p:spPr>
              <a:xfrm>
                <a:off x="4264948" y="1913545"/>
                <a:ext cx="4572000" cy="448071"/>
              </a:xfrm>
              <a:prstGeom prst="rect">
                <a:avLst/>
              </a:prstGeom>
              <a:blipFill>
                <a:blip r:embed="rId3"/>
                <a:stretch>
                  <a:fillRect/>
                </a:stretch>
              </a:blipFill>
            </p:spPr>
            <p:txBody>
              <a:bodyPr/>
              <a:lstStyle/>
              <a:p>
                <a:r>
                  <a:rPr lang="ja-JP" altLang="en-US">
                    <a:noFill/>
                  </a:rPr>
                  <a:t> </a:t>
                </a:r>
              </a:p>
            </p:txBody>
          </p:sp>
        </mc:Fallback>
      </mc:AlternateContent>
      <p:cxnSp>
        <p:nvCxnSpPr>
          <p:cNvPr id="12" name="直線矢印コネクタ 11">
            <a:extLst>
              <a:ext uri="{FF2B5EF4-FFF2-40B4-BE49-F238E27FC236}">
                <a16:creationId xmlns:a16="http://schemas.microsoft.com/office/drawing/2014/main" id="{795E8A92-50C9-DB00-E331-6D1D80E02B09}"/>
              </a:ext>
            </a:extLst>
          </p:cNvPr>
          <p:cNvCxnSpPr>
            <a:cxnSpLocks/>
          </p:cNvCxnSpPr>
          <p:nvPr/>
        </p:nvCxnSpPr>
        <p:spPr>
          <a:xfrm flipH="1">
            <a:off x="4445529" y="2296102"/>
            <a:ext cx="324947" cy="6888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B9F01BF0-00B8-46CD-0C7E-70AEAC5C06A1}"/>
              </a:ext>
            </a:extLst>
          </p:cNvPr>
          <p:cNvSpPr txBox="1"/>
          <p:nvPr/>
        </p:nvSpPr>
        <p:spPr>
          <a:xfrm>
            <a:off x="2627784" y="5939988"/>
            <a:ext cx="1637164" cy="369332"/>
          </a:xfrm>
          <a:prstGeom prst="rect">
            <a:avLst/>
          </a:prstGeom>
          <a:noFill/>
        </p:spPr>
        <p:txBody>
          <a:bodyPr wrap="square" rtlCol="0">
            <a:spAutoFit/>
          </a:bodyPr>
          <a:lstStyle/>
          <a:p>
            <a:r>
              <a:rPr kumimoji="1" lang="ja-JP" altLang="en-US" dirty="0"/>
              <a:t>効率的な水準</a:t>
            </a:r>
          </a:p>
        </p:txBody>
      </p:sp>
      <p:sp>
        <p:nvSpPr>
          <p:cNvPr id="19" name="テキスト ボックス 18">
            <a:extLst>
              <a:ext uri="{FF2B5EF4-FFF2-40B4-BE49-F238E27FC236}">
                <a16:creationId xmlns:a16="http://schemas.microsoft.com/office/drawing/2014/main" id="{91F21D2D-6CE6-F0AF-F312-17CAE97F992E}"/>
              </a:ext>
            </a:extLst>
          </p:cNvPr>
          <p:cNvSpPr txBox="1"/>
          <p:nvPr/>
        </p:nvSpPr>
        <p:spPr>
          <a:xfrm>
            <a:off x="4824026" y="5910885"/>
            <a:ext cx="4012921" cy="646331"/>
          </a:xfrm>
          <a:prstGeom prst="rect">
            <a:avLst/>
          </a:prstGeom>
          <a:noFill/>
        </p:spPr>
        <p:txBody>
          <a:bodyPr wrap="square" rtlCol="0">
            <a:spAutoFit/>
          </a:bodyPr>
          <a:lstStyle/>
          <a:p>
            <a:r>
              <a:rPr kumimoji="1" lang="ja-JP" altLang="en-US" dirty="0"/>
              <a:t>期待利益の損害賠償ルールのもとで，</a:t>
            </a:r>
            <a:r>
              <a:rPr kumimoji="1" lang="en-US" altLang="ja-JP" dirty="0"/>
              <a:t>D’(y)&gt;0 </a:t>
            </a:r>
            <a:r>
              <a:rPr kumimoji="1" lang="ja-JP" altLang="en-US" dirty="0"/>
              <a:t>だと過大な投資</a:t>
            </a:r>
            <a:r>
              <a:rPr kumimoji="1" lang="en-US" altLang="ja-JP" dirty="0"/>
              <a:t>y</a:t>
            </a:r>
            <a:r>
              <a:rPr kumimoji="1" lang="ja-JP" altLang="en-US" dirty="0"/>
              <a:t>が実現</a:t>
            </a:r>
          </a:p>
        </p:txBody>
      </p:sp>
      <p:cxnSp>
        <p:nvCxnSpPr>
          <p:cNvPr id="24" name="直線矢印コネクタ 23">
            <a:extLst>
              <a:ext uri="{FF2B5EF4-FFF2-40B4-BE49-F238E27FC236}">
                <a16:creationId xmlns:a16="http://schemas.microsoft.com/office/drawing/2014/main" id="{9AF4D18F-1585-35CC-3B1B-29B7381B899B}"/>
              </a:ext>
            </a:extLst>
          </p:cNvPr>
          <p:cNvCxnSpPr>
            <a:endCxn id="36" idx="2"/>
          </p:cNvCxnSpPr>
          <p:nvPr/>
        </p:nvCxnSpPr>
        <p:spPr>
          <a:xfrm flipH="1" flipV="1">
            <a:off x="4608003" y="5910885"/>
            <a:ext cx="216023" cy="1824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8470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666512-EFD6-460E-8D77-7810DB015E0D}"/>
              </a:ext>
            </a:extLst>
          </p:cNvPr>
          <p:cNvSpPr>
            <a:spLocks noGrp="1"/>
          </p:cNvSpPr>
          <p:nvPr>
            <p:ph type="title"/>
          </p:nvPr>
        </p:nvSpPr>
        <p:spPr/>
        <p:txBody>
          <a:bodyPr/>
          <a:lstStyle/>
          <a:p>
            <a:r>
              <a:rPr kumimoji="1" lang="ja-JP" altLang="en-US" dirty="0"/>
              <a:t>まとめ</a:t>
            </a:r>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8351948F-0615-48B2-8B94-A26144C26020}"/>
                  </a:ext>
                </a:extLst>
              </p:cNvPr>
              <p:cNvSpPr>
                <a:spLocks noGrp="1"/>
              </p:cNvSpPr>
              <p:nvPr>
                <p:ph idx="1"/>
              </p:nvPr>
            </p:nvSpPr>
            <p:spPr>
              <a:xfrm>
                <a:off x="628650" y="1340768"/>
                <a:ext cx="7886700" cy="4968552"/>
              </a:xfrm>
            </p:spPr>
            <p:txBody>
              <a:bodyPr>
                <a:normAutofit lnSpcReduction="10000"/>
              </a:bodyPr>
              <a:lstStyle/>
              <a:p>
                <a:r>
                  <a:rPr kumimoji="1" lang="ja-JP" altLang="en-US" dirty="0"/>
                  <a:t>効率性の条件 </a:t>
                </a:r>
                <a14:m>
                  <m:oMath xmlns:m="http://schemas.openxmlformats.org/officeDocument/2006/math">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𝑥</m:t>
                        </m:r>
                      </m:e>
                      <m:sup>
                        <m:r>
                          <a:rPr kumimoji="1" lang="en-US" altLang="ja-JP" b="0" i="1" smtClean="0">
                            <a:latin typeface="Cambria Math" panose="02040503050406030204" pitchFamily="18" charset="0"/>
                          </a:rPr>
                          <m:t>∗</m:t>
                        </m:r>
                      </m:sup>
                    </m:sSup>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𝑦</m:t>
                        </m:r>
                      </m:e>
                      <m:sup>
                        <m:r>
                          <a:rPr kumimoji="1" lang="en-US" altLang="ja-JP" b="0" i="1" smtClean="0">
                            <a:latin typeface="Cambria Math" panose="02040503050406030204" pitchFamily="18" charset="0"/>
                          </a:rPr>
                          <m:t>∗</m:t>
                        </m:r>
                      </m:sup>
                    </m:sSup>
                    <m:r>
                      <a:rPr kumimoji="1" lang="en-US" altLang="ja-JP" b="0" i="1" smtClean="0">
                        <a:latin typeface="Cambria Math" panose="02040503050406030204" pitchFamily="18" charset="0"/>
                      </a:rPr>
                      <m:t>)</m:t>
                    </m:r>
                  </m:oMath>
                </a14:m>
                <a:endParaRPr kumimoji="1" lang="en-US" altLang="ja-JP" dirty="0"/>
              </a:p>
              <a:p>
                <a:pPr marL="0" indent="0" algn="ctr">
                  <a:buNone/>
                </a:pPr>
                <a14:m>
                  <m:oMath xmlns:m="http://schemas.openxmlformats.org/officeDocument/2006/math">
                    <m:r>
                      <a:rPr lang="ja-JP" altLang="en-US" sz="2400" i="1" smtClean="0">
                        <a:solidFill>
                          <a:srgbClr val="000000"/>
                        </a:solidFill>
                        <a:latin typeface="Cambria Math" panose="02040503050406030204" pitchFamily="18" charset="0"/>
                      </a:rPr>
                      <m:t>𝑝</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𝑥</m:t>
                    </m:r>
                    <m:r>
                      <a:rPr lang="ja-JP" altLang="en-US" sz="2400" i="1" smtClean="0">
                        <a:solidFill>
                          <a:srgbClr val="000000"/>
                        </a:solidFill>
                        <a:latin typeface="Cambria Math" panose="02040503050406030204" pitchFamily="18" charset="0"/>
                      </a:rPr>
                      <m:t>)</m:t>
                    </m:r>
                    <m:d>
                      <m:dPr>
                        <m:begChr m:val="["/>
                        <m:endChr m:val="]"/>
                        <m:ctrlPr>
                          <a:rPr lang="ja-JP" altLang="en-US" sz="2400" i="1">
                            <a:solidFill>
                              <a:srgbClr val="000000"/>
                            </a:solidFill>
                            <a:latin typeface="Cambria Math" panose="02040503050406030204" pitchFamily="18" charset="0"/>
                          </a:rPr>
                        </m:ctrlPr>
                      </m:dPr>
                      <m:e>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𝑛𝑝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e>
                    </m:d>
                    <m:r>
                      <a:rPr lang="ja-JP" altLang="en-US" sz="2400" i="1">
                        <a:solidFill>
                          <a:srgbClr val="000000"/>
                        </a:solidFill>
                        <a:latin typeface="Cambria Math" panose="02040503050406030204" pitchFamily="18" charset="0"/>
                      </a:rPr>
                      <m:t>=1</m:t>
                    </m:r>
                  </m:oMath>
                </a14:m>
                <a:r>
                  <a:rPr lang="en-US" altLang="ja-JP" sz="2400" dirty="0">
                    <a:solidFill>
                      <a:srgbClr val="000000"/>
                    </a:solidFill>
                    <a:latin typeface="Times New Roman" panose="02020603050405020304" pitchFamily="18" charset="0"/>
                    <a:cs typeface="Times New Roman" panose="02020603050405020304" pitchFamily="18" charset="0"/>
                  </a:rPr>
                  <a:t>				(1)</a:t>
                </a:r>
                <a:br>
                  <a:rPr lang="ja-JP" altLang="en-US" sz="2400" i="1" dirty="0">
                    <a:solidFill>
                      <a:srgbClr val="000000"/>
                    </a:solidFill>
                    <a:latin typeface="Cambria Math" panose="02040503050406030204" pitchFamily="18" charset="0"/>
                  </a:rPr>
                </a:br>
                <a14:m>
                  <m:oMath xmlns:m="http://schemas.openxmlformats.org/officeDocument/2006/math">
                    <m:r>
                      <a:rPr lang="ja-JP" altLang="en-US" sz="2400" i="1">
                        <a:solidFill>
                          <a:srgbClr val="000000"/>
                        </a:solidFill>
                        <a:latin typeface="Cambria Math" panose="02040503050406030204" pitchFamily="18" charset="0"/>
                      </a:rPr>
                      <m:t>𝑝</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d>
                      <m:dPr>
                        <m:begChr m:val="["/>
                        <m:endChr m:val="]"/>
                        <m:ctrlPr>
                          <a:rPr lang="ja-JP" altLang="en-US" sz="2400" i="1">
                            <a:solidFill>
                              <a:srgbClr val="000000"/>
                            </a:solidFill>
                            <a:latin typeface="Cambria Math" panose="02040503050406030204" pitchFamily="18" charset="0"/>
                          </a:rPr>
                        </m:ctrlPr>
                      </m:dPr>
                      <m:e>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𝑝</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𝑥</m:t>
                        </m:r>
                        <m:r>
                          <a:rPr lang="ja-JP" altLang="en-US" sz="2400" i="1">
                            <a:solidFill>
                              <a:srgbClr val="000000"/>
                            </a:solidFill>
                            <a:latin typeface="Cambria Math" panose="02040503050406030204" pitchFamily="18" charset="0"/>
                          </a:rPr>
                          <m:t>)</m:t>
                        </m:r>
                      </m:e>
                    </m:d>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𝑛𝑝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)=1</m:t>
                    </m:r>
                  </m:oMath>
                </a14:m>
                <a:r>
                  <a:rPr lang="en-US" altLang="ja-JP" sz="2400" dirty="0"/>
                  <a:t>			</a:t>
                </a:r>
                <a:r>
                  <a:rPr lang="en-US" altLang="ja-JP" sz="2400" dirty="0">
                    <a:latin typeface="Times New Roman" panose="02020603050405020304" pitchFamily="18" charset="0"/>
                    <a:cs typeface="Times New Roman" panose="02020603050405020304" pitchFamily="18" charset="0"/>
                  </a:rPr>
                  <a:t>(2)</a:t>
                </a:r>
                <a:endParaRPr lang="ja-JP" altLang="en-US" sz="2400" dirty="0">
                  <a:latin typeface="Times New Roman" panose="02020603050405020304" pitchFamily="18" charset="0"/>
                  <a:cs typeface="Times New Roman" panose="02020603050405020304" pitchFamily="18" charset="0"/>
                </a:endParaRPr>
              </a:p>
              <a:p>
                <a:r>
                  <a:rPr kumimoji="1" lang="en-US" altLang="ja-JP" dirty="0"/>
                  <a:t>X</a:t>
                </a:r>
                <a:r>
                  <a:rPr kumimoji="1" lang="ja-JP" altLang="en-US" dirty="0"/>
                  <a:t>および</a:t>
                </a:r>
                <a:r>
                  <a:rPr kumimoji="1" lang="en-US" altLang="ja-JP" dirty="0"/>
                  <a:t>Y</a:t>
                </a:r>
                <a:r>
                  <a:rPr kumimoji="1" lang="ja-JP" altLang="en-US" dirty="0"/>
                  <a:t>の行動</a:t>
                </a:r>
                <a:endParaRPr kumimoji="1" lang="en-US" altLang="ja-JP" dirty="0"/>
              </a:p>
              <a:p>
                <a:pPr marL="342900" lvl="1" indent="0" algn="ctr">
                  <a:buNone/>
                </a:pPr>
                <a14:m>
                  <m:oMath xmlns:m="http://schemas.openxmlformats.org/officeDocument/2006/math">
                    <m:r>
                      <a:rPr lang="ja-JP" altLang="en-US" sz="2400" i="1" smtClean="0">
                        <a:solidFill>
                          <a:srgbClr val="000000"/>
                        </a:solidFill>
                        <a:latin typeface="Cambria Math" panose="02040503050406030204" pitchFamily="18" charset="0"/>
                      </a:rPr>
                      <m:t>1=</m:t>
                    </m:r>
                    <m:r>
                      <a:rPr lang="ja-JP" altLang="en-US" sz="2400" i="1" smtClean="0">
                        <a:solidFill>
                          <a:srgbClr val="000000"/>
                        </a:solidFill>
                        <a:latin typeface="Cambria Math" panose="02040503050406030204" pitchFamily="18" charset="0"/>
                      </a:rPr>
                      <m:t>𝑝</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𝑥</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𝐷</m:t>
                    </m:r>
                  </m:oMath>
                </a14:m>
                <a:r>
                  <a:rPr kumimoji="1" lang="en-US" altLang="ja-JP" sz="2400" dirty="0"/>
                  <a:t>							</a:t>
                </a:r>
                <a:r>
                  <a:rPr kumimoji="1" lang="en-US" altLang="ja-JP" sz="2400" dirty="0">
                    <a:latin typeface="Times New Roman" panose="02020603050405020304" pitchFamily="18" charset="0"/>
                    <a:cs typeface="Times New Roman" panose="02020603050405020304" pitchFamily="18" charset="0"/>
                  </a:rPr>
                  <a:t>(3)</a:t>
                </a:r>
              </a:p>
              <a:p>
                <a:pPr marL="342900" lvl="1" indent="0" algn="ctr">
                  <a:buNone/>
                </a:pPr>
                <a14:m>
                  <m:oMath xmlns:m="http://schemas.openxmlformats.org/officeDocument/2006/math">
                    <m:r>
                      <a:rPr lang="ja-JP" altLang="en-US" sz="2400" i="1" smtClean="0">
                        <a:solidFill>
                          <a:srgbClr val="000000"/>
                        </a:solidFill>
                        <a:latin typeface="Cambria Math" panose="02040503050406030204" pitchFamily="18" charset="0"/>
                      </a:rPr>
                      <m:t>𝑝</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𝑝</m:t>
                    </m:r>
                    <m:r>
                      <a:rPr lang="ja-JP" altLang="en-US" sz="2400" i="1">
                        <a:solidFill>
                          <a:srgbClr val="000000"/>
                        </a:solidFill>
                        <a:latin typeface="Cambria Math" panose="02040503050406030204" pitchFamily="18" charset="0"/>
                      </a:rPr>
                      <m:t>)</m:t>
                    </m:r>
                    <m:d>
                      <m:dPr>
                        <m:begChr m:val="["/>
                        <m:endChr m:val="]"/>
                        <m:ctrlPr>
                          <a:rPr lang="ja-JP" altLang="en-US" sz="2400" i="1">
                            <a:solidFill>
                              <a:srgbClr val="000000"/>
                            </a:solidFill>
                            <a:latin typeface="Cambria Math" panose="02040503050406030204" pitchFamily="18" charset="0"/>
                          </a:rPr>
                        </m:ctrlPr>
                      </m:dPr>
                      <m:e>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𝑛𝑝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𝐷</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e>
                    </m:d>
                    <m:r>
                      <a:rPr lang="ja-JP" altLang="en-US" sz="2400" i="1">
                        <a:solidFill>
                          <a:srgbClr val="000000"/>
                        </a:solidFill>
                        <a:latin typeface="Cambria Math" panose="02040503050406030204" pitchFamily="18" charset="0"/>
                      </a:rPr>
                      <m:t>=1</m:t>
                    </m:r>
                  </m:oMath>
                </a14:m>
                <a:r>
                  <a:rPr kumimoji="1" lang="en-US" altLang="ja-JP" sz="2400" dirty="0"/>
                  <a:t>	</a:t>
                </a:r>
                <a:r>
                  <a:rPr kumimoji="1" lang="en-US" altLang="ja-JP" sz="2400" dirty="0">
                    <a:latin typeface="Times New Roman" panose="02020603050405020304" pitchFamily="18" charset="0"/>
                    <a:cs typeface="Times New Roman" panose="02020603050405020304" pitchFamily="18" charset="0"/>
                  </a:rPr>
                  <a:t>(4)</a:t>
                </a:r>
                <a:endParaRPr kumimoji="1" lang="en-US" altLang="ja-JP" dirty="0">
                  <a:latin typeface="Times New Roman" panose="02020603050405020304" pitchFamily="18" charset="0"/>
                  <a:cs typeface="Times New Roman" panose="02020603050405020304" pitchFamily="18" charset="0"/>
                </a:endParaRPr>
              </a:p>
              <a:p>
                <a:r>
                  <a:rPr kumimoji="1" lang="ja-JP" altLang="en-US" dirty="0"/>
                  <a:t>効率的な補償ルール</a:t>
                </a:r>
                <a:endParaRPr kumimoji="1" lang="en-US" altLang="ja-JP" dirty="0"/>
              </a:p>
              <a:p>
                <a:pPr marL="0" indent="0">
                  <a:buNone/>
                </a:pPr>
                <a14:m>
                  <m:oMathPara xmlns:m="http://schemas.openxmlformats.org/officeDocument/2006/math">
                    <m:oMathParaPr>
                      <m:jc m:val="centerGroup"/>
                    </m:oMathParaPr>
                    <m:oMath xmlns:m="http://schemas.openxmlformats.org/officeDocument/2006/math">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𝐷</m:t>
                          </m:r>
                        </m:e>
                        <m:sup>
                          <m:r>
                            <a:rPr kumimoji="1" lang="en-US" altLang="ja-JP" sz="2400" b="0" i="1" smtClean="0">
                              <a:latin typeface="Cambria Math" panose="02040503050406030204" pitchFamily="18" charset="0"/>
                            </a:rPr>
                            <m:t>′</m:t>
                          </m:r>
                        </m:sup>
                      </m:sSup>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𝑦</m:t>
                          </m:r>
                        </m:e>
                      </m:d>
                      <m:r>
                        <a:rPr kumimoji="1" lang="en-US" altLang="ja-JP" sz="2400" b="0" i="1" smtClean="0">
                          <a:latin typeface="Cambria Math" panose="02040503050406030204" pitchFamily="18" charset="0"/>
                        </a:rPr>
                        <m:t>=0</m:t>
                      </m:r>
                    </m:oMath>
                  </m:oMathPara>
                </a14:m>
                <a:endParaRPr kumimoji="1" lang="en-US" altLang="ja-JP" sz="2400" b="0" dirty="0"/>
              </a:p>
              <a:p>
                <a:pPr marL="0" indent="0" algn="ctr">
                  <a:buNone/>
                </a:pPr>
                <a14:m>
                  <m:oMath xmlns:m="http://schemas.openxmlformats.org/officeDocument/2006/math">
                    <m:r>
                      <a:rPr kumimoji="1" lang="en-US" altLang="ja-JP" sz="2400" b="0" i="1" smtClean="0">
                        <a:latin typeface="Cambria Math" panose="02040503050406030204" pitchFamily="18" charset="0"/>
                      </a:rPr>
                      <m:t>𝐷</m:t>
                    </m:r>
                    <m:r>
                      <a:rPr kumimoji="1" lang="en-US" altLang="ja-JP" sz="2400" b="0" i="1" smtClean="0">
                        <a:latin typeface="Cambria Math" panose="02040503050406030204" pitchFamily="18" charset="0"/>
                      </a:rPr>
                      <m:t>=</m:t>
                    </m:r>
                  </m:oMath>
                </a14:m>
                <a:r>
                  <a:rPr lang="ja-JP" altLang="en-US" sz="2400" dirty="0">
                    <a:solidFill>
                      <a:srgbClr val="000000"/>
                    </a:solidFill>
                  </a:rPr>
                  <a:t> </a:t>
                </a:r>
                <a14:m>
                  <m:oMath xmlns:m="http://schemas.openxmlformats.org/officeDocument/2006/math">
                    <m:d>
                      <m:dPr>
                        <m:begChr m:val="["/>
                        <m:endChr m:val="]"/>
                        <m:ctrlPr>
                          <a:rPr lang="ja-JP" altLang="en-US" sz="2400" i="1">
                            <a:solidFill>
                              <a:srgbClr val="000000"/>
                            </a:solidFill>
                            <a:latin typeface="Cambria Math" panose="02040503050406030204" pitchFamily="18" charset="0"/>
                          </a:rPr>
                        </m:ctrlPr>
                      </m:dPr>
                      <m:e>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𝑛𝑝</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𝑦</m:t>
                        </m:r>
                        <m:r>
                          <a:rPr lang="ja-JP" altLang="en-US" sz="2400" i="1">
                            <a:solidFill>
                              <a:srgbClr val="000000"/>
                            </a:solidFill>
                            <a:latin typeface="Cambria Math" panose="02040503050406030204" pitchFamily="18" charset="0"/>
                          </a:rPr>
                          <m:t>)</m:t>
                        </m:r>
                      </m:e>
                    </m:d>
                  </m:oMath>
                </a14:m>
                <a:endParaRPr kumimoji="1" lang="en-US" altLang="ja-JP" sz="2400" dirty="0"/>
              </a:p>
              <a:p>
                <a:pPr marL="0" indent="0">
                  <a:buNone/>
                </a:pPr>
                <a:r>
                  <a:rPr lang="ja-JP" altLang="en-US" dirty="0"/>
                  <a:t>結局</a:t>
                </a:r>
                <a:endParaRPr lang="en-US" altLang="ja-JP" dirty="0"/>
              </a:p>
              <a:p>
                <a:pPr marL="0" indent="0" algn="ctr">
                  <a:buNone/>
                </a:pPr>
                <a:r>
                  <a:rPr kumimoji="1" lang="en-US" altLang="ja-JP" b="0" dirty="0"/>
                  <a:t> </a:t>
                </a:r>
                <a14:m>
                  <m:oMath xmlns:m="http://schemas.openxmlformats.org/officeDocument/2006/math">
                    <m:r>
                      <a:rPr kumimoji="1" lang="en-US" altLang="ja-JP" sz="2400" b="0" i="1" smtClean="0">
                        <a:latin typeface="Cambria Math" panose="02040503050406030204" pitchFamily="18" charset="0"/>
                      </a:rPr>
                      <m:t>𝐷</m:t>
                    </m:r>
                    <m:r>
                      <a:rPr kumimoji="1" lang="en-US" altLang="ja-JP" sz="2400" b="0" i="1" smtClean="0">
                        <a:latin typeface="Cambria Math" panose="02040503050406030204" pitchFamily="18" charset="0"/>
                      </a:rPr>
                      <m:t>=</m:t>
                    </m:r>
                  </m:oMath>
                </a14:m>
                <a:r>
                  <a:rPr lang="ja-JP" altLang="en-US" sz="2400" dirty="0">
                    <a:solidFill>
                      <a:srgbClr val="000000"/>
                    </a:solidFill>
                  </a:rPr>
                  <a:t> </a:t>
                </a:r>
                <a14:m>
                  <m:oMath xmlns:m="http://schemas.openxmlformats.org/officeDocument/2006/math">
                    <m:d>
                      <m:dPr>
                        <m:begChr m:val="["/>
                        <m:endChr m:val="]"/>
                        <m:ctrlPr>
                          <a:rPr lang="ja-JP" altLang="en-US" sz="2400" i="1">
                            <a:solidFill>
                              <a:srgbClr val="000000"/>
                            </a:solidFill>
                            <a:latin typeface="Cambria Math" panose="02040503050406030204" pitchFamily="18" charset="0"/>
                          </a:rPr>
                        </m:ctrlPr>
                      </m:dPr>
                      <m:e>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𝑝</m:t>
                            </m:r>
                          </m:sub>
                        </m:sSub>
                        <m:r>
                          <a:rPr lang="ja-JP" altLang="en-US" sz="2400" i="1">
                            <a:solidFill>
                              <a:srgbClr val="000000"/>
                            </a:solidFill>
                            <a:latin typeface="Cambria Math" panose="02040503050406030204" pitchFamily="18" charset="0"/>
                          </a:rPr>
                          <m:t>(</m:t>
                        </m:r>
                        <m:sSup>
                          <m:sSupPr>
                            <m:ctrlPr>
                              <a:rPr lang="en-US" altLang="ja-JP" sz="2400" i="1" smtClean="0">
                                <a:solidFill>
                                  <a:srgbClr val="000000"/>
                                </a:solidFill>
                                <a:latin typeface="Cambria Math" panose="02040503050406030204" pitchFamily="18" charset="0"/>
                              </a:rPr>
                            </m:ctrlPr>
                          </m:sSupPr>
                          <m:e>
                            <m:r>
                              <a:rPr lang="en-US" altLang="ja-JP" sz="2400" b="0" i="1" smtClean="0">
                                <a:solidFill>
                                  <a:srgbClr val="000000"/>
                                </a:solidFill>
                                <a:latin typeface="Cambria Math" panose="02040503050406030204" pitchFamily="18" charset="0"/>
                              </a:rPr>
                              <m:t>𝑦</m:t>
                            </m:r>
                          </m:e>
                          <m:sup>
                            <m:r>
                              <a:rPr lang="en-US" altLang="ja-JP" sz="2400" b="0" i="1" smtClean="0">
                                <a:solidFill>
                                  <a:srgbClr val="000000"/>
                                </a:solidFill>
                                <a:latin typeface="Cambria Math" panose="02040503050406030204" pitchFamily="18" charset="0"/>
                              </a:rPr>
                              <m:t>∗</m:t>
                            </m:r>
                          </m:sup>
                        </m:sSup>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𝑅</m:t>
                            </m:r>
                          </m:e>
                          <m:sub>
                            <m:r>
                              <a:rPr lang="ja-JP" altLang="en-US" sz="2400" i="1">
                                <a:solidFill>
                                  <a:srgbClr val="000000"/>
                                </a:solidFill>
                                <a:latin typeface="Cambria Math" panose="02040503050406030204" pitchFamily="18" charset="0"/>
                              </a:rPr>
                              <m:t>𝑛𝑝</m:t>
                            </m:r>
                          </m:sub>
                        </m:sSub>
                        <m:r>
                          <a:rPr lang="ja-JP" altLang="en-US" sz="2400" i="1">
                            <a:solidFill>
                              <a:srgbClr val="000000"/>
                            </a:solidFill>
                            <a:latin typeface="Cambria Math" panose="02040503050406030204" pitchFamily="18" charset="0"/>
                          </a:rPr>
                          <m:t>(</m:t>
                        </m:r>
                        <m:sSup>
                          <m:sSupPr>
                            <m:ctrlPr>
                              <a:rPr lang="en-US" altLang="ja-JP" sz="2400" i="1" smtClean="0">
                                <a:solidFill>
                                  <a:srgbClr val="000000"/>
                                </a:solidFill>
                                <a:latin typeface="Cambria Math" panose="02040503050406030204" pitchFamily="18" charset="0"/>
                              </a:rPr>
                            </m:ctrlPr>
                          </m:sSupPr>
                          <m:e>
                            <m:r>
                              <a:rPr lang="en-US" altLang="ja-JP" sz="2400" b="0" i="1" smtClean="0">
                                <a:solidFill>
                                  <a:srgbClr val="000000"/>
                                </a:solidFill>
                                <a:latin typeface="Cambria Math" panose="02040503050406030204" pitchFamily="18" charset="0"/>
                              </a:rPr>
                              <m:t>𝑦</m:t>
                            </m:r>
                          </m:e>
                          <m:sup>
                            <m:r>
                              <a:rPr lang="en-US" altLang="ja-JP" sz="2400" b="0" i="1" smtClean="0">
                                <a:solidFill>
                                  <a:srgbClr val="000000"/>
                                </a:solidFill>
                                <a:latin typeface="Cambria Math" panose="02040503050406030204" pitchFamily="18" charset="0"/>
                              </a:rPr>
                              <m:t>∗</m:t>
                            </m:r>
                          </m:sup>
                        </m:sSup>
                        <m:r>
                          <a:rPr lang="ja-JP" altLang="en-US" sz="2400" i="1">
                            <a:solidFill>
                              <a:srgbClr val="000000"/>
                            </a:solidFill>
                            <a:latin typeface="Cambria Math" panose="02040503050406030204" pitchFamily="18" charset="0"/>
                          </a:rPr>
                          <m:t>)</m:t>
                        </m:r>
                      </m:e>
                    </m:d>
                  </m:oMath>
                </a14:m>
                <a:endParaRPr kumimoji="1" lang="en-US" altLang="ja-JP" sz="2400" dirty="0"/>
              </a:p>
              <a:p>
                <a:pPr lvl="1"/>
                <a:r>
                  <a:rPr kumimoji="1" lang="en-US" altLang="ja-JP" dirty="0"/>
                  <a:t>expectation damage  </a:t>
                </a:r>
                <a:r>
                  <a:rPr kumimoji="1" lang="ja-JP" altLang="en-US" dirty="0"/>
                  <a:t>ただし，</a:t>
                </a:r>
                <a:r>
                  <a:rPr kumimoji="1" lang="en-US" altLang="ja-JP" dirty="0"/>
                  <a:t>y*</a:t>
                </a:r>
                <a:r>
                  <a:rPr kumimoji="1" lang="ja-JP" altLang="en-US" dirty="0"/>
                  <a:t>で評価した値で，</a:t>
                </a:r>
                <a:r>
                  <a:rPr kumimoji="1" lang="en-US" altLang="ja-JP" dirty="0"/>
                  <a:t>y</a:t>
                </a:r>
                <a:r>
                  <a:rPr kumimoji="1" lang="ja-JP" altLang="en-US" dirty="0"/>
                  <a:t>の水準によって賠償額を変化させてはならない</a:t>
                </a:r>
              </a:p>
            </p:txBody>
          </p:sp>
        </mc:Choice>
        <mc:Fallback>
          <p:sp>
            <p:nvSpPr>
              <p:cNvPr id="3" name="コンテンツ プレースホルダー 2">
                <a:extLst>
                  <a:ext uri="{FF2B5EF4-FFF2-40B4-BE49-F238E27FC236}">
                    <a16:creationId xmlns:a16="http://schemas.microsoft.com/office/drawing/2014/main" id="{8351948F-0615-48B2-8B94-A26144C26020}"/>
                  </a:ext>
                </a:extLst>
              </p:cNvPr>
              <p:cNvSpPr>
                <a:spLocks noGrp="1" noRot="1" noChangeAspect="1" noMove="1" noResize="1" noEditPoints="1" noAdjustHandles="1" noChangeArrowheads="1" noChangeShapeType="1" noTextEdit="1"/>
              </p:cNvSpPr>
              <p:nvPr>
                <p:ph idx="1"/>
              </p:nvPr>
            </p:nvSpPr>
            <p:spPr>
              <a:xfrm>
                <a:off x="628650" y="1340768"/>
                <a:ext cx="7886700" cy="4968552"/>
              </a:xfrm>
              <a:blipFill>
                <a:blip r:embed="rId2"/>
                <a:stretch>
                  <a:fillRect l="-927" t="-1840" r="-54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991688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AF418F-940E-4104-826A-E23115063DCC}"/>
              </a:ext>
            </a:extLst>
          </p:cNvPr>
          <p:cNvSpPr>
            <a:spLocks noGrp="1"/>
          </p:cNvSpPr>
          <p:nvPr>
            <p:ph type="title"/>
          </p:nvPr>
        </p:nvSpPr>
        <p:spPr/>
        <p:txBody>
          <a:bodyPr/>
          <a:lstStyle/>
          <a:p>
            <a:r>
              <a:rPr kumimoji="1" lang="ja-JP" altLang="en-US" dirty="0"/>
              <a:t>まとめ</a:t>
            </a:r>
            <a:r>
              <a:rPr kumimoji="1" lang="en-US" altLang="ja-JP" dirty="0"/>
              <a:t>(2)</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81787FA6-2F1A-4E04-A856-92B99560721B}"/>
                  </a:ext>
                </a:extLst>
              </p:cNvPr>
              <p:cNvSpPr>
                <a:spLocks noGrp="1"/>
              </p:cNvSpPr>
              <p:nvPr>
                <p:ph idx="1"/>
              </p:nvPr>
            </p:nvSpPr>
            <p:spPr>
              <a:xfrm>
                <a:off x="628650" y="1690689"/>
                <a:ext cx="7886700" cy="4486274"/>
              </a:xfrm>
            </p:spPr>
            <p:txBody>
              <a:bodyPr/>
              <a:lstStyle/>
              <a:p>
                <a:r>
                  <a:rPr lang="ja-JP" altLang="en-US" dirty="0"/>
                  <a:t>損害賠償を</a:t>
                </a:r>
                <a:r>
                  <a:rPr lang="en-US" altLang="ja-JP" dirty="0"/>
                  <a:t>y</a:t>
                </a:r>
                <a:r>
                  <a:rPr lang="ja-JP" altLang="en-US" dirty="0"/>
                  <a:t>に応じて増加させると，損害賠償の増額を見込んで</a:t>
                </a:r>
                <a:r>
                  <a:rPr lang="en-US" altLang="ja-JP" dirty="0"/>
                  <a:t>Y</a:t>
                </a:r>
                <a:r>
                  <a:rPr lang="ja-JP" altLang="en-US" dirty="0"/>
                  <a:t>が</a:t>
                </a:r>
                <a:r>
                  <a:rPr lang="en-US" altLang="ja-JP" dirty="0"/>
                  <a:t>y</a:t>
                </a:r>
                <a:r>
                  <a:rPr lang="ja-JP" altLang="en-US" dirty="0"/>
                  <a:t>を増加させてしまう</a:t>
                </a:r>
                <a:endParaRPr lang="en-US" altLang="ja-JP" dirty="0"/>
              </a:p>
              <a:p>
                <a:r>
                  <a:rPr lang="ja-JP" altLang="en-US" dirty="0"/>
                  <a:t>それを防止するためには，損害賠償を実際に行った投資額を基準にしてはならない</a:t>
                </a:r>
                <a:endParaRPr lang="en-US" altLang="ja-JP" dirty="0"/>
              </a:p>
              <a:p>
                <a:r>
                  <a:rPr kumimoji="1" lang="en-US" altLang="ja-JP" dirty="0"/>
                  <a:t>y*</a:t>
                </a:r>
                <a:r>
                  <a:rPr lang="ja-JP" altLang="en-US" dirty="0"/>
                  <a:t>のもとで実現したであろう利益をもとに損害賠償を設計する必要がある</a:t>
                </a:r>
                <a:endParaRPr lang="en-US" altLang="ja-JP" dirty="0"/>
              </a:p>
              <a:p>
                <a:r>
                  <a:rPr kumimoji="1" lang="en-US" altLang="ja-JP" dirty="0"/>
                  <a:t>reliance damag</a:t>
                </a:r>
                <a:r>
                  <a:rPr lang="en-US" altLang="ja-JP" dirty="0"/>
                  <a:t>e</a:t>
                </a:r>
                <a:r>
                  <a:rPr lang="ja-JP" altLang="en-US" dirty="0"/>
                  <a:t>（信頼利益の損害賠償）ルールのもとでも，</a:t>
                </a:r>
                <a:r>
                  <a:rPr lang="en-US" altLang="ja-JP" dirty="0"/>
                  <a:t>opportunity cost </a:t>
                </a:r>
                <a:r>
                  <a:rPr lang="ja-JP" altLang="en-US" dirty="0"/>
                  <a:t>ルールのもとでも，</a:t>
                </a:r>
                <a:r>
                  <a:rPr lang="en-US" altLang="ja-JP" i="1" dirty="0">
                    <a:latin typeface="Times New Roman" panose="02020603050405020304" pitchFamily="18" charset="0"/>
                    <a:cs typeface="Times New Roman" panose="02020603050405020304" pitchFamily="18" charset="0"/>
                  </a:rPr>
                  <a:t>D</a:t>
                </a:r>
                <a:r>
                  <a:rPr lang="ja-JP" altLang="en-US" dirty="0"/>
                  <a:t>は</a:t>
                </a:r>
                <a:r>
                  <a:rPr lang="en-US" altLang="ja-JP" i="1" dirty="0">
                    <a:latin typeface="Times New Roman" panose="02020603050405020304" pitchFamily="18" charset="0"/>
                    <a:cs typeface="Times New Roman" panose="02020603050405020304" pitchFamily="18" charset="0"/>
                  </a:rPr>
                  <a:t>y</a:t>
                </a:r>
                <a:r>
                  <a:rPr lang="ja-JP" altLang="en-US" dirty="0"/>
                  <a:t>の関数</a:t>
                </a:r>
                <a:r>
                  <a:rPr lang="en-US" altLang="ja-JP" dirty="0">
                    <a:sym typeface="Wingdings" panose="05000000000000000000" pitchFamily="2" charset="2"/>
                  </a:rPr>
                  <a:t></a:t>
                </a:r>
                <a:r>
                  <a:rPr lang="en-US" altLang="ja-JP" i="1" dirty="0">
                    <a:latin typeface="Times New Roman" panose="02020603050405020304" pitchFamily="18" charset="0"/>
                    <a:cs typeface="Times New Roman" panose="02020603050405020304" pitchFamily="18" charset="0"/>
                    <a:sym typeface="Wingdings" panose="05000000000000000000" pitchFamily="2" charset="2"/>
                  </a:rPr>
                  <a:t>y</a:t>
                </a:r>
                <a:r>
                  <a:rPr lang="ja-JP" altLang="en-US" dirty="0">
                    <a:sym typeface="Wingdings" panose="05000000000000000000" pitchFamily="2" charset="2"/>
                  </a:rPr>
                  <a:t>の増加は</a:t>
                </a:r>
                <a14:m>
                  <m:oMath xmlns:m="http://schemas.openxmlformats.org/officeDocument/2006/math">
                    <m:sSub>
                      <m:sSubPr>
                        <m:ctrlPr>
                          <a:rPr lang="en-US" altLang="ja-JP" i="1" smtClean="0">
                            <a:latin typeface="Cambria Math" panose="02040503050406030204" pitchFamily="18" charset="0"/>
                            <a:sym typeface="Wingdings" panose="05000000000000000000" pitchFamily="2" charset="2"/>
                          </a:rPr>
                        </m:ctrlPr>
                      </m:sSubPr>
                      <m:e>
                        <m:r>
                          <a:rPr lang="en-US" altLang="ja-JP" b="0" i="1" smtClean="0">
                            <a:latin typeface="Cambria Math" panose="02040503050406030204" pitchFamily="18" charset="0"/>
                            <a:sym typeface="Wingdings" panose="05000000000000000000" pitchFamily="2" charset="2"/>
                          </a:rPr>
                          <m:t>𝑅</m:t>
                        </m:r>
                      </m:e>
                      <m:sub>
                        <m:r>
                          <a:rPr lang="en-US" altLang="ja-JP" b="0" i="1" smtClean="0">
                            <a:latin typeface="Cambria Math" panose="02040503050406030204" pitchFamily="18" charset="0"/>
                            <a:sym typeface="Wingdings" panose="05000000000000000000" pitchFamily="2" charset="2"/>
                          </a:rPr>
                          <m:t>𝑛𝑝</m:t>
                        </m:r>
                      </m:sub>
                    </m:sSub>
                    <m:r>
                      <a:rPr lang="en-US" altLang="ja-JP" b="0" i="1" smtClean="0">
                        <a:latin typeface="Cambria Math" panose="02040503050406030204" pitchFamily="18" charset="0"/>
                        <a:sym typeface="Wingdings" panose="05000000000000000000" pitchFamily="2" charset="2"/>
                      </a:rPr>
                      <m:t>(</m:t>
                    </m:r>
                    <m:r>
                      <a:rPr lang="en-US" altLang="ja-JP" b="0" i="1" smtClean="0">
                        <a:latin typeface="Cambria Math" panose="02040503050406030204" pitchFamily="18" charset="0"/>
                        <a:sym typeface="Wingdings" panose="05000000000000000000" pitchFamily="2" charset="2"/>
                      </a:rPr>
                      <m:t>𝑦</m:t>
                    </m:r>
                    <m:r>
                      <a:rPr lang="en-US" altLang="ja-JP" b="0" i="1" smtClean="0">
                        <a:latin typeface="Cambria Math" panose="02040503050406030204" pitchFamily="18" charset="0"/>
                        <a:sym typeface="Wingdings" panose="05000000000000000000" pitchFamily="2" charset="2"/>
                      </a:rPr>
                      <m:t>)−</m:t>
                    </m:r>
                    <m:r>
                      <a:rPr lang="en-US" altLang="ja-JP" b="0" i="1" smtClean="0">
                        <a:latin typeface="Cambria Math" panose="02040503050406030204" pitchFamily="18" charset="0"/>
                        <a:sym typeface="Wingdings" panose="05000000000000000000" pitchFamily="2" charset="2"/>
                      </a:rPr>
                      <m:t>𝑦</m:t>
                    </m:r>
                  </m:oMath>
                </a14:m>
                <a:r>
                  <a:rPr lang="ja-JP" altLang="en-US" dirty="0">
                    <a:sym typeface="Wingdings" panose="05000000000000000000" pitchFamily="2" charset="2"/>
                  </a:rPr>
                  <a:t>を一般には減少させ，</a:t>
                </a:r>
                <a:r>
                  <a:rPr lang="en-US" altLang="ja-JP" i="1" dirty="0">
                    <a:latin typeface="Times New Roman" panose="02020603050405020304" pitchFamily="18" charset="0"/>
                    <a:cs typeface="Times New Roman" panose="02020603050405020304" pitchFamily="18" charset="0"/>
                    <a:sym typeface="Wingdings" panose="05000000000000000000" pitchFamily="2" charset="2"/>
                  </a:rPr>
                  <a:t>D</a:t>
                </a:r>
                <a:r>
                  <a:rPr lang="ja-JP" altLang="en-US" dirty="0">
                    <a:sym typeface="Wingdings" panose="05000000000000000000" pitchFamily="2" charset="2"/>
                  </a:rPr>
                  <a:t>を増やすので，</a:t>
                </a:r>
                <a14:m>
                  <m:oMath xmlns:m="http://schemas.openxmlformats.org/officeDocument/2006/math">
                    <m:sSup>
                      <m:sSupPr>
                        <m:ctrlPr>
                          <a:rPr lang="en-US" altLang="ja-JP" b="0" i="1" smtClean="0">
                            <a:latin typeface="Cambria Math" panose="02040503050406030204" pitchFamily="18" charset="0"/>
                            <a:sym typeface="Wingdings" panose="05000000000000000000" pitchFamily="2" charset="2"/>
                          </a:rPr>
                        </m:ctrlPr>
                      </m:sSupPr>
                      <m:e>
                        <m:r>
                          <a:rPr lang="en-US" altLang="ja-JP" b="0" i="1" smtClean="0">
                            <a:latin typeface="Cambria Math" panose="02040503050406030204" pitchFamily="18" charset="0"/>
                            <a:sym typeface="Wingdings" panose="05000000000000000000" pitchFamily="2" charset="2"/>
                          </a:rPr>
                          <m:t>𝐷</m:t>
                        </m:r>
                      </m:e>
                      <m:sup>
                        <m:r>
                          <a:rPr lang="en-US" altLang="ja-JP" b="0" i="1" smtClean="0">
                            <a:latin typeface="Cambria Math" panose="02040503050406030204" pitchFamily="18" charset="0"/>
                            <a:sym typeface="Wingdings" panose="05000000000000000000" pitchFamily="2" charset="2"/>
                          </a:rPr>
                          <m:t>′</m:t>
                        </m:r>
                      </m:sup>
                    </m:sSup>
                    <m:d>
                      <m:dPr>
                        <m:ctrlPr>
                          <a:rPr lang="en-US" altLang="ja-JP" b="0" i="1" smtClean="0">
                            <a:latin typeface="Cambria Math" panose="02040503050406030204" pitchFamily="18" charset="0"/>
                            <a:sym typeface="Wingdings" panose="05000000000000000000" pitchFamily="2" charset="2"/>
                          </a:rPr>
                        </m:ctrlPr>
                      </m:dPr>
                      <m:e>
                        <m:r>
                          <a:rPr lang="en-US" altLang="ja-JP" b="0" i="1" smtClean="0">
                            <a:latin typeface="Cambria Math" panose="02040503050406030204" pitchFamily="18" charset="0"/>
                            <a:sym typeface="Wingdings" panose="05000000000000000000" pitchFamily="2" charset="2"/>
                          </a:rPr>
                          <m:t>𝑦</m:t>
                        </m:r>
                      </m:e>
                    </m:d>
                    <m:r>
                      <a:rPr lang="en-US" altLang="ja-JP" b="0" i="1" smtClean="0">
                        <a:latin typeface="Cambria Math" panose="02040503050406030204" pitchFamily="18" charset="0"/>
                        <a:sym typeface="Wingdings" panose="05000000000000000000" pitchFamily="2" charset="2"/>
                      </a:rPr>
                      <m:t>&gt;0</m:t>
                    </m:r>
                  </m:oMath>
                </a14:m>
                <a:r>
                  <a:rPr lang="ja-JP" altLang="en-US" dirty="0">
                    <a:sym typeface="Wingdings" panose="05000000000000000000" pitchFamily="2" charset="2"/>
                  </a:rPr>
                  <a:t>という性質</a:t>
                </a:r>
                <a:r>
                  <a:rPr lang="en-US" altLang="ja-JP" dirty="0">
                    <a:sym typeface="Wingdings" panose="05000000000000000000" pitchFamily="2" charset="2"/>
                  </a:rPr>
                  <a:t></a:t>
                </a:r>
                <a:r>
                  <a:rPr lang="ja-JP" altLang="en-US" dirty="0">
                    <a:sym typeface="Wingdings" panose="05000000000000000000" pitchFamily="2" charset="2"/>
                  </a:rPr>
                  <a:t>過大な</a:t>
                </a:r>
                <a:r>
                  <a:rPr lang="en-US" altLang="ja-JP" dirty="0">
                    <a:sym typeface="Wingdings" panose="05000000000000000000" pitchFamily="2" charset="2"/>
                  </a:rPr>
                  <a:t>y</a:t>
                </a:r>
                <a:r>
                  <a:rPr lang="ja-JP" altLang="en-US" dirty="0">
                    <a:sym typeface="Wingdings" panose="05000000000000000000" pitchFamily="2" charset="2"/>
                  </a:rPr>
                  <a:t>過大な</a:t>
                </a:r>
                <a:r>
                  <a:rPr lang="en-US" altLang="ja-JP" dirty="0">
                    <a:sym typeface="Wingdings" panose="05000000000000000000" pitchFamily="2" charset="2"/>
                  </a:rPr>
                  <a:t>D</a:t>
                </a:r>
                <a:r>
                  <a:rPr lang="ja-JP" altLang="en-US" dirty="0">
                    <a:sym typeface="Wingdings" panose="05000000000000000000" pitchFamily="2" charset="2"/>
                  </a:rPr>
                  <a:t>過大な</a:t>
                </a:r>
                <a:r>
                  <a:rPr lang="en-US" altLang="ja-JP" dirty="0">
                    <a:sym typeface="Wingdings" panose="05000000000000000000" pitchFamily="2" charset="2"/>
                  </a:rPr>
                  <a:t>x</a:t>
                </a:r>
              </a:p>
              <a:p>
                <a:pPr marL="0" indent="0">
                  <a:buNone/>
                </a:pPr>
                <a:r>
                  <a:rPr kumimoji="1" lang="ja-JP" altLang="en-US" dirty="0">
                    <a:sym typeface="Wingdings" panose="05000000000000000000" pitchFamily="2" charset="2"/>
                  </a:rPr>
                  <a:t>（</a:t>
                </a:r>
                <a:r>
                  <a:rPr kumimoji="1" lang="en-US" altLang="ja-JP" dirty="0">
                    <a:sym typeface="Wingdings" panose="05000000000000000000" pitchFamily="2" charset="2"/>
                  </a:rPr>
                  <a:t>X</a:t>
                </a:r>
                <a:r>
                  <a:rPr kumimoji="1" lang="ja-JP" altLang="en-US" dirty="0">
                    <a:sym typeface="Wingdings" panose="05000000000000000000" pitchFamily="2" charset="2"/>
                  </a:rPr>
                  <a:t>の行動は</a:t>
                </a:r>
                <a14:m>
                  <m:oMath xmlns:m="http://schemas.openxmlformats.org/officeDocument/2006/math">
                    <m:r>
                      <a:rPr kumimoji="1" lang="en-US" altLang="ja-JP" b="0" i="1" smtClean="0">
                        <a:latin typeface="Cambria Math" panose="02040503050406030204" pitchFamily="18" charset="0"/>
                        <a:sym typeface="Wingdings" panose="05000000000000000000" pitchFamily="2" charset="2"/>
                      </a:rPr>
                      <m:t>1=</m:t>
                    </m:r>
                    <m:sSup>
                      <m:sSupPr>
                        <m:ctrlPr>
                          <a:rPr kumimoji="1" lang="en-US" altLang="ja-JP" b="0" i="1" smtClean="0">
                            <a:latin typeface="Cambria Math" panose="02040503050406030204" pitchFamily="18" charset="0"/>
                            <a:sym typeface="Wingdings" panose="05000000000000000000" pitchFamily="2" charset="2"/>
                          </a:rPr>
                        </m:ctrlPr>
                      </m:sSupPr>
                      <m:e>
                        <m:r>
                          <a:rPr kumimoji="1" lang="en-US" altLang="ja-JP" b="0" i="1" smtClean="0">
                            <a:latin typeface="Cambria Math" panose="02040503050406030204" pitchFamily="18" charset="0"/>
                            <a:sym typeface="Wingdings" panose="05000000000000000000" pitchFamily="2" charset="2"/>
                          </a:rPr>
                          <m:t>𝑝</m:t>
                        </m:r>
                      </m:e>
                      <m:sup>
                        <m:r>
                          <a:rPr kumimoji="1" lang="en-US" altLang="ja-JP" b="0" i="1" smtClean="0">
                            <a:latin typeface="Cambria Math" panose="02040503050406030204" pitchFamily="18" charset="0"/>
                            <a:sym typeface="Wingdings" panose="05000000000000000000" pitchFamily="2" charset="2"/>
                          </a:rPr>
                          <m:t>′</m:t>
                        </m:r>
                      </m:sup>
                    </m:sSup>
                    <m:d>
                      <m:dPr>
                        <m:ctrlPr>
                          <a:rPr kumimoji="1" lang="en-US" altLang="ja-JP" b="0" i="1" smtClean="0">
                            <a:latin typeface="Cambria Math" panose="02040503050406030204" pitchFamily="18" charset="0"/>
                            <a:sym typeface="Wingdings" panose="05000000000000000000" pitchFamily="2" charset="2"/>
                          </a:rPr>
                        </m:ctrlPr>
                      </m:dPr>
                      <m:e>
                        <m:r>
                          <a:rPr kumimoji="1" lang="en-US" altLang="ja-JP" b="0" i="1" smtClean="0">
                            <a:latin typeface="Cambria Math" panose="02040503050406030204" pitchFamily="18" charset="0"/>
                            <a:sym typeface="Wingdings" panose="05000000000000000000" pitchFamily="2" charset="2"/>
                          </a:rPr>
                          <m:t>𝑥</m:t>
                        </m:r>
                      </m:e>
                    </m:d>
                    <m:r>
                      <a:rPr kumimoji="1" lang="en-US" altLang="ja-JP" b="0" i="1" smtClean="0">
                        <a:latin typeface="Cambria Math" panose="02040503050406030204" pitchFamily="18" charset="0"/>
                        <a:sym typeface="Wingdings" panose="05000000000000000000" pitchFamily="2" charset="2"/>
                      </a:rPr>
                      <m:t>𝐷</m:t>
                    </m:r>
                  </m:oMath>
                </a14:m>
                <a:r>
                  <a:rPr kumimoji="1" lang="ja-JP" altLang="en-US" dirty="0"/>
                  <a:t>を満たすように</a:t>
                </a:r>
                <a:r>
                  <a:rPr kumimoji="1" lang="en-US" altLang="ja-JP" dirty="0"/>
                  <a:t>x</a:t>
                </a:r>
                <a:r>
                  <a:rPr kumimoji="1" lang="ja-JP" altLang="en-US" dirty="0"/>
                  <a:t>を</a:t>
                </a:r>
                <a:r>
                  <a:rPr kumimoji="1" lang="ja-JP" altLang="en-US"/>
                  <a:t>決めた）</a:t>
                </a:r>
                <a:endParaRPr kumimoji="1" lang="en-US" altLang="ja-JP" dirty="0"/>
              </a:p>
            </p:txBody>
          </p:sp>
        </mc:Choice>
        <mc:Fallback>
          <p:sp>
            <p:nvSpPr>
              <p:cNvPr id="3" name="コンテンツ プレースホルダー 2">
                <a:extLst>
                  <a:ext uri="{FF2B5EF4-FFF2-40B4-BE49-F238E27FC236}">
                    <a16:creationId xmlns:a16="http://schemas.microsoft.com/office/drawing/2014/main" id="{81787FA6-2F1A-4E04-A856-92B99560721B}"/>
                  </a:ext>
                </a:extLst>
              </p:cNvPr>
              <p:cNvSpPr>
                <a:spLocks noGrp="1" noRot="1" noChangeAspect="1" noMove="1" noResize="1" noEditPoints="1" noAdjustHandles="1" noChangeArrowheads="1" noChangeShapeType="1" noTextEdit="1"/>
              </p:cNvSpPr>
              <p:nvPr>
                <p:ph idx="1"/>
              </p:nvPr>
            </p:nvSpPr>
            <p:spPr>
              <a:xfrm>
                <a:off x="628650" y="1690689"/>
                <a:ext cx="7886700" cy="4486274"/>
              </a:xfrm>
              <a:blipFill>
                <a:blip r:embed="rId2"/>
                <a:stretch>
                  <a:fillRect l="-927" t="-1630" r="-30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207778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内容</a:t>
            </a:r>
          </a:p>
        </p:txBody>
      </p:sp>
      <p:sp>
        <p:nvSpPr>
          <p:cNvPr id="3" name="コンテンツ プレースホルダー 2"/>
          <p:cNvSpPr>
            <a:spLocks noGrp="1"/>
          </p:cNvSpPr>
          <p:nvPr>
            <p:ph idx="1"/>
          </p:nvPr>
        </p:nvSpPr>
        <p:spPr/>
        <p:txBody>
          <a:bodyPr>
            <a:normAutofit/>
          </a:bodyPr>
          <a:lstStyle/>
          <a:p>
            <a:r>
              <a:rPr kumimoji="1" lang="ja-JP" altLang="en-US" sz="2800" dirty="0"/>
              <a:t>契約法の意義</a:t>
            </a:r>
            <a:endParaRPr kumimoji="1" lang="en-US" altLang="ja-JP" sz="2800" dirty="0"/>
          </a:p>
          <a:p>
            <a:r>
              <a:rPr lang="ja-JP" altLang="en-US" sz="2800" dirty="0"/>
              <a:t>契約違反に対する救済方法</a:t>
            </a:r>
            <a:endParaRPr lang="en-US" altLang="ja-JP" sz="2800" dirty="0"/>
          </a:p>
          <a:p>
            <a:r>
              <a:rPr kumimoji="1" lang="ja-JP" altLang="en-US" sz="2800" dirty="0"/>
              <a:t>最適な救済方法</a:t>
            </a:r>
          </a:p>
        </p:txBody>
      </p:sp>
    </p:spTree>
    <p:extLst>
      <p:ext uri="{BB962C8B-B14F-4D97-AF65-F5344CB8AC3E}">
        <p14:creationId xmlns:p14="http://schemas.microsoft.com/office/powerpoint/2010/main" val="113299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契約法の意義</a:t>
            </a:r>
          </a:p>
        </p:txBody>
      </p:sp>
      <p:sp>
        <p:nvSpPr>
          <p:cNvPr id="3" name="コンテンツ プレースホルダー 2"/>
          <p:cNvSpPr>
            <a:spLocks noGrp="1"/>
          </p:cNvSpPr>
          <p:nvPr>
            <p:ph idx="1"/>
          </p:nvPr>
        </p:nvSpPr>
        <p:spPr/>
        <p:txBody>
          <a:bodyPr>
            <a:normAutofit/>
          </a:bodyPr>
          <a:lstStyle/>
          <a:p>
            <a:r>
              <a:rPr kumimoji="1" lang="en-US" altLang="ja-JP" sz="3200" dirty="0"/>
              <a:t>X</a:t>
            </a:r>
            <a:r>
              <a:rPr kumimoji="1" lang="ja-JP" altLang="en-US" sz="3200" dirty="0"/>
              <a:t>が</a:t>
            </a:r>
            <a:r>
              <a:rPr kumimoji="1" lang="en-US" altLang="ja-JP" sz="3200" dirty="0"/>
              <a:t>Y</a:t>
            </a:r>
            <a:r>
              <a:rPr kumimoji="1" lang="ja-JP" altLang="en-US" sz="3200" dirty="0"/>
              <a:t>にレストランの建設を依頼</a:t>
            </a:r>
            <a:endParaRPr kumimoji="1" lang="en-US" altLang="ja-JP" sz="3200" dirty="0"/>
          </a:p>
          <a:p>
            <a:pPr lvl="1"/>
            <a:r>
              <a:rPr lang="en-US" altLang="ja-JP" sz="2800" dirty="0"/>
              <a:t>a</a:t>
            </a:r>
            <a:r>
              <a:rPr lang="ja-JP" altLang="en-US" sz="2800" dirty="0"/>
              <a:t>円支払う</a:t>
            </a:r>
            <a:endParaRPr lang="en-US" altLang="ja-JP" sz="2800" dirty="0"/>
          </a:p>
          <a:p>
            <a:r>
              <a:rPr kumimoji="1" lang="ja-JP" altLang="en-US" sz="3200" dirty="0"/>
              <a:t>即時的取引とは異なる</a:t>
            </a:r>
            <a:endParaRPr kumimoji="1" lang="en-US" altLang="ja-JP" sz="3200" dirty="0"/>
          </a:p>
          <a:p>
            <a:pPr lvl="1"/>
            <a:r>
              <a:rPr lang="ja-JP" altLang="en-US" sz="2800" dirty="0"/>
              <a:t>完結までに時間のかかる交換</a:t>
            </a:r>
            <a:r>
              <a:rPr lang="en-US" altLang="ja-JP" sz="2800" dirty="0">
                <a:sym typeface="Wingdings" pitchFamily="2" charset="2"/>
              </a:rPr>
              <a:t></a:t>
            </a:r>
            <a:r>
              <a:rPr lang="ja-JP" altLang="en-US" sz="2800" dirty="0">
                <a:sym typeface="Wingdings" pitchFamily="2" charset="2"/>
              </a:rPr>
              <a:t>リスクの存在</a:t>
            </a:r>
            <a:endParaRPr lang="en-US" altLang="ja-JP" sz="2800" dirty="0">
              <a:sym typeface="Wingdings" pitchFamily="2" charset="2"/>
            </a:endParaRPr>
          </a:p>
          <a:p>
            <a:pPr lvl="1"/>
            <a:r>
              <a:rPr lang="en-US" altLang="ja-JP" sz="2800" dirty="0">
                <a:sym typeface="Wingdings" pitchFamily="2" charset="2"/>
              </a:rPr>
              <a:t>xx</a:t>
            </a:r>
            <a:r>
              <a:rPr lang="ja-JP" altLang="en-US" sz="2800" dirty="0">
                <a:sym typeface="Wingdings" pitchFamily="2" charset="2"/>
              </a:rPr>
              <a:t>月</a:t>
            </a:r>
            <a:r>
              <a:rPr lang="en-US" altLang="ja-JP" sz="2800" dirty="0">
                <a:sym typeface="Wingdings" pitchFamily="2" charset="2"/>
              </a:rPr>
              <a:t>xx</a:t>
            </a:r>
            <a:r>
              <a:rPr lang="ja-JP" altLang="en-US" sz="2800" dirty="0">
                <a:sym typeface="Wingdings" pitchFamily="2" charset="2"/>
              </a:rPr>
              <a:t>日までに建物の完成を依頼</a:t>
            </a:r>
            <a:endParaRPr lang="en-US" altLang="ja-JP" sz="2800" dirty="0">
              <a:sym typeface="Wingdings" pitchFamily="2" charset="2"/>
            </a:endParaRPr>
          </a:p>
          <a:p>
            <a:pPr lvl="2"/>
            <a:r>
              <a:rPr lang="ja-JP" altLang="en-US" sz="2000" dirty="0">
                <a:sym typeface="Wingdings" pitchFamily="2" charset="2"/>
              </a:rPr>
              <a:t>偶発的事態によって期日までに完成できない</a:t>
            </a:r>
            <a:endParaRPr lang="en-US" altLang="ja-JP" sz="2000" dirty="0">
              <a:sym typeface="Wingdings" pitchFamily="2" charset="2"/>
            </a:endParaRPr>
          </a:p>
          <a:p>
            <a:pPr lvl="3"/>
            <a:r>
              <a:rPr lang="ja-JP" altLang="en-US" sz="1800" dirty="0">
                <a:sym typeface="Wingdings" pitchFamily="2" charset="2"/>
              </a:rPr>
              <a:t>自然災害（台風，地震），建設資材の急騰，人手不足</a:t>
            </a:r>
            <a:endParaRPr lang="en-US" altLang="ja-JP" sz="1800" dirty="0">
              <a:sym typeface="Wingdings" pitchFamily="2" charset="2"/>
            </a:endParaRPr>
          </a:p>
          <a:p>
            <a:pPr lvl="2"/>
            <a:r>
              <a:rPr lang="ja-JP" altLang="en-US" sz="2000" dirty="0">
                <a:sym typeface="Wingdings" pitchFamily="2" charset="2"/>
              </a:rPr>
              <a:t>建設会社の財務状況の悪化</a:t>
            </a:r>
            <a:endParaRPr lang="en-US" altLang="ja-JP" sz="2000" dirty="0">
              <a:sym typeface="Wingdings" pitchFamily="2" charset="2"/>
            </a:endParaRPr>
          </a:p>
          <a:p>
            <a:pPr lvl="2"/>
            <a:r>
              <a:rPr lang="ja-JP" altLang="en-US" sz="2000" dirty="0">
                <a:sym typeface="Wingdings" pitchFamily="2" charset="2"/>
              </a:rPr>
              <a:t>依頼主の支払能力の悪化</a:t>
            </a:r>
            <a:endParaRPr lang="en-US" altLang="ja-JP" sz="2000" dirty="0">
              <a:sym typeface="Wingdings" pitchFamily="2" charset="2"/>
            </a:endParaRPr>
          </a:p>
          <a:p>
            <a:pPr lvl="2"/>
            <a:r>
              <a:rPr lang="ja-JP" altLang="en-US" sz="2000" dirty="0">
                <a:sym typeface="Wingdings" pitchFamily="2" charset="2"/>
              </a:rPr>
              <a:t>公的規制の変化</a:t>
            </a:r>
            <a:endParaRPr lang="en-US" altLang="ja-JP" sz="2000" dirty="0">
              <a:sym typeface="Wingdings" pitchFamily="2" charset="2"/>
            </a:endParaRPr>
          </a:p>
          <a:p>
            <a:pPr lvl="2"/>
            <a:r>
              <a:rPr lang="ja-JP" altLang="en-US" sz="2000" dirty="0">
                <a:sym typeface="Wingdings" pitchFamily="2" charset="2"/>
              </a:rPr>
              <a:t>労働者のストライキ</a:t>
            </a:r>
            <a:r>
              <a:rPr lang="en-US" altLang="ja-JP" sz="2000" dirty="0">
                <a:sym typeface="Wingdings" pitchFamily="2" charset="2"/>
              </a:rPr>
              <a:t> </a:t>
            </a:r>
            <a:endParaRPr kumimoji="1" lang="ja-JP" altLang="en-US" dirty="0"/>
          </a:p>
        </p:txBody>
      </p:sp>
    </p:spTree>
    <p:extLst>
      <p:ext uri="{BB962C8B-B14F-4D97-AF65-F5344CB8AC3E}">
        <p14:creationId xmlns:p14="http://schemas.microsoft.com/office/powerpoint/2010/main" val="4198261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476672"/>
            <a:ext cx="8229600" cy="5649491"/>
          </a:xfrm>
        </p:spPr>
        <p:txBody>
          <a:bodyPr>
            <a:normAutofit/>
          </a:bodyPr>
          <a:lstStyle/>
          <a:p>
            <a:r>
              <a:rPr kumimoji="1" lang="ja-JP" altLang="en-US" sz="3200" dirty="0"/>
              <a:t>リスクを処理する適切なルールの提示が契約当事者間の交換の利益を支援する</a:t>
            </a:r>
            <a:endParaRPr kumimoji="1" lang="en-US" altLang="ja-JP" sz="3200" dirty="0"/>
          </a:p>
          <a:p>
            <a:r>
              <a:rPr lang="en-US" altLang="ja-JP" sz="3200" dirty="0"/>
              <a:t>Example</a:t>
            </a:r>
          </a:p>
          <a:p>
            <a:pPr lvl="1"/>
            <a:r>
              <a:rPr lang="ja-JP" altLang="en-US" sz="2800" dirty="0"/>
              <a:t>依頼人</a:t>
            </a:r>
            <a:r>
              <a:rPr lang="en-US" altLang="ja-JP" sz="2800" dirty="0"/>
              <a:t>(principal)</a:t>
            </a:r>
            <a:r>
              <a:rPr lang="ja-JP" altLang="en-US" sz="2800" dirty="0"/>
              <a:t>が</a:t>
            </a:r>
            <a:r>
              <a:rPr lang="en-US" altLang="ja-JP" sz="2800" dirty="0"/>
              <a:t>10</a:t>
            </a:r>
            <a:r>
              <a:rPr lang="ja-JP" altLang="en-US" sz="2800" dirty="0"/>
              <a:t>の投資を依頼</a:t>
            </a:r>
            <a:endParaRPr lang="en-US" altLang="ja-JP" sz="2800" dirty="0"/>
          </a:p>
          <a:p>
            <a:pPr lvl="1"/>
            <a:r>
              <a:rPr lang="ja-JP" altLang="en-US" sz="2800" dirty="0"/>
              <a:t>代理人</a:t>
            </a:r>
            <a:r>
              <a:rPr lang="en-US" altLang="ja-JP" sz="2800" dirty="0"/>
              <a:t>(agent)</a:t>
            </a:r>
            <a:r>
              <a:rPr lang="ja-JP" altLang="en-US" sz="2800" dirty="0"/>
              <a:t>が投資を実行</a:t>
            </a:r>
            <a:endParaRPr lang="en-US" altLang="ja-JP" sz="2800" dirty="0"/>
          </a:p>
          <a:p>
            <a:pPr lvl="2"/>
            <a:r>
              <a:rPr kumimoji="1" lang="ja-JP" altLang="en-US" sz="2000" dirty="0"/>
              <a:t>代理人の選択肢</a:t>
            </a:r>
            <a:endParaRPr kumimoji="1" lang="en-US" altLang="ja-JP" sz="2000" dirty="0"/>
          </a:p>
          <a:p>
            <a:pPr lvl="3"/>
            <a:r>
              <a:rPr lang="ja-JP" altLang="en-US" sz="1800" dirty="0"/>
              <a:t>協力</a:t>
            </a:r>
            <a:r>
              <a:rPr lang="en-US" altLang="ja-JP" sz="1800" dirty="0"/>
              <a:t>(</a:t>
            </a:r>
            <a:r>
              <a:rPr lang="ja-JP" altLang="en-US" sz="1800" dirty="0"/>
              <a:t>投資を実行）</a:t>
            </a:r>
            <a:endParaRPr lang="en-US" altLang="ja-JP" sz="1800" dirty="0"/>
          </a:p>
          <a:p>
            <a:pPr lvl="3"/>
            <a:r>
              <a:rPr lang="ja-JP" altLang="en-US" sz="1800" dirty="0"/>
              <a:t>非協力（着服する）</a:t>
            </a:r>
            <a:endParaRPr lang="en-US" altLang="ja-JP" sz="1800" dirty="0"/>
          </a:p>
          <a:p>
            <a:pPr lvl="1"/>
            <a:r>
              <a:rPr kumimoji="1" lang="ja-JP" altLang="en-US" sz="2800" dirty="0"/>
              <a:t>代理人が協力すれば，グロスで</a:t>
            </a:r>
            <a:r>
              <a:rPr kumimoji="1" lang="en-US" altLang="ja-JP" sz="2800" dirty="0"/>
              <a:t>20</a:t>
            </a:r>
            <a:r>
              <a:rPr kumimoji="1" lang="ja-JP" altLang="en-US" sz="2800" dirty="0"/>
              <a:t>の利益が実現</a:t>
            </a:r>
            <a:endParaRPr kumimoji="1" lang="en-US" altLang="ja-JP" sz="2800" dirty="0"/>
          </a:p>
          <a:p>
            <a:pPr lvl="2"/>
            <a:r>
              <a:rPr lang="ja-JP" altLang="en-US" sz="2000" dirty="0"/>
              <a:t>ネットで</a:t>
            </a:r>
            <a:r>
              <a:rPr lang="en-US" altLang="ja-JP" sz="2000" dirty="0"/>
              <a:t>10</a:t>
            </a:r>
            <a:r>
              <a:rPr lang="ja-JP" altLang="en-US" sz="2000" dirty="0" err="1"/>
              <a:t>の利</a:t>
            </a:r>
            <a:r>
              <a:rPr lang="ja-JP" altLang="en-US" sz="2000" dirty="0"/>
              <a:t>益</a:t>
            </a:r>
            <a:endParaRPr lang="en-US" altLang="ja-JP" sz="2000" dirty="0"/>
          </a:p>
          <a:p>
            <a:pPr lvl="2"/>
            <a:r>
              <a:rPr kumimoji="1" lang="en-US" altLang="ja-JP" sz="2000" dirty="0"/>
              <a:t>10</a:t>
            </a:r>
            <a:r>
              <a:rPr kumimoji="1" lang="ja-JP" altLang="en-US" sz="2000" dirty="0"/>
              <a:t>の利益を</a:t>
            </a:r>
            <a:r>
              <a:rPr kumimoji="1" lang="en-US" altLang="ja-JP" sz="2000" dirty="0"/>
              <a:t>principal </a:t>
            </a:r>
            <a:r>
              <a:rPr kumimoji="1" lang="ja-JP" altLang="en-US" sz="2000" dirty="0"/>
              <a:t>と </a:t>
            </a:r>
            <a:r>
              <a:rPr kumimoji="1" lang="en-US" altLang="ja-JP" sz="2000" dirty="0"/>
              <a:t>agent </a:t>
            </a:r>
            <a:r>
              <a:rPr kumimoji="1" lang="ja-JP" altLang="en-US" sz="2000" dirty="0"/>
              <a:t>で分配できる</a:t>
            </a:r>
            <a:endParaRPr kumimoji="1" lang="en-US" altLang="ja-JP" sz="2000" dirty="0"/>
          </a:p>
          <a:p>
            <a:pPr lvl="1"/>
            <a:r>
              <a:rPr lang="ja-JP" altLang="en-US" sz="2800" dirty="0"/>
              <a:t>代理人が非協力の場合</a:t>
            </a:r>
            <a:endParaRPr lang="en-US" altLang="ja-JP" sz="2800" dirty="0"/>
          </a:p>
          <a:p>
            <a:pPr lvl="2"/>
            <a:r>
              <a:rPr kumimoji="1" lang="ja-JP" altLang="en-US" sz="2000" dirty="0"/>
              <a:t>投資は行われない（利益は</a:t>
            </a:r>
            <a:r>
              <a:rPr kumimoji="1" lang="en-US" altLang="ja-JP" sz="2000" dirty="0"/>
              <a:t>0</a:t>
            </a:r>
            <a:r>
              <a:rPr kumimoji="1" lang="ja-JP" altLang="en-US" sz="2000" dirty="0"/>
              <a:t>）</a:t>
            </a:r>
            <a:endParaRPr kumimoji="1" lang="en-US" altLang="ja-JP" sz="2000" dirty="0"/>
          </a:p>
          <a:p>
            <a:pPr lvl="2"/>
            <a:r>
              <a:rPr lang="ja-JP" altLang="en-US" sz="2000" dirty="0"/>
              <a:t>依頼人は</a:t>
            </a:r>
            <a:r>
              <a:rPr lang="en-US" altLang="ja-JP" sz="2000" dirty="0"/>
              <a:t>10</a:t>
            </a:r>
            <a:r>
              <a:rPr lang="ja-JP" altLang="en-US" sz="2000" dirty="0"/>
              <a:t>の損失，代理人は</a:t>
            </a:r>
            <a:r>
              <a:rPr lang="en-US" altLang="ja-JP" sz="2000" dirty="0"/>
              <a:t>10</a:t>
            </a:r>
            <a:r>
              <a:rPr lang="ja-JP" altLang="en-US" sz="2000" dirty="0"/>
              <a:t>を着服</a:t>
            </a:r>
            <a:endParaRPr kumimoji="1" lang="ja-JP" altLang="en-US" dirty="0"/>
          </a:p>
        </p:txBody>
      </p:sp>
    </p:spTree>
    <p:extLst>
      <p:ext uri="{BB962C8B-B14F-4D97-AF65-F5344CB8AC3E}">
        <p14:creationId xmlns:p14="http://schemas.microsoft.com/office/powerpoint/2010/main" val="812172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契約法の無い世界</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865955505"/>
              </p:ext>
            </p:extLst>
          </p:nvPr>
        </p:nvGraphicFramePr>
        <p:xfrm>
          <a:off x="467544" y="2276872"/>
          <a:ext cx="8229600" cy="1627768"/>
        </p:xfrm>
        <a:graphic>
          <a:graphicData uri="http://schemas.openxmlformats.org/drawingml/2006/table">
            <a:tbl>
              <a:tblPr firstRow="1" bandRow="1">
                <a:tableStyleId>{2D5ABB26-0587-4C30-8999-92F81FD0307C}</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60040">
                <a:tc>
                  <a:txBody>
                    <a:bodyPr/>
                    <a:lstStyle/>
                    <a:p>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en-US" altLang="ja-JP" sz="1800" dirty="0"/>
                        <a:t>Player2 (agent)</a:t>
                      </a:r>
                      <a:endParaRPr kumimoji="1" lang="ja-JP" altLang="en-US" sz="1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kumimoji="1" lang="ja-JP" altLang="en-US" sz="2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000" dirty="0"/>
                        <a:t>cooperate</a:t>
                      </a:r>
                      <a:endParaRPr kumimoji="1" lang="ja-JP" altLang="en-US" sz="20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dirty="0"/>
                        <a:t>non-cooperate</a:t>
                      </a:r>
                      <a:endParaRPr kumimoji="1" lang="ja-JP" altLang="en-US" sz="20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9048">
                <a:tc>
                  <a:txBody>
                    <a:bodyPr/>
                    <a:lstStyle/>
                    <a:p>
                      <a:r>
                        <a:rPr kumimoji="1" lang="en-US" altLang="ja-JP" sz="1600" dirty="0"/>
                        <a:t>Player</a:t>
                      </a:r>
                      <a:r>
                        <a:rPr kumimoji="1" lang="en-US" altLang="ja-JP" sz="1600" baseline="0" dirty="0"/>
                        <a:t> 1 (principal)</a:t>
                      </a:r>
                      <a:endParaRPr kumimoji="1" lang="ja-JP" alt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2000" dirty="0"/>
                        <a:t>Invest</a:t>
                      </a:r>
                      <a:endParaRPr kumimoji="1" lang="ja-JP" altLang="en-US" sz="2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dirty="0"/>
                        <a:t>(5,5)</a:t>
                      </a:r>
                      <a:endParaRPr kumimoji="1" lang="ja-JP" altLang="en-US" sz="20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tx2">
                        <a:lumMod val="40000"/>
                        <a:lumOff val="60000"/>
                      </a:schemeClr>
                    </a:solidFill>
                  </a:tcPr>
                </a:tc>
                <a:tc>
                  <a:txBody>
                    <a:bodyPr/>
                    <a:lstStyle/>
                    <a:p>
                      <a:pPr algn="ctr"/>
                      <a:r>
                        <a:rPr kumimoji="1" lang="en-US" altLang="ja-JP" sz="2000" dirty="0"/>
                        <a:t>(-10,10)</a:t>
                      </a:r>
                      <a:endParaRPr kumimoji="1" lang="ja-JP" altLang="en-US" sz="2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dirty="0"/>
                        <a:t>not invest</a:t>
                      </a:r>
                      <a:endParaRPr kumimoji="1" lang="ja-JP" altLang="en-US" sz="20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000" dirty="0"/>
                        <a:t>(0,0)</a:t>
                      </a:r>
                      <a:endParaRPr kumimoji="1" lang="ja-JP" altLang="en-US" sz="20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dirty="0"/>
                        <a:t>(0,0)</a:t>
                      </a:r>
                      <a:endParaRPr kumimoji="1" lang="ja-JP" altLang="en-US" sz="20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3"/>
                  </a:ext>
                </a:extLst>
              </a:tr>
            </a:tbl>
          </a:graphicData>
        </a:graphic>
      </p:graphicFrame>
      <p:sp>
        <p:nvSpPr>
          <p:cNvPr id="6" name="テキスト ボックス 5"/>
          <p:cNvSpPr txBox="1"/>
          <p:nvPr/>
        </p:nvSpPr>
        <p:spPr>
          <a:xfrm>
            <a:off x="6588224" y="4327681"/>
            <a:ext cx="1296144" cy="369332"/>
          </a:xfrm>
          <a:prstGeom prst="rect">
            <a:avLst/>
          </a:prstGeom>
          <a:noFill/>
        </p:spPr>
        <p:txBody>
          <a:bodyPr wrap="square" rtlCol="0">
            <a:spAutoFit/>
          </a:bodyPr>
          <a:lstStyle/>
          <a:p>
            <a:r>
              <a:rPr kumimoji="1" lang="en-US" altLang="ja-JP" dirty="0"/>
              <a:t>Nash</a:t>
            </a:r>
            <a:r>
              <a:rPr kumimoji="1" lang="ja-JP" altLang="en-US" dirty="0"/>
              <a:t>均衡</a:t>
            </a:r>
          </a:p>
        </p:txBody>
      </p:sp>
      <p:cxnSp>
        <p:nvCxnSpPr>
          <p:cNvPr id="8" name="直線矢印コネクタ 7"/>
          <p:cNvCxnSpPr/>
          <p:nvPr/>
        </p:nvCxnSpPr>
        <p:spPr>
          <a:xfrm flipV="1">
            <a:off x="7056276" y="3682196"/>
            <a:ext cx="180020"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300192" y="1638092"/>
            <a:ext cx="1872208" cy="369332"/>
          </a:xfrm>
          <a:prstGeom prst="rect">
            <a:avLst/>
          </a:prstGeom>
          <a:noFill/>
        </p:spPr>
        <p:txBody>
          <a:bodyPr wrap="square" rtlCol="0">
            <a:spAutoFit/>
          </a:bodyPr>
          <a:lstStyle/>
          <a:p>
            <a:r>
              <a:rPr lang="en-US" altLang="ja-JP" dirty="0"/>
              <a:t>Pareto</a:t>
            </a:r>
            <a:r>
              <a:rPr lang="ja-JP" altLang="en-US" dirty="0"/>
              <a:t>効率的</a:t>
            </a:r>
            <a:endParaRPr kumimoji="1" lang="ja-JP" altLang="en-US" dirty="0"/>
          </a:p>
        </p:txBody>
      </p:sp>
      <p:cxnSp>
        <p:nvCxnSpPr>
          <p:cNvPr id="11" name="直線矢印コネクタ 10"/>
          <p:cNvCxnSpPr/>
          <p:nvPr/>
        </p:nvCxnSpPr>
        <p:spPr>
          <a:xfrm flipH="1">
            <a:off x="6337236" y="2007424"/>
            <a:ext cx="360040" cy="120555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95536" y="4766434"/>
            <a:ext cx="8496944" cy="1938992"/>
          </a:xfrm>
          <a:prstGeom prst="rect">
            <a:avLst/>
          </a:prstGeom>
          <a:noFill/>
        </p:spPr>
        <p:txBody>
          <a:bodyPr wrap="square" rtlCol="0">
            <a:spAutoFit/>
          </a:bodyPr>
          <a:lstStyle/>
          <a:p>
            <a:r>
              <a:rPr kumimoji="1" lang="en-US" altLang="ja-JP" sz="2400" dirty="0"/>
              <a:t>principal </a:t>
            </a:r>
            <a:r>
              <a:rPr kumimoji="1" lang="ja-JP" altLang="en-US" sz="2400" dirty="0" err="1"/>
              <a:t>が投</a:t>
            </a:r>
            <a:r>
              <a:rPr kumimoji="1" lang="ja-JP" altLang="en-US" sz="2400" dirty="0"/>
              <a:t>資して，</a:t>
            </a:r>
            <a:r>
              <a:rPr kumimoji="1" lang="en-US" altLang="ja-JP" sz="2400" dirty="0"/>
              <a:t>agent</a:t>
            </a:r>
            <a:r>
              <a:rPr kumimoji="1" lang="ja-JP" altLang="en-US" sz="2400" dirty="0"/>
              <a:t>が着服（</a:t>
            </a:r>
            <a:r>
              <a:rPr kumimoji="1" lang="en-US" altLang="ja-JP" sz="2400" dirty="0"/>
              <a:t>non-cooperate)</a:t>
            </a:r>
            <a:r>
              <a:rPr kumimoji="1" lang="ja-JP" altLang="en-US" sz="2400" dirty="0"/>
              <a:t>する場合の </a:t>
            </a:r>
            <a:r>
              <a:rPr kumimoji="1" lang="en-US" altLang="ja-JP" sz="2400" dirty="0"/>
              <a:t>payoff </a:t>
            </a:r>
            <a:r>
              <a:rPr kumimoji="1" lang="ja-JP" altLang="en-US" sz="2400" dirty="0"/>
              <a:t>はゼロサム</a:t>
            </a:r>
            <a:endParaRPr lang="en-US" altLang="ja-JP" sz="2400" dirty="0"/>
          </a:p>
          <a:p>
            <a:r>
              <a:rPr kumimoji="1" lang="en-US" altLang="ja-JP" sz="2400" dirty="0"/>
              <a:t>agent</a:t>
            </a:r>
            <a:r>
              <a:rPr kumimoji="1" lang="ja-JP" altLang="en-US" sz="2400" dirty="0"/>
              <a:t>の支配戦略は </a:t>
            </a:r>
            <a:r>
              <a:rPr kumimoji="1" lang="en-US" altLang="ja-JP" sz="2400" dirty="0"/>
              <a:t>non-cooperate</a:t>
            </a:r>
          </a:p>
          <a:p>
            <a:r>
              <a:rPr lang="ja-JP" altLang="en-US" sz="2400" dirty="0"/>
              <a:t>このゲームの解は </a:t>
            </a:r>
            <a:r>
              <a:rPr lang="en-US" altLang="ja-JP" sz="2400" dirty="0"/>
              <a:t>not invest </a:t>
            </a:r>
            <a:r>
              <a:rPr lang="ja-JP" altLang="en-US" sz="2400" dirty="0"/>
              <a:t>と</a:t>
            </a:r>
            <a:r>
              <a:rPr lang="en-US" altLang="ja-JP" sz="2400" dirty="0"/>
              <a:t>non- cooperate</a:t>
            </a:r>
            <a:r>
              <a:rPr lang="ja-JP" altLang="en-US" sz="2400" dirty="0"/>
              <a:t>の組み合わせ </a:t>
            </a:r>
            <a:r>
              <a:rPr lang="en-US" altLang="ja-JP" sz="2400" dirty="0">
                <a:sym typeface="Wingdings" pitchFamily="2" charset="2"/>
              </a:rPr>
              <a:t> </a:t>
            </a:r>
            <a:r>
              <a:rPr lang="ja-JP" altLang="en-US" sz="2400" dirty="0">
                <a:sym typeface="Wingdings" pitchFamily="2" charset="2"/>
              </a:rPr>
              <a:t>囚人のジレンマ</a:t>
            </a:r>
            <a:r>
              <a:rPr lang="en-US" altLang="ja-JP" sz="2400" dirty="0">
                <a:sym typeface="Wingdings" pitchFamily="2" charset="2"/>
              </a:rPr>
              <a:t> </a:t>
            </a:r>
            <a:r>
              <a:rPr lang="en-US" altLang="ja-JP" sz="2400" dirty="0"/>
              <a:t> </a:t>
            </a:r>
            <a:r>
              <a:rPr kumimoji="1" lang="en-US" altLang="ja-JP" dirty="0"/>
              <a:t> </a:t>
            </a:r>
            <a:endParaRPr kumimoji="1" lang="ja-JP" altLang="en-US" dirty="0"/>
          </a:p>
        </p:txBody>
      </p:sp>
    </p:spTree>
    <p:extLst>
      <p:ext uri="{BB962C8B-B14F-4D97-AF65-F5344CB8AC3E}">
        <p14:creationId xmlns:p14="http://schemas.microsoft.com/office/powerpoint/2010/main" val="2955822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契約法のある世界</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15520254"/>
              </p:ext>
            </p:extLst>
          </p:nvPr>
        </p:nvGraphicFramePr>
        <p:xfrm>
          <a:off x="467544" y="2276872"/>
          <a:ext cx="8229600" cy="1591568"/>
        </p:xfrm>
        <a:graphic>
          <a:graphicData uri="http://schemas.openxmlformats.org/drawingml/2006/table">
            <a:tbl>
              <a:tblPr firstRow="1" bandRow="1">
                <a:tableStyleId>{2D5ABB26-0587-4C30-8999-92F81FD0307C}</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60040">
                <a:tc>
                  <a:txBody>
                    <a:bodyPr/>
                    <a:lstStyle/>
                    <a:p>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en-US" altLang="ja-JP" sz="1600" dirty="0"/>
                        <a:t>Player2 (agent)</a:t>
                      </a:r>
                      <a:endParaRPr kumimoji="1" lang="ja-JP" alt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000" dirty="0"/>
                        <a:t>cooperate</a:t>
                      </a:r>
                      <a:endParaRPr kumimoji="1" lang="ja-JP" altLang="en-US" sz="20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dirty="0"/>
                        <a:t>non-cooperate</a:t>
                      </a:r>
                      <a:endParaRPr kumimoji="1" lang="ja-JP" altLang="en-US" sz="20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9048">
                <a:tc>
                  <a:txBody>
                    <a:bodyPr/>
                    <a:lstStyle/>
                    <a:p>
                      <a:r>
                        <a:rPr kumimoji="1" lang="en-US" altLang="ja-JP" sz="1600" dirty="0"/>
                        <a:t>Player</a:t>
                      </a:r>
                      <a:r>
                        <a:rPr kumimoji="1" lang="en-US" altLang="ja-JP" sz="1600" baseline="0" dirty="0"/>
                        <a:t> 1 (principal)</a:t>
                      </a:r>
                      <a:endParaRPr kumimoji="1" lang="ja-JP" alt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2000" dirty="0"/>
                        <a:t>Invest</a:t>
                      </a:r>
                      <a:endParaRPr kumimoji="1" lang="ja-JP" altLang="en-US" sz="2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dirty="0"/>
                        <a:t>(5,5)</a:t>
                      </a:r>
                      <a:endParaRPr kumimoji="1" lang="ja-JP" altLang="en-US" sz="20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tx2">
                        <a:lumMod val="40000"/>
                        <a:lumOff val="60000"/>
                      </a:schemeClr>
                    </a:solidFill>
                  </a:tcPr>
                </a:tc>
                <a:tc>
                  <a:txBody>
                    <a:bodyPr/>
                    <a:lstStyle/>
                    <a:p>
                      <a:pPr algn="ctr"/>
                      <a:r>
                        <a:rPr kumimoji="1" lang="en-US" altLang="ja-JP" sz="2000" dirty="0"/>
                        <a:t>(5,-5)</a:t>
                      </a:r>
                      <a:endParaRPr kumimoji="1" lang="ja-JP" altLang="en-US" sz="2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2"/>
                  </a:ext>
                </a:extLst>
              </a:tr>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dirty="0"/>
                        <a:t>not invest</a:t>
                      </a:r>
                      <a:endParaRPr kumimoji="1" lang="ja-JP" altLang="en-US" sz="20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000" dirty="0"/>
                        <a:t>(0,0)</a:t>
                      </a:r>
                      <a:endParaRPr kumimoji="1" lang="ja-JP" altLang="en-US" sz="20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000" dirty="0"/>
                        <a:t>(0,0)</a:t>
                      </a:r>
                      <a:endParaRPr kumimoji="1" lang="ja-JP" altLang="en-US" sz="20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6" name="テキスト ボックス 5"/>
          <p:cNvSpPr txBox="1"/>
          <p:nvPr/>
        </p:nvSpPr>
        <p:spPr>
          <a:xfrm>
            <a:off x="3347864" y="1484784"/>
            <a:ext cx="1872208" cy="646331"/>
          </a:xfrm>
          <a:prstGeom prst="rect">
            <a:avLst/>
          </a:prstGeom>
          <a:noFill/>
        </p:spPr>
        <p:txBody>
          <a:bodyPr wrap="square" rtlCol="0">
            <a:spAutoFit/>
          </a:bodyPr>
          <a:lstStyle/>
          <a:p>
            <a:r>
              <a:rPr kumimoji="1" lang="en-US" altLang="ja-JP" dirty="0"/>
              <a:t>Nash</a:t>
            </a:r>
            <a:r>
              <a:rPr kumimoji="1" lang="ja-JP" altLang="en-US" dirty="0"/>
              <a:t>均衡は</a:t>
            </a:r>
            <a:r>
              <a:rPr lang="en-US" altLang="ja-JP" dirty="0"/>
              <a:t>Pareto</a:t>
            </a:r>
            <a:r>
              <a:rPr lang="ja-JP" altLang="en-US" dirty="0"/>
              <a:t>効率的に</a:t>
            </a:r>
            <a:endParaRPr kumimoji="1" lang="ja-JP" altLang="en-US" dirty="0"/>
          </a:p>
        </p:txBody>
      </p:sp>
      <p:cxnSp>
        <p:nvCxnSpPr>
          <p:cNvPr id="8" name="直線矢印コネクタ 7"/>
          <p:cNvCxnSpPr/>
          <p:nvPr/>
        </p:nvCxnSpPr>
        <p:spPr>
          <a:xfrm flipV="1">
            <a:off x="6876256" y="3284984"/>
            <a:ext cx="360040" cy="7817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5535745" y="4066692"/>
            <a:ext cx="3096344" cy="923330"/>
          </a:xfrm>
          <a:prstGeom prst="rect">
            <a:avLst/>
          </a:prstGeom>
          <a:noFill/>
        </p:spPr>
        <p:txBody>
          <a:bodyPr wrap="square" rtlCol="0">
            <a:spAutoFit/>
          </a:bodyPr>
          <a:lstStyle/>
          <a:p>
            <a:r>
              <a:rPr lang="ja-JP" altLang="en-US" dirty="0"/>
              <a:t>契約法</a:t>
            </a:r>
            <a:r>
              <a:rPr lang="en-US" altLang="ja-JP" dirty="0">
                <a:sym typeface="Wingdings" pitchFamily="2" charset="2"/>
              </a:rPr>
              <a:t></a:t>
            </a:r>
            <a:r>
              <a:rPr lang="en-US" altLang="ja-JP" dirty="0"/>
              <a:t>payoff</a:t>
            </a:r>
            <a:r>
              <a:rPr lang="ja-JP" altLang="en-US" dirty="0"/>
              <a:t>を変える</a:t>
            </a:r>
            <a:endParaRPr lang="en-US" altLang="ja-JP" dirty="0"/>
          </a:p>
          <a:p>
            <a:r>
              <a:rPr kumimoji="1" lang="en-US" altLang="ja-JP" dirty="0"/>
              <a:t>Agent</a:t>
            </a:r>
            <a:r>
              <a:rPr kumimoji="1" lang="ja-JP" altLang="en-US" dirty="0"/>
              <a:t>が着服した場合，契約法によって</a:t>
            </a:r>
            <a:r>
              <a:rPr kumimoji="1" lang="en-US" altLang="ja-JP" dirty="0"/>
              <a:t>principal</a:t>
            </a:r>
            <a:r>
              <a:rPr kumimoji="1" lang="ja-JP" altLang="en-US" dirty="0"/>
              <a:t>を救済</a:t>
            </a:r>
          </a:p>
        </p:txBody>
      </p:sp>
      <p:cxnSp>
        <p:nvCxnSpPr>
          <p:cNvPr id="14" name="直線矢印コネクタ 13"/>
          <p:cNvCxnSpPr/>
          <p:nvPr/>
        </p:nvCxnSpPr>
        <p:spPr>
          <a:xfrm>
            <a:off x="4572000" y="2060848"/>
            <a:ext cx="720080" cy="108012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テキスト ボックス 14"/>
          <p:cNvSpPr txBox="1"/>
          <p:nvPr/>
        </p:nvSpPr>
        <p:spPr>
          <a:xfrm>
            <a:off x="539551" y="5033687"/>
            <a:ext cx="8092537" cy="1477328"/>
          </a:xfrm>
          <a:prstGeom prst="rect">
            <a:avLst/>
          </a:prstGeom>
          <a:noFill/>
        </p:spPr>
        <p:txBody>
          <a:bodyPr wrap="square" rtlCol="0">
            <a:spAutoFit/>
          </a:bodyPr>
          <a:lstStyle/>
          <a:p>
            <a:r>
              <a:rPr lang="ja-JP" altLang="en-US" dirty="0"/>
              <a:t>契約違反が生じた場合，救済ルールを定めることにより，効率的な資源配分が実現する</a:t>
            </a:r>
            <a:endParaRPr lang="en-US" altLang="ja-JP" dirty="0"/>
          </a:p>
          <a:p>
            <a:r>
              <a:rPr kumimoji="1" lang="ja-JP" altLang="en-US" dirty="0"/>
              <a:t>違反が発覚した後の所得分配を問題にしているのではなく，事前の資源配分を問題にしていることに注意</a:t>
            </a:r>
            <a:endParaRPr kumimoji="1" lang="en-US" altLang="ja-JP" dirty="0"/>
          </a:p>
          <a:p>
            <a:r>
              <a:rPr lang="ja-JP" altLang="en-US" dirty="0"/>
              <a:t>なぜ交渉で解決しないか（取引費用）</a:t>
            </a:r>
            <a:endParaRPr kumimoji="1" lang="ja-JP" altLang="en-US" dirty="0"/>
          </a:p>
        </p:txBody>
      </p:sp>
    </p:spTree>
    <p:extLst>
      <p:ext uri="{BB962C8B-B14F-4D97-AF65-F5344CB8AC3E}">
        <p14:creationId xmlns:p14="http://schemas.microsoft.com/office/powerpoint/2010/main" val="2582193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取引費用</a:t>
            </a:r>
          </a:p>
        </p:txBody>
      </p:sp>
      <p:sp>
        <p:nvSpPr>
          <p:cNvPr id="3" name="コンテンツ プレースホルダー 2"/>
          <p:cNvSpPr>
            <a:spLocks noGrp="1"/>
          </p:cNvSpPr>
          <p:nvPr>
            <p:ph idx="1"/>
          </p:nvPr>
        </p:nvSpPr>
        <p:spPr/>
        <p:txBody>
          <a:bodyPr>
            <a:normAutofit fontScale="92500" lnSpcReduction="10000"/>
          </a:bodyPr>
          <a:lstStyle/>
          <a:p>
            <a:r>
              <a:rPr kumimoji="1" lang="ja-JP" altLang="en-US" sz="3200" dirty="0"/>
              <a:t>完備契約</a:t>
            </a:r>
            <a:endParaRPr kumimoji="1" lang="en-US" altLang="ja-JP" sz="3200" dirty="0"/>
          </a:p>
          <a:p>
            <a:pPr lvl="1"/>
            <a:r>
              <a:rPr lang="ja-JP" altLang="en-US" sz="2800" dirty="0"/>
              <a:t>全ての偶発的事態を織り込んだ契約</a:t>
            </a:r>
            <a:endParaRPr lang="en-US" altLang="ja-JP" sz="2800" dirty="0"/>
          </a:p>
          <a:p>
            <a:pPr lvl="2"/>
            <a:r>
              <a:rPr kumimoji="1" lang="en-US" altLang="ja-JP" sz="2000" dirty="0"/>
              <a:t>Pareto</a:t>
            </a:r>
            <a:r>
              <a:rPr kumimoji="1" lang="ja-JP" altLang="en-US" sz="2000" dirty="0"/>
              <a:t>効率的</a:t>
            </a:r>
            <a:endParaRPr kumimoji="1" lang="en-US" altLang="ja-JP" sz="2000" dirty="0"/>
          </a:p>
          <a:p>
            <a:pPr lvl="1"/>
            <a:r>
              <a:rPr lang="ja-JP" altLang="en-US" sz="2800" dirty="0"/>
              <a:t>取引費用の存在</a:t>
            </a:r>
            <a:endParaRPr lang="en-US" altLang="ja-JP" sz="2800" dirty="0"/>
          </a:p>
          <a:p>
            <a:pPr lvl="2"/>
            <a:r>
              <a:rPr kumimoji="1" lang="ja-JP" altLang="en-US" sz="2000" dirty="0"/>
              <a:t>全ての偶発的事態を想定しての契約は不可能</a:t>
            </a:r>
            <a:endParaRPr kumimoji="1" lang="en-US" altLang="ja-JP" sz="2000" dirty="0"/>
          </a:p>
          <a:p>
            <a:r>
              <a:rPr lang="ja-JP" altLang="en-US" sz="3200" dirty="0"/>
              <a:t>不完備契約</a:t>
            </a:r>
            <a:endParaRPr lang="en-US" altLang="ja-JP" sz="3200" dirty="0"/>
          </a:p>
          <a:p>
            <a:pPr lvl="1"/>
            <a:r>
              <a:rPr lang="ja-JP" altLang="en-US" sz="2900" dirty="0"/>
              <a:t>現実の世界の状況</a:t>
            </a:r>
            <a:endParaRPr lang="en-US" altLang="ja-JP" sz="2900" dirty="0"/>
          </a:p>
          <a:p>
            <a:r>
              <a:rPr lang="ja-JP" altLang="en-US" sz="3200" dirty="0"/>
              <a:t>契約法の意義</a:t>
            </a:r>
            <a:endParaRPr lang="en-US" altLang="ja-JP" sz="3200" dirty="0"/>
          </a:p>
          <a:p>
            <a:pPr lvl="1"/>
            <a:r>
              <a:rPr lang="ja-JP" altLang="en-US" sz="2900" dirty="0"/>
              <a:t>完備契約のできない状況で，リスクを処理する適切なルールが，契約当事者間の相互の利益を促進</a:t>
            </a:r>
            <a:endParaRPr lang="en-US" altLang="ja-JP" sz="2900" dirty="0"/>
          </a:p>
          <a:p>
            <a:pPr lvl="2"/>
            <a:endParaRPr kumimoji="1" lang="ja-JP" altLang="en-US" dirty="0"/>
          </a:p>
        </p:txBody>
      </p:sp>
    </p:spTree>
    <p:extLst>
      <p:ext uri="{BB962C8B-B14F-4D97-AF65-F5344CB8AC3E}">
        <p14:creationId xmlns:p14="http://schemas.microsoft.com/office/powerpoint/2010/main" val="2730893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契約違反に対する救済方法</a:t>
            </a:r>
          </a:p>
        </p:txBody>
      </p:sp>
      <p:sp>
        <p:nvSpPr>
          <p:cNvPr id="3" name="コンテンツ プレースホルダー 2"/>
          <p:cNvSpPr>
            <a:spLocks noGrp="1"/>
          </p:cNvSpPr>
          <p:nvPr>
            <p:ph idx="1"/>
          </p:nvPr>
        </p:nvSpPr>
        <p:spPr/>
        <p:txBody>
          <a:bodyPr/>
          <a:lstStyle/>
          <a:p>
            <a:r>
              <a:rPr kumimoji="1" lang="ja-JP" altLang="en-US" sz="2800" dirty="0"/>
              <a:t>当事者同士による解決</a:t>
            </a:r>
            <a:endParaRPr kumimoji="1" lang="en-US" altLang="ja-JP" sz="2800" dirty="0"/>
          </a:p>
          <a:p>
            <a:r>
              <a:rPr lang="ja-JP" altLang="en-US" sz="2800" dirty="0"/>
              <a:t>金銭的賠償</a:t>
            </a:r>
            <a:endParaRPr lang="en-US" altLang="ja-JP" sz="2800" dirty="0"/>
          </a:p>
          <a:p>
            <a:pPr lvl="1"/>
            <a:r>
              <a:rPr kumimoji="1" lang="ja-JP" altLang="en-US" sz="2400" dirty="0"/>
              <a:t>補償的支払い（通常）</a:t>
            </a:r>
            <a:endParaRPr kumimoji="1" lang="en-US" altLang="ja-JP" sz="2400" dirty="0"/>
          </a:p>
          <a:p>
            <a:pPr lvl="1"/>
            <a:r>
              <a:rPr lang="ja-JP" altLang="en-US" sz="2400" dirty="0"/>
              <a:t>懲罰的支払い</a:t>
            </a:r>
            <a:endParaRPr lang="en-US" altLang="ja-JP" sz="2400" dirty="0"/>
          </a:p>
          <a:p>
            <a:r>
              <a:rPr kumimoji="1" lang="ja-JP" altLang="en-US" sz="2800" dirty="0"/>
              <a:t>特定履行</a:t>
            </a:r>
            <a:r>
              <a:rPr kumimoji="1" lang="en-US" altLang="ja-JP" sz="2800" dirty="0"/>
              <a:t>(specific performance)</a:t>
            </a:r>
          </a:p>
          <a:p>
            <a:pPr lvl="1"/>
            <a:r>
              <a:rPr kumimoji="1" lang="ja-JP" altLang="en-US" sz="2500" dirty="0"/>
              <a:t>契約不履行の場合，金銭的賠償による救済が原則だが，金銭的賠償で不十分な場合に履行の強制が認められる場合がある</a:t>
            </a:r>
            <a:endParaRPr kumimoji="1" lang="en-US" altLang="ja-JP" sz="2500" dirty="0"/>
          </a:p>
          <a:p>
            <a:pPr lvl="2"/>
            <a:r>
              <a:rPr lang="ja-JP" altLang="en-US" sz="2200" dirty="0"/>
              <a:t>土地などの代替が不可能なものの売買契約</a:t>
            </a:r>
            <a:endParaRPr kumimoji="1" lang="en-US" altLang="ja-JP" sz="2200" dirty="0"/>
          </a:p>
          <a:p>
            <a:pPr marL="0" indent="0">
              <a:buNone/>
            </a:pPr>
            <a:endParaRPr kumimoji="1" lang="ja-JP" altLang="en-US" dirty="0"/>
          </a:p>
        </p:txBody>
      </p:sp>
    </p:spTree>
    <p:extLst>
      <p:ext uri="{BB962C8B-B14F-4D97-AF65-F5344CB8AC3E}">
        <p14:creationId xmlns:p14="http://schemas.microsoft.com/office/powerpoint/2010/main" val="2064129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最適な救済方法</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i="1" dirty="0">
                <a:latin typeface="Times New Roman" panose="02020603050405020304" pitchFamily="18" charset="0"/>
                <a:cs typeface="Times New Roman" panose="02020603050405020304" pitchFamily="18" charset="0"/>
              </a:rPr>
              <a:t>X</a:t>
            </a:r>
            <a:r>
              <a:rPr kumimoji="1" lang="ja-JP" altLang="en-US" dirty="0">
                <a:latin typeface="Times New Roman" panose="02020603050405020304" pitchFamily="18" charset="0"/>
                <a:cs typeface="Times New Roman" panose="02020603050405020304" pitchFamily="18" charset="0"/>
              </a:rPr>
              <a:t>（建設会社）</a:t>
            </a:r>
            <a:endParaRPr kumimoji="1" lang="en-US" altLang="ja-JP" dirty="0">
              <a:latin typeface="Times New Roman" panose="02020603050405020304" pitchFamily="18" charset="0"/>
              <a:cs typeface="Times New Roman" panose="02020603050405020304" pitchFamily="18" charset="0"/>
            </a:endParaRPr>
          </a:p>
          <a:p>
            <a:r>
              <a:rPr lang="en-US" altLang="ja-JP" i="1" dirty="0">
                <a:latin typeface="Times New Roman" panose="02020603050405020304" pitchFamily="18" charset="0"/>
                <a:cs typeface="Times New Roman" panose="02020603050405020304" pitchFamily="18" charset="0"/>
              </a:rPr>
              <a:t>Y</a:t>
            </a:r>
            <a:r>
              <a:rPr lang="ja-JP" altLang="en-US" dirty="0">
                <a:latin typeface="Times New Roman" panose="02020603050405020304" pitchFamily="18" charset="0"/>
                <a:cs typeface="Times New Roman" panose="02020603050405020304" pitchFamily="18" charset="0"/>
              </a:rPr>
              <a:t>（レストラン経営者）</a:t>
            </a:r>
            <a:endParaRPr lang="en-US" altLang="ja-JP" dirty="0">
              <a:latin typeface="Times New Roman" panose="02020603050405020304" pitchFamily="18" charset="0"/>
              <a:cs typeface="Times New Roman" panose="02020603050405020304" pitchFamily="18" charset="0"/>
            </a:endParaRPr>
          </a:p>
          <a:p>
            <a:r>
              <a:rPr kumimoji="1" lang="en-US" altLang="ja-JP" i="1" dirty="0">
                <a:latin typeface="Times New Roman" panose="02020603050405020304" pitchFamily="18" charset="0"/>
                <a:cs typeface="Times New Roman" panose="02020603050405020304" pitchFamily="18" charset="0"/>
              </a:rPr>
              <a:t>Y</a:t>
            </a:r>
            <a:r>
              <a:rPr kumimoji="1" lang="en-US" altLang="ja-JP" dirty="0">
                <a:latin typeface="Times New Roman" panose="02020603050405020304" pitchFamily="18" charset="0"/>
                <a:cs typeface="Times New Roman" panose="02020603050405020304" pitchFamily="18" charset="0"/>
                <a:sym typeface="Wingdings" pitchFamily="2" charset="2"/>
              </a:rPr>
              <a:t></a:t>
            </a:r>
            <a:r>
              <a:rPr kumimoji="1" lang="en-US" altLang="ja-JP" i="1" dirty="0">
                <a:latin typeface="Times New Roman" panose="02020603050405020304" pitchFamily="18" charset="0"/>
                <a:cs typeface="Times New Roman" panose="02020603050405020304" pitchFamily="18" charset="0"/>
                <a:sym typeface="Wingdings" pitchFamily="2" charset="2"/>
              </a:rPr>
              <a:t>X</a:t>
            </a:r>
            <a:r>
              <a:rPr kumimoji="1" lang="ja-JP" altLang="en-US" dirty="0">
                <a:latin typeface="Times New Roman" panose="02020603050405020304" pitchFamily="18" charset="0"/>
                <a:cs typeface="Times New Roman" panose="02020603050405020304" pitchFamily="18" charset="0"/>
                <a:sym typeface="Wingdings" pitchFamily="2" charset="2"/>
              </a:rPr>
              <a:t>　新しいレストランの建設を依頼。</a:t>
            </a:r>
            <a:r>
              <a:rPr kumimoji="1" lang="en-US" altLang="ja-JP" i="1" dirty="0">
                <a:latin typeface="Times New Roman" panose="02020603050405020304" pitchFamily="18" charset="0"/>
                <a:cs typeface="Times New Roman" panose="02020603050405020304" pitchFamily="18" charset="0"/>
                <a:sym typeface="Wingdings" pitchFamily="2" charset="2"/>
              </a:rPr>
              <a:t>Y</a:t>
            </a:r>
            <a:r>
              <a:rPr kumimoji="1" lang="ja-JP" altLang="en-US" dirty="0">
                <a:latin typeface="Times New Roman" panose="02020603050405020304" pitchFamily="18" charset="0"/>
                <a:cs typeface="Times New Roman" panose="02020603050405020304" pitchFamily="18" charset="0"/>
                <a:sym typeface="Wingdings" pitchFamily="2" charset="2"/>
              </a:rPr>
              <a:t>は完成予定日を見越して，広告，人材募集，食材の発注を行った。</a:t>
            </a:r>
            <a:endParaRPr kumimoji="1" lang="en-US" altLang="ja-JP" dirty="0">
              <a:latin typeface="Times New Roman" panose="02020603050405020304" pitchFamily="18" charset="0"/>
              <a:cs typeface="Times New Roman" panose="02020603050405020304" pitchFamily="18" charset="0"/>
              <a:sym typeface="Wingdings" pitchFamily="2" charset="2"/>
            </a:endParaRPr>
          </a:p>
          <a:p>
            <a:r>
              <a:rPr lang="en-US" altLang="ja-JP" i="1" dirty="0">
                <a:latin typeface="Times New Roman" panose="02020603050405020304" pitchFamily="18" charset="0"/>
                <a:cs typeface="Times New Roman" panose="02020603050405020304" pitchFamily="18" charset="0"/>
                <a:sym typeface="Wingdings" pitchFamily="2" charset="2"/>
              </a:rPr>
              <a:t>X</a:t>
            </a:r>
            <a:r>
              <a:rPr lang="ja-JP" altLang="en-US" dirty="0">
                <a:latin typeface="Times New Roman" panose="02020603050405020304" pitchFamily="18" charset="0"/>
                <a:cs typeface="Times New Roman" panose="02020603050405020304" pitchFamily="18" charset="0"/>
                <a:sym typeface="Wingdings" pitchFamily="2" charset="2"/>
              </a:rPr>
              <a:t>の行動</a:t>
            </a:r>
            <a:endParaRPr lang="en-US" altLang="ja-JP" dirty="0">
              <a:latin typeface="Times New Roman" panose="02020603050405020304" pitchFamily="18" charset="0"/>
              <a:cs typeface="Times New Roman" panose="02020603050405020304" pitchFamily="18" charset="0"/>
              <a:sym typeface="Wingdings" pitchFamily="2" charset="2"/>
            </a:endParaRPr>
          </a:p>
          <a:p>
            <a:pPr lvl="1"/>
            <a:r>
              <a:rPr lang="ja-JP" altLang="en-US" dirty="0">
                <a:latin typeface="Times New Roman" panose="02020603050405020304" pitchFamily="18" charset="0"/>
                <a:cs typeface="Times New Roman" panose="02020603050405020304" pitchFamily="18" charset="0"/>
                <a:sym typeface="Wingdings" pitchFamily="2" charset="2"/>
              </a:rPr>
              <a:t>予防的支出</a:t>
            </a:r>
            <a:r>
              <a:rPr lang="en-US" altLang="ja-JP" i="1" dirty="0">
                <a:latin typeface="Times New Roman" panose="02020603050405020304" pitchFamily="18" charset="0"/>
                <a:cs typeface="Times New Roman" panose="02020603050405020304" pitchFamily="18" charset="0"/>
                <a:sym typeface="Wingdings" pitchFamily="2" charset="2"/>
              </a:rPr>
              <a:t>x</a:t>
            </a:r>
            <a:r>
              <a:rPr lang="ja-JP" altLang="en-US" dirty="0">
                <a:latin typeface="Times New Roman" panose="02020603050405020304" pitchFamily="18" charset="0"/>
                <a:cs typeface="Times New Roman" panose="02020603050405020304" pitchFamily="18" charset="0"/>
                <a:sym typeface="Wingdings" pitchFamily="2" charset="2"/>
              </a:rPr>
              <a:t>を行う（</a:t>
            </a:r>
            <a:r>
              <a:rPr lang="en-US" altLang="ja-JP" dirty="0">
                <a:latin typeface="Times New Roman" panose="02020603050405020304" pitchFamily="18" charset="0"/>
                <a:cs typeface="Times New Roman" panose="02020603050405020304" pitchFamily="18" charset="0"/>
                <a:sym typeface="Wingdings" pitchFamily="2" charset="2"/>
              </a:rPr>
              <a:t>ex. </a:t>
            </a:r>
            <a:r>
              <a:rPr lang="ja-JP" altLang="en-US" dirty="0">
                <a:latin typeface="Times New Roman" panose="02020603050405020304" pitchFamily="18" charset="0"/>
                <a:cs typeface="Times New Roman" panose="02020603050405020304" pitchFamily="18" charset="0"/>
                <a:sym typeface="Wingdings" pitchFamily="2" charset="2"/>
              </a:rPr>
              <a:t>時間外労働など）ことで契約履行確率を増加させることができる</a:t>
            </a:r>
            <a:endParaRPr lang="en-US" altLang="ja-JP" dirty="0">
              <a:latin typeface="Times New Roman" panose="02020603050405020304" pitchFamily="18" charset="0"/>
              <a:cs typeface="Times New Roman" panose="02020603050405020304" pitchFamily="18" charset="0"/>
              <a:sym typeface="Wingdings" pitchFamily="2" charset="2"/>
            </a:endParaRPr>
          </a:p>
          <a:p>
            <a:r>
              <a:rPr lang="en-US" altLang="ja-JP" i="1" dirty="0">
                <a:latin typeface="Times New Roman" panose="02020603050405020304" pitchFamily="18" charset="0"/>
                <a:cs typeface="Times New Roman" panose="02020603050405020304" pitchFamily="18" charset="0"/>
                <a:sym typeface="Wingdings" pitchFamily="2" charset="2"/>
              </a:rPr>
              <a:t>Y</a:t>
            </a:r>
            <a:r>
              <a:rPr lang="ja-JP" altLang="en-US" dirty="0">
                <a:latin typeface="Times New Roman" panose="02020603050405020304" pitchFamily="18" charset="0"/>
                <a:cs typeface="Times New Roman" panose="02020603050405020304" pitchFamily="18" charset="0"/>
                <a:sym typeface="Wingdings" pitchFamily="2" charset="2"/>
              </a:rPr>
              <a:t>の行動</a:t>
            </a:r>
            <a:endParaRPr lang="en-US" altLang="ja-JP" dirty="0">
              <a:latin typeface="Times New Roman" panose="02020603050405020304" pitchFamily="18" charset="0"/>
              <a:cs typeface="Times New Roman" panose="02020603050405020304" pitchFamily="18" charset="0"/>
              <a:sym typeface="Wingdings" pitchFamily="2" charset="2"/>
            </a:endParaRPr>
          </a:p>
          <a:p>
            <a:pPr lvl="1"/>
            <a:r>
              <a:rPr lang="ja-JP" altLang="en-US" dirty="0">
                <a:latin typeface="Times New Roman" panose="02020603050405020304" pitchFamily="18" charset="0"/>
                <a:cs typeface="Times New Roman" panose="02020603050405020304" pitchFamily="18" charset="0"/>
              </a:rPr>
              <a:t>投資活動（人材募集，広告，食材の発注等）</a:t>
            </a:r>
            <a:r>
              <a:rPr lang="en-US" altLang="ja-JP" i="1" dirty="0">
                <a:latin typeface="Times New Roman" panose="02020603050405020304" pitchFamily="18" charset="0"/>
                <a:cs typeface="Times New Roman" panose="02020603050405020304" pitchFamily="18" charset="0"/>
              </a:rPr>
              <a:t>y</a:t>
            </a:r>
            <a:r>
              <a:rPr lang="ja-JP" altLang="en-US" dirty="0" err="1">
                <a:latin typeface="Times New Roman" panose="02020603050405020304" pitchFamily="18" charset="0"/>
                <a:cs typeface="Times New Roman" panose="02020603050405020304" pitchFamily="18" charset="0"/>
              </a:rPr>
              <a:t>の収</a:t>
            </a:r>
            <a:r>
              <a:rPr lang="ja-JP" altLang="en-US" dirty="0">
                <a:latin typeface="Times New Roman" panose="02020603050405020304" pitchFamily="18" charset="0"/>
                <a:cs typeface="Times New Roman" panose="02020603050405020304" pitchFamily="18" charset="0"/>
              </a:rPr>
              <a:t>益は，契約が履行された場合と不履行の場合で異なる</a:t>
            </a:r>
            <a:endParaRPr lang="en-US" altLang="ja-JP" dirty="0">
              <a:latin typeface="Times New Roman" panose="02020603050405020304" pitchFamily="18" charset="0"/>
              <a:cs typeface="Times New Roman" panose="02020603050405020304" pitchFamily="18" charset="0"/>
            </a:endParaRPr>
          </a:p>
          <a:p>
            <a:r>
              <a:rPr kumimoji="1" lang="ja-JP" altLang="en-US" dirty="0">
                <a:latin typeface="Times New Roman" panose="02020603050405020304" pitchFamily="18" charset="0"/>
                <a:cs typeface="Times New Roman" panose="02020603050405020304" pitchFamily="18" charset="0"/>
              </a:rPr>
              <a:t>社会的利益を最大にするような救済方法は</a:t>
            </a:r>
            <a:endParaRPr kumimoji="1"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救済方法が</a:t>
            </a:r>
            <a:r>
              <a:rPr lang="en-US" altLang="ja-JP" dirty="0">
                <a:latin typeface="Times New Roman" panose="02020603050405020304" pitchFamily="18" charset="0"/>
                <a:cs typeface="Times New Roman" panose="02020603050405020304" pitchFamily="18" charset="0"/>
              </a:rPr>
              <a:t>(</a:t>
            </a:r>
            <a:r>
              <a:rPr lang="en-US" altLang="ja-JP" i="1" dirty="0" err="1">
                <a:latin typeface="Times New Roman" panose="02020603050405020304" pitchFamily="18" charset="0"/>
                <a:cs typeface="Times New Roman" panose="02020603050405020304" pitchFamily="18" charset="0"/>
              </a:rPr>
              <a:t>x</a:t>
            </a:r>
            <a:r>
              <a:rPr lang="en-US" altLang="ja-JP" dirty="0" err="1">
                <a:latin typeface="Times New Roman" panose="02020603050405020304" pitchFamily="18" charset="0"/>
                <a:cs typeface="Times New Roman" panose="02020603050405020304" pitchFamily="18" charset="0"/>
              </a:rPr>
              <a:t>,</a:t>
            </a:r>
            <a:r>
              <a:rPr lang="en-US" altLang="ja-JP" i="1" dirty="0" err="1">
                <a:latin typeface="Times New Roman" panose="02020603050405020304" pitchFamily="18" charset="0"/>
                <a:cs typeface="Times New Roman" panose="02020603050405020304" pitchFamily="18" charset="0"/>
              </a:rPr>
              <a:t>y</a:t>
            </a:r>
            <a:r>
              <a:rPr lang="en-US" altLang="ja-JP" dirty="0">
                <a:latin typeface="Times New Roman" panose="02020603050405020304" pitchFamily="18" charset="0"/>
                <a:cs typeface="Times New Roman" panose="02020603050405020304" pitchFamily="18" charset="0"/>
              </a:rPr>
              <a:t>)</a:t>
            </a:r>
            <a:r>
              <a:rPr lang="ja-JP" altLang="en-US" dirty="0">
                <a:latin typeface="Times New Roman" panose="02020603050405020304" pitchFamily="18" charset="0"/>
                <a:cs typeface="Times New Roman" panose="02020603050405020304" pitchFamily="18" charset="0"/>
              </a:rPr>
              <a:t>に影響を与える</a:t>
            </a:r>
            <a:endParaRPr lang="en-US" altLang="ja-JP" dirty="0">
              <a:latin typeface="Times New Roman" panose="02020603050405020304" pitchFamily="18" charset="0"/>
              <a:cs typeface="Times New Roman" panose="02020603050405020304" pitchFamily="18" charset="0"/>
            </a:endParaRPr>
          </a:p>
          <a:p>
            <a:pPr lvl="1"/>
            <a:r>
              <a:rPr kumimoji="1" lang="ja-JP" altLang="en-US" dirty="0">
                <a:latin typeface="Times New Roman" panose="02020603050405020304" pitchFamily="18" charset="0"/>
                <a:cs typeface="Times New Roman" panose="02020603050405020304" pitchFamily="18" charset="0"/>
              </a:rPr>
              <a:t>効率的な</a:t>
            </a:r>
            <a:r>
              <a:rPr kumimoji="1" lang="en-US" altLang="ja-JP" dirty="0">
                <a:latin typeface="Times New Roman" panose="02020603050405020304" pitchFamily="18" charset="0"/>
                <a:cs typeface="Times New Roman" panose="02020603050405020304" pitchFamily="18" charset="0"/>
              </a:rPr>
              <a:t>(</a:t>
            </a:r>
            <a:r>
              <a:rPr kumimoji="1" lang="en-US" altLang="ja-JP" i="1" dirty="0" err="1">
                <a:latin typeface="Times New Roman" panose="02020603050405020304" pitchFamily="18" charset="0"/>
                <a:cs typeface="Times New Roman" panose="02020603050405020304" pitchFamily="18" charset="0"/>
              </a:rPr>
              <a:t>x</a:t>
            </a:r>
            <a:r>
              <a:rPr kumimoji="1" lang="en-US" altLang="ja-JP" dirty="0" err="1">
                <a:latin typeface="Times New Roman" panose="02020603050405020304" pitchFamily="18" charset="0"/>
                <a:cs typeface="Times New Roman" panose="02020603050405020304" pitchFamily="18" charset="0"/>
              </a:rPr>
              <a:t>,</a:t>
            </a:r>
            <a:r>
              <a:rPr kumimoji="1" lang="en-US" altLang="ja-JP" i="1" dirty="0" err="1">
                <a:latin typeface="Times New Roman" panose="02020603050405020304" pitchFamily="18" charset="0"/>
                <a:cs typeface="Times New Roman" panose="02020603050405020304" pitchFamily="18" charset="0"/>
              </a:rPr>
              <a:t>y</a:t>
            </a:r>
            <a:r>
              <a:rPr kumimoji="1" lang="en-US" altLang="ja-JP" dirty="0">
                <a:latin typeface="Times New Roman" panose="02020603050405020304" pitchFamily="18" charset="0"/>
                <a:cs typeface="Times New Roman" panose="02020603050405020304" pitchFamily="18" charset="0"/>
              </a:rPr>
              <a:t>)</a:t>
            </a:r>
            <a:r>
              <a:rPr kumimoji="1" lang="ja-JP" altLang="en-US" dirty="0">
                <a:latin typeface="Times New Roman" panose="02020603050405020304" pitchFamily="18" charset="0"/>
                <a:cs typeface="Times New Roman" panose="02020603050405020304" pitchFamily="18" charset="0"/>
              </a:rPr>
              <a:t>を実現させるような救済方法はどのようなものか</a:t>
            </a:r>
          </a:p>
        </p:txBody>
      </p:sp>
    </p:spTree>
    <p:extLst>
      <p:ext uri="{BB962C8B-B14F-4D97-AF65-F5344CB8AC3E}">
        <p14:creationId xmlns:p14="http://schemas.microsoft.com/office/powerpoint/2010/main" val="16969315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578</TotalTime>
  <Words>1708</Words>
  <Application>Microsoft Office PowerPoint</Application>
  <PresentationFormat>画面に合わせる (4:3)</PresentationFormat>
  <Paragraphs>198</Paragraphs>
  <Slides>19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游ゴシック</vt:lpstr>
      <vt:lpstr>游ゴシック Light</vt:lpstr>
      <vt:lpstr>Arial</vt:lpstr>
      <vt:lpstr>Calibri</vt:lpstr>
      <vt:lpstr>Cambria Math</vt:lpstr>
      <vt:lpstr>Symbol</vt:lpstr>
      <vt:lpstr>Times New Roman</vt:lpstr>
      <vt:lpstr>Office テーマ</vt:lpstr>
      <vt:lpstr>契約法の経済分析</vt:lpstr>
      <vt:lpstr>内容</vt:lpstr>
      <vt:lpstr>契約法の意義</vt:lpstr>
      <vt:lpstr>PowerPoint プレゼンテーション</vt:lpstr>
      <vt:lpstr>契約法の無い世界</vt:lpstr>
      <vt:lpstr>契約法のある世界</vt:lpstr>
      <vt:lpstr>取引費用</vt:lpstr>
      <vt:lpstr>契約違反に対する救済方法</vt:lpstr>
      <vt:lpstr>最適な救済方法</vt:lpstr>
      <vt:lpstr>Xの行動</vt:lpstr>
      <vt:lpstr>Yの行動</vt:lpstr>
      <vt:lpstr>効率的な(x,y)</vt:lpstr>
      <vt:lpstr>損害の尺度</vt:lpstr>
      <vt:lpstr>Xの行動</vt:lpstr>
      <vt:lpstr>Yの行動</vt:lpstr>
      <vt:lpstr>PowerPoint プレゼンテーション</vt:lpstr>
      <vt:lpstr>PowerPoint プレゼンテーション</vt:lpstr>
      <vt:lpstr>まとめ</vt:lpstr>
      <vt:lpstr>まとめ(2)</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Mita ITC</dc:creator>
  <cp:lastModifiedBy>麻生 良文</cp:lastModifiedBy>
  <cp:revision>36</cp:revision>
  <cp:lastPrinted>2010-11-01T05:46:09Z</cp:lastPrinted>
  <dcterms:created xsi:type="dcterms:W3CDTF">2010-11-01T01:00:53Z</dcterms:created>
  <dcterms:modified xsi:type="dcterms:W3CDTF">2022-11-22T07:44:39Z</dcterms:modified>
</cp:coreProperties>
</file>