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60" r:id="rId4"/>
    <p:sldId id="261" r:id="rId5"/>
    <p:sldId id="262" r:id="rId6"/>
    <p:sldId id="263" r:id="rId7"/>
    <p:sldId id="274" r:id="rId8"/>
    <p:sldId id="258" r:id="rId9"/>
    <p:sldId id="259" r:id="rId10"/>
    <p:sldId id="264" r:id="rId11"/>
    <p:sldId id="283" r:id="rId12"/>
    <p:sldId id="267" r:id="rId13"/>
    <p:sldId id="281" r:id="rId14"/>
    <p:sldId id="282" r:id="rId15"/>
    <p:sldId id="276" r:id="rId16"/>
    <p:sldId id="275" r:id="rId17"/>
    <p:sldId id="285" r:id="rId18"/>
    <p:sldId id="279" r:id="rId19"/>
    <p:sldId id="280" r:id="rId20"/>
    <p:sldId id="290" r:id="rId21"/>
    <p:sldId id="286" r:id="rId22"/>
    <p:sldId id="287" r:id="rId23"/>
    <p:sldId id="288" r:id="rId24"/>
    <p:sldId id="289" r:id="rId25"/>
    <p:sldId id="284" r:id="rId26"/>
    <p:sldId id="269" r:id="rId27"/>
    <p:sldId id="291" r:id="rId28"/>
    <p:sldId id="266" r:id="rId29"/>
    <p:sldId id="273"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9" d="100"/>
          <a:sy n="79" d="100"/>
        </p:scale>
        <p:origin x="152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5602D-23A6-493D-B1EF-16D7D60F9322}"/>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7F69B3F-0864-4391-B17E-CED806547C9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01F8945-CA69-4CFB-AC6C-BE86CD6287DA}"/>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E9297AE7-15DC-4065-BA74-3248236A52A3}"/>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428CC8B2-5927-4889-A3DE-8A28975A6111}"/>
              </a:ext>
            </a:extLst>
          </p:cNvPr>
          <p:cNvSpPr>
            <a:spLocks noGrp="1"/>
          </p:cNvSpPr>
          <p:nvPr>
            <p:ph type="sldNum" sz="quarter" idx="12"/>
          </p:nvPr>
        </p:nvSpPr>
        <p:spPr/>
        <p:txBody>
          <a:bodyPr/>
          <a:lstStyle/>
          <a:p>
            <a:fld id="{77470DAB-74F1-4BFF-8D7B-43032C182758}" type="slidenum">
              <a:rPr lang="en-US" altLang="ja-JP" smtClean="0"/>
              <a:pPr/>
              <a:t>‹#›</a:t>
            </a:fld>
            <a:endParaRPr lang="en-US" altLang="ja-JP"/>
          </a:p>
        </p:txBody>
      </p:sp>
    </p:spTree>
    <p:extLst>
      <p:ext uri="{BB962C8B-B14F-4D97-AF65-F5344CB8AC3E}">
        <p14:creationId xmlns:p14="http://schemas.microsoft.com/office/powerpoint/2010/main" val="1893069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E2BB8F-1E6D-425B-8FFB-D512C073E23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968118E-E837-4CBC-B670-5190318E9F6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FFF2D5-9E5A-450E-80AE-4435534ACB92}"/>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4955606F-CDDA-4FB4-BE18-113B9E75AEAF}"/>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41723B0A-31CE-42FE-B502-39DCD7B4410F}"/>
              </a:ext>
            </a:extLst>
          </p:cNvPr>
          <p:cNvSpPr>
            <a:spLocks noGrp="1"/>
          </p:cNvSpPr>
          <p:nvPr>
            <p:ph type="sldNum" sz="quarter" idx="12"/>
          </p:nvPr>
        </p:nvSpPr>
        <p:spPr/>
        <p:txBody>
          <a:bodyPr/>
          <a:lstStyle/>
          <a:p>
            <a:fld id="{265D3A23-B1C9-4CBB-A400-866945FC6A2B}" type="slidenum">
              <a:rPr lang="en-US" altLang="ja-JP" smtClean="0"/>
              <a:pPr/>
              <a:t>‹#›</a:t>
            </a:fld>
            <a:endParaRPr lang="en-US" altLang="ja-JP"/>
          </a:p>
        </p:txBody>
      </p:sp>
    </p:spTree>
    <p:extLst>
      <p:ext uri="{BB962C8B-B14F-4D97-AF65-F5344CB8AC3E}">
        <p14:creationId xmlns:p14="http://schemas.microsoft.com/office/powerpoint/2010/main" val="340417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0EC3389-E729-47F6-BA41-035E4D4CA0F3}"/>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222AEF-1583-4FAE-BB3F-B1DDF846C31E}"/>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168C16-505E-4A6C-83E8-87E0598A2938}"/>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50082EFB-6C67-4C81-A2F1-959307E8AAA3}"/>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060306A9-4CF4-4749-92F7-4572F238281D}"/>
              </a:ext>
            </a:extLst>
          </p:cNvPr>
          <p:cNvSpPr>
            <a:spLocks noGrp="1"/>
          </p:cNvSpPr>
          <p:nvPr>
            <p:ph type="sldNum" sz="quarter" idx="12"/>
          </p:nvPr>
        </p:nvSpPr>
        <p:spPr/>
        <p:txBody>
          <a:bodyPr/>
          <a:lstStyle/>
          <a:p>
            <a:fld id="{2BC613A6-148B-4E38-8C54-CF2C0BAA746D}" type="slidenum">
              <a:rPr lang="en-US" altLang="ja-JP" smtClean="0"/>
              <a:pPr/>
              <a:t>‹#›</a:t>
            </a:fld>
            <a:endParaRPr lang="en-US" altLang="ja-JP"/>
          </a:p>
        </p:txBody>
      </p:sp>
    </p:spTree>
    <p:extLst>
      <p:ext uri="{BB962C8B-B14F-4D97-AF65-F5344CB8AC3E}">
        <p14:creationId xmlns:p14="http://schemas.microsoft.com/office/powerpoint/2010/main" val="3107772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fld id="{808011A8-7F37-43E9-B7D2-849A426126AD}" type="slidenum">
              <a:rPr lang="en-US" altLang="ja-JP"/>
              <a:pPr/>
              <a:t>‹#›</a:t>
            </a:fld>
            <a:endParaRPr lang="en-US" altLang="ja-JP"/>
          </a:p>
        </p:txBody>
      </p:sp>
    </p:spTree>
    <p:extLst>
      <p:ext uri="{BB962C8B-B14F-4D97-AF65-F5344CB8AC3E}">
        <p14:creationId xmlns:p14="http://schemas.microsoft.com/office/powerpoint/2010/main" val="3788278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fld id="{5927CD7C-B58C-4AB1-8B19-5FCAC4811678}" type="slidenum">
              <a:rPr lang="en-US" altLang="ja-JP"/>
              <a:pPr/>
              <a:t>‹#›</a:t>
            </a:fld>
            <a:endParaRPr lang="en-US" altLang="ja-JP"/>
          </a:p>
        </p:txBody>
      </p:sp>
    </p:spTree>
    <p:extLst>
      <p:ext uri="{BB962C8B-B14F-4D97-AF65-F5344CB8AC3E}">
        <p14:creationId xmlns:p14="http://schemas.microsoft.com/office/powerpoint/2010/main" val="1559199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6553200" y="6245225"/>
            <a:ext cx="2133600" cy="476250"/>
          </a:xfrm>
        </p:spPr>
        <p:txBody>
          <a:bodyPr/>
          <a:lstStyle>
            <a:lvl1pPr>
              <a:defRPr/>
            </a:lvl1pPr>
          </a:lstStyle>
          <a:p>
            <a:fld id="{0BDD88EE-5464-4B4D-A9AE-FF1B2495970C}" type="slidenum">
              <a:rPr lang="en-US" altLang="ja-JP"/>
              <a:pPr/>
              <a:t>‹#›</a:t>
            </a:fld>
            <a:endParaRPr lang="en-US" altLang="ja-JP"/>
          </a:p>
        </p:txBody>
      </p:sp>
    </p:spTree>
    <p:extLst>
      <p:ext uri="{BB962C8B-B14F-4D97-AF65-F5344CB8AC3E}">
        <p14:creationId xmlns:p14="http://schemas.microsoft.com/office/powerpoint/2010/main" val="388020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D2AA21-5A46-4ACC-9D4F-85A0CAD281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0BCFF02-7C2B-44AF-9EE1-B57CC090F69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3980D6-43DD-4B8C-ABED-3F20662E069F}"/>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0DF5343C-061B-414D-8F99-B9E63F23C591}"/>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49626FCE-E356-4DAC-A730-53774C6EF6EC}"/>
              </a:ext>
            </a:extLst>
          </p:cNvPr>
          <p:cNvSpPr>
            <a:spLocks noGrp="1"/>
          </p:cNvSpPr>
          <p:nvPr>
            <p:ph type="sldNum" sz="quarter" idx="12"/>
          </p:nvPr>
        </p:nvSpPr>
        <p:spPr/>
        <p:txBody>
          <a:bodyPr/>
          <a:lstStyle/>
          <a:p>
            <a:fld id="{0130CF28-A5D1-427E-8F43-4F610B87DEAD}" type="slidenum">
              <a:rPr lang="en-US" altLang="ja-JP" smtClean="0"/>
              <a:pPr/>
              <a:t>‹#›</a:t>
            </a:fld>
            <a:endParaRPr lang="en-US" altLang="ja-JP"/>
          </a:p>
        </p:txBody>
      </p:sp>
    </p:spTree>
    <p:extLst>
      <p:ext uri="{BB962C8B-B14F-4D97-AF65-F5344CB8AC3E}">
        <p14:creationId xmlns:p14="http://schemas.microsoft.com/office/powerpoint/2010/main" val="424864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955C3D-B98F-4864-8A6C-916F5FB9ABC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E05DF0-A22C-4610-88A7-C2AF0A79378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CA41B30-E9FB-4909-931E-31FB9730A364}"/>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28271FD3-7A37-4A28-9CCB-1B8262C9BF1B}"/>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AD17601A-1712-442E-A42F-10CBED52D40F}"/>
              </a:ext>
            </a:extLst>
          </p:cNvPr>
          <p:cNvSpPr>
            <a:spLocks noGrp="1"/>
          </p:cNvSpPr>
          <p:nvPr>
            <p:ph type="sldNum" sz="quarter" idx="12"/>
          </p:nvPr>
        </p:nvSpPr>
        <p:spPr/>
        <p:txBody>
          <a:bodyPr/>
          <a:lstStyle/>
          <a:p>
            <a:fld id="{6B8D7D5E-D088-4EAC-A84F-F86131339A7D}" type="slidenum">
              <a:rPr lang="en-US" altLang="ja-JP" smtClean="0"/>
              <a:pPr/>
              <a:t>‹#›</a:t>
            </a:fld>
            <a:endParaRPr lang="en-US" altLang="ja-JP"/>
          </a:p>
        </p:txBody>
      </p:sp>
    </p:spTree>
    <p:extLst>
      <p:ext uri="{BB962C8B-B14F-4D97-AF65-F5344CB8AC3E}">
        <p14:creationId xmlns:p14="http://schemas.microsoft.com/office/powerpoint/2010/main" val="2793646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1FF02-4078-4AB8-AF51-E4FCC4865C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8EFE58-0862-4C2B-9BC1-1878F56FC8E7}"/>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4E2A80-7F30-49A2-93E3-321673DBA2FE}"/>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05F9982-C6D9-42D7-9176-AA34CE0EF36E}"/>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4F3FF264-1DAA-420F-84EA-C9B81EF00158}"/>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1E4219FC-A80E-4D27-AF08-002719008A61}"/>
              </a:ext>
            </a:extLst>
          </p:cNvPr>
          <p:cNvSpPr>
            <a:spLocks noGrp="1"/>
          </p:cNvSpPr>
          <p:nvPr>
            <p:ph type="sldNum" sz="quarter" idx="12"/>
          </p:nvPr>
        </p:nvSpPr>
        <p:spPr/>
        <p:txBody>
          <a:bodyPr/>
          <a:lstStyle/>
          <a:p>
            <a:fld id="{AF7ADFE8-DC9B-4B4E-8DE9-E56CB4B21CFA}" type="slidenum">
              <a:rPr lang="en-US" altLang="ja-JP" smtClean="0"/>
              <a:pPr/>
              <a:t>‹#›</a:t>
            </a:fld>
            <a:endParaRPr lang="en-US" altLang="ja-JP"/>
          </a:p>
        </p:txBody>
      </p:sp>
    </p:spTree>
    <p:extLst>
      <p:ext uri="{BB962C8B-B14F-4D97-AF65-F5344CB8AC3E}">
        <p14:creationId xmlns:p14="http://schemas.microsoft.com/office/powerpoint/2010/main" val="138544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7C9FF0-782C-467D-8429-5D9375EAF271}"/>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BE896AF-D63F-447B-A4D7-C250B37B3D2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2B5DFC9-7951-4B33-8033-9DBD70ED75F9}"/>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73BCB7-FB2E-4952-8B90-AEDA9299D2D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B3D36FD-4B65-4FA5-A8BD-9395B2F2C3D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3AFE4FD-4E26-4D5D-88FA-A742D77094FB}"/>
              </a:ext>
            </a:extLst>
          </p:cNvPr>
          <p:cNvSpPr>
            <a:spLocks noGrp="1"/>
          </p:cNvSpPr>
          <p:nvPr>
            <p:ph type="dt" sz="half" idx="10"/>
          </p:nvPr>
        </p:nvSpPr>
        <p:spPr/>
        <p:txBody>
          <a:bodyPr/>
          <a:lstStyle/>
          <a:p>
            <a:endParaRPr lang="en-US" altLang="ja-JP"/>
          </a:p>
        </p:txBody>
      </p:sp>
      <p:sp>
        <p:nvSpPr>
          <p:cNvPr id="8" name="フッター プレースホルダー 7">
            <a:extLst>
              <a:ext uri="{FF2B5EF4-FFF2-40B4-BE49-F238E27FC236}">
                <a16:creationId xmlns:a16="http://schemas.microsoft.com/office/drawing/2014/main" id="{435C03C9-CB24-48E3-AD3D-3C73AF880EDC}"/>
              </a:ext>
            </a:extLst>
          </p:cNvPr>
          <p:cNvSpPr>
            <a:spLocks noGrp="1"/>
          </p:cNvSpPr>
          <p:nvPr>
            <p:ph type="ftr" sz="quarter" idx="11"/>
          </p:nvPr>
        </p:nvSpPr>
        <p:spPr/>
        <p:txBody>
          <a:bodyPr/>
          <a:lstStyle/>
          <a:p>
            <a:endParaRPr lang="en-US" altLang="ja-JP"/>
          </a:p>
        </p:txBody>
      </p:sp>
      <p:sp>
        <p:nvSpPr>
          <p:cNvPr id="9" name="スライド番号プレースホルダー 8">
            <a:extLst>
              <a:ext uri="{FF2B5EF4-FFF2-40B4-BE49-F238E27FC236}">
                <a16:creationId xmlns:a16="http://schemas.microsoft.com/office/drawing/2014/main" id="{397CF94D-C837-4C43-9204-AA709E9D5986}"/>
              </a:ext>
            </a:extLst>
          </p:cNvPr>
          <p:cNvSpPr>
            <a:spLocks noGrp="1"/>
          </p:cNvSpPr>
          <p:nvPr>
            <p:ph type="sldNum" sz="quarter" idx="12"/>
          </p:nvPr>
        </p:nvSpPr>
        <p:spPr/>
        <p:txBody>
          <a:bodyPr/>
          <a:lstStyle/>
          <a:p>
            <a:fld id="{1ACA016B-3A2B-438C-BF74-810398DE702C}" type="slidenum">
              <a:rPr lang="en-US" altLang="ja-JP" smtClean="0"/>
              <a:pPr/>
              <a:t>‹#›</a:t>
            </a:fld>
            <a:endParaRPr lang="en-US" altLang="ja-JP"/>
          </a:p>
        </p:txBody>
      </p:sp>
    </p:spTree>
    <p:extLst>
      <p:ext uri="{BB962C8B-B14F-4D97-AF65-F5344CB8AC3E}">
        <p14:creationId xmlns:p14="http://schemas.microsoft.com/office/powerpoint/2010/main" val="366446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1ED461-2370-45CA-86C7-AD1C3CEEA7C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019A120-090F-4217-BBFF-29EA39BB7074}"/>
              </a:ext>
            </a:extLst>
          </p:cNvPr>
          <p:cNvSpPr>
            <a:spLocks noGrp="1"/>
          </p:cNvSpPr>
          <p:nvPr>
            <p:ph type="dt" sz="half" idx="10"/>
          </p:nvPr>
        </p:nvSpPr>
        <p:spPr/>
        <p:txBody>
          <a:bodyPr/>
          <a:lstStyle/>
          <a:p>
            <a:endParaRPr lang="en-US" altLang="ja-JP"/>
          </a:p>
        </p:txBody>
      </p:sp>
      <p:sp>
        <p:nvSpPr>
          <p:cNvPr id="4" name="フッター プレースホルダー 3">
            <a:extLst>
              <a:ext uri="{FF2B5EF4-FFF2-40B4-BE49-F238E27FC236}">
                <a16:creationId xmlns:a16="http://schemas.microsoft.com/office/drawing/2014/main" id="{176387B4-56E5-4603-ADDF-D89C67F2E72A}"/>
              </a:ext>
            </a:extLst>
          </p:cNvPr>
          <p:cNvSpPr>
            <a:spLocks noGrp="1"/>
          </p:cNvSpPr>
          <p:nvPr>
            <p:ph type="ftr" sz="quarter" idx="11"/>
          </p:nvPr>
        </p:nvSpPr>
        <p:spPr/>
        <p:txBody>
          <a:bodyPr/>
          <a:lstStyle/>
          <a:p>
            <a:endParaRPr lang="en-US" altLang="ja-JP"/>
          </a:p>
        </p:txBody>
      </p:sp>
      <p:sp>
        <p:nvSpPr>
          <p:cNvPr id="5" name="スライド番号プレースホルダー 4">
            <a:extLst>
              <a:ext uri="{FF2B5EF4-FFF2-40B4-BE49-F238E27FC236}">
                <a16:creationId xmlns:a16="http://schemas.microsoft.com/office/drawing/2014/main" id="{C6C5820F-EBF3-4184-8FBA-8F796F330C5E}"/>
              </a:ext>
            </a:extLst>
          </p:cNvPr>
          <p:cNvSpPr>
            <a:spLocks noGrp="1"/>
          </p:cNvSpPr>
          <p:nvPr>
            <p:ph type="sldNum" sz="quarter" idx="12"/>
          </p:nvPr>
        </p:nvSpPr>
        <p:spPr/>
        <p:txBody>
          <a:bodyPr/>
          <a:lstStyle/>
          <a:p>
            <a:fld id="{A49BC1BC-37BB-4A75-AED6-6E0E7E78528F}" type="slidenum">
              <a:rPr lang="en-US" altLang="ja-JP" smtClean="0"/>
              <a:pPr/>
              <a:t>‹#›</a:t>
            </a:fld>
            <a:endParaRPr lang="en-US" altLang="ja-JP"/>
          </a:p>
        </p:txBody>
      </p:sp>
    </p:spTree>
    <p:extLst>
      <p:ext uri="{BB962C8B-B14F-4D97-AF65-F5344CB8AC3E}">
        <p14:creationId xmlns:p14="http://schemas.microsoft.com/office/powerpoint/2010/main" val="182160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AB7BDF8-999C-413D-9A5B-4259DF6DA93E}"/>
              </a:ext>
            </a:extLst>
          </p:cNvPr>
          <p:cNvSpPr>
            <a:spLocks noGrp="1"/>
          </p:cNvSpPr>
          <p:nvPr>
            <p:ph type="dt" sz="half" idx="10"/>
          </p:nvPr>
        </p:nvSpPr>
        <p:spPr/>
        <p:txBody>
          <a:bodyPr/>
          <a:lstStyle/>
          <a:p>
            <a:endParaRPr lang="en-US" altLang="ja-JP"/>
          </a:p>
        </p:txBody>
      </p:sp>
      <p:sp>
        <p:nvSpPr>
          <p:cNvPr id="3" name="フッター プレースホルダー 2">
            <a:extLst>
              <a:ext uri="{FF2B5EF4-FFF2-40B4-BE49-F238E27FC236}">
                <a16:creationId xmlns:a16="http://schemas.microsoft.com/office/drawing/2014/main" id="{C9F9AE5C-A286-4BF7-9279-5FC62DE9BE24}"/>
              </a:ext>
            </a:extLst>
          </p:cNvPr>
          <p:cNvSpPr>
            <a:spLocks noGrp="1"/>
          </p:cNvSpPr>
          <p:nvPr>
            <p:ph type="ftr" sz="quarter" idx="11"/>
          </p:nvPr>
        </p:nvSpPr>
        <p:spPr/>
        <p:txBody>
          <a:bodyPr/>
          <a:lstStyle/>
          <a:p>
            <a:endParaRPr lang="en-US" altLang="ja-JP"/>
          </a:p>
        </p:txBody>
      </p:sp>
      <p:sp>
        <p:nvSpPr>
          <p:cNvPr id="4" name="スライド番号プレースホルダー 3">
            <a:extLst>
              <a:ext uri="{FF2B5EF4-FFF2-40B4-BE49-F238E27FC236}">
                <a16:creationId xmlns:a16="http://schemas.microsoft.com/office/drawing/2014/main" id="{09CF94BC-AE80-48FF-8BED-77A1A6737C52}"/>
              </a:ext>
            </a:extLst>
          </p:cNvPr>
          <p:cNvSpPr>
            <a:spLocks noGrp="1"/>
          </p:cNvSpPr>
          <p:nvPr>
            <p:ph type="sldNum" sz="quarter" idx="12"/>
          </p:nvPr>
        </p:nvSpPr>
        <p:spPr/>
        <p:txBody>
          <a:bodyPr/>
          <a:lstStyle/>
          <a:p>
            <a:fld id="{E7F06BD0-D1EF-4311-973F-E1BF96F924E1}" type="slidenum">
              <a:rPr lang="en-US" altLang="ja-JP" smtClean="0"/>
              <a:pPr/>
              <a:t>‹#›</a:t>
            </a:fld>
            <a:endParaRPr lang="en-US" altLang="ja-JP"/>
          </a:p>
        </p:txBody>
      </p:sp>
    </p:spTree>
    <p:extLst>
      <p:ext uri="{BB962C8B-B14F-4D97-AF65-F5344CB8AC3E}">
        <p14:creationId xmlns:p14="http://schemas.microsoft.com/office/powerpoint/2010/main" val="176762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21A80C-824C-4746-804C-37096D70E7EC}"/>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02654E0-BAAB-4312-8ED3-EC7CDA5B522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E0B2F48-C87D-4407-B5DB-FD6C376E1B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8195834-E186-48C0-B259-914B2B5BF6D9}"/>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966E81A2-99F7-4517-8470-14AAB7D1A4EE}"/>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B2741C86-6BB4-42A7-9BBA-FD2011AC794F}"/>
              </a:ext>
            </a:extLst>
          </p:cNvPr>
          <p:cNvSpPr>
            <a:spLocks noGrp="1"/>
          </p:cNvSpPr>
          <p:nvPr>
            <p:ph type="sldNum" sz="quarter" idx="12"/>
          </p:nvPr>
        </p:nvSpPr>
        <p:spPr/>
        <p:txBody>
          <a:bodyPr/>
          <a:lstStyle/>
          <a:p>
            <a:fld id="{265D3A23-B1C9-4CBB-A400-866945FC6A2B}" type="slidenum">
              <a:rPr lang="en-US" altLang="ja-JP" smtClean="0"/>
              <a:pPr/>
              <a:t>‹#›</a:t>
            </a:fld>
            <a:endParaRPr lang="en-US" altLang="ja-JP"/>
          </a:p>
        </p:txBody>
      </p:sp>
    </p:spTree>
    <p:extLst>
      <p:ext uri="{BB962C8B-B14F-4D97-AF65-F5344CB8AC3E}">
        <p14:creationId xmlns:p14="http://schemas.microsoft.com/office/powerpoint/2010/main" val="374159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4037C9-4157-46B9-9867-7A935D65708D}"/>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4AE8B6C-3D39-46A3-AB1E-683E47AD190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3B64AEF5-C922-44C9-A02C-8EA124079F3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E54EE60-8B6D-42D5-A946-8F96AEB5BA5A}"/>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A18D1741-185B-4D86-9876-B456DE0AABBD}"/>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7FCD7976-B719-47BB-8B03-1D3955D9F687}"/>
              </a:ext>
            </a:extLst>
          </p:cNvPr>
          <p:cNvSpPr>
            <a:spLocks noGrp="1"/>
          </p:cNvSpPr>
          <p:nvPr>
            <p:ph type="sldNum" sz="quarter" idx="12"/>
          </p:nvPr>
        </p:nvSpPr>
        <p:spPr/>
        <p:txBody>
          <a:bodyPr/>
          <a:lstStyle/>
          <a:p>
            <a:fld id="{6B66F78D-7537-4791-9950-F1669F33C5AE}" type="slidenum">
              <a:rPr lang="en-US" altLang="ja-JP" smtClean="0"/>
              <a:pPr/>
              <a:t>‹#›</a:t>
            </a:fld>
            <a:endParaRPr lang="en-US" altLang="ja-JP"/>
          </a:p>
        </p:txBody>
      </p:sp>
    </p:spTree>
    <p:extLst>
      <p:ext uri="{BB962C8B-B14F-4D97-AF65-F5344CB8AC3E}">
        <p14:creationId xmlns:p14="http://schemas.microsoft.com/office/powerpoint/2010/main" val="2873434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139B6BE-B377-4EDF-9CDE-A84F4FB92AC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0E49E2-E6BC-43F3-8590-5C9679D9B77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7E7308-2736-4098-B12D-0FB41F06737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ja-JP"/>
          </a:p>
        </p:txBody>
      </p:sp>
      <p:sp>
        <p:nvSpPr>
          <p:cNvPr id="5" name="フッター プレースホルダー 4">
            <a:extLst>
              <a:ext uri="{FF2B5EF4-FFF2-40B4-BE49-F238E27FC236}">
                <a16:creationId xmlns:a16="http://schemas.microsoft.com/office/drawing/2014/main" id="{C7142479-D6E3-4BFF-B65C-CA754EACE9C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ja-JP"/>
          </a:p>
        </p:txBody>
      </p:sp>
      <p:sp>
        <p:nvSpPr>
          <p:cNvPr id="6" name="スライド番号プレースホルダー 5">
            <a:extLst>
              <a:ext uri="{FF2B5EF4-FFF2-40B4-BE49-F238E27FC236}">
                <a16:creationId xmlns:a16="http://schemas.microsoft.com/office/drawing/2014/main" id="{E709F7E2-36C9-4E97-BCE9-5C9931C49CF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5D3A23-B1C9-4CBB-A400-866945FC6A2B}" type="slidenum">
              <a:rPr lang="en-US" altLang="ja-JP" smtClean="0"/>
              <a:pPr/>
              <a:t>‹#›</a:t>
            </a:fld>
            <a:endParaRPr lang="en-US" altLang="ja-JP"/>
          </a:p>
        </p:txBody>
      </p:sp>
    </p:spTree>
    <p:extLst>
      <p:ext uri="{BB962C8B-B14F-4D97-AF65-F5344CB8AC3E}">
        <p14:creationId xmlns:p14="http://schemas.microsoft.com/office/powerpoint/2010/main" val="114533526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dirty="0"/>
              <a:t>操作変数法</a:t>
            </a:r>
            <a:br>
              <a:rPr lang="en-US" altLang="ja-JP" dirty="0"/>
            </a:br>
            <a:r>
              <a:rPr lang="en-US" altLang="ja-JP" sz="3600" dirty="0"/>
              <a:t>Instrumental </a:t>
            </a:r>
            <a:r>
              <a:rPr lang="en-US" altLang="ja-JP" sz="3600" dirty="0" err="1"/>
              <a:t>VariablesMethod</a:t>
            </a:r>
            <a:endParaRPr lang="ja-JP" altLang="en-US" sz="4400" dirty="0"/>
          </a:p>
        </p:txBody>
      </p:sp>
      <p:sp>
        <p:nvSpPr>
          <p:cNvPr id="2051" name="Rectangle 3"/>
          <p:cNvSpPr>
            <a:spLocks noGrp="1" noChangeArrowheads="1"/>
          </p:cNvSpPr>
          <p:nvPr>
            <p:ph type="subTitle" idx="1"/>
          </p:nvPr>
        </p:nvSpPr>
        <p:spPr/>
        <p:txBody>
          <a:bodyPr/>
          <a:lstStyle/>
          <a:p>
            <a:endParaRPr lang="ja-JP"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a:t>操作変数法</a:t>
            </a:r>
            <a:r>
              <a:rPr lang="en-US" altLang="ja-JP"/>
              <a:t>(2)</a:t>
            </a:r>
          </a:p>
        </p:txBody>
      </p:sp>
      <mc:AlternateContent xmlns:mc="http://schemas.openxmlformats.org/markup-compatibility/2006" xmlns:a14="http://schemas.microsoft.com/office/drawing/2010/main">
        <mc:Choice Requires="a14">
          <p:sp>
            <p:nvSpPr>
              <p:cNvPr id="15363" name="Rectangle 3"/>
              <p:cNvSpPr>
                <a:spLocks noGrp="1" noChangeArrowheads="1"/>
              </p:cNvSpPr>
              <p:nvPr>
                <p:ph idx="1"/>
              </p:nvPr>
            </p:nvSpPr>
            <p:spPr>
              <a:xfrm>
                <a:off x="457200" y="1556792"/>
                <a:ext cx="8362950" cy="5040560"/>
              </a:xfrm>
            </p:spPr>
            <p:txBody>
              <a:bodyPr>
                <a:normAutofit fontScale="92500"/>
              </a:bodyPr>
              <a:lstStyle/>
              <a:p>
                <a:pPr>
                  <a:lnSpc>
                    <a:spcPct val="90000"/>
                  </a:lnSpc>
                </a:pPr>
                <a:r>
                  <a:rPr lang="ja-JP" altLang="en-US" sz="2400" dirty="0"/>
                  <a:t>賃金方程式の場合</a:t>
                </a:r>
              </a:p>
              <a:p>
                <a:pPr algn="ctr">
                  <a:buNone/>
                </a:pPr>
                <a14:m>
                  <m:oMath xmlns:m="http://schemas.openxmlformats.org/officeDocument/2006/math">
                    <m:func>
                      <m:funcPr>
                        <m:ctrlPr>
                          <a:rPr lang="en-US" altLang="ja-JP" sz="2400" i="1">
                            <a:latin typeface="Cambria Math" panose="02040503050406030204" pitchFamily="18" charset="0"/>
                          </a:rPr>
                        </m:ctrlPr>
                      </m:funcPr>
                      <m:fName>
                        <m:r>
                          <m:rPr>
                            <m:sty m:val="p"/>
                          </m:rPr>
                          <a:rPr lang="en-US" altLang="ja-JP" sz="2400">
                            <a:latin typeface="Cambria Math" panose="02040503050406030204" pitchFamily="18" charset="0"/>
                          </a:rPr>
                          <m:t>ln</m:t>
                        </m:r>
                      </m:fName>
                      <m:e>
                        <m:d>
                          <m:dPr>
                            <m:ctrlPr>
                              <a:rPr lang="en-US" altLang="ja-JP" sz="2400" i="1">
                                <a:latin typeface="Cambria Math" panose="02040503050406030204" pitchFamily="18" charset="0"/>
                              </a:rPr>
                            </m:ctrlPr>
                          </m:dPr>
                          <m:e>
                            <m:r>
                              <a:rPr lang="en-US" altLang="ja-JP" sz="2400" i="1">
                                <a:latin typeface="Cambria Math" panose="02040503050406030204" pitchFamily="18" charset="0"/>
                              </a:rPr>
                              <m:t>𝑤𝑎𝑔𝑒</m:t>
                            </m:r>
                          </m:e>
                        </m:d>
                        <m:r>
                          <a:rPr lang="en-US" altLang="ja-JP" sz="2400" i="1">
                            <a:latin typeface="Cambria Math" panose="02040503050406030204" pitchFamily="18" charset="0"/>
                          </a:rPr>
                          <m:t>=</m:t>
                        </m:r>
                        <m:r>
                          <a:rPr lang="en-US" altLang="ja-JP" sz="2400" i="1">
                            <a:latin typeface="Cambria Math" panose="02040503050406030204" pitchFamily="18" charset="0"/>
                          </a:rPr>
                          <m:t>𝑎</m:t>
                        </m:r>
                        <m:r>
                          <a:rPr lang="en-US" altLang="ja-JP" sz="2400" i="1">
                            <a:latin typeface="Cambria Math" panose="02040503050406030204" pitchFamily="18" charset="0"/>
                          </a:rPr>
                          <m:t>+</m:t>
                        </m:r>
                        <m:r>
                          <a:rPr lang="en-US" altLang="ja-JP" sz="2400" i="1">
                            <a:latin typeface="Cambria Math" panose="02040503050406030204" pitchFamily="18" charset="0"/>
                          </a:rPr>
                          <m:t>𝑏</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rPr>
                          <m:t>𝑒𝑑𝑢𝑐</m:t>
                        </m:r>
                        <m:r>
                          <a:rPr lang="en-US" altLang="ja-JP" sz="2400" i="1">
                            <a:latin typeface="Cambria Math" panose="02040503050406030204" pitchFamily="18" charset="0"/>
                          </a:rPr>
                          <m:t>+</m:t>
                        </m:r>
                        <m:r>
                          <a:rPr lang="en-US" altLang="ja-JP" sz="2400" b="0" i="1" smtClean="0">
                            <a:latin typeface="Cambria Math" panose="02040503050406030204" pitchFamily="18" charset="0"/>
                          </a:rPr>
                          <m:t>𝑢</m:t>
                        </m:r>
                      </m:e>
                    </m:func>
                    <m:r>
                      <a:rPr lang="en-US" altLang="ja-JP" sz="2400" i="1">
                        <a:latin typeface="Cambria Math" panose="02040503050406030204" pitchFamily="18" charset="0"/>
                      </a:rPr>
                      <m:t> </m:t>
                    </m:r>
                  </m:oMath>
                </a14:m>
                <a:r>
                  <a:rPr lang="ja-JP" altLang="en-US" sz="2400" dirty="0"/>
                  <a:t>		</a:t>
                </a:r>
                <a:endParaRPr lang="en-US" altLang="ja-JP" sz="2400" dirty="0"/>
              </a:p>
              <a:p>
                <a:pPr>
                  <a:lnSpc>
                    <a:spcPct val="90000"/>
                  </a:lnSpc>
                  <a:buFontTx/>
                  <a:buNone/>
                </a:pPr>
                <a:r>
                  <a:rPr lang="en-US" altLang="ja-JP" sz="2400" dirty="0"/>
                  <a:t>		</a:t>
                </a:r>
                <a:r>
                  <a:rPr lang="ja-JP" altLang="en-US" sz="2400" dirty="0"/>
                  <a:t>誤差項</a:t>
                </a:r>
                <a:r>
                  <a:rPr lang="en-US" altLang="ja-JP" sz="2400" i="1" dirty="0">
                    <a:latin typeface="Times New Roman" panose="02020603050405020304" pitchFamily="18" charset="0"/>
                    <a:cs typeface="Times New Roman" panose="02020603050405020304" pitchFamily="18" charset="0"/>
                  </a:rPr>
                  <a:t>u</a:t>
                </a:r>
                <a:r>
                  <a:rPr lang="en-US" altLang="ja-JP" sz="2400" dirty="0">
                    <a:sym typeface="Wingdings" panose="05000000000000000000" pitchFamily="2" charset="2"/>
                  </a:rPr>
                  <a:t></a:t>
                </a:r>
                <a:r>
                  <a:rPr lang="ja-JP" altLang="en-US" sz="2400" dirty="0"/>
                  <a:t>能力を反映しているとする</a:t>
                </a:r>
              </a:p>
              <a:p>
                <a:pPr>
                  <a:lnSpc>
                    <a:spcPct val="90000"/>
                  </a:lnSpc>
                </a:pPr>
                <a:r>
                  <a:rPr lang="ja-JP" altLang="en-US" sz="2400" dirty="0"/>
                  <a:t>操作変数として望ましい性質</a:t>
                </a:r>
              </a:p>
              <a:p>
                <a:pPr>
                  <a:lnSpc>
                    <a:spcPct val="90000"/>
                  </a:lnSpc>
                  <a:buFontTx/>
                  <a:buNone/>
                </a:pPr>
                <a:r>
                  <a:rPr lang="ja-JP" altLang="en-US" sz="2400" dirty="0"/>
                  <a:t>		</a:t>
                </a:r>
                <a:r>
                  <a:rPr lang="en-US" altLang="ja-JP" sz="2400" dirty="0"/>
                  <a:t>(a)  </a:t>
                </a:r>
                <a:r>
                  <a:rPr lang="en-US" altLang="ja-JP" sz="2400" i="1" dirty="0">
                    <a:latin typeface="Times New Roman" panose="02020603050405020304" pitchFamily="18" charset="0"/>
                    <a:cs typeface="Times New Roman" panose="02020603050405020304" pitchFamily="18" charset="0"/>
                  </a:rPr>
                  <a:t>u</a:t>
                </a:r>
                <a:r>
                  <a:rPr lang="ja-JP" altLang="en-US" sz="2400" dirty="0"/>
                  <a:t>（能力等）と無相関</a:t>
                </a:r>
              </a:p>
              <a:p>
                <a:pPr>
                  <a:lnSpc>
                    <a:spcPct val="90000"/>
                  </a:lnSpc>
                  <a:buFontTx/>
                  <a:buNone/>
                </a:pPr>
                <a:r>
                  <a:rPr lang="ja-JP" altLang="en-US" sz="2400" dirty="0"/>
                  <a:t>		</a:t>
                </a:r>
                <a:r>
                  <a:rPr lang="en-US" altLang="ja-JP" sz="2400" dirty="0"/>
                  <a:t>(b)  </a:t>
                </a:r>
                <a:r>
                  <a:rPr lang="en-US" altLang="ja-JP" sz="2400" i="1" dirty="0" err="1">
                    <a:latin typeface="Times New Roman" panose="02020603050405020304" pitchFamily="18" charset="0"/>
                    <a:cs typeface="Times New Roman" panose="02020603050405020304" pitchFamily="18" charset="0"/>
                  </a:rPr>
                  <a:t>educ</a:t>
                </a:r>
                <a:r>
                  <a:rPr lang="en-US" altLang="ja-JP" sz="2400" dirty="0"/>
                  <a:t> </a:t>
                </a:r>
                <a:r>
                  <a:rPr lang="ja-JP" altLang="en-US" sz="2400" dirty="0"/>
                  <a:t>と相関がある</a:t>
                </a:r>
              </a:p>
              <a:p>
                <a:pPr>
                  <a:lnSpc>
                    <a:spcPct val="90000"/>
                  </a:lnSpc>
                </a:pPr>
                <a:r>
                  <a:rPr lang="ja-JP" altLang="en-US" sz="2400" dirty="0"/>
                  <a:t>どの変数が望ましいかはわからない。</a:t>
                </a:r>
                <a:r>
                  <a:rPr lang="en-US" altLang="ja-JP" sz="2400" dirty="0"/>
                  <a:t>(a)</a:t>
                </a:r>
                <a:r>
                  <a:rPr lang="ja-JP" altLang="en-US" sz="2400" dirty="0"/>
                  <a:t>の</a:t>
                </a:r>
                <a:r>
                  <a:rPr lang="en-US" altLang="ja-JP" sz="2400" dirty="0" err="1">
                    <a:latin typeface="Times New Roman" pitchFamily="18" charset="0"/>
                  </a:rPr>
                  <a:t>cov</a:t>
                </a:r>
                <a:r>
                  <a:rPr lang="en-US" altLang="ja-JP" sz="2400" dirty="0">
                    <a:latin typeface="Times New Roman" pitchFamily="18" charset="0"/>
                  </a:rPr>
                  <a:t>(</a:t>
                </a:r>
                <a:r>
                  <a:rPr lang="en-US" altLang="ja-JP" sz="2400" i="1" dirty="0" err="1">
                    <a:latin typeface="Times New Roman" pitchFamily="18" charset="0"/>
                  </a:rPr>
                  <a:t>u</a:t>
                </a:r>
                <a:r>
                  <a:rPr lang="en-US" altLang="ja-JP" sz="2400" dirty="0" err="1">
                    <a:latin typeface="Times New Roman" pitchFamily="18" charset="0"/>
                  </a:rPr>
                  <a:t>,</a:t>
                </a:r>
                <a:r>
                  <a:rPr lang="en-US" altLang="ja-JP" sz="2400" i="1" dirty="0" err="1">
                    <a:latin typeface="Times New Roman" pitchFamily="18" charset="0"/>
                  </a:rPr>
                  <a:t>z</a:t>
                </a:r>
                <a:r>
                  <a:rPr lang="en-US" altLang="ja-JP" sz="2400" dirty="0">
                    <a:latin typeface="Times New Roman" pitchFamily="18" charset="0"/>
                  </a:rPr>
                  <a:t>)</a:t>
                </a:r>
                <a:r>
                  <a:rPr lang="en-US" altLang="ja-JP" sz="2400" dirty="0">
                    <a:cs typeface="Arial" charset="0"/>
                  </a:rPr>
                  <a:t>≠</a:t>
                </a:r>
                <a:r>
                  <a:rPr lang="en-US" altLang="ja-JP" sz="2400" dirty="0">
                    <a:latin typeface="Times New Roman" pitchFamily="18" charset="0"/>
                    <a:cs typeface="Arial" charset="0"/>
                  </a:rPr>
                  <a:t>0</a:t>
                </a:r>
                <a:r>
                  <a:rPr lang="ja-JP" altLang="en-US" sz="2400" dirty="0"/>
                  <a:t>をテストすることはできない。しかし，</a:t>
                </a:r>
                <a:r>
                  <a:rPr lang="en-US" altLang="ja-JP" sz="2400" dirty="0"/>
                  <a:t>(b)</a:t>
                </a:r>
                <a:r>
                  <a:rPr lang="ja-JP" altLang="en-US" sz="2400" dirty="0"/>
                  <a:t>は確かめることができる。</a:t>
                </a:r>
              </a:p>
              <a:p>
                <a:pPr>
                  <a:lnSpc>
                    <a:spcPct val="90000"/>
                  </a:lnSpc>
                </a:pPr>
                <a:r>
                  <a:rPr lang="ja-JP" altLang="en-US" sz="2400" dirty="0"/>
                  <a:t>操作変数の候補</a:t>
                </a:r>
              </a:p>
              <a:p>
                <a:pPr lvl="1">
                  <a:lnSpc>
                    <a:spcPct val="90000"/>
                  </a:lnSpc>
                </a:pPr>
                <a:r>
                  <a:rPr lang="ja-JP" altLang="en-US" sz="2000" dirty="0"/>
                  <a:t>誕生日             　     </a:t>
                </a:r>
                <a:r>
                  <a:rPr lang="en-US" altLang="ja-JP" sz="2000" dirty="0"/>
                  <a:t>(b)</a:t>
                </a:r>
                <a:r>
                  <a:rPr lang="ja-JP" altLang="en-US" sz="2000" dirty="0"/>
                  <a:t>が満たされない　　</a:t>
                </a:r>
              </a:p>
              <a:p>
                <a:pPr lvl="1">
                  <a:lnSpc>
                    <a:spcPct val="90000"/>
                  </a:lnSpc>
                </a:pPr>
                <a:r>
                  <a:rPr lang="ja-JP" altLang="en-US" sz="2000" dirty="0"/>
                  <a:t>父親・母親の学歴　 </a:t>
                </a:r>
                <a:r>
                  <a:rPr lang="en-US" altLang="ja-JP" sz="2000" dirty="0"/>
                  <a:t>(a)</a:t>
                </a:r>
                <a:r>
                  <a:rPr lang="ja-JP" altLang="en-US" sz="2000" dirty="0"/>
                  <a:t>が満たされない（遺伝的要因）</a:t>
                </a:r>
              </a:p>
              <a:p>
                <a:pPr lvl="1">
                  <a:lnSpc>
                    <a:spcPct val="90000"/>
                  </a:lnSpc>
                </a:pPr>
                <a:r>
                  <a:rPr lang="ja-JP" altLang="en-US" sz="2000" dirty="0"/>
                  <a:t>兄弟の数　　　　    </a:t>
                </a:r>
                <a:r>
                  <a:rPr lang="en-US" altLang="ja-JP" sz="2000" dirty="0"/>
                  <a:t>(a) </a:t>
                </a:r>
                <a:r>
                  <a:rPr lang="ja-JP" altLang="en-US" sz="2000" dirty="0"/>
                  <a:t>も </a:t>
                </a:r>
                <a:r>
                  <a:rPr lang="en-US" altLang="ja-JP" sz="2000" dirty="0"/>
                  <a:t>(b)</a:t>
                </a:r>
                <a:r>
                  <a:rPr lang="ja-JP" altLang="en-US" sz="2000" dirty="0"/>
                  <a:t>も満たされる</a:t>
                </a:r>
                <a:r>
                  <a:rPr lang="en-US" altLang="ja-JP" sz="2000" dirty="0"/>
                  <a:t>?</a:t>
                </a:r>
              </a:p>
              <a:p>
                <a:pPr lvl="2"/>
                <a:r>
                  <a:rPr lang="ja-JP" altLang="en-US" sz="1800" dirty="0"/>
                  <a:t>兄弟の数</a:t>
                </a:r>
                <a:r>
                  <a:rPr lang="ja-JP" altLang="en-US" sz="1800" dirty="0">
                    <a:sym typeface="Wingdings" pitchFamily="2" charset="2"/>
                  </a:rPr>
                  <a:t></a:t>
                </a:r>
                <a:r>
                  <a:rPr lang="en-US" altLang="ja-JP" sz="1800" dirty="0" err="1">
                    <a:sym typeface="Wingdings" pitchFamily="2" charset="2"/>
                  </a:rPr>
                  <a:t>educ</a:t>
                </a:r>
                <a:r>
                  <a:rPr lang="ja-JP" altLang="en-US" sz="1800" dirty="0">
                    <a:sym typeface="Wingdings" pitchFamily="2" charset="2"/>
                  </a:rPr>
                  <a:t>と相関あり（兄弟数が多い</a:t>
                </a:r>
                <a:r>
                  <a:rPr lang="en-US" altLang="ja-JP" sz="1800" dirty="0">
                    <a:sym typeface="Wingdings" panose="05000000000000000000" pitchFamily="2" charset="2"/>
                  </a:rPr>
                  <a:t></a:t>
                </a:r>
                <a:r>
                  <a:rPr lang="ja-JP" altLang="en-US" sz="1800" dirty="0">
                    <a:sym typeface="Wingdings" pitchFamily="2" charset="2"/>
                  </a:rPr>
                  <a:t>学費がかさむ</a:t>
                </a:r>
                <a:r>
                  <a:rPr lang="en-US" altLang="ja-JP" sz="1800" dirty="0">
                    <a:sym typeface="Wingdings" panose="05000000000000000000" pitchFamily="2" charset="2"/>
                  </a:rPr>
                  <a:t></a:t>
                </a:r>
                <a:r>
                  <a:rPr lang="ja-JP" altLang="en-US" sz="1800" dirty="0">
                    <a:sym typeface="Wingdings" pitchFamily="2" charset="2"/>
                  </a:rPr>
                  <a:t>マイナスの相関），一方で能力と無相関と想定される</a:t>
                </a:r>
              </a:p>
            </p:txBody>
          </p:sp>
        </mc:Choice>
        <mc:Fallback xmlns="">
          <p:sp>
            <p:nvSpPr>
              <p:cNvPr id="15363" name="Rectangle 3"/>
              <p:cNvSpPr>
                <a:spLocks noGrp="1" noRot="1" noChangeAspect="1" noMove="1" noResize="1" noEditPoints="1" noAdjustHandles="1" noChangeArrowheads="1" noChangeShapeType="1" noTextEdit="1"/>
              </p:cNvSpPr>
              <p:nvPr>
                <p:ph idx="1"/>
              </p:nvPr>
            </p:nvSpPr>
            <p:spPr>
              <a:xfrm>
                <a:off x="457200" y="1556792"/>
                <a:ext cx="8362950" cy="5040560"/>
              </a:xfrm>
              <a:blipFill>
                <a:blip r:embed="rId2"/>
                <a:stretch>
                  <a:fillRect l="-802" t="-1330" b="-363"/>
                </a:stretch>
              </a:blipFill>
            </p:spPr>
            <p:txBody>
              <a:bodyPr/>
              <a:lstStyle/>
              <a:p>
                <a:r>
                  <a:rPr lang="ja-JP" alt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dirty="0"/>
              <a:t>操作変数法</a:t>
            </a:r>
            <a:r>
              <a:rPr lang="en-US" altLang="ja-JP" dirty="0"/>
              <a:t>(3)</a:t>
            </a:r>
          </a:p>
        </p:txBody>
      </p:sp>
      <mc:AlternateContent xmlns:mc="http://schemas.openxmlformats.org/markup-compatibility/2006" xmlns:a14="http://schemas.microsoft.com/office/drawing/2010/main">
        <mc:Choice Requires="a14">
          <p:sp>
            <p:nvSpPr>
              <p:cNvPr id="8" name="コンテンツ プレースホルダー 7">
                <a:extLst>
                  <a:ext uri="{FF2B5EF4-FFF2-40B4-BE49-F238E27FC236}">
                    <a16:creationId xmlns:a16="http://schemas.microsoft.com/office/drawing/2014/main" id="{BCA9136F-1ABE-4541-9201-171AF6F7C708}"/>
                  </a:ext>
                </a:extLst>
              </p:cNvPr>
              <p:cNvSpPr>
                <a:spLocks noGrp="1"/>
              </p:cNvSpPr>
              <p:nvPr>
                <p:ph idx="1"/>
              </p:nvPr>
            </p:nvSpPr>
            <p:spPr>
              <a:xfrm>
                <a:off x="628650" y="1340768"/>
                <a:ext cx="7886700" cy="5040560"/>
              </a:xfrm>
            </p:spPr>
            <p:txBody>
              <a:bodyPr>
                <a:normAutofit fontScale="85000" lnSpcReduction="20000"/>
              </a:bodyPr>
              <a:lstStyle/>
              <a:p>
                <a:pPr marL="0" indent="0">
                  <a:buNone/>
                </a:pPr>
                <a:r>
                  <a:rPr kumimoji="1" lang="ja-JP" altLang="en-US" sz="2200" dirty="0"/>
                  <a:t>重回帰の場合</a:t>
                </a:r>
                <a:endParaRPr kumimoji="1" lang="en-US" altLang="ja-JP" sz="2200" dirty="0"/>
              </a:p>
              <a:p>
                <a:pPr marL="0" indent="0">
                  <a:buNone/>
                </a:pPr>
                <a14:m>
                  <m:oMathPara xmlns:m="http://schemas.openxmlformats.org/officeDocument/2006/math">
                    <m:oMathParaPr>
                      <m:jc m:val="centerGroup"/>
                    </m:oMathParaPr>
                    <m:oMath xmlns:m="http://schemas.openxmlformats.org/officeDocument/2006/math">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𝑋</m:t>
                      </m:r>
                      <m:r>
                        <a:rPr lang="ja-JP" altLang="en-US" sz="2800" i="1">
                          <a:solidFill>
                            <a:srgbClr val="000000"/>
                          </a:solidFill>
                          <a:latin typeface="Cambria Math" panose="02040503050406030204" pitchFamily="18" charset="0"/>
                        </a:rPr>
                        <m:t>𝛽</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𝑢</m:t>
                      </m:r>
                    </m:oMath>
                  </m:oMathPara>
                </a14:m>
                <a:endParaRPr lang="en-US" altLang="ja-JP" dirty="0"/>
              </a:p>
              <a:p>
                <a:pPr marL="0" indent="0">
                  <a:buNone/>
                </a:pPr>
                <a:endParaRPr lang="en-US" altLang="ja-JP" dirty="0"/>
              </a:p>
              <a:p>
                <a:pPr marL="0" indent="0">
                  <a:buNone/>
                </a:pPr>
                <a:r>
                  <a:rPr lang="ja-JP" altLang="en-US" sz="2200" dirty="0"/>
                  <a:t>操作変数の満たすべき条件</a:t>
                </a:r>
                <a:endParaRPr lang="en-US" altLang="ja-JP" sz="2200" dirty="0"/>
              </a:p>
              <a:p>
                <a:pPr marL="0" indent="0" algn="ctr">
                  <a:buNone/>
                </a:pPr>
                <a14:m>
                  <m:oMath xmlns:m="http://schemas.openxmlformats.org/officeDocument/2006/math">
                    <m:r>
                      <m:rPr>
                        <m:nor/>
                      </m:rPr>
                      <a:rPr lang="ja-JP" altLang="en-US" sz="2800">
                        <a:solidFill>
                          <a:srgbClr val="000000"/>
                        </a:solidFill>
                        <a:latin typeface="Cambria Math" panose="02040503050406030204" pitchFamily="18" charset="0"/>
                      </a:rPr>
                      <m:t>plim</m:t>
                    </m:r>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𝑛</m:t>
                            </m:r>
                          </m:den>
                        </m:f>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𝑍</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𝑋</m:t>
                        </m:r>
                      </m:e>
                    </m:d>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𝑂</m:t>
                    </m:r>
                  </m:oMath>
                </a14:m>
                <a:r>
                  <a:rPr lang="en-US" altLang="ja-JP" sz="2800" b="0" i="0" dirty="0">
                    <a:solidFill>
                      <a:srgbClr val="000000"/>
                    </a:solidFill>
                    <a:latin typeface="Cambria Math" panose="02040503050406030204" pitchFamily="18" charset="0"/>
                  </a:rPr>
                  <a:t>,  </a:t>
                </a:r>
                <a14:m>
                  <m:oMath xmlns:m="http://schemas.openxmlformats.org/officeDocument/2006/math">
                    <m:r>
                      <m:rPr>
                        <m:nor/>
                      </m:rPr>
                      <a:rPr lang="ja-JP" altLang="en-US" sz="2800">
                        <a:solidFill>
                          <a:srgbClr val="000000"/>
                        </a:solidFill>
                        <a:latin typeface="Cambria Math" panose="02040503050406030204" pitchFamily="18" charset="0"/>
                      </a:rPr>
                      <m:t>plim</m:t>
                    </m:r>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𝑛</m:t>
                            </m:r>
                          </m:den>
                        </m:f>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𝑍</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𝑢</m:t>
                        </m:r>
                      </m:e>
                    </m:d>
                    <m:r>
                      <a:rPr lang="ja-JP" altLang="en-US" sz="2800" i="1">
                        <a:solidFill>
                          <a:srgbClr val="000000"/>
                        </a:solidFill>
                        <a:latin typeface="Cambria Math" panose="02040503050406030204" pitchFamily="18" charset="0"/>
                      </a:rPr>
                      <m:t>=0</m:t>
                    </m:r>
                  </m:oMath>
                </a14:m>
                <a:endParaRPr lang="en-US" altLang="ja-JP" sz="2800" dirty="0"/>
              </a:p>
              <a:p>
                <a:pPr marL="0" indent="0">
                  <a:buNone/>
                </a:pPr>
                <a:endParaRPr lang="en-US" altLang="ja-JP" dirty="0"/>
              </a:p>
              <a:p>
                <a:pPr marL="0" indent="0">
                  <a:buNone/>
                </a:pPr>
                <a:r>
                  <a:rPr lang="ja-JP" altLang="en-US" sz="2200" dirty="0"/>
                  <a:t>操作変数法と</a:t>
                </a:r>
                <a:r>
                  <a:rPr lang="en-US" altLang="ja-JP" sz="2200" dirty="0"/>
                  <a:t>OLS</a:t>
                </a:r>
                <a:r>
                  <a:rPr lang="ja-JP" altLang="en-US" sz="2200" dirty="0"/>
                  <a:t>による推定量の比較</a:t>
                </a:r>
              </a:p>
              <a:p>
                <a:pPr marL="0" indent="0">
                  <a:lnSpc>
                    <a:spcPct val="150000"/>
                  </a:lnSpc>
                  <a:buNone/>
                </a:pPr>
                <a14:m>
                  <m:oMathPara xmlns:m="http://schemas.openxmlformats.org/officeDocument/2006/math">
                    <m:oMathParaPr>
                      <m:jc m:val="centerGroup"/>
                    </m:oMathParaPr>
                    <m:oMath xmlns:m="http://schemas.openxmlformats.org/officeDocument/2006/math">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𝑏</m:t>
                          </m:r>
                        </m:e>
                        <m:sub>
                          <m:r>
                            <a:rPr lang="ja-JP" altLang="en-US" sz="2800" i="1">
                              <a:solidFill>
                                <a:srgbClr val="000000"/>
                              </a:solidFill>
                              <a:latin typeface="Cambria Math" panose="02040503050406030204" pitchFamily="18" charset="0"/>
                            </a:rPr>
                            <m:t>𝐼𝑉</m:t>
                          </m:r>
                        </m:sub>
                      </m:sSub>
                      <m:r>
                        <a:rPr lang="ja-JP" altLang="en-US" sz="2800" i="1">
                          <a:solidFill>
                            <a:srgbClr val="000000"/>
                          </a:solidFill>
                          <a:latin typeface="Cambria Math" panose="02040503050406030204" pitchFamily="18" charset="0"/>
                        </a:rPr>
                        <m:t>=</m:t>
                      </m:r>
                      <m:sSup>
                        <m:sSupPr>
                          <m:ctrlPr>
                            <a:rPr lang="ja-JP" altLang="en-US" sz="2800" i="1">
                              <a:solidFill>
                                <a:srgbClr val="000000"/>
                              </a:solidFill>
                              <a:latin typeface="Cambria Math" panose="02040503050406030204" pitchFamily="18" charset="0"/>
                            </a:rPr>
                          </m:ctrlPr>
                        </m:sSupPr>
                        <m:e>
                          <m:d>
                            <m:dPr>
                              <m:ctrlPr>
                                <a:rPr lang="ja-JP" altLang="en-US" sz="2800" i="1">
                                  <a:solidFill>
                                    <a:srgbClr val="000000"/>
                                  </a:solidFill>
                                  <a:latin typeface="Cambria Math" panose="02040503050406030204" pitchFamily="18" charset="0"/>
                                </a:rPr>
                              </m:ctrlPr>
                            </m:dPr>
                            <m:e>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𝑍</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𝑋</m:t>
                              </m:r>
                            </m:e>
                          </m:d>
                        </m:e>
                        <m:sup>
                          <m:r>
                            <a:rPr lang="ja-JP" altLang="en-US" sz="2800" i="1">
                              <a:solidFill>
                                <a:srgbClr val="000000"/>
                              </a:solidFill>
                              <a:latin typeface="Cambria Math" panose="02040503050406030204" pitchFamily="18" charset="0"/>
                            </a:rPr>
                            <m:t>−1</m:t>
                          </m:r>
                        </m:sup>
                      </m:sSup>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𝑍</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𝛽</m:t>
                      </m:r>
                      <m:r>
                        <a:rPr lang="ja-JP" altLang="en-US" sz="2800" i="1">
                          <a:solidFill>
                            <a:srgbClr val="000000"/>
                          </a:solidFill>
                          <a:latin typeface="Cambria Math" panose="02040503050406030204" pitchFamily="18" charset="0"/>
                        </a:rPr>
                        <m:t>+</m:t>
                      </m:r>
                      <m:sSup>
                        <m:sSupPr>
                          <m:ctrlPr>
                            <a:rPr lang="ja-JP" altLang="en-US" sz="2800" i="1">
                              <a:solidFill>
                                <a:srgbClr val="000000"/>
                              </a:solidFill>
                              <a:latin typeface="Cambria Math" panose="02040503050406030204" pitchFamily="18" charset="0"/>
                            </a:rPr>
                          </m:ctrlPr>
                        </m:sSupPr>
                        <m:e>
                          <m:d>
                            <m:dPr>
                              <m:ctrlPr>
                                <a:rPr lang="ja-JP" altLang="en-US" sz="2800" i="1">
                                  <a:solidFill>
                                    <a:srgbClr val="000000"/>
                                  </a:solidFill>
                                  <a:latin typeface="Cambria Math" panose="02040503050406030204" pitchFamily="18" charset="0"/>
                                </a:rPr>
                              </m:ctrlPr>
                            </m:dPr>
                            <m:e>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𝑍</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𝑋</m:t>
                              </m:r>
                            </m:e>
                          </m:d>
                        </m:e>
                        <m:sup>
                          <m:r>
                            <a:rPr lang="ja-JP" altLang="en-US" sz="2800" i="1">
                              <a:solidFill>
                                <a:srgbClr val="000000"/>
                              </a:solidFill>
                              <a:latin typeface="Cambria Math" panose="02040503050406030204" pitchFamily="18" charset="0"/>
                            </a:rPr>
                            <m:t>−1</m:t>
                          </m:r>
                        </m:sup>
                      </m:sSup>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𝑍</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𝑢</m:t>
                      </m:r>
                    </m:oMath>
                    <m:oMath xmlns:m="http://schemas.openxmlformats.org/officeDocument/2006/math">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𝑏</m:t>
                          </m:r>
                        </m:e>
                        <m:sub>
                          <m:r>
                            <m:rPr>
                              <m:nor/>
                            </m:rPr>
                            <a:rPr lang="ja-JP" altLang="en-US" sz="2800">
                              <a:solidFill>
                                <a:srgbClr val="000000"/>
                              </a:solidFill>
                              <a:latin typeface="Cambria Math" panose="02040503050406030204" pitchFamily="18" charset="0"/>
                            </a:rPr>
                            <m:t>OLS</m:t>
                          </m:r>
                        </m:sub>
                      </m:sSub>
                      <m:r>
                        <a:rPr lang="ja-JP" altLang="en-US" sz="2800" i="1">
                          <a:solidFill>
                            <a:srgbClr val="000000"/>
                          </a:solidFill>
                          <a:latin typeface="Cambria Math" panose="02040503050406030204" pitchFamily="18" charset="0"/>
                        </a:rPr>
                        <m:t>=</m:t>
                      </m:r>
                      <m:sSup>
                        <m:sSupPr>
                          <m:ctrlPr>
                            <a:rPr lang="ja-JP" altLang="en-US" sz="2800" i="1">
                              <a:solidFill>
                                <a:srgbClr val="000000"/>
                              </a:solidFill>
                              <a:latin typeface="Cambria Math" panose="02040503050406030204" pitchFamily="18" charset="0"/>
                            </a:rPr>
                          </m:ctrlPr>
                        </m:sSupPr>
                        <m:e>
                          <m:d>
                            <m:dPr>
                              <m:ctrlPr>
                                <a:rPr lang="ja-JP" altLang="en-US" sz="2800" i="1">
                                  <a:solidFill>
                                    <a:srgbClr val="000000"/>
                                  </a:solidFill>
                                  <a:latin typeface="Cambria Math" panose="02040503050406030204" pitchFamily="18" charset="0"/>
                                </a:rPr>
                              </m:ctrlPr>
                            </m:dPr>
                            <m:e>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𝑋</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𝑋</m:t>
                              </m:r>
                            </m:e>
                          </m:d>
                        </m:e>
                        <m:sup>
                          <m:r>
                            <a:rPr lang="ja-JP" altLang="en-US" sz="2800" i="1">
                              <a:solidFill>
                                <a:srgbClr val="000000"/>
                              </a:solidFill>
                              <a:latin typeface="Cambria Math" panose="02040503050406030204" pitchFamily="18" charset="0"/>
                            </a:rPr>
                            <m:t>−1</m:t>
                          </m:r>
                        </m:sup>
                      </m:sSup>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𝑋</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𝛽</m:t>
                      </m:r>
                      <m:r>
                        <a:rPr lang="ja-JP" altLang="en-US" sz="2800" i="1">
                          <a:solidFill>
                            <a:srgbClr val="000000"/>
                          </a:solidFill>
                          <a:latin typeface="Cambria Math" panose="02040503050406030204" pitchFamily="18" charset="0"/>
                        </a:rPr>
                        <m:t>+</m:t>
                      </m:r>
                      <m:sSup>
                        <m:sSupPr>
                          <m:ctrlPr>
                            <a:rPr lang="ja-JP" altLang="en-US" sz="2800" i="1">
                              <a:solidFill>
                                <a:srgbClr val="000000"/>
                              </a:solidFill>
                              <a:latin typeface="Cambria Math" panose="02040503050406030204" pitchFamily="18" charset="0"/>
                            </a:rPr>
                          </m:ctrlPr>
                        </m:sSupPr>
                        <m:e>
                          <m:d>
                            <m:dPr>
                              <m:ctrlPr>
                                <a:rPr lang="ja-JP" altLang="en-US" sz="2800" i="1">
                                  <a:solidFill>
                                    <a:srgbClr val="000000"/>
                                  </a:solidFill>
                                  <a:latin typeface="Cambria Math" panose="02040503050406030204" pitchFamily="18" charset="0"/>
                                </a:rPr>
                              </m:ctrlPr>
                            </m:dPr>
                            <m:e>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𝑋</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𝑋</m:t>
                              </m:r>
                            </m:e>
                          </m:d>
                        </m:e>
                        <m:sup>
                          <m:r>
                            <a:rPr lang="ja-JP" altLang="en-US" sz="2800" i="1">
                              <a:solidFill>
                                <a:srgbClr val="000000"/>
                              </a:solidFill>
                              <a:latin typeface="Cambria Math" panose="02040503050406030204" pitchFamily="18" charset="0"/>
                            </a:rPr>
                            <m:t>−1</m:t>
                          </m:r>
                        </m:sup>
                      </m:sSup>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𝑋</m:t>
                          </m:r>
                        </m:e>
                        <m:sup>
                          <m:r>
                            <a:rPr lang="ja-JP" altLang="en-US" sz="2800" i="1">
                              <a:solidFill>
                                <a:srgbClr val="000000"/>
                              </a:solidFill>
                              <a:latin typeface="Cambria Math" panose="02040503050406030204" pitchFamily="18" charset="0"/>
                            </a:rPr>
                            <m:t>′</m:t>
                          </m:r>
                        </m:sup>
                      </m:sSup>
                      <m:r>
                        <a:rPr lang="ja-JP" altLang="en-US" sz="2800" i="1">
                          <a:solidFill>
                            <a:srgbClr val="000000"/>
                          </a:solidFill>
                          <a:latin typeface="Cambria Math" panose="02040503050406030204" pitchFamily="18" charset="0"/>
                        </a:rPr>
                        <m:t>𝑢</m:t>
                      </m:r>
                    </m:oMath>
                  </m:oMathPara>
                </a14:m>
                <a:endParaRPr lang="ja-JP" altLang="en-US" sz="2800" dirty="0"/>
              </a:p>
              <a:p>
                <a:pPr marL="0" indent="0">
                  <a:buNone/>
                </a:pPr>
                <a:endParaRPr lang="en-US" altLang="ja-JP" dirty="0"/>
              </a:p>
              <a:p>
                <a:pPr marL="0" indent="0">
                  <a:lnSpc>
                    <a:spcPct val="120000"/>
                  </a:lnSpc>
                  <a:buNone/>
                </a:pPr>
                <a:r>
                  <a:rPr lang="ja-JP" altLang="en-US" sz="2200" dirty="0"/>
                  <a:t>誤差項と説明変数に相関がある場合，操作変数法による推定量はバイアスを持たない（標本数が大きいとき；もちろん，誤差項と相関を持たない操作変数が選べればの話）。一方，</a:t>
                </a:r>
                <a:r>
                  <a:rPr lang="en-US" altLang="ja-JP" sz="2200" dirty="0"/>
                  <a:t>OLS</a:t>
                </a:r>
                <a:r>
                  <a:rPr lang="ja-JP" altLang="en-US" sz="2200" dirty="0"/>
                  <a:t>の推定量はバイアスを持つ。</a:t>
                </a:r>
              </a:p>
              <a:p>
                <a:pPr marL="0" indent="0" algn="ctr">
                  <a:buNone/>
                </a:pPr>
                <a:endParaRPr lang="ja-JP" altLang="en-US" dirty="0"/>
              </a:p>
              <a:p>
                <a:pPr marL="0" indent="0">
                  <a:buNone/>
                </a:pPr>
                <a:endParaRPr lang="ja-JP" altLang="en-US" dirty="0"/>
              </a:p>
              <a:p>
                <a:pPr marL="0" indent="0">
                  <a:buNone/>
                </a:pPr>
                <a:endParaRPr kumimoji="1" lang="ja-JP" altLang="en-US" dirty="0"/>
              </a:p>
            </p:txBody>
          </p:sp>
        </mc:Choice>
        <mc:Fallback xmlns="">
          <p:sp>
            <p:nvSpPr>
              <p:cNvPr id="8" name="コンテンツ プレースホルダー 7">
                <a:extLst>
                  <a:ext uri="{FF2B5EF4-FFF2-40B4-BE49-F238E27FC236}">
                    <a16:creationId xmlns:a16="http://schemas.microsoft.com/office/drawing/2014/main" id="{BCA9136F-1ABE-4541-9201-171AF6F7C708}"/>
                  </a:ext>
                </a:extLst>
              </p:cNvPr>
              <p:cNvSpPr>
                <a:spLocks noGrp="1" noRot="1" noChangeAspect="1" noMove="1" noResize="1" noEditPoints="1" noAdjustHandles="1" noChangeArrowheads="1" noChangeShapeType="1" noTextEdit="1"/>
              </p:cNvSpPr>
              <p:nvPr>
                <p:ph idx="1"/>
              </p:nvPr>
            </p:nvSpPr>
            <p:spPr>
              <a:xfrm>
                <a:off x="628650" y="1340768"/>
                <a:ext cx="7886700" cy="5040560"/>
              </a:xfrm>
              <a:blipFill>
                <a:blip r:embed="rId2"/>
                <a:stretch>
                  <a:fillRect l="-696" t="-2056" b="-108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20494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365127"/>
            <a:ext cx="8058150" cy="831625"/>
          </a:xfrm>
        </p:spPr>
        <p:txBody>
          <a:bodyPr/>
          <a:lstStyle/>
          <a:p>
            <a:r>
              <a:rPr lang="en-US" altLang="ja-JP" sz="3200" dirty="0"/>
              <a:t>2</a:t>
            </a:r>
            <a:r>
              <a:rPr lang="ja-JP" altLang="en-US" sz="3200" dirty="0"/>
              <a:t>段階最小二乗法 </a:t>
            </a:r>
            <a:r>
              <a:rPr lang="en-US" altLang="ja-JP" sz="2400" dirty="0"/>
              <a:t>Two Stage Least Square Method</a:t>
            </a:r>
            <a:endParaRPr lang="en-US" altLang="ja-JP" sz="3200" dirty="0"/>
          </a:p>
        </p:txBody>
      </p:sp>
      <mc:AlternateContent xmlns:mc="http://schemas.openxmlformats.org/markup-compatibility/2006" xmlns:a14="http://schemas.microsoft.com/office/drawing/2010/main">
        <mc:Choice Requires="a14">
          <p:sp>
            <p:nvSpPr>
              <p:cNvPr id="19459" name="Rectangle 3"/>
              <p:cNvSpPr>
                <a:spLocks noGrp="1" noChangeArrowheads="1"/>
              </p:cNvSpPr>
              <p:nvPr>
                <p:ph idx="1"/>
              </p:nvPr>
            </p:nvSpPr>
            <p:spPr>
              <a:xfrm>
                <a:off x="455234" y="1196751"/>
                <a:ext cx="8231566" cy="5296121"/>
              </a:xfrm>
            </p:spPr>
            <p:txBody>
              <a:bodyPr>
                <a:normAutofit fontScale="92500" lnSpcReduction="10000"/>
              </a:bodyPr>
              <a:lstStyle/>
              <a:p>
                <a:pPr marL="0" indent="0">
                  <a:lnSpc>
                    <a:spcPct val="100000"/>
                  </a:lnSpc>
                  <a:buNone/>
                </a:pPr>
                <a:r>
                  <a:rPr lang="en-US" altLang="ja-JP" sz="2400" dirty="0">
                    <a:latin typeface="+mn-ea"/>
                  </a:rPr>
                  <a:t>2</a:t>
                </a:r>
                <a:r>
                  <a:rPr lang="ja-JP" altLang="en-US" sz="2400" dirty="0">
                    <a:latin typeface="Cambria Math" panose="02040503050406030204" pitchFamily="18" charset="0"/>
                  </a:rPr>
                  <a:t>段階最小二乗法</a:t>
                </a:r>
                <a:endParaRPr lang="en-US" altLang="ja-JP" sz="2400" dirty="0">
                  <a:latin typeface="Cambria Math" panose="02040503050406030204" pitchFamily="18" charset="0"/>
                </a:endParaRPr>
              </a:p>
              <a:p>
                <a:pPr marL="0" indent="0">
                  <a:lnSpc>
                    <a:spcPct val="100000"/>
                  </a:lnSpc>
                  <a:buNone/>
                </a:pPr>
                <a14:m>
                  <m:oMathPara xmlns:m="http://schemas.openxmlformats.org/officeDocument/2006/math">
                    <m:oMathParaPr>
                      <m:jc m:val="centerGroup"/>
                    </m:oMathParaPr>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𝑦</m:t>
                          </m:r>
                        </m:e>
                        <m:sub>
                          <m:r>
                            <a:rPr lang="en-US" altLang="ja-JP" sz="2400" b="0" i="1" smtClean="0">
                              <a:latin typeface="Cambria Math" panose="02040503050406030204" pitchFamily="18" charset="0"/>
                            </a:rPr>
                            <m:t>1</m:t>
                          </m:r>
                        </m:sub>
                      </m:sSub>
                      <m:r>
                        <a:rPr lang="en-US" altLang="ja-JP" sz="2400" b="0" i="1" smtClean="0">
                          <a:latin typeface="Cambria Math" panose="02040503050406030204" pitchFamily="18" charset="0"/>
                        </a:rPr>
                        <m:t>=</m:t>
                      </m:r>
                      <m:r>
                        <a:rPr lang="ja-JP" altLang="en-US" sz="2400" b="0" i="1" smtClean="0">
                          <a:latin typeface="Cambria Math" panose="02040503050406030204" pitchFamily="18" charset="0"/>
                        </a:rPr>
                        <m:t>𝛼</m:t>
                      </m:r>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ja-JP" altLang="en-US" sz="2400" b="0" i="1" smtClean="0">
                              <a:latin typeface="Cambria Math" panose="02040503050406030204" pitchFamily="18" charset="0"/>
                            </a:rPr>
                            <m:t>𝛽</m:t>
                          </m:r>
                        </m:e>
                        <m:sub>
                          <m:r>
                            <a:rPr lang="en-US" altLang="ja-JP" sz="2400" b="0" i="1" smtClean="0">
                              <a:latin typeface="Cambria Math" panose="02040503050406030204" pitchFamily="18" charset="0"/>
                            </a:rPr>
                            <m:t>1</m:t>
                          </m:r>
                        </m:sub>
                      </m:sSub>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𝑦</m:t>
                          </m:r>
                        </m:e>
                        <m:sub>
                          <m:r>
                            <a:rPr lang="en-US" altLang="ja-JP" sz="2400" b="0" i="1" smtClean="0">
                              <a:latin typeface="Cambria Math" panose="02040503050406030204" pitchFamily="18" charset="0"/>
                            </a:rPr>
                            <m:t>2</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ja-JP" altLang="en-US" sz="2400" b="0" i="1" smtClean="0">
                              <a:latin typeface="Cambria Math" panose="02040503050406030204" pitchFamily="18" charset="0"/>
                            </a:rPr>
                            <m:t>𝛽</m:t>
                          </m:r>
                        </m:e>
                        <m:sub>
                          <m:r>
                            <a:rPr lang="en-US" altLang="ja-JP" sz="2400" b="0" i="1" smtClean="0">
                              <a:latin typeface="Cambria Math" panose="02040503050406030204" pitchFamily="18" charset="0"/>
                            </a:rPr>
                            <m:t>2</m:t>
                          </m:r>
                        </m:sub>
                      </m:sSub>
                      <m:r>
                        <a:rPr lang="en-US" altLang="ja-JP" sz="2400" b="0" i="1" smtClean="0">
                          <a:latin typeface="Cambria Math" panose="02040503050406030204" pitchFamily="18" charset="0"/>
                        </a:rPr>
                        <m:t>𝑥</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𝑢</m:t>
                      </m:r>
                    </m:oMath>
                  </m:oMathPara>
                </a14:m>
                <a:endParaRPr lang="en-US" altLang="ja-JP" sz="2400" dirty="0"/>
              </a:p>
              <a:p>
                <a:pPr marL="0" indent="0">
                  <a:lnSpc>
                    <a:spcPct val="100000"/>
                  </a:lnSpc>
                  <a:buNone/>
                </a:pPr>
                <a:r>
                  <a:rPr lang="en-US" altLang="ja-JP" sz="2400" dirty="0"/>
                  <a:t> </a:t>
                </a:r>
                <a:r>
                  <a:rPr lang="ja-JP" altLang="en-US" sz="2400" dirty="0"/>
                  <a:t>上のモデルで</a:t>
                </a:r>
                <a:r>
                  <a:rPr lang="en-US" altLang="ja-JP" sz="2400" dirty="0"/>
                  <a:t>y</a:t>
                </a:r>
                <a:r>
                  <a:rPr lang="en-US" altLang="ja-JP" sz="2400" baseline="-25000" dirty="0"/>
                  <a:t>2</a:t>
                </a:r>
                <a:r>
                  <a:rPr lang="ja-JP" altLang="en-US" sz="2400" dirty="0"/>
                  <a:t>が内生変数である場合，</a:t>
                </a:r>
                <a:r>
                  <a:rPr lang="en-US" altLang="ja-JP" sz="2400" dirty="0"/>
                  <a:t>y</a:t>
                </a:r>
                <a:r>
                  <a:rPr lang="en-US" altLang="ja-JP" sz="2400" baseline="-25000" dirty="0"/>
                  <a:t>2</a:t>
                </a:r>
                <a:r>
                  <a:rPr lang="ja-JP" altLang="en-US" sz="2400" dirty="0"/>
                  <a:t>をそのまま使うのではなく，</a:t>
                </a:r>
                <a:r>
                  <a:rPr lang="en-US" altLang="ja-JP" sz="2400" dirty="0"/>
                  <a:t>y</a:t>
                </a:r>
                <a:r>
                  <a:rPr lang="en-US" altLang="ja-JP" sz="2400" baseline="-25000" dirty="0"/>
                  <a:t>2</a:t>
                </a:r>
                <a:r>
                  <a:rPr lang="ja-JP" altLang="en-US" sz="2400" dirty="0"/>
                  <a:t>を外生変数（操作変数）に回帰させ，その予測値</a:t>
                </a:r>
                <a14:m>
                  <m:oMath xmlns:m="http://schemas.openxmlformats.org/officeDocument/2006/math">
                    <m:sSub>
                      <m:sSubPr>
                        <m:ctrlPr>
                          <a:rPr lang="en-US" altLang="ja-JP" sz="2400" i="1">
                            <a:latin typeface="Cambria Math" panose="02040503050406030204" pitchFamily="18" charset="0"/>
                          </a:rPr>
                        </m:ctrlPr>
                      </m:sSubPr>
                      <m:e>
                        <m:acc>
                          <m:accPr>
                            <m:chr m:val="̂"/>
                            <m:ctrlPr>
                              <a:rPr lang="en-US" altLang="ja-JP" sz="2400" i="1">
                                <a:latin typeface="Cambria Math" panose="02040503050406030204" pitchFamily="18" charset="0"/>
                              </a:rPr>
                            </m:ctrlPr>
                          </m:accPr>
                          <m:e>
                            <m:r>
                              <m:rPr>
                                <m:sty m:val="p"/>
                              </m:rPr>
                              <a:rPr lang="en-US" altLang="ja-JP" sz="2400">
                                <a:latin typeface="Cambria Math" panose="02040503050406030204" pitchFamily="18" charset="0"/>
                              </a:rPr>
                              <m:t>y</m:t>
                            </m:r>
                          </m:e>
                        </m:acc>
                      </m:e>
                      <m:sub>
                        <m:r>
                          <a:rPr lang="en-US" altLang="ja-JP" sz="2400" i="1">
                            <a:latin typeface="Cambria Math" panose="02040503050406030204" pitchFamily="18" charset="0"/>
                          </a:rPr>
                          <m:t>2</m:t>
                        </m:r>
                      </m:sub>
                    </m:sSub>
                  </m:oMath>
                </a14:m>
                <a:r>
                  <a:rPr lang="ja-JP" altLang="en-US" sz="2400" dirty="0"/>
                  <a:t>を説明変数として用い，回帰分析を行う方法。</a:t>
                </a:r>
                <a:endParaRPr lang="en-US" altLang="ja-JP" sz="2400" dirty="0"/>
              </a:p>
              <a:p>
                <a:pPr marL="0" indent="0">
                  <a:lnSpc>
                    <a:spcPct val="100000"/>
                  </a:lnSpc>
                  <a:buNone/>
                </a:pPr>
                <a:r>
                  <a:rPr lang="ja-JP" altLang="en-US" sz="2400" dirty="0"/>
                  <a:t>すなわち，次の方程式を推計する。</a:t>
                </a:r>
                <a:endParaRPr lang="en-US" altLang="ja-JP" sz="2400" dirty="0"/>
              </a:p>
              <a:p>
                <a:pPr marL="0" indent="0">
                  <a:lnSpc>
                    <a:spcPct val="100000"/>
                  </a:lnSpc>
                  <a:buNone/>
                </a:pPr>
                <a14:m>
                  <m:oMathPara xmlns:m="http://schemas.openxmlformats.org/officeDocument/2006/math">
                    <m:oMathParaPr>
                      <m:jc m:val="centerGroup"/>
                    </m:oMathParaPr>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𝑦</m:t>
                          </m:r>
                        </m:e>
                        <m:sub>
                          <m:r>
                            <a:rPr lang="en-US" altLang="ja-JP" sz="2400" i="1">
                              <a:latin typeface="Cambria Math" panose="02040503050406030204" pitchFamily="18" charset="0"/>
                            </a:rPr>
                            <m:t>1</m:t>
                          </m:r>
                        </m:sub>
                      </m:sSub>
                      <m:r>
                        <a:rPr lang="en-US" altLang="ja-JP" sz="2400" i="1">
                          <a:latin typeface="Cambria Math" panose="02040503050406030204" pitchFamily="18" charset="0"/>
                        </a:rPr>
                        <m:t>=</m:t>
                      </m:r>
                      <m:r>
                        <a:rPr lang="ja-JP" altLang="en-US" sz="2400" i="1">
                          <a:latin typeface="Cambria Math" panose="02040503050406030204" pitchFamily="18" charset="0"/>
                        </a:rPr>
                        <m:t>𝛼</m:t>
                      </m:r>
                      <m:r>
                        <a:rPr lang="en-US" altLang="ja-JP" sz="2400" i="1">
                          <a:latin typeface="Cambria Math" panose="02040503050406030204" pitchFamily="18" charset="0"/>
                        </a:rPr>
                        <m:t>+</m:t>
                      </m:r>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𝛽</m:t>
                          </m:r>
                        </m:e>
                        <m:sub>
                          <m:r>
                            <a:rPr lang="en-US" altLang="ja-JP" sz="2400" i="1">
                              <a:latin typeface="Cambria Math" panose="02040503050406030204" pitchFamily="18" charset="0"/>
                            </a:rPr>
                            <m:t>1</m:t>
                          </m:r>
                        </m:sub>
                      </m:sSub>
                      <m:sSub>
                        <m:sSubPr>
                          <m:ctrlPr>
                            <a:rPr lang="en-US" altLang="ja-JP" sz="2400" i="1">
                              <a:latin typeface="Cambria Math" panose="02040503050406030204" pitchFamily="18" charset="0"/>
                            </a:rPr>
                          </m:ctrlPr>
                        </m:sSubPr>
                        <m:e>
                          <m:acc>
                            <m:accPr>
                              <m:chr m:val="̂"/>
                              <m:ctrlPr>
                                <a:rPr lang="en-US" altLang="ja-JP" sz="2400" i="1" smtClean="0">
                                  <a:latin typeface="Cambria Math" panose="02040503050406030204" pitchFamily="18" charset="0"/>
                                </a:rPr>
                              </m:ctrlPr>
                            </m:accPr>
                            <m:e>
                              <m:r>
                                <m:rPr>
                                  <m:sty m:val="p"/>
                                </m:rPr>
                                <a:rPr lang="en-US" altLang="ja-JP" sz="2400" b="0" i="0" smtClean="0">
                                  <a:latin typeface="Cambria Math" panose="02040503050406030204" pitchFamily="18" charset="0"/>
                                </a:rPr>
                                <m:t>y</m:t>
                              </m:r>
                            </m:e>
                          </m:acc>
                        </m:e>
                        <m:sub>
                          <m:r>
                            <a:rPr lang="en-US" altLang="ja-JP" sz="2400" i="1">
                              <a:latin typeface="Cambria Math" panose="02040503050406030204" pitchFamily="18" charset="0"/>
                            </a:rPr>
                            <m:t>2</m:t>
                          </m:r>
                        </m:sub>
                      </m:sSub>
                      <m:r>
                        <a:rPr lang="en-US" altLang="ja-JP" sz="2400" i="1">
                          <a:latin typeface="Cambria Math" panose="02040503050406030204" pitchFamily="18" charset="0"/>
                        </a:rPr>
                        <m:t>+</m:t>
                      </m:r>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𝛽</m:t>
                          </m:r>
                        </m:e>
                        <m:sub>
                          <m:r>
                            <a:rPr lang="en-US" altLang="ja-JP" sz="2400" i="1">
                              <a:latin typeface="Cambria Math" panose="02040503050406030204" pitchFamily="18" charset="0"/>
                            </a:rPr>
                            <m:t>2</m:t>
                          </m:r>
                        </m:sub>
                      </m:sSub>
                      <m:r>
                        <a:rPr lang="en-US" altLang="ja-JP" sz="2400" i="1">
                          <a:latin typeface="Cambria Math" panose="02040503050406030204" pitchFamily="18" charset="0"/>
                        </a:rPr>
                        <m:t>𝑥</m:t>
                      </m:r>
                      <m:r>
                        <a:rPr lang="en-US" altLang="ja-JP" sz="2400" i="1">
                          <a:latin typeface="Cambria Math" panose="02040503050406030204" pitchFamily="18" charset="0"/>
                        </a:rPr>
                        <m:t>+</m:t>
                      </m:r>
                      <m:r>
                        <a:rPr lang="en-US" altLang="ja-JP" sz="2400" i="1">
                          <a:latin typeface="Cambria Math" panose="02040503050406030204" pitchFamily="18" charset="0"/>
                        </a:rPr>
                        <m:t>𝑢</m:t>
                      </m:r>
                    </m:oMath>
                  </m:oMathPara>
                </a14:m>
                <a:endParaRPr lang="en-US" altLang="ja-JP" sz="2400" dirty="0"/>
              </a:p>
              <a:p>
                <a:pPr marL="0" indent="0">
                  <a:lnSpc>
                    <a:spcPct val="100000"/>
                  </a:lnSpc>
                  <a:buNone/>
                </a:pPr>
                <a:r>
                  <a:rPr lang="en-US" altLang="ja-JP" sz="2400" dirty="0"/>
                  <a:t>	 </a:t>
                </a:r>
                <a14:m>
                  <m:oMath xmlns:m="http://schemas.openxmlformats.org/officeDocument/2006/math">
                    <m:sSub>
                      <m:sSubPr>
                        <m:ctrlPr>
                          <a:rPr lang="en-US" altLang="ja-JP" sz="2200" i="1">
                            <a:latin typeface="Cambria Math" panose="02040503050406030204" pitchFamily="18" charset="0"/>
                          </a:rPr>
                        </m:ctrlPr>
                      </m:sSubPr>
                      <m:e>
                        <m:acc>
                          <m:accPr>
                            <m:chr m:val="̂"/>
                            <m:ctrlPr>
                              <a:rPr lang="en-US" altLang="ja-JP" sz="2200" i="1">
                                <a:latin typeface="Cambria Math" panose="02040503050406030204" pitchFamily="18" charset="0"/>
                              </a:rPr>
                            </m:ctrlPr>
                          </m:accPr>
                          <m:e>
                            <m:r>
                              <m:rPr>
                                <m:sty m:val="p"/>
                              </m:rPr>
                              <a:rPr lang="en-US" altLang="ja-JP" sz="2200">
                                <a:latin typeface="Cambria Math" panose="02040503050406030204" pitchFamily="18" charset="0"/>
                              </a:rPr>
                              <m:t>y</m:t>
                            </m:r>
                          </m:e>
                        </m:acc>
                      </m:e>
                      <m:sub>
                        <m:r>
                          <a:rPr lang="en-US" altLang="ja-JP" sz="2200" i="1">
                            <a:latin typeface="Cambria Math" panose="02040503050406030204" pitchFamily="18" charset="0"/>
                          </a:rPr>
                          <m:t>2</m:t>
                        </m:r>
                      </m:sub>
                    </m:sSub>
                  </m:oMath>
                </a14:m>
                <a:r>
                  <a:rPr lang="en-US" altLang="ja-JP" sz="2200" dirty="0"/>
                  <a:t> </a:t>
                </a:r>
                <a:r>
                  <a:rPr lang="ja-JP" altLang="en-US" sz="2200" dirty="0"/>
                  <a:t>：</a:t>
                </a:r>
                <a:r>
                  <a:rPr lang="en-US" altLang="ja-JP" sz="2200" dirty="0"/>
                  <a:t>y2</a:t>
                </a:r>
                <a:r>
                  <a:rPr lang="ja-JP" altLang="en-US" sz="2200" dirty="0"/>
                  <a:t>を外生変数（操作変数）に回帰させた場合の予測値</a:t>
                </a:r>
                <a:endParaRPr lang="en-US" altLang="ja-JP" sz="2400" dirty="0"/>
              </a:p>
              <a:p>
                <a:pPr>
                  <a:lnSpc>
                    <a:spcPct val="100000"/>
                  </a:lnSpc>
                </a:pPr>
                <a:r>
                  <a:rPr lang="ja-JP" altLang="en-US" sz="2400" dirty="0"/>
                  <a:t>社会資本の生産性の計測の例</a:t>
                </a:r>
              </a:p>
              <a:p>
                <a:pPr lvl="1">
                  <a:lnSpc>
                    <a:spcPct val="100000"/>
                  </a:lnSpc>
                </a:pPr>
                <a:r>
                  <a:rPr lang="ja-JP" altLang="en-US" sz="2000" dirty="0"/>
                  <a:t>社会資本ストックは政治的に決定される内生変数</a:t>
                </a:r>
                <a:endParaRPr lang="en-US" altLang="ja-JP" sz="2000" dirty="0"/>
              </a:p>
              <a:p>
                <a:pPr lvl="1">
                  <a:lnSpc>
                    <a:spcPct val="100000"/>
                  </a:lnSpc>
                </a:pPr>
                <a:r>
                  <a:rPr lang="ja-JP" altLang="en-US" sz="2000" dirty="0"/>
                  <a:t>社会資本ストックを決める政治的ルールを計測し（交付税，補助金，</a:t>
                </a:r>
                <a:r>
                  <a:rPr lang="ja-JP" altLang="en-US" sz="2000" dirty="0">
                    <a:sym typeface="Wingdings" panose="05000000000000000000" pitchFamily="2" charset="2"/>
                  </a:rPr>
                  <a:t>人口，面積，所得等），その予測値を説明変数として用いる</a:t>
                </a:r>
                <a:endParaRPr lang="ja-JP" altLang="en-US" sz="2000" dirty="0"/>
              </a:p>
              <a:p>
                <a:pPr>
                  <a:lnSpc>
                    <a:spcPct val="100000"/>
                  </a:lnSpc>
                </a:pPr>
                <a:r>
                  <a:rPr lang="en-US" altLang="ja-JP" sz="2400" dirty="0"/>
                  <a:t>2</a:t>
                </a:r>
                <a:r>
                  <a:rPr lang="ja-JP" altLang="en-US" sz="2400" dirty="0"/>
                  <a:t>段階最小二乗法は操作変数法の一種</a:t>
                </a:r>
                <a:endParaRPr lang="en-US" altLang="ja-JP" sz="2400" dirty="0"/>
              </a:p>
              <a:p>
                <a:pPr lvl="1">
                  <a:lnSpc>
                    <a:spcPct val="100000"/>
                  </a:lnSpc>
                </a:pPr>
                <a:r>
                  <a:rPr lang="ja-JP" altLang="en-US" sz="1800" dirty="0"/>
                  <a:t>多くの統計ソフトでは，操作変数を指定すれば，</a:t>
                </a:r>
                <a:r>
                  <a:rPr lang="en-US" altLang="ja-JP" sz="1800" dirty="0"/>
                  <a:t> </a:t>
                </a:r>
                <a14:m>
                  <m:oMath xmlns:m="http://schemas.openxmlformats.org/officeDocument/2006/math">
                    <m:sSub>
                      <m:sSubPr>
                        <m:ctrlPr>
                          <a:rPr lang="en-US" altLang="ja-JP" sz="1800" i="1">
                            <a:latin typeface="Cambria Math" panose="02040503050406030204" pitchFamily="18" charset="0"/>
                          </a:rPr>
                        </m:ctrlPr>
                      </m:sSubPr>
                      <m:e>
                        <m:acc>
                          <m:accPr>
                            <m:chr m:val="̂"/>
                            <m:ctrlPr>
                              <a:rPr lang="en-US" altLang="ja-JP" sz="1800" i="1">
                                <a:latin typeface="Cambria Math" panose="02040503050406030204" pitchFamily="18" charset="0"/>
                              </a:rPr>
                            </m:ctrlPr>
                          </m:accPr>
                          <m:e>
                            <m:r>
                              <m:rPr>
                                <m:sty m:val="p"/>
                              </m:rPr>
                              <a:rPr lang="en-US" altLang="ja-JP" sz="1800">
                                <a:latin typeface="Cambria Math" panose="02040503050406030204" pitchFamily="18" charset="0"/>
                              </a:rPr>
                              <m:t>y</m:t>
                            </m:r>
                          </m:e>
                        </m:acc>
                      </m:e>
                      <m:sub>
                        <m:r>
                          <a:rPr lang="en-US" altLang="ja-JP" sz="1800" i="1">
                            <a:latin typeface="Cambria Math" panose="02040503050406030204" pitchFamily="18" charset="0"/>
                          </a:rPr>
                          <m:t>2</m:t>
                        </m:r>
                      </m:sub>
                    </m:sSub>
                    <m:r>
                      <a:rPr lang="ja-JP" altLang="en-US" sz="1800" i="1" dirty="0">
                        <a:latin typeface="Cambria Math" panose="02040503050406030204" pitchFamily="18" charset="0"/>
                      </a:rPr>
                      <m:t>を</m:t>
                    </m:r>
                  </m:oMath>
                </a14:m>
                <a:r>
                  <a:rPr lang="ja-JP" altLang="en-US" sz="1800" dirty="0"/>
                  <a:t>自動的に計算して</a:t>
                </a:r>
                <a:r>
                  <a:rPr lang="en-US" altLang="ja-JP" sz="1800" dirty="0"/>
                  <a:t>TSLS</a:t>
                </a:r>
                <a:r>
                  <a:rPr lang="ja-JP" altLang="en-US" sz="1800" dirty="0"/>
                  <a:t>の結果を報告してくれる</a:t>
                </a:r>
                <a:endParaRPr lang="en-US" altLang="ja-JP" sz="1800" dirty="0"/>
              </a:p>
              <a:p>
                <a:endParaRPr lang="ja-JP" altLang="en-US" dirty="0"/>
              </a:p>
            </p:txBody>
          </p:sp>
        </mc:Choice>
        <mc:Fallback xmlns="">
          <p:sp>
            <p:nvSpPr>
              <p:cNvPr id="19459" name="Rectangle 3"/>
              <p:cNvSpPr>
                <a:spLocks noGrp="1" noRot="1" noChangeAspect="1" noMove="1" noResize="1" noEditPoints="1" noAdjustHandles="1" noChangeArrowheads="1" noChangeShapeType="1" noTextEdit="1"/>
              </p:cNvSpPr>
              <p:nvPr>
                <p:ph idx="1"/>
              </p:nvPr>
            </p:nvSpPr>
            <p:spPr>
              <a:xfrm>
                <a:off x="455234" y="1196751"/>
                <a:ext cx="8231566" cy="5296121"/>
              </a:xfrm>
              <a:blipFill>
                <a:blip r:embed="rId2"/>
                <a:stretch>
                  <a:fillRect l="-963" t="-1266" r="-222"/>
                </a:stretch>
              </a:blipFill>
            </p:spPr>
            <p:txBody>
              <a:bodyPr/>
              <a:lstStyle/>
              <a:p>
                <a:r>
                  <a:rPr lang="ja-JP" alt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6D21D5-85F3-4479-BBE7-78481D5B77FB}"/>
              </a:ext>
            </a:extLst>
          </p:cNvPr>
          <p:cNvSpPr>
            <a:spLocks noGrp="1"/>
          </p:cNvSpPr>
          <p:nvPr>
            <p:ph type="title"/>
          </p:nvPr>
        </p:nvSpPr>
        <p:spPr/>
        <p:txBody>
          <a:bodyPr/>
          <a:lstStyle/>
          <a:p>
            <a:r>
              <a:rPr kumimoji="1" lang="ja-JP" altLang="en-US" dirty="0"/>
              <a:t>操作変数法　</a:t>
            </a:r>
            <a:r>
              <a:rPr kumimoji="1" lang="en-US" altLang="ja-JP" dirty="0"/>
              <a:t>(4)</a:t>
            </a:r>
            <a:endParaRPr kumimoji="1" lang="ja-JP" altLang="en-US" dirty="0"/>
          </a:p>
        </p:txBody>
      </p:sp>
      <p:grpSp>
        <p:nvGrpSpPr>
          <p:cNvPr id="23" name="グループ化 22">
            <a:extLst>
              <a:ext uri="{FF2B5EF4-FFF2-40B4-BE49-F238E27FC236}">
                <a16:creationId xmlns:a16="http://schemas.microsoft.com/office/drawing/2014/main" id="{952236F0-80A3-441D-9CFE-8953808C4726}"/>
              </a:ext>
            </a:extLst>
          </p:cNvPr>
          <p:cNvGrpSpPr/>
          <p:nvPr/>
        </p:nvGrpSpPr>
        <p:grpSpPr>
          <a:xfrm>
            <a:off x="827584" y="2501698"/>
            <a:ext cx="3133129" cy="2097524"/>
            <a:chOff x="827584" y="2852936"/>
            <a:chExt cx="2337291" cy="1584176"/>
          </a:xfrm>
        </p:grpSpPr>
        <p:cxnSp>
          <p:nvCxnSpPr>
            <p:cNvPr id="5" name="直線矢印コネクタ 4">
              <a:extLst>
                <a:ext uri="{FF2B5EF4-FFF2-40B4-BE49-F238E27FC236}">
                  <a16:creationId xmlns:a16="http://schemas.microsoft.com/office/drawing/2014/main" id="{4AD0889D-092E-4575-9218-5496AF4B3DF3}"/>
                </a:ext>
              </a:extLst>
            </p:cNvPr>
            <p:cNvCxnSpPr>
              <a:cxnSpLocks/>
            </p:cNvCxnSpPr>
            <p:nvPr/>
          </p:nvCxnSpPr>
          <p:spPr>
            <a:xfrm flipV="1">
              <a:off x="827584" y="4430454"/>
              <a:ext cx="2337291" cy="665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a:extLst>
                <a:ext uri="{FF2B5EF4-FFF2-40B4-BE49-F238E27FC236}">
                  <a16:creationId xmlns:a16="http://schemas.microsoft.com/office/drawing/2014/main" id="{DA2F2907-D80A-49CF-9388-5465CBB8395E}"/>
                </a:ext>
              </a:extLst>
            </p:cNvPr>
            <p:cNvCxnSpPr>
              <a:cxnSpLocks/>
            </p:cNvCxnSpPr>
            <p:nvPr/>
          </p:nvCxnSpPr>
          <p:spPr>
            <a:xfrm flipV="1">
              <a:off x="827584" y="2852936"/>
              <a:ext cx="2337291" cy="157751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DA570B41-D0C2-43DC-97B0-F4E827F4B7A5}"/>
                </a:ext>
              </a:extLst>
            </p:cNvPr>
            <p:cNvCxnSpPr>
              <a:cxnSpLocks/>
            </p:cNvCxnSpPr>
            <p:nvPr/>
          </p:nvCxnSpPr>
          <p:spPr>
            <a:xfrm flipV="1">
              <a:off x="3164875" y="2954620"/>
              <a:ext cx="0" cy="1475834"/>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FAEFD184-F5F8-4D14-BB30-6F0B8BFE923C}"/>
              </a:ext>
            </a:extLst>
          </p:cNvPr>
          <p:cNvSpPr txBox="1"/>
          <p:nvPr/>
        </p:nvSpPr>
        <p:spPr>
          <a:xfrm>
            <a:off x="3131840" y="2447128"/>
            <a:ext cx="287258"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y</a:t>
            </a:r>
            <a:endParaRPr kumimoji="1" lang="ja-JP" altLang="en-US" i="1" dirty="0">
              <a:latin typeface="Times New Roman" panose="02020603050405020304" pitchFamily="18" charset="0"/>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D21BB1E1-8F1A-4C48-8343-EC284B04C00B}"/>
              </a:ext>
            </a:extLst>
          </p:cNvPr>
          <p:cNvSpPr txBox="1"/>
          <p:nvPr/>
        </p:nvSpPr>
        <p:spPr>
          <a:xfrm>
            <a:off x="2527334" y="4130335"/>
            <a:ext cx="785793"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x  </a:t>
            </a:r>
            <a:r>
              <a:rPr kumimoji="1" lang="en-US" altLang="ja-JP" dirty="0">
                <a:latin typeface="Times New Roman" panose="02020603050405020304" pitchFamily="18" charset="0"/>
                <a:cs typeface="Times New Roman" panose="02020603050405020304" pitchFamily="18" charset="0"/>
              </a:rPr>
              <a:t>(</a:t>
            </a:r>
            <a:r>
              <a:rPr kumimoji="1" lang="en-US" altLang="ja-JP" i="1" dirty="0">
                <a:latin typeface="Symbol" panose="05050102010706020507" pitchFamily="18" charset="2"/>
                <a:cs typeface="Times New Roman" panose="02020603050405020304" pitchFamily="18" charset="0"/>
              </a:rPr>
              <a:t>b</a:t>
            </a:r>
            <a:r>
              <a:rPr kumimoji="1" lang="en-US" altLang="ja-JP" i="1" dirty="0">
                <a:latin typeface="Times New Roman" panose="02020603050405020304" pitchFamily="18" charset="0"/>
                <a:cs typeface="Times New Roman" panose="02020603050405020304" pitchFamily="18" charset="0"/>
              </a:rPr>
              <a:t>x</a:t>
            </a:r>
            <a:r>
              <a:rPr kumimoji="1" lang="en-US" altLang="ja-JP" dirty="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5162720B-D493-49D1-A323-69DD5915EEB4}"/>
              </a:ext>
            </a:extLst>
          </p:cNvPr>
          <p:cNvSpPr txBox="1"/>
          <p:nvPr/>
        </p:nvSpPr>
        <p:spPr>
          <a:xfrm>
            <a:off x="4104343" y="3192124"/>
            <a:ext cx="287258"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u</a:t>
            </a:r>
            <a:endParaRPr kumimoji="1" lang="ja-JP" altLang="en-US" i="1" dirty="0">
              <a:latin typeface="Times New Roman" panose="02020603050405020304" pitchFamily="18" charset="0"/>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FC0F4B4D-F26C-40AE-9A58-E62FDAF9CA9C}"/>
              </a:ext>
            </a:extLst>
          </p:cNvPr>
          <p:cNvSpPr txBox="1"/>
          <p:nvPr/>
        </p:nvSpPr>
        <p:spPr>
          <a:xfrm>
            <a:off x="580807" y="1436605"/>
            <a:ext cx="5144097" cy="984885"/>
          </a:xfrm>
          <a:prstGeom prst="rect">
            <a:avLst/>
          </a:prstGeom>
          <a:noFill/>
        </p:spPr>
        <p:txBody>
          <a:bodyPr wrap="square" rtlCol="0">
            <a:spAutoFit/>
          </a:bodyPr>
          <a:lstStyle/>
          <a:p>
            <a:r>
              <a:rPr kumimoji="1" lang="en-US" altLang="ja-JP" sz="2000" dirty="0"/>
              <a:t>OLS</a:t>
            </a:r>
            <a:r>
              <a:rPr kumimoji="1" lang="ja-JP" altLang="en-US" sz="2000" dirty="0"/>
              <a:t>の前提</a:t>
            </a:r>
            <a:endParaRPr kumimoji="1" lang="en-US" altLang="ja-JP" sz="2000" dirty="0"/>
          </a:p>
          <a:p>
            <a:r>
              <a:rPr lang="ja-JP" altLang="en-US" sz="2000" dirty="0"/>
              <a:t>　説明変数</a:t>
            </a:r>
            <a:r>
              <a:rPr lang="en-US" altLang="ja-JP" sz="2000" dirty="0"/>
              <a:t>x</a:t>
            </a:r>
            <a:r>
              <a:rPr lang="ja-JP" altLang="en-US" sz="2000" dirty="0"/>
              <a:t>と誤差項</a:t>
            </a:r>
            <a:r>
              <a:rPr lang="en-US" altLang="ja-JP" sz="2000" dirty="0"/>
              <a:t>u</a:t>
            </a:r>
            <a:r>
              <a:rPr lang="ja-JP" altLang="en-US" sz="2000" dirty="0"/>
              <a:t>は独立（直交する）</a:t>
            </a:r>
            <a:endParaRPr lang="en-US" altLang="ja-JP" sz="2000" dirty="0"/>
          </a:p>
          <a:p>
            <a:endParaRPr kumimoji="1" lang="ja-JP" altLang="en-US" dirty="0"/>
          </a:p>
        </p:txBody>
      </p:sp>
      <p:cxnSp>
        <p:nvCxnSpPr>
          <p:cNvPr id="20" name="直線矢印コネクタ 19">
            <a:extLst>
              <a:ext uri="{FF2B5EF4-FFF2-40B4-BE49-F238E27FC236}">
                <a16:creationId xmlns:a16="http://schemas.microsoft.com/office/drawing/2014/main" id="{29DCADA8-3AE9-40E8-9519-430D5CFC69AE}"/>
              </a:ext>
            </a:extLst>
          </p:cNvPr>
          <p:cNvCxnSpPr>
            <a:cxnSpLocks/>
          </p:cNvCxnSpPr>
          <p:nvPr/>
        </p:nvCxnSpPr>
        <p:spPr>
          <a:xfrm flipV="1">
            <a:off x="3624642" y="5678311"/>
            <a:ext cx="2337291" cy="665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89410A8E-07CC-42C1-B75E-DB8A00C5BB6C}"/>
              </a:ext>
            </a:extLst>
          </p:cNvPr>
          <p:cNvCxnSpPr>
            <a:cxnSpLocks/>
          </p:cNvCxnSpPr>
          <p:nvPr/>
        </p:nvCxnSpPr>
        <p:spPr>
          <a:xfrm flipV="1">
            <a:off x="3603471" y="3368091"/>
            <a:ext cx="3133129" cy="231022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123FCC1C-0592-487A-93A2-6DA8C035E73C}"/>
              </a:ext>
            </a:extLst>
          </p:cNvPr>
          <p:cNvCxnSpPr>
            <a:cxnSpLocks/>
          </p:cNvCxnSpPr>
          <p:nvPr/>
        </p:nvCxnSpPr>
        <p:spPr>
          <a:xfrm flipV="1">
            <a:off x="5961933" y="3407273"/>
            <a:ext cx="855776" cy="2303563"/>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79F068E9-F1DA-4934-87EB-C739E2D2175B}"/>
              </a:ext>
            </a:extLst>
          </p:cNvPr>
          <p:cNvSpPr txBox="1"/>
          <p:nvPr/>
        </p:nvSpPr>
        <p:spPr>
          <a:xfrm>
            <a:off x="5961933" y="3192124"/>
            <a:ext cx="325592"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y</a:t>
            </a:r>
            <a:endParaRPr kumimoji="1" lang="ja-JP" altLang="en-US" i="1" dirty="0">
              <a:latin typeface="Times New Roman" panose="02020603050405020304" pitchFamily="18" charset="0"/>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950279CF-8696-4810-ABB1-E4466CF666BD}"/>
              </a:ext>
            </a:extLst>
          </p:cNvPr>
          <p:cNvSpPr txBox="1"/>
          <p:nvPr/>
        </p:nvSpPr>
        <p:spPr>
          <a:xfrm>
            <a:off x="6344896" y="4559054"/>
            <a:ext cx="3404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u</a:t>
            </a:r>
            <a:endParaRPr kumimoji="1" lang="ja-JP" altLang="en-US" i="1"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324AFFA5-9802-4FD1-98BC-0E3390F8D924}"/>
              </a:ext>
            </a:extLst>
          </p:cNvPr>
          <p:cNvSpPr txBox="1"/>
          <p:nvPr/>
        </p:nvSpPr>
        <p:spPr>
          <a:xfrm>
            <a:off x="4752378" y="5256735"/>
            <a:ext cx="785793" cy="369332"/>
          </a:xfrm>
          <a:prstGeom prst="rect">
            <a:avLst/>
          </a:prstGeom>
          <a:noFill/>
        </p:spPr>
        <p:txBody>
          <a:bodyPr wrap="none" rtlCol="0">
            <a:spAutoFit/>
          </a:bodyPr>
          <a:lstStyle/>
          <a:p>
            <a:r>
              <a:rPr kumimoji="1" lang="en-US" altLang="ja-JP" i="1" dirty="0">
                <a:latin typeface="Times New Roman" panose="02020603050405020304" pitchFamily="18" charset="0"/>
                <a:cs typeface="Times New Roman" panose="02020603050405020304" pitchFamily="18" charset="0"/>
              </a:rPr>
              <a:t>x  </a:t>
            </a:r>
            <a:r>
              <a:rPr kumimoji="1" lang="en-US" altLang="ja-JP" dirty="0">
                <a:latin typeface="Times New Roman" panose="02020603050405020304" pitchFamily="18" charset="0"/>
                <a:cs typeface="Times New Roman" panose="02020603050405020304" pitchFamily="18" charset="0"/>
              </a:rPr>
              <a:t>(</a:t>
            </a:r>
            <a:r>
              <a:rPr kumimoji="1" lang="en-US" altLang="ja-JP" i="1" dirty="0">
                <a:latin typeface="Symbol" panose="05050102010706020507" pitchFamily="18" charset="2"/>
                <a:cs typeface="Times New Roman" panose="02020603050405020304" pitchFamily="18" charset="0"/>
              </a:rPr>
              <a:t>b</a:t>
            </a:r>
            <a:r>
              <a:rPr kumimoji="1" lang="en-US" altLang="ja-JP" i="1" dirty="0">
                <a:latin typeface="Times New Roman" panose="02020603050405020304" pitchFamily="18" charset="0"/>
                <a:cs typeface="Times New Roman" panose="02020603050405020304" pitchFamily="18" charset="0"/>
              </a:rPr>
              <a:t>x</a:t>
            </a:r>
            <a:r>
              <a:rPr kumimoji="1" lang="en-US" altLang="ja-JP" dirty="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cxnSp>
        <p:nvCxnSpPr>
          <p:cNvPr id="33" name="直線コネクタ 32">
            <a:extLst>
              <a:ext uri="{FF2B5EF4-FFF2-40B4-BE49-F238E27FC236}">
                <a16:creationId xmlns:a16="http://schemas.microsoft.com/office/drawing/2014/main" id="{B6015BC5-16A2-4135-9261-879FFF1C0701}"/>
              </a:ext>
            </a:extLst>
          </p:cNvPr>
          <p:cNvCxnSpPr>
            <a:cxnSpLocks/>
          </p:cNvCxnSpPr>
          <p:nvPr/>
        </p:nvCxnSpPr>
        <p:spPr>
          <a:xfrm flipH="1">
            <a:off x="6796219" y="3511011"/>
            <a:ext cx="36000" cy="225563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849C7188-78AC-423E-A1A7-DFA06890DACC}"/>
              </a:ext>
            </a:extLst>
          </p:cNvPr>
          <p:cNvCxnSpPr/>
          <p:nvPr/>
        </p:nvCxnSpPr>
        <p:spPr>
          <a:xfrm>
            <a:off x="3603152" y="5766649"/>
            <a:ext cx="3193067" cy="0"/>
          </a:xfrm>
          <a:prstGeom prst="line">
            <a:avLst/>
          </a:prstGeom>
          <a:ln w="25400">
            <a:solidFill>
              <a:schemeClr val="tx2"/>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53BD40E0-B14B-4551-A6D2-8606E67B128A}"/>
              </a:ext>
            </a:extLst>
          </p:cNvPr>
          <p:cNvCxnSpPr>
            <a:cxnSpLocks/>
          </p:cNvCxnSpPr>
          <p:nvPr/>
        </p:nvCxnSpPr>
        <p:spPr>
          <a:xfrm flipV="1">
            <a:off x="5902222" y="5801123"/>
            <a:ext cx="385303" cy="3690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B8AAF40F-227B-48C6-8014-57B6E0213659}"/>
              </a:ext>
            </a:extLst>
          </p:cNvPr>
          <p:cNvSpPr txBox="1"/>
          <p:nvPr/>
        </p:nvSpPr>
        <p:spPr>
          <a:xfrm>
            <a:off x="431536" y="6188502"/>
            <a:ext cx="8460937" cy="400110"/>
          </a:xfrm>
          <a:prstGeom prst="rect">
            <a:avLst/>
          </a:prstGeom>
          <a:noFill/>
        </p:spPr>
        <p:txBody>
          <a:bodyPr wrap="square" rtlCol="0">
            <a:spAutoFit/>
          </a:bodyPr>
          <a:lstStyle/>
          <a:p>
            <a:r>
              <a:rPr lang="ja-JP" altLang="en-US" sz="2000" dirty="0"/>
              <a:t>誤差項と説明変数に相関がある場合の</a:t>
            </a:r>
            <a:r>
              <a:rPr lang="en-US" altLang="ja-JP" sz="2000" dirty="0"/>
              <a:t>OLS</a:t>
            </a:r>
            <a:r>
              <a:rPr lang="ja-JP" altLang="en-US" sz="2000" dirty="0"/>
              <a:t>推定量には</a:t>
            </a:r>
            <a:r>
              <a:rPr lang="en-US" altLang="ja-JP" sz="2000" dirty="0">
                <a:sym typeface="Wingdings" panose="05000000000000000000" pitchFamily="2" charset="2"/>
              </a:rPr>
              <a:t> </a:t>
            </a:r>
            <a:r>
              <a:rPr lang="ja-JP" altLang="en-US" sz="2000" dirty="0">
                <a:sym typeface="Wingdings" panose="05000000000000000000" pitchFamily="2" charset="2"/>
              </a:rPr>
              <a:t>バイアスが生じる</a:t>
            </a:r>
            <a:endParaRPr kumimoji="1" lang="ja-JP" altLang="en-US" sz="2000" dirty="0"/>
          </a:p>
        </p:txBody>
      </p:sp>
      <p:sp>
        <p:nvSpPr>
          <p:cNvPr id="45" name="テキスト ボックス 44">
            <a:extLst>
              <a:ext uri="{FF2B5EF4-FFF2-40B4-BE49-F238E27FC236}">
                <a16:creationId xmlns:a16="http://schemas.microsoft.com/office/drawing/2014/main" id="{95836F22-3756-473B-9F10-11F1E57B4E4D}"/>
              </a:ext>
            </a:extLst>
          </p:cNvPr>
          <p:cNvSpPr txBox="1"/>
          <p:nvPr/>
        </p:nvSpPr>
        <p:spPr>
          <a:xfrm>
            <a:off x="4612372" y="2740145"/>
            <a:ext cx="4248456" cy="400110"/>
          </a:xfrm>
          <a:prstGeom prst="rect">
            <a:avLst/>
          </a:prstGeom>
          <a:noFill/>
        </p:spPr>
        <p:txBody>
          <a:bodyPr wrap="square" rtlCol="0">
            <a:spAutoFit/>
          </a:bodyPr>
          <a:lstStyle/>
          <a:p>
            <a:r>
              <a:rPr kumimoji="1" lang="ja-JP" altLang="en-US" sz="2000" dirty="0"/>
              <a:t>説明変数と誤差項に相関がある場合</a:t>
            </a:r>
          </a:p>
        </p:txBody>
      </p:sp>
      <p:sp>
        <p:nvSpPr>
          <p:cNvPr id="3" name="テキスト ボックス 2">
            <a:extLst>
              <a:ext uri="{FF2B5EF4-FFF2-40B4-BE49-F238E27FC236}">
                <a16:creationId xmlns:a16="http://schemas.microsoft.com/office/drawing/2014/main" id="{E17E8FC1-85DC-4A60-AD19-A87564F0C0E7}"/>
              </a:ext>
            </a:extLst>
          </p:cNvPr>
          <p:cNvSpPr txBox="1"/>
          <p:nvPr/>
        </p:nvSpPr>
        <p:spPr>
          <a:xfrm>
            <a:off x="431536" y="4737178"/>
            <a:ext cx="3523527" cy="646331"/>
          </a:xfrm>
          <a:prstGeom prst="rect">
            <a:avLst/>
          </a:prstGeom>
          <a:noFill/>
        </p:spPr>
        <p:txBody>
          <a:bodyPr wrap="square" rtlCol="0">
            <a:spAutoFit/>
          </a:bodyPr>
          <a:lstStyle/>
          <a:p>
            <a:r>
              <a:rPr kumimoji="1" lang="ja-JP" altLang="en-US" dirty="0"/>
              <a:t>数学的には，</a:t>
            </a:r>
            <a:r>
              <a:rPr kumimoji="1" lang="en-US" altLang="ja-JP" dirty="0"/>
              <a:t>y</a:t>
            </a:r>
            <a:r>
              <a:rPr kumimoji="1" lang="ja-JP" altLang="en-US" dirty="0"/>
              <a:t>を</a:t>
            </a:r>
            <a:r>
              <a:rPr kumimoji="1" lang="en-US" altLang="ja-JP" dirty="0"/>
              <a:t>x</a:t>
            </a:r>
            <a:r>
              <a:rPr kumimoji="1" lang="ja-JP" altLang="en-US" dirty="0"/>
              <a:t>に回帰させる</a:t>
            </a:r>
            <a:r>
              <a:rPr kumimoji="1" lang="en-US" altLang="ja-JP" dirty="0">
                <a:sym typeface="Wingdings" panose="05000000000000000000" pitchFamily="2" charset="2"/>
              </a:rPr>
              <a:t>y</a:t>
            </a:r>
            <a:r>
              <a:rPr kumimoji="1" lang="ja-JP" altLang="en-US" dirty="0">
                <a:sym typeface="Wingdings" panose="05000000000000000000" pitchFamily="2" charset="2"/>
              </a:rPr>
              <a:t>の</a:t>
            </a:r>
            <a:r>
              <a:rPr kumimoji="1" lang="en-US" altLang="ja-JP" dirty="0">
                <a:sym typeface="Wingdings" panose="05000000000000000000" pitchFamily="2" charset="2"/>
              </a:rPr>
              <a:t>x</a:t>
            </a:r>
            <a:r>
              <a:rPr kumimoji="1" lang="ja-JP" altLang="en-US" dirty="0">
                <a:sym typeface="Wingdings" panose="05000000000000000000" pitchFamily="2" charset="2"/>
              </a:rPr>
              <a:t>方向への射影</a:t>
            </a:r>
            <a:r>
              <a:rPr kumimoji="1" lang="en-US" altLang="ja-JP" dirty="0">
                <a:sym typeface="Wingdings" panose="05000000000000000000" pitchFamily="2" charset="2"/>
              </a:rPr>
              <a:t>(projection)</a:t>
            </a:r>
            <a:endParaRPr kumimoji="1" lang="ja-JP" altLang="en-US" dirty="0"/>
          </a:p>
        </p:txBody>
      </p:sp>
    </p:spTree>
    <p:extLst>
      <p:ext uri="{BB962C8B-B14F-4D97-AF65-F5344CB8AC3E}">
        <p14:creationId xmlns:p14="http://schemas.microsoft.com/office/powerpoint/2010/main" val="170319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6D21D5-85F3-4479-BBE7-78481D5B77FB}"/>
              </a:ext>
            </a:extLst>
          </p:cNvPr>
          <p:cNvSpPr>
            <a:spLocks noGrp="1"/>
          </p:cNvSpPr>
          <p:nvPr>
            <p:ph type="title"/>
          </p:nvPr>
        </p:nvSpPr>
        <p:spPr/>
        <p:txBody>
          <a:bodyPr/>
          <a:lstStyle/>
          <a:p>
            <a:r>
              <a:rPr kumimoji="1" lang="ja-JP" altLang="en-US" dirty="0"/>
              <a:t>操作変数法　</a:t>
            </a:r>
            <a:r>
              <a:rPr kumimoji="1" lang="en-US" altLang="ja-JP" dirty="0"/>
              <a:t>(5)</a:t>
            </a:r>
            <a:endParaRPr kumimoji="1" lang="ja-JP" altLang="en-US" dirty="0"/>
          </a:p>
        </p:txBody>
      </p:sp>
      <p:cxnSp>
        <p:nvCxnSpPr>
          <p:cNvPr id="20" name="直線矢印コネクタ 19">
            <a:extLst>
              <a:ext uri="{FF2B5EF4-FFF2-40B4-BE49-F238E27FC236}">
                <a16:creationId xmlns:a16="http://schemas.microsoft.com/office/drawing/2014/main" id="{29DCADA8-3AE9-40E8-9519-430D5CFC69AE}"/>
              </a:ext>
            </a:extLst>
          </p:cNvPr>
          <p:cNvCxnSpPr>
            <a:cxnSpLocks/>
          </p:cNvCxnSpPr>
          <p:nvPr/>
        </p:nvCxnSpPr>
        <p:spPr>
          <a:xfrm flipV="1">
            <a:off x="1364423" y="4220576"/>
            <a:ext cx="2337291" cy="665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89410A8E-07CC-42C1-B75E-DB8A00C5BB6C}"/>
              </a:ext>
            </a:extLst>
          </p:cNvPr>
          <p:cNvCxnSpPr>
            <a:cxnSpLocks/>
          </p:cNvCxnSpPr>
          <p:nvPr/>
        </p:nvCxnSpPr>
        <p:spPr>
          <a:xfrm flipV="1">
            <a:off x="1343252" y="1910356"/>
            <a:ext cx="3133129" cy="231022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123FCC1C-0592-487A-93A2-6DA8C035E73C}"/>
              </a:ext>
            </a:extLst>
          </p:cNvPr>
          <p:cNvCxnSpPr>
            <a:cxnSpLocks/>
          </p:cNvCxnSpPr>
          <p:nvPr/>
        </p:nvCxnSpPr>
        <p:spPr>
          <a:xfrm flipV="1">
            <a:off x="3701714" y="1949538"/>
            <a:ext cx="855776" cy="2303563"/>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79F068E9-F1DA-4934-87EB-C739E2D2175B}"/>
              </a:ext>
            </a:extLst>
          </p:cNvPr>
          <p:cNvSpPr txBox="1"/>
          <p:nvPr/>
        </p:nvSpPr>
        <p:spPr>
          <a:xfrm>
            <a:off x="3701714" y="1734389"/>
            <a:ext cx="325592"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y</a:t>
            </a:r>
            <a:endParaRPr kumimoji="1" lang="ja-JP" altLang="en-US" i="1" dirty="0">
              <a:latin typeface="Times New Roman" panose="02020603050405020304" pitchFamily="18" charset="0"/>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950279CF-8696-4810-ABB1-E4466CF666BD}"/>
              </a:ext>
            </a:extLst>
          </p:cNvPr>
          <p:cNvSpPr txBox="1"/>
          <p:nvPr/>
        </p:nvSpPr>
        <p:spPr>
          <a:xfrm>
            <a:off x="4084677" y="3101319"/>
            <a:ext cx="3404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u</a:t>
            </a:r>
            <a:endParaRPr kumimoji="1" lang="ja-JP" altLang="en-US" i="1"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324AFFA5-9802-4FD1-98BC-0E3390F8D924}"/>
              </a:ext>
            </a:extLst>
          </p:cNvPr>
          <p:cNvSpPr txBox="1"/>
          <p:nvPr/>
        </p:nvSpPr>
        <p:spPr>
          <a:xfrm>
            <a:off x="2268518" y="3779725"/>
            <a:ext cx="728084" cy="369332"/>
          </a:xfrm>
          <a:prstGeom prst="rect">
            <a:avLst/>
          </a:prstGeom>
          <a:noFill/>
        </p:spPr>
        <p:txBody>
          <a:bodyPr wrap="none" rtlCol="0">
            <a:spAutoFit/>
          </a:bodyPr>
          <a:lstStyle/>
          <a:p>
            <a:r>
              <a:rPr lang="en-US" altLang="ja-JP" i="1" dirty="0">
                <a:latin typeface="Times New Roman" panose="02020603050405020304" pitchFamily="18" charset="0"/>
                <a:cs typeface="Times New Roman" panose="02020603050405020304" pitchFamily="18" charset="0"/>
              </a:rPr>
              <a:t>x </a:t>
            </a:r>
            <a:r>
              <a:rPr lang="en-US" altLang="ja-JP" dirty="0">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x</a:t>
            </a:r>
            <a:r>
              <a:rPr lang="en-US" altLang="ja-JP" i="1" dirty="0" err="1">
                <a:latin typeface="Symbol" panose="05050102010706020507" pitchFamily="18" charset="2"/>
                <a:cs typeface="Times New Roman" panose="02020603050405020304" pitchFamily="18" charset="0"/>
              </a:rPr>
              <a:t>b</a:t>
            </a:r>
            <a:r>
              <a:rPr lang="en-US" altLang="ja-JP" dirty="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cxnSp>
        <p:nvCxnSpPr>
          <p:cNvPr id="33" name="直線コネクタ 32">
            <a:extLst>
              <a:ext uri="{FF2B5EF4-FFF2-40B4-BE49-F238E27FC236}">
                <a16:creationId xmlns:a16="http://schemas.microsoft.com/office/drawing/2014/main" id="{B6015BC5-16A2-4135-9261-879FFF1C0701}"/>
              </a:ext>
            </a:extLst>
          </p:cNvPr>
          <p:cNvCxnSpPr/>
          <p:nvPr/>
        </p:nvCxnSpPr>
        <p:spPr>
          <a:xfrm>
            <a:off x="4572000" y="2053276"/>
            <a:ext cx="0" cy="219982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849C7188-78AC-423E-A1A7-DFA06890DACC}"/>
              </a:ext>
            </a:extLst>
          </p:cNvPr>
          <p:cNvCxnSpPr/>
          <p:nvPr/>
        </p:nvCxnSpPr>
        <p:spPr>
          <a:xfrm>
            <a:off x="1343252" y="4286228"/>
            <a:ext cx="3193067" cy="0"/>
          </a:xfrm>
          <a:prstGeom prst="line">
            <a:avLst/>
          </a:prstGeom>
          <a:ln w="2540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53BD40E0-B14B-4551-A6D2-8606E67B128A}"/>
              </a:ext>
            </a:extLst>
          </p:cNvPr>
          <p:cNvCxnSpPr>
            <a:cxnSpLocks/>
          </p:cNvCxnSpPr>
          <p:nvPr/>
        </p:nvCxnSpPr>
        <p:spPr>
          <a:xfrm flipH="1" flipV="1">
            <a:off x="3299388" y="5272144"/>
            <a:ext cx="1421544" cy="199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95836F22-3756-473B-9F10-11F1E57B4E4D}"/>
              </a:ext>
            </a:extLst>
          </p:cNvPr>
          <p:cNvSpPr txBox="1"/>
          <p:nvPr/>
        </p:nvSpPr>
        <p:spPr>
          <a:xfrm>
            <a:off x="4774545" y="1097122"/>
            <a:ext cx="3940394" cy="3385542"/>
          </a:xfrm>
          <a:prstGeom prst="rect">
            <a:avLst/>
          </a:prstGeom>
          <a:noFill/>
        </p:spPr>
        <p:txBody>
          <a:bodyPr wrap="square" rtlCol="0">
            <a:spAutoFit/>
          </a:bodyPr>
          <a:lstStyle/>
          <a:p>
            <a:r>
              <a:rPr kumimoji="1" lang="ja-JP" altLang="en-US" sz="2000" dirty="0"/>
              <a:t>説明変数</a:t>
            </a:r>
            <a:r>
              <a:rPr kumimoji="1" lang="en-US" altLang="ja-JP" sz="2000" i="1" dirty="0">
                <a:latin typeface="Times New Roman" panose="02020603050405020304" pitchFamily="18" charset="0"/>
                <a:cs typeface="Times New Roman" panose="02020603050405020304" pitchFamily="18" charset="0"/>
              </a:rPr>
              <a:t>x</a:t>
            </a:r>
            <a:r>
              <a:rPr kumimoji="1" lang="ja-JP" altLang="en-US" sz="2000" dirty="0"/>
              <a:t>と誤差項</a:t>
            </a:r>
            <a:r>
              <a:rPr kumimoji="1" lang="en-US" altLang="ja-JP" sz="2000" i="1" dirty="0">
                <a:latin typeface="Times New Roman" panose="02020603050405020304" pitchFamily="18" charset="0"/>
                <a:cs typeface="Times New Roman" panose="02020603050405020304" pitchFamily="18" charset="0"/>
              </a:rPr>
              <a:t>u</a:t>
            </a:r>
            <a:r>
              <a:rPr kumimoji="1" lang="ja-JP" altLang="en-US" sz="2000" dirty="0"/>
              <a:t>に相関がある場合</a:t>
            </a:r>
            <a:endParaRPr kumimoji="1" lang="en-US" altLang="ja-JP" sz="2000" dirty="0"/>
          </a:p>
          <a:p>
            <a:endParaRPr kumimoji="1" lang="en-US" altLang="ja-JP" sz="2000" dirty="0"/>
          </a:p>
          <a:p>
            <a:r>
              <a:rPr lang="ja-JP" altLang="en-US" sz="2000" dirty="0"/>
              <a:t>誤差項</a:t>
            </a:r>
            <a:r>
              <a:rPr lang="en-US" altLang="ja-JP" sz="2000" i="1" dirty="0">
                <a:latin typeface="Times New Roman" panose="02020603050405020304" pitchFamily="18" charset="0"/>
                <a:cs typeface="Times New Roman" panose="02020603050405020304" pitchFamily="18" charset="0"/>
              </a:rPr>
              <a:t>u</a:t>
            </a:r>
            <a:r>
              <a:rPr lang="ja-JP" altLang="en-US" sz="2000" dirty="0">
                <a:latin typeface="Times New Roman" panose="02020603050405020304" pitchFamily="18" charset="0"/>
                <a:cs typeface="Times New Roman" panose="02020603050405020304" pitchFamily="18" charset="0"/>
              </a:rPr>
              <a:t>と無相関（直交する）変数</a:t>
            </a:r>
            <a:r>
              <a:rPr lang="en-US" altLang="ja-JP" sz="2000" dirty="0">
                <a:latin typeface="Times New Roman" panose="02020603050405020304" pitchFamily="18" charset="0"/>
                <a:cs typeface="Times New Roman" panose="02020603050405020304" pitchFamily="18" charset="0"/>
              </a:rPr>
              <a:t>z</a:t>
            </a:r>
            <a:r>
              <a:rPr lang="ja-JP" altLang="en-US" sz="2000" dirty="0">
                <a:latin typeface="Times New Roman" panose="02020603050405020304" pitchFamily="18" charset="0"/>
                <a:cs typeface="Times New Roman" panose="02020603050405020304" pitchFamily="18" charset="0"/>
              </a:rPr>
              <a:t>を用い，変数</a:t>
            </a:r>
            <a:r>
              <a:rPr lang="en-US" altLang="ja-JP" sz="2000" i="1" dirty="0">
                <a:latin typeface="Times New Roman" panose="02020603050405020304" pitchFamily="18" charset="0"/>
                <a:cs typeface="Times New Roman" panose="02020603050405020304" pitchFamily="18" charset="0"/>
              </a:rPr>
              <a:t>z</a:t>
            </a:r>
            <a:r>
              <a:rPr lang="ja-JP" altLang="en-US" sz="2000" dirty="0">
                <a:latin typeface="Times New Roman" panose="02020603050405020304" pitchFamily="18" charset="0"/>
                <a:cs typeface="Times New Roman" panose="02020603050405020304" pitchFamily="18" charset="0"/>
              </a:rPr>
              <a:t>（操作変数）の方向に射影するとバイアスの無い推定量が得られる</a:t>
            </a:r>
            <a:endParaRPr lang="en-US" altLang="ja-JP" sz="2000" dirty="0">
              <a:latin typeface="Times New Roman" panose="02020603050405020304" pitchFamily="18" charset="0"/>
              <a:cs typeface="Times New Roman" panose="02020603050405020304" pitchFamily="18" charset="0"/>
            </a:endParaRPr>
          </a:p>
          <a:p>
            <a:endParaRPr kumimoji="1" lang="en-US" altLang="ja-JP" sz="2000" dirty="0">
              <a:latin typeface="Times New Roman" panose="02020603050405020304" pitchFamily="18" charset="0"/>
              <a:cs typeface="Times New Roman" panose="02020603050405020304" pitchFamily="18" charset="0"/>
            </a:endParaRPr>
          </a:p>
          <a:p>
            <a:r>
              <a:rPr lang="ja-JP" altLang="en-US" dirty="0"/>
              <a:t>ただし，理想的な操作変数を見つけるのは容易ではない </a:t>
            </a:r>
            <a:r>
              <a:rPr lang="en-US" altLang="ja-JP" dirty="0">
                <a:sym typeface="Wingdings" panose="05000000000000000000" pitchFamily="2" charset="2"/>
              </a:rPr>
              <a:t> z</a:t>
            </a:r>
            <a:r>
              <a:rPr lang="ja-JP" altLang="en-US" dirty="0">
                <a:sym typeface="Wingdings" panose="05000000000000000000" pitchFamily="2" charset="2"/>
              </a:rPr>
              <a:t>と</a:t>
            </a:r>
            <a:r>
              <a:rPr lang="en-US" altLang="ja-JP" dirty="0">
                <a:sym typeface="Wingdings" panose="05000000000000000000" pitchFamily="2" charset="2"/>
              </a:rPr>
              <a:t>u</a:t>
            </a:r>
            <a:r>
              <a:rPr lang="ja-JP" altLang="en-US" dirty="0">
                <a:sym typeface="Wingdings" panose="05000000000000000000" pitchFamily="2" charset="2"/>
              </a:rPr>
              <a:t>が無相関だという仮説検定はできない</a:t>
            </a:r>
            <a:endParaRPr lang="en-US" altLang="ja-JP" dirty="0">
              <a:sym typeface="Wingdings" panose="05000000000000000000" pitchFamily="2" charset="2"/>
            </a:endParaRPr>
          </a:p>
        </p:txBody>
      </p:sp>
      <p:cxnSp>
        <p:nvCxnSpPr>
          <p:cNvPr id="7" name="直線矢印コネクタ 6">
            <a:extLst>
              <a:ext uri="{FF2B5EF4-FFF2-40B4-BE49-F238E27FC236}">
                <a16:creationId xmlns:a16="http://schemas.microsoft.com/office/drawing/2014/main" id="{CC6C13E7-10CF-4F05-A128-D7E690482477}"/>
              </a:ext>
            </a:extLst>
          </p:cNvPr>
          <p:cNvCxnSpPr>
            <a:cxnSpLocks/>
          </p:cNvCxnSpPr>
          <p:nvPr/>
        </p:nvCxnSpPr>
        <p:spPr>
          <a:xfrm>
            <a:off x="1364423" y="4326675"/>
            <a:ext cx="1862804" cy="984359"/>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FC2AE5E4-1A3E-407D-B6B3-A76D1E3DD7EE}"/>
              </a:ext>
            </a:extLst>
          </p:cNvPr>
          <p:cNvCxnSpPr>
            <a:cxnSpLocks/>
          </p:cNvCxnSpPr>
          <p:nvPr/>
        </p:nvCxnSpPr>
        <p:spPr>
          <a:xfrm flipH="1">
            <a:off x="3234828" y="1949538"/>
            <a:ext cx="1272534" cy="3295844"/>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9B73D1A2-5A02-460B-8039-80642FE9056A}"/>
              </a:ext>
            </a:extLst>
          </p:cNvPr>
          <p:cNvSpPr txBox="1"/>
          <p:nvPr/>
        </p:nvSpPr>
        <p:spPr>
          <a:xfrm>
            <a:off x="1942926" y="4755707"/>
            <a:ext cx="325592"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z</a:t>
            </a:r>
            <a:endParaRPr kumimoji="1" lang="ja-JP" altLang="en-US" i="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9FB3815C-0289-4130-B15A-81EABCBF2430}"/>
                  </a:ext>
                </a:extLst>
              </p:cNvPr>
              <p:cNvSpPr txBox="1"/>
              <p:nvPr/>
            </p:nvSpPr>
            <p:spPr>
              <a:xfrm>
                <a:off x="3157946" y="3433668"/>
                <a:ext cx="37792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acc>
                            <m:accPr>
                              <m:chr m:val="̂"/>
                              <m:ctrlPr>
                                <a:rPr lang="ja-JP" altLang="en-US" i="1">
                                  <a:latin typeface="Cambria Math" panose="02040503050406030204" pitchFamily="18" charset="0"/>
                                </a:rPr>
                              </m:ctrlPr>
                            </m:accPr>
                            <m:e>
                              <m:r>
                                <a:rPr lang="en-US" altLang="ja-JP" i="1">
                                  <a:latin typeface="Cambria Math" panose="02040503050406030204" pitchFamily="18" charset="0"/>
                                </a:rPr>
                                <m:t>𝑦</m:t>
                              </m:r>
                            </m:e>
                          </m:acc>
                        </m:e>
                        <m:sub>
                          <m:r>
                            <m:rPr>
                              <m:sty m:val="p"/>
                            </m:rPr>
                            <a:rPr kumimoji="1" lang="en-US" altLang="ja-JP" b="0" i="0" smtClean="0">
                              <a:latin typeface="Cambria Math" panose="02040503050406030204" pitchFamily="18" charset="0"/>
                            </a:rPr>
                            <m:t>IV</m:t>
                          </m:r>
                        </m:sub>
                      </m:sSub>
                    </m:oMath>
                  </m:oMathPara>
                </a14:m>
                <a:endParaRPr kumimoji="1" lang="ja-JP" altLang="en-US" dirty="0"/>
              </a:p>
            </p:txBody>
          </p:sp>
        </mc:Choice>
        <mc:Fallback xmlns="">
          <p:sp>
            <p:nvSpPr>
              <p:cNvPr id="15" name="テキスト ボックス 14">
                <a:extLst>
                  <a:ext uri="{FF2B5EF4-FFF2-40B4-BE49-F238E27FC236}">
                    <a16:creationId xmlns:a16="http://schemas.microsoft.com/office/drawing/2014/main" id="{9FB3815C-0289-4130-B15A-81EABCBF2430}"/>
                  </a:ext>
                </a:extLst>
              </p:cNvPr>
              <p:cNvSpPr txBox="1">
                <a:spLocks noRot="1" noChangeAspect="1" noMove="1" noResize="1" noEditPoints="1" noAdjustHandles="1" noChangeArrowheads="1" noChangeShapeType="1" noTextEdit="1"/>
              </p:cNvSpPr>
              <p:nvPr/>
            </p:nvSpPr>
            <p:spPr>
              <a:xfrm>
                <a:off x="3157946" y="3433668"/>
                <a:ext cx="377924" cy="276999"/>
              </a:xfrm>
              <a:prstGeom prst="rect">
                <a:avLst/>
              </a:prstGeom>
              <a:blipFill>
                <a:blip r:embed="rId2"/>
                <a:stretch>
                  <a:fillRect l="-12903" t="-21739" r="-43548" b="-26087"/>
                </a:stretch>
              </a:blipFill>
            </p:spPr>
            <p:txBody>
              <a:bodyPr/>
              <a:lstStyle/>
              <a:p>
                <a:r>
                  <a:rPr lang="ja-JP" altLang="en-US">
                    <a:noFill/>
                  </a:rPr>
                  <a:t> </a:t>
                </a:r>
              </a:p>
            </p:txBody>
          </p:sp>
        </mc:Fallback>
      </mc:AlternateContent>
      <p:sp>
        <p:nvSpPr>
          <p:cNvPr id="26" name="テキスト ボックス 25">
            <a:extLst>
              <a:ext uri="{FF2B5EF4-FFF2-40B4-BE49-F238E27FC236}">
                <a16:creationId xmlns:a16="http://schemas.microsoft.com/office/drawing/2014/main" id="{1E56012F-D8F2-465C-86CF-ECEA765ABFAA}"/>
              </a:ext>
            </a:extLst>
          </p:cNvPr>
          <p:cNvSpPr txBox="1"/>
          <p:nvPr/>
        </p:nvSpPr>
        <p:spPr>
          <a:xfrm>
            <a:off x="4745588" y="5060716"/>
            <a:ext cx="3278462" cy="338554"/>
          </a:xfrm>
          <a:prstGeom prst="rect">
            <a:avLst/>
          </a:prstGeom>
          <a:noFill/>
        </p:spPr>
        <p:txBody>
          <a:bodyPr wrap="none" rtlCol="0">
            <a:spAutoFit/>
          </a:bodyPr>
          <a:lstStyle/>
          <a:p>
            <a:r>
              <a:rPr kumimoji="1" lang="en-US" altLang="ja-JP" sz="1600" i="1" dirty="0">
                <a:latin typeface="Times New Roman" panose="02020603050405020304" pitchFamily="18" charset="0"/>
                <a:cs typeface="Times New Roman" panose="02020603050405020304" pitchFamily="18" charset="0"/>
              </a:rPr>
              <a:t>y </a:t>
            </a:r>
            <a:r>
              <a:rPr lang="ja-JP" altLang="en-US" sz="1600" dirty="0">
                <a:latin typeface="Times New Roman" panose="02020603050405020304" pitchFamily="18" charset="0"/>
                <a:cs typeface="Times New Roman" panose="02020603050405020304" pitchFamily="18" charset="0"/>
              </a:rPr>
              <a:t>を </a:t>
            </a:r>
            <a:r>
              <a:rPr lang="en-US" altLang="ja-JP" sz="1600" i="1" dirty="0">
                <a:latin typeface="Times New Roman" panose="02020603050405020304" pitchFamily="18" charset="0"/>
                <a:cs typeface="Times New Roman" panose="02020603050405020304" pitchFamily="18" charset="0"/>
              </a:rPr>
              <a:t>z </a:t>
            </a:r>
            <a:r>
              <a:rPr lang="ja-JP" altLang="en-US" sz="1600" dirty="0">
                <a:latin typeface="Times New Roman" panose="02020603050405020304" pitchFamily="18" charset="0"/>
                <a:cs typeface="Times New Roman" panose="02020603050405020304" pitchFamily="18" charset="0"/>
              </a:rPr>
              <a:t>に回帰した場合の</a:t>
            </a:r>
            <a:r>
              <a:rPr kumimoji="1" lang="en-US" altLang="ja-JP" sz="1600" dirty="0"/>
              <a:t>OLS</a:t>
            </a:r>
            <a:r>
              <a:rPr kumimoji="1" lang="ja-JP" altLang="en-US" sz="1600" dirty="0"/>
              <a:t>推定値</a:t>
            </a:r>
          </a:p>
        </p:txBody>
      </p:sp>
      <p:cxnSp>
        <p:nvCxnSpPr>
          <p:cNvPr id="28" name="直線矢印コネクタ 27">
            <a:extLst>
              <a:ext uri="{FF2B5EF4-FFF2-40B4-BE49-F238E27FC236}">
                <a16:creationId xmlns:a16="http://schemas.microsoft.com/office/drawing/2014/main" id="{4CD6E61F-F2CF-44C4-8E47-5F195C71118D}"/>
              </a:ext>
            </a:extLst>
          </p:cNvPr>
          <p:cNvCxnSpPr>
            <a:stCxn id="15" idx="2"/>
          </p:cNvCxnSpPr>
          <p:nvPr/>
        </p:nvCxnSpPr>
        <p:spPr>
          <a:xfrm>
            <a:off x="3346908" y="3710667"/>
            <a:ext cx="288988" cy="438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779BD0B1-D08E-4057-81DD-145C4055C863}"/>
              </a:ext>
            </a:extLst>
          </p:cNvPr>
          <p:cNvSpPr/>
          <p:nvPr/>
        </p:nvSpPr>
        <p:spPr>
          <a:xfrm>
            <a:off x="4745588" y="5422324"/>
            <a:ext cx="4044595" cy="338554"/>
          </a:xfrm>
          <a:prstGeom prst="rect">
            <a:avLst/>
          </a:prstGeom>
        </p:spPr>
        <p:txBody>
          <a:bodyPr wrap="square">
            <a:spAutoFit/>
          </a:bodyPr>
          <a:lstStyle/>
          <a:p>
            <a:r>
              <a:rPr lang="en-US" altLang="ja-JP" sz="1600" i="1" dirty="0" err="1">
                <a:latin typeface="Times New Roman" panose="02020603050405020304" pitchFamily="18" charset="0"/>
                <a:cs typeface="Times New Roman" panose="02020603050405020304" pitchFamily="18" charset="0"/>
              </a:rPr>
              <a:t>x</a:t>
            </a:r>
            <a:r>
              <a:rPr lang="en-US" altLang="ja-JP" sz="1600" i="1" dirty="0" err="1">
                <a:latin typeface="Symbol" panose="05050102010706020507" pitchFamily="18" charset="2"/>
                <a:cs typeface="Times New Roman" panose="02020603050405020304" pitchFamily="18" charset="0"/>
              </a:rPr>
              <a:t>b</a:t>
            </a:r>
            <a:r>
              <a:rPr lang="en-US" altLang="ja-JP" sz="1600" i="1" dirty="0">
                <a:latin typeface="Symbol" panose="05050102010706020507" pitchFamily="18" charset="2"/>
                <a:cs typeface="Times New Roman" panose="02020603050405020304" pitchFamily="18" charset="0"/>
              </a:rPr>
              <a:t> </a:t>
            </a:r>
            <a:r>
              <a:rPr lang="ja-JP" altLang="en-US" sz="1600" dirty="0">
                <a:latin typeface="Times New Roman" panose="02020603050405020304" pitchFamily="18" charset="0"/>
                <a:cs typeface="Times New Roman" panose="02020603050405020304" pitchFamily="18" charset="0"/>
              </a:rPr>
              <a:t>を </a:t>
            </a:r>
            <a:r>
              <a:rPr lang="en-US" altLang="ja-JP" sz="1600" i="1" dirty="0">
                <a:latin typeface="Times New Roman" panose="02020603050405020304" pitchFamily="18" charset="0"/>
                <a:cs typeface="Times New Roman" panose="02020603050405020304" pitchFamily="18" charset="0"/>
              </a:rPr>
              <a:t>z </a:t>
            </a:r>
            <a:r>
              <a:rPr lang="ja-JP" altLang="en-US" sz="1600" dirty="0">
                <a:latin typeface="Times New Roman" panose="02020603050405020304" pitchFamily="18" charset="0"/>
                <a:cs typeface="Times New Roman" panose="02020603050405020304" pitchFamily="18" charset="0"/>
              </a:rPr>
              <a:t>に回帰した場合の</a:t>
            </a:r>
            <a:r>
              <a:rPr lang="en-US" altLang="ja-JP" sz="1600" dirty="0">
                <a:latin typeface="Times New Roman" panose="02020603050405020304" pitchFamily="18" charset="0"/>
                <a:cs typeface="Times New Roman" panose="02020603050405020304" pitchFamily="18" charset="0"/>
              </a:rPr>
              <a:t>OLS</a:t>
            </a:r>
            <a:r>
              <a:rPr lang="ja-JP" altLang="en-US" sz="1600" dirty="0">
                <a:latin typeface="Times New Roman" panose="02020603050405020304" pitchFamily="18" charset="0"/>
                <a:cs typeface="Times New Roman" panose="02020603050405020304" pitchFamily="18" charset="0"/>
              </a:rPr>
              <a:t>推定値</a:t>
            </a:r>
          </a:p>
        </p:txBody>
      </p:sp>
      <p:sp>
        <p:nvSpPr>
          <p:cNvPr id="38" name="テキスト ボックス 37">
            <a:extLst>
              <a:ext uri="{FF2B5EF4-FFF2-40B4-BE49-F238E27FC236}">
                <a16:creationId xmlns:a16="http://schemas.microsoft.com/office/drawing/2014/main" id="{3A61251B-4D29-40D8-A85A-59CAD29A6EB9}"/>
              </a:ext>
            </a:extLst>
          </p:cNvPr>
          <p:cNvSpPr txBox="1"/>
          <p:nvPr/>
        </p:nvSpPr>
        <p:spPr>
          <a:xfrm>
            <a:off x="1343252" y="5941259"/>
            <a:ext cx="6669733" cy="646331"/>
          </a:xfrm>
          <a:prstGeom prst="rect">
            <a:avLst/>
          </a:prstGeom>
          <a:noFill/>
        </p:spPr>
        <p:txBody>
          <a:bodyPr wrap="square" rtlCol="0">
            <a:spAutoFit/>
          </a:bodyPr>
          <a:lstStyle/>
          <a:p>
            <a:r>
              <a:rPr kumimoji="1" lang="ja-JP" altLang="en-US" dirty="0"/>
              <a:t>操作変数は，誤差項と無相関，</a:t>
            </a:r>
            <a:r>
              <a:rPr kumimoji="1" lang="en-US" altLang="ja-JP" dirty="0"/>
              <a:t>x</a:t>
            </a:r>
            <a:r>
              <a:rPr kumimoji="1" lang="ja-JP" altLang="en-US" dirty="0"/>
              <a:t>と相関が</a:t>
            </a:r>
            <a:r>
              <a:rPr lang="ja-JP" altLang="en-US" dirty="0"/>
              <a:t>あることが必要</a:t>
            </a:r>
            <a:endParaRPr lang="en-US" altLang="ja-JP" dirty="0"/>
          </a:p>
          <a:p>
            <a:r>
              <a:rPr kumimoji="1" lang="ja-JP" altLang="en-US" dirty="0"/>
              <a:t>操作変数法と</a:t>
            </a:r>
            <a:r>
              <a:rPr kumimoji="1" lang="en-US" altLang="ja-JP" dirty="0"/>
              <a:t>2</a:t>
            </a:r>
            <a:r>
              <a:rPr kumimoji="1" lang="ja-JP" altLang="en-US" dirty="0"/>
              <a:t>段階最小二乗法の同等性</a:t>
            </a:r>
          </a:p>
        </p:txBody>
      </p:sp>
    </p:spTree>
    <p:extLst>
      <p:ext uri="{BB962C8B-B14F-4D97-AF65-F5344CB8AC3E}">
        <p14:creationId xmlns:p14="http://schemas.microsoft.com/office/powerpoint/2010/main" val="2317767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a:t>
            </a:r>
            <a:r>
              <a:rPr kumimoji="1" lang="ja-JP" altLang="en-US" dirty="0" err="1"/>
              <a:t>での</a:t>
            </a:r>
            <a:r>
              <a:rPr kumimoji="1" lang="ja-JP" altLang="en-US" dirty="0"/>
              <a:t>操作変数法</a:t>
            </a:r>
          </a:p>
        </p:txBody>
      </p:sp>
      <p:sp>
        <p:nvSpPr>
          <p:cNvPr id="3" name="コンテンツ プレースホルダー 2"/>
          <p:cNvSpPr>
            <a:spLocks noGrp="1"/>
          </p:cNvSpPr>
          <p:nvPr>
            <p:ph idx="1"/>
          </p:nvPr>
        </p:nvSpPr>
        <p:spPr>
          <a:xfrm>
            <a:off x="457200" y="1417638"/>
            <a:ext cx="8229600" cy="4708525"/>
          </a:xfrm>
        </p:spPr>
        <p:txBody>
          <a:bodyPr>
            <a:normAutofit fontScale="92500" lnSpcReduction="10000"/>
          </a:bodyPr>
          <a:lstStyle/>
          <a:p>
            <a:pPr>
              <a:buFont typeface="Arial" panose="020B0604020202020204" pitchFamily="34" charset="0"/>
              <a:buChar char="•"/>
            </a:pPr>
            <a:r>
              <a:rPr kumimoji="1" lang="en-US" altLang="ja-JP" sz="2800" dirty="0" err="1"/>
              <a:t>ivreg</a:t>
            </a:r>
            <a:r>
              <a:rPr kumimoji="1" lang="en-US" altLang="ja-JP" sz="2800" dirty="0"/>
              <a:t>( )</a:t>
            </a:r>
            <a:r>
              <a:rPr kumimoji="1" lang="ja-JP" altLang="en-US" sz="2800" dirty="0"/>
              <a:t>を用いる（パッケージ</a:t>
            </a:r>
            <a:r>
              <a:rPr kumimoji="1" lang="en-US" altLang="ja-JP" sz="2800" dirty="0"/>
              <a:t>AER</a:t>
            </a:r>
            <a:r>
              <a:rPr kumimoji="1" lang="ja-JP" altLang="en-US" sz="2800" dirty="0"/>
              <a:t>が必要）</a:t>
            </a:r>
            <a:endParaRPr kumimoji="1" lang="en-US" altLang="ja-JP" sz="2800" dirty="0"/>
          </a:p>
          <a:p>
            <a:pPr marL="0" indent="0">
              <a:buNone/>
            </a:pPr>
            <a:r>
              <a:rPr lang="en-US" altLang="ja-JP" sz="2400" dirty="0"/>
              <a:t>	</a:t>
            </a:r>
            <a:r>
              <a:rPr lang="ja-JP" altLang="en-US" sz="2400" dirty="0"/>
              <a:t>パッケージ</a:t>
            </a:r>
            <a:r>
              <a:rPr lang="en-US" altLang="ja-JP" sz="2400" dirty="0"/>
              <a:t>AER</a:t>
            </a:r>
            <a:r>
              <a:rPr lang="ja-JP" altLang="en-US" sz="2400" dirty="0"/>
              <a:t>がインストールされていなければインストールする</a:t>
            </a:r>
            <a:r>
              <a:rPr lang="en-US" altLang="ja-JP" sz="2400" dirty="0"/>
              <a:t>	</a:t>
            </a:r>
          </a:p>
          <a:p>
            <a:pPr marL="0" indent="0">
              <a:buNone/>
            </a:pPr>
            <a:r>
              <a:rPr lang="en-US" altLang="ja-JP" sz="2400" dirty="0"/>
              <a:t>	library(“AER”)</a:t>
            </a:r>
            <a:r>
              <a:rPr lang="ja-JP" altLang="en-US" sz="2400" dirty="0"/>
              <a:t>でロード</a:t>
            </a:r>
            <a:r>
              <a:rPr kumimoji="1" lang="ja-JP" altLang="en-US" dirty="0"/>
              <a:t>　</a:t>
            </a:r>
            <a:r>
              <a:rPr kumimoji="1" lang="en-US" altLang="ja-JP" sz="2400" dirty="0"/>
              <a:t>    </a:t>
            </a:r>
          </a:p>
          <a:p>
            <a:pPr marL="0" indent="0">
              <a:buNone/>
            </a:pPr>
            <a:r>
              <a:rPr kumimoji="1" lang="en-US" altLang="ja-JP" sz="2400" dirty="0"/>
              <a:t>	</a:t>
            </a:r>
            <a:r>
              <a:rPr kumimoji="1" lang="en-US" altLang="ja-JP" sz="2400" dirty="0" err="1"/>
              <a:t>ivreg</a:t>
            </a:r>
            <a:r>
              <a:rPr kumimoji="1" lang="en-US" altLang="ja-JP" sz="2400" dirty="0"/>
              <a:t>(y~x1+x2+x3 | z1 + x2 +x3)</a:t>
            </a:r>
          </a:p>
          <a:p>
            <a:pPr marL="0" indent="0">
              <a:buNone/>
            </a:pPr>
            <a:r>
              <a:rPr lang="en-US" altLang="ja-JP" sz="2400" dirty="0"/>
              <a:t>  </a:t>
            </a:r>
            <a:r>
              <a:rPr lang="ja-JP" altLang="en-US" sz="2400" dirty="0"/>
              <a:t>　</a:t>
            </a:r>
            <a:r>
              <a:rPr lang="en-US" altLang="ja-JP" sz="2400" dirty="0"/>
              <a:t>	x1</a:t>
            </a:r>
            <a:r>
              <a:rPr lang="ja-JP" altLang="en-US" sz="2400" dirty="0"/>
              <a:t>に内生性，操作変数として</a:t>
            </a:r>
            <a:r>
              <a:rPr lang="en-US" altLang="ja-JP" sz="2400" dirty="0"/>
              <a:t>z1,x2,x3</a:t>
            </a:r>
            <a:r>
              <a:rPr lang="ja-JP" altLang="en-US" sz="2400" dirty="0"/>
              <a:t>を選んだ</a:t>
            </a:r>
            <a:r>
              <a:rPr kumimoji="1" lang="ja-JP" altLang="en-US" sz="2400" dirty="0"/>
              <a:t>場合</a:t>
            </a:r>
            <a:endParaRPr kumimoji="1" lang="en-US" altLang="ja-JP" sz="2400" dirty="0"/>
          </a:p>
          <a:p>
            <a:pPr>
              <a:buFont typeface="Arial" panose="020B0604020202020204" pitchFamily="34" charset="0"/>
              <a:buChar char="•"/>
            </a:pPr>
            <a:r>
              <a:rPr lang="en-US" altLang="ja-JP" sz="2800" dirty="0" err="1"/>
              <a:t>tsls</a:t>
            </a:r>
            <a:r>
              <a:rPr lang="en-US" altLang="ja-JP" sz="2800" dirty="0"/>
              <a:t>( )</a:t>
            </a:r>
            <a:r>
              <a:rPr lang="ja-JP" altLang="en-US" sz="2800" dirty="0"/>
              <a:t>を用いる（パッケージ</a:t>
            </a:r>
            <a:r>
              <a:rPr lang="en-US" altLang="ja-JP" sz="2800" dirty="0" err="1"/>
              <a:t>sem</a:t>
            </a:r>
            <a:r>
              <a:rPr lang="ja-JP" altLang="en-US" sz="2800" dirty="0"/>
              <a:t>が必要）</a:t>
            </a:r>
            <a:endParaRPr lang="en-US" altLang="ja-JP" sz="2800" dirty="0"/>
          </a:p>
          <a:p>
            <a:pPr marL="0" indent="0">
              <a:buNone/>
            </a:pPr>
            <a:r>
              <a:rPr lang="ja-JP" altLang="en-US" dirty="0"/>
              <a:t>　  </a:t>
            </a:r>
            <a:r>
              <a:rPr lang="en-US" altLang="ja-JP" dirty="0"/>
              <a:t>	</a:t>
            </a:r>
            <a:r>
              <a:rPr lang="ja-JP" altLang="en-US" sz="2400" dirty="0"/>
              <a:t>パッケージ</a:t>
            </a:r>
            <a:r>
              <a:rPr lang="en-US" altLang="ja-JP" sz="2400" dirty="0" err="1"/>
              <a:t>sem</a:t>
            </a:r>
            <a:r>
              <a:rPr lang="ja-JP" altLang="en-US" sz="2400" dirty="0"/>
              <a:t>をインストール</a:t>
            </a:r>
            <a:endParaRPr lang="en-US" altLang="ja-JP" dirty="0"/>
          </a:p>
          <a:p>
            <a:pPr marL="0" indent="0">
              <a:buNone/>
            </a:pPr>
            <a:r>
              <a:rPr lang="en-US" altLang="ja-JP" sz="2400" dirty="0"/>
              <a:t>	library(“</a:t>
            </a:r>
            <a:r>
              <a:rPr lang="en-US" altLang="ja-JP" sz="2400" dirty="0" err="1"/>
              <a:t>sem</a:t>
            </a:r>
            <a:r>
              <a:rPr lang="en-US" altLang="ja-JP" sz="2400" dirty="0"/>
              <a:t>”)</a:t>
            </a:r>
            <a:r>
              <a:rPr lang="ja-JP" altLang="en-US" sz="2400" dirty="0"/>
              <a:t>でパッケージ</a:t>
            </a:r>
            <a:r>
              <a:rPr lang="en-US" altLang="ja-JP" sz="2400" dirty="0" err="1"/>
              <a:t>sem</a:t>
            </a:r>
            <a:r>
              <a:rPr lang="ja-JP" altLang="en-US" sz="2400" dirty="0"/>
              <a:t>をロード</a:t>
            </a:r>
            <a:endParaRPr lang="en-US" altLang="ja-JP" sz="2400" dirty="0"/>
          </a:p>
          <a:p>
            <a:pPr marL="0" indent="0">
              <a:buNone/>
            </a:pPr>
            <a:r>
              <a:rPr lang="en-US" altLang="ja-JP" sz="2400" dirty="0"/>
              <a:t>	</a:t>
            </a:r>
            <a:r>
              <a:rPr lang="en-US" altLang="ja-JP" sz="2400" dirty="0" err="1"/>
              <a:t>tsls</a:t>
            </a:r>
            <a:r>
              <a:rPr lang="en-US" altLang="ja-JP" sz="2400" dirty="0"/>
              <a:t>(y~x1+x2+x3, ~z1+ x2 +x3)</a:t>
            </a:r>
          </a:p>
          <a:p>
            <a:pPr marL="0" indent="0">
              <a:buNone/>
            </a:pPr>
            <a:r>
              <a:rPr lang="ja-JP" altLang="en-US" sz="2400" dirty="0"/>
              <a:t>　   </a:t>
            </a:r>
            <a:r>
              <a:rPr lang="en-US" altLang="ja-JP" sz="2400" dirty="0"/>
              <a:t>	    </a:t>
            </a:r>
            <a:r>
              <a:rPr lang="en-US" altLang="ja-JP" sz="2400" dirty="0" err="1"/>
              <a:t>tsls</a:t>
            </a:r>
            <a:r>
              <a:rPr lang="en-US" altLang="ja-JP" sz="2400" dirty="0"/>
              <a:t>( </a:t>
            </a:r>
            <a:r>
              <a:rPr lang="ja-JP" altLang="en-US" sz="2400" dirty="0"/>
              <a:t>モデル式 </a:t>
            </a:r>
            <a:r>
              <a:rPr lang="en-US" altLang="ja-JP" sz="2400" dirty="0"/>
              <a:t>, </a:t>
            </a:r>
            <a:r>
              <a:rPr lang="ja-JP" altLang="en-US" sz="2400" dirty="0"/>
              <a:t>操作変数のリスト） </a:t>
            </a:r>
            <a:endParaRPr lang="en-US" altLang="ja-JP" sz="2400" dirty="0"/>
          </a:p>
          <a:p>
            <a:pPr marL="0" indent="0">
              <a:buNone/>
            </a:pPr>
            <a:r>
              <a:rPr lang="en-US" altLang="ja-JP" sz="2400" dirty="0"/>
              <a:t>     	    </a:t>
            </a:r>
            <a:r>
              <a:rPr lang="ja-JP" altLang="en-US" sz="2400" dirty="0"/>
              <a:t>操作変数のリストは　</a:t>
            </a:r>
            <a:r>
              <a:rPr lang="en-US" altLang="ja-JP" sz="2400" dirty="0"/>
              <a:t>~ z1 + x2 + x3 </a:t>
            </a:r>
            <a:r>
              <a:rPr lang="ja-JP" altLang="en-US" sz="2400" dirty="0"/>
              <a:t>のように書く</a:t>
            </a:r>
            <a:endParaRPr lang="en-US" altLang="ja-JP" sz="2400"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58207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a:t>
            </a:r>
          </a:p>
        </p:txBody>
      </p:sp>
      <p:sp>
        <p:nvSpPr>
          <p:cNvPr id="3" name="コンテンツ プレースホルダー 2"/>
          <p:cNvSpPr>
            <a:spLocks noGrp="1"/>
          </p:cNvSpPr>
          <p:nvPr>
            <p:ph idx="1"/>
          </p:nvPr>
        </p:nvSpPr>
        <p:spPr>
          <a:xfrm>
            <a:off x="628650" y="1340768"/>
            <a:ext cx="7886700" cy="5328592"/>
          </a:xfrm>
        </p:spPr>
        <p:txBody>
          <a:bodyPr>
            <a:normAutofit fontScale="77500" lnSpcReduction="20000"/>
          </a:bodyPr>
          <a:lstStyle/>
          <a:p>
            <a:pPr>
              <a:lnSpc>
                <a:spcPct val="120000"/>
              </a:lnSpc>
            </a:pPr>
            <a:r>
              <a:rPr kumimoji="1" lang="ja-JP" altLang="en-US" sz="3600" dirty="0">
                <a:latin typeface="+mn-ea"/>
              </a:rPr>
              <a:t>操作変数</a:t>
            </a:r>
            <a:r>
              <a:rPr kumimoji="1" lang="en-US" altLang="ja-JP" sz="3600" dirty="0">
                <a:latin typeface="+mn-ea"/>
              </a:rPr>
              <a:t>z</a:t>
            </a:r>
            <a:r>
              <a:rPr kumimoji="1" lang="ja-JP" altLang="en-US" sz="3600" dirty="0">
                <a:latin typeface="+mn-ea"/>
              </a:rPr>
              <a:t>の選択基準</a:t>
            </a:r>
            <a:endParaRPr kumimoji="1" lang="en-US" altLang="ja-JP" sz="3600" dirty="0">
              <a:latin typeface="+mn-ea"/>
            </a:endParaRPr>
          </a:p>
          <a:p>
            <a:pPr lvl="1">
              <a:lnSpc>
                <a:spcPct val="120000"/>
              </a:lnSpc>
            </a:pPr>
            <a:r>
              <a:rPr lang="ja-JP" altLang="en-US" sz="3100" dirty="0">
                <a:latin typeface="+mn-ea"/>
              </a:rPr>
              <a:t>説明変数</a:t>
            </a:r>
            <a:r>
              <a:rPr lang="en-US" altLang="ja-JP" sz="3100" dirty="0">
                <a:latin typeface="+mn-ea"/>
              </a:rPr>
              <a:t>x</a:t>
            </a:r>
            <a:r>
              <a:rPr lang="ja-JP" altLang="en-US" sz="3100" dirty="0">
                <a:latin typeface="+mn-ea"/>
              </a:rPr>
              <a:t>と相関</a:t>
            </a:r>
            <a:endParaRPr lang="en-US" altLang="ja-JP" sz="3100" dirty="0">
              <a:latin typeface="+mn-ea"/>
            </a:endParaRPr>
          </a:p>
          <a:p>
            <a:pPr lvl="2">
              <a:lnSpc>
                <a:spcPct val="120000"/>
              </a:lnSpc>
            </a:pPr>
            <a:r>
              <a:rPr lang="ja-JP" altLang="en-US" sz="2600" dirty="0">
                <a:latin typeface="+mn-ea"/>
              </a:rPr>
              <a:t>これはデータからチェックできる</a:t>
            </a:r>
            <a:endParaRPr lang="en-US" altLang="ja-JP" sz="2600" dirty="0">
              <a:latin typeface="+mn-ea"/>
            </a:endParaRPr>
          </a:p>
          <a:p>
            <a:pPr lvl="2">
              <a:lnSpc>
                <a:spcPct val="120000"/>
              </a:lnSpc>
            </a:pPr>
            <a:r>
              <a:rPr lang="en-US" altLang="ja-JP" sz="2600" dirty="0">
                <a:latin typeface="+mn-ea"/>
              </a:rPr>
              <a:t>x</a:t>
            </a:r>
            <a:r>
              <a:rPr lang="ja-JP" altLang="en-US" sz="2600" dirty="0">
                <a:latin typeface="+mn-ea"/>
              </a:rPr>
              <a:t>を</a:t>
            </a:r>
            <a:r>
              <a:rPr lang="en-US" altLang="ja-JP" sz="2600" dirty="0">
                <a:latin typeface="+mn-ea"/>
              </a:rPr>
              <a:t>z</a:t>
            </a:r>
            <a:r>
              <a:rPr lang="ja-JP" altLang="en-US" sz="2600" dirty="0">
                <a:latin typeface="+mn-ea"/>
              </a:rPr>
              <a:t>に回帰させて有意がどうかみればよい</a:t>
            </a:r>
          </a:p>
          <a:p>
            <a:pPr lvl="1">
              <a:lnSpc>
                <a:spcPct val="120000"/>
              </a:lnSpc>
            </a:pPr>
            <a:r>
              <a:rPr lang="ja-JP" altLang="en-US" sz="3100" dirty="0">
                <a:latin typeface="+mn-ea"/>
              </a:rPr>
              <a:t>誤差項と無相関</a:t>
            </a:r>
            <a:endParaRPr lang="en-US" altLang="ja-JP" sz="3100" dirty="0">
              <a:latin typeface="+mn-ea"/>
            </a:endParaRPr>
          </a:p>
          <a:p>
            <a:pPr lvl="2">
              <a:lnSpc>
                <a:spcPct val="120000"/>
              </a:lnSpc>
            </a:pPr>
            <a:r>
              <a:rPr lang="ja-JP" altLang="en-US" sz="2600" dirty="0">
                <a:latin typeface="+mn-ea"/>
              </a:rPr>
              <a:t>データからチェックできない</a:t>
            </a:r>
            <a:endParaRPr lang="en-US" altLang="ja-JP" sz="2600" dirty="0">
              <a:latin typeface="+mn-ea"/>
            </a:endParaRPr>
          </a:p>
          <a:p>
            <a:pPr lvl="2">
              <a:lnSpc>
                <a:spcPct val="120000"/>
              </a:lnSpc>
            </a:pPr>
            <a:r>
              <a:rPr lang="ja-JP" altLang="en-US" sz="2600" dirty="0">
                <a:latin typeface="+mn-ea"/>
              </a:rPr>
              <a:t>相関が無いという想定がもっともらしい理由が必要</a:t>
            </a:r>
            <a:endParaRPr lang="en-US" altLang="ja-JP" sz="2600" dirty="0">
              <a:latin typeface="+mn-ea"/>
            </a:endParaRPr>
          </a:p>
          <a:p>
            <a:pPr>
              <a:lnSpc>
                <a:spcPct val="120000"/>
              </a:lnSpc>
            </a:pPr>
            <a:r>
              <a:rPr lang="ja-JP" altLang="en-US" sz="3600" dirty="0">
                <a:latin typeface="+mn-ea"/>
              </a:rPr>
              <a:t>操作変数の数</a:t>
            </a:r>
            <a:endParaRPr lang="en-US" altLang="ja-JP" sz="3600" dirty="0">
              <a:latin typeface="+mn-ea"/>
            </a:endParaRPr>
          </a:p>
          <a:p>
            <a:pPr lvl="1">
              <a:lnSpc>
                <a:spcPct val="120000"/>
              </a:lnSpc>
            </a:pPr>
            <a:r>
              <a:rPr lang="ja-JP" altLang="en-US" sz="2900" dirty="0">
                <a:latin typeface="+mn-ea"/>
                <a:sym typeface="Wingdings" pitchFamily="2" charset="2"/>
              </a:rPr>
              <a:t>推定する方程式の説明変数と（少なくとも）同じ数を指定</a:t>
            </a:r>
            <a:endParaRPr lang="en-US" altLang="ja-JP" sz="2900" dirty="0">
              <a:latin typeface="+mn-ea"/>
              <a:sym typeface="Wingdings" pitchFamily="2" charset="2"/>
            </a:endParaRPr>
          </a:p>
          <a:p>
            <a:pPr lvl="1">
              <a:lnSpc>
                <a:spcPct val="120000"/>
              </a:lnSpc>
            </a:pPr>
            <a:r>
              <a:rPr lang="ja-JP" altLang="en-US" sz="3100" dirty="0">
                <a:latin typeface="+mn-ea"/>
                <a:sym typeface="Wingdings" pitchFamily="2" charset="2"/>
              </a:rPr>
              <a:t>説明変数が</a:t>
            </a:r>
            <a:r>
              <a:rPr lang="en-US" altLang="ja-JP" sz="3100" dirty="0">
                <a:latin typeface="+mn-ea"/>
                <a:sym typeface="Wingdings" pitchFamily="2" charset="2"/>
              </a:rPr>
              <a:t>x1, x2, …,</a:t>
            </a:r>
            <a:r>
              <a:rPr lang="en-US" altLang="ja-JP" sz="3100" dirty="0" err="1">
                <a:latin typeface="+mn-ea"/>
                <a:sym typeface="Wingdings" pitchFamily="2" charset="2"/>
              </a:rPr>
              <a:t>xk</a:t>
            </a:r>
            <a:r>
              <a:rPr lang="ja-JP" altLang="en-US" sz="3100" dirty="0">
                <a:latin typeface="+mn-ea"/>
                <a:sym typeface="Wingdings" pitchFamily="2" charset="2"/>
              </a:rPr>
              <a:t>で，</a:t>
            </a:r>
            <a:r>
              <a:rPr lang="en-US" altLang="ja-JP" sz="3100" dirty="0">
                <a:latin typeface="+mn-ea"/>
                <a:sym typeface="Wingdings" pitchFamily="2" charset="2"/>
              </a:rPr>
              <a:t>x1</a:t>
            </a:r>
            <a:r>
              <a:rPr lang="ja-JP" altLang="en-US" sz="3100" dirty="0">
                <a:latin typeface="+mn-ea"/>
                <a:sym typeface="Wingdings" pitchFamily="2" charset="2"/>
              </a:rPr>
              <a:t>に内生性があり，他の説明変数は外生変数だとした場合，操作変数として</a:t>
            </a:r>
            <a:r>
              <a:rPr lang="en-US" altLang="ja-JP" sz="3100" dirty="0">
                <a:latin typeface="+mn-ea"/>
                <a:sym typeface="Wingdings" pitchFamily="2" charset="2"/>
              </a:rPr>
              <a:t>z</a:t>
            </a:r>
            <a:r>
              <a:rPr lang="ja-JP" altLang="en-US" sz="3100" dirty="0">
                <a:latin typeface="+mn-ea"/>
                <a:sym typeface="Wingdings" pitchFamily="2" charset="2"/>
              </a:rPr>
              <a:t>以外に</a:t>
            </a:r>
            <a:r>
              <a:rPr lang="en-US" altLang="ja-JP" sz="3100" dirty="0">
                <a:latin typeface="+mn-ea"/>
                <a:sym typeface="Wingdings" pitchFamily="2" charset="2"/>
              </a:rPr>
              <a:t>x2,…,</a:t>
            </a:r>
            <a:r>
              <a:rPr lang="en-US" altLang="ja-JP" sz="3100" dirty="0" err="1">
                <a:latin typeface="+mn-ea"/>
                <a:sym typeface="Wingdings" pitchFamily="2" charset="2"/>
              </a:rPr>
              <a:t>xk</a:t>
            </a:r>
            <a:r>
              <a:rPr lang="ja-JP" altLang="en-US" sz="3100" dirty="0">
                <a:latin typeface="+mn-ea"/>
                <a:sym typeface="Wingdings" pitchFamily="2" charset="2"/>
              </a:rPr>
              <a:t>を指定する（前のページを参照）</a:t>
            </a:r>
            <a:endParaRPr lang="en-US" altLang="ja-JP" sz="3100" dirty="0">
              <a:latin typeface="+mn-ea"/>
              <a:sym typeface="Wingdings" pitchFamily="2" charset="2"/>
            </a:endParaRPr>
          </a:p>
          <a:p>
            <a:endParaRPr lang="en-US" altLang="ja-JP" dirty="0"/>
          </a:p>
        </p:txBody>
      </p:sp>
    </p:spTree>
    <p:extLst>
      <p:ext uri="{BB962C8B-B14F-4D97-AF65-F5344CB8AC3E}">
        <p14:creationId xmlns:p14="http://schemas.microsoft.com/office/powerpoint/2010/main" val="2367357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4615D0-C156-4C69-A104-1F706EB5EB6D}"/>
              </a:ext>
            </a:extLst>
          </p:cNvPr>
          <p:cNvSpPr>
            <a:spLocks noGrp="1"/>
          </p:cNvSpPr>
          <p:nvPr>
            <p:ph type="title"/>
          </p:nvPr>
        </p:nvSpPr>
        <p:spPr/>
        <p:txBody>
          <a:bodyPr/>
          <a:lstStyle/>
          <a:p>
            <a:r>
              <a:rPr kumimoji="1" lang="en-US" altLang="ja-JP" dirty="0"/>
              <a:t>mroz.xls </a:t>
            </a:r>
            <a:endParaRPr kumimoji="1" lang="ja-JP" altLang="en-US" dirty="0"/>
          </a:p>
        </p:txBody>
      </p:sp>
      <p:sp>
        <p:nvSpPr>
          <p:cNvPr id="3" name="コンテンツ プレースホルダー 2">
            <a:extLst>
              <a:ext uri="{FF2B5EF4-FFF2-40B4-BE49-F238E27FC236}">
                <a16:creationId xmlns:a16="http://schemas.microsoft.com/office/drawing/2014/main" id="{F45EE454-11D2-4B35-9122-F79F508B540E}"/>
              </a:ext>
            </a:extLst>
          </p:cNvPr>
          <p:cNvSpPr>
            <a:spLocks noGrp="1"/>
          </p:cNvSpPr>
          <p:nvPr>
            <p:ph idx="1"/>
          </p:nvPr>
        </p:nvSpPr>
        <p:spPr>
          <a:xfrm>
            <a:off x="628650" y="1825625"/>
            <a:ext cx="7975798" cy="4351338"/>
          </a:xfrm>
        </p:spPr>
        <p:txBody>
          <a:bodyPr>
            <a:normAutofit/>
          </a:bodyPr>
          <a:lstStyle/>
          <a:p>
            <a:r>
              <a:rPr kumimoji="1" lang="ja-JP" altLang="en-US" sz="2800" dirty="0"/>
              <a:t>既婚女性の教育の収益率の分析</a:t>
            </a:r>
            <a:endParaRPr kumimoji="1" lang="en-US" altLang="ja-JP" sz="2800" dirty="0"/>
          </a:p>
          <a:p>
            <a:r>
              <a:rPr lang="ja-JP" altLang="en-US" sz="2800" dirty="0"/>
              <a:t>基本モデル：賃金の対数値</a:t>
            </a:r>
            <a:r>
              <a:rPr lang="en-US" altLang="ja-JP" sz="2800" dirty="0"/>
              <a:t>(</a:t>
            </a:r>
            <a:r>
              <a:rPr lang="en-US" altLang="ja-JP" sz="2800" dirty="0" err="1"/>
              <a:t>lwage</a:t>
            </a:r>
            <a:r>
              <a:rPr lang="en-US" altLang="ja-JP" sz="2800" dirty="0"/>
              <a:t>)</a:t>
            </a:r>
            <a:r>
              <a:rPr lang="ja-JP" altLang="en-US" sz="2800" dirty="0"/>
              <a:t>を教育年数</a:t>
            </a:r>
            <a:r>
              <a:rPr lang="en-US" altLang="ja-JP" sz="2800" dirty="0"/>
              <a:t>(educ)</a:t>
            </a:r>
            <a:r>
              <a:rPr lang="ja-JP" altLang="en-US" sz="2800" dirty="0"/>
              <a:t>で回帰</a:t>
            </a:r>
            <a:endParaRPr lang="en-US" altLang="ja-JP" sz="2800" dirty="0"/>
          </a:p>
          <a:p>
            <a:r>
              <a:rPr kumimoji="1" lang="ja-JP" altLang="en-US" sz="2800" dirty="0"/>
              <a:t>問題点：</a:t>
            </a:r>
            <a:r>
              <a:rPr kumimoji="1" lang="en-US" altLang="ja-JP" sz="2800" dirty="0"/>
              <a:t>educ</a:t>
            </a:r>
            <a:r>
              <a:rPr kumimoji="1" lang="ja-JP" altLang="en-US" sz="2800" dirty="0"/>
              <a:t>は本人の能力（これは観察不可能な変数）と相関があるかもしれない</a:t>
            </a:r>
            <a:endParaRPr kumimoji="1" lang="en-US" altLang="ja-JP" sz="2800" dirty="0"/>
          </a:p>
          <a:p>
            <a:pPr marL="0" indent="0">
              <a:buNone/>
            </a:pPr>
            <a:r>
              <a:rPr kumimoji="1" lang="en-US" altLang="ja-JP" sz="2800" dirty="0">
                <a:sym typeface="Wingdings" panose="05000000000000000000" pitchFamily="2" charset="2"/>
              </a:rPr>
              <a:t></a:t>
            </a:r>
            <a:r>
              <a:rPr kumimoji="1" lang="ja-JP" altLang="en-US" sz="2800" dirty="0">
                <a:sym typeface="Wingdings" panose="05000000000000000000" pitchFamily="2" charset="2"/>
              </a:rPr>
              <a:t>誤差項と</a:t>
            </a:r>
            <a:r>
              <a:rPr kumimoji="1" lang="en-US" altLang="ja-JP" sz="2800" dirty="0">
                <a:sym typeface="Wingdings" panose="05000000000000000000" pitchFamily="2" charset="2"/>
              </a:rPr>
              <a:t>educ</a:t>
            </a:r>
            <a:r>
              <a:rPr kumimoji="1" lang="ja-JP" altLang="en-US" sz="2800" dirty="0">
                <a:sym typeface="Wingdings" panose="05000000000000000000" pitchFamily="2" charset="2"/>
              </a:rPr>
              <a:t>の間の相関</a:t>
            </a:r>
            <a:endParaRPr kumimoji="1" lang="en-US" altLang="ja-JP" sz="2800" dirty="0">
              <a:sym typeface="Wingdings" panose="05000000000000000000" pitchFamily="2" charset="2"/>
            </a:endParaRPr>
          </a:p>
          <a:p>
            <a:pPr marL="0" indent="0">
              <a:buNone/>
            </a:pPr>
            <a:r>
              <a:rPr kumimoji="1" lang="en-US" altLang="ja-JP" sz="2800" dirty="0">
                <a:sym typeface="Wingdings" panose="05000000000000000000" pitchFamily="2" charset="2"/>
              </a:rPr>
              <a:t></a:t>
            </a:r>
            <a:r>
              <a:rPr kumimoji="1" lang="ja-JP" altLang="en-US" sz="2800" dirty="0">
                <a:sym typeface="Wingdings" panose="05000000000000000000" pitchFamily="2" charset="2"/>
              </a:rPr>
              <a:t>操作変数法による推計が必要</a:t>
            </a:r>
            <a:endParaRPr kumimoji="1" lang="ja-JP" altLang="en-US" sz="2800" dirty="0"/>
          </a:p>
        </p:txBody>
      </p:sp>
    </p:spTree>
    <p:extLst>
      <p:ext uri="{BB962C8B-B14F-4D97-AF65-F5344CB8AC3E}">
        <p14:creationId xmlns:p14="http://schemas.microsoft.com/office/powerpoint/2010/main" val="291512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637017BF-79A1-4D29-BBAE-51A36754E7DB}"/>
              </a:ext>
            </a:extLst>
          </p:cNvPr>
          <p:cNvPicPr>
            <a:picLocks noChangeAspect="1"/>
          </p:cNvPicPr>
          <p:nvPr/>
        </p:nvPicPr>
        <p:blipFill>
          <a:blip r:embed="rId2"/>
          <a:stretch>
            <a:fillRect/>
          </a:stretch>
        </p:blipFill>
        <p:spPr>
          <a:xfrm>
            <a:off x="323528" y="1196752"/>
            <a:ext cx="6545505" cy="5472608"/>
          </a:xfrm>
          <a:prstGeom prst="rect">
            <a:avLst/>
          </a:prstGeom>
        </p:spPr>
      </p:pic>
      <p:sp>
        <p:nvSpPr>
          <p:cNvPr id="9" name="楕円 8">
            <a:extLst>
              <a:ext uri="{FF2B5EF4-FFF2-40B4-BE49-F238E27FC236}">
                <a16:creationId xmlns:a16="http://schemas.microsoft.com/office/drawing/2014/main" id="{F2853119-7D34-4288-90A9-A7AB8A9B3C82}"/>
              </a:ext>
            </a:extLst>
          </p:cNvPr>
          <p:cNvSpPr/>
          <p:nvPr/>
        </p:nvSpPr>
        <p:spPr>
          <a:xfrm>
            <a:off x="107504" y="3915003"/>
            <a:ext cx="187220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8EA8DF2-8BC5-4D7D-B51A-4CD6546836DF}"/>
              </a:ext>
            </a:extLst>
          </p:cNvPr>
          <p:cNvSpPr txBox="1"/>
          <p:nvPr/>
        </p:nvSpPr>
        <p:spPr>
          <a:xfrm>
            <a:off x="827584" y="332656"/>
            <a:ext cx="6768752" cy="646331"/>
          </a:xfrm>
          <a:prstGeom prst="rect">
            <a:avLst/>
          </a:prstGeom>
          <a:noFill/>
        </p:spPr>
        <p:txBody>
          <a:bodyPr wrap="square" rtlCol="0">
            <a:spAutoFit/>
          </a:bodyPr>
          <a:lstStyle/>
          <a:p>
            <a:r>
              <a:rPr kumimoji="1" lang="ja-JP" altLang="en-US" sz="3600" dirty="0">
                <a:latin typeface="+mn-ea"/>
              </a:rPr>
              <a:t>注意：</a:t>
            </a:r>
            <a:r>
              <a:rPr kumimoji="1" lang="en-US" altLang="ja-JP" sz="3600" dirty="0">
                <a:latin typeface="+mn-ea"/>
              </a:rPr>
              <a:t>R</a:t>
            </a:r>
            <a:r>
              <a:rPr kumimoji="1" lang="ja-JP" altLang="en-US" sz="3600" dirty="0">
                <a:latin typeface="+mn-ea"/>
              </a:rPr>
              <a:t>での欠損値の扱い</a:t>
            </a:r>
          </a:p>
        </p:txBody>
      </p:sp>
      <p:sp>
        <p:nvSpPr>
          <p:cNvPr id="11" name="テキスト ボックス 10">
            <a:extLst>
              <a:ext uri="{FF2B5EF4-FFF2-40B4-BE49-F238E27FC236}">
                <a16:creationId xmlns:a16="http://schemas.microsoft.com/office/drawing/2014/main" id="{E1CC1B69-577A-4E05-A068-A0AEFE0A923C}"/>
              </a:ext>
            </a:extLst>
          </p:cNvPr>
          <p:cNvSpPr txBox="1"/>
          <p:nvPr/>
        </p:nvSpPr>
        <p:spPr>
          <a:xfrm>
            <a:off x="7020272" y="978987"/>
            <a:ext cx="1872208" cy="6186309"/>
          </a:xfrm>
          <a:prstGeom prst="rect">
            <a:avLst/>
          </a:prstGeom>
          <a:noFill/>
        </p:spPr>
        <p:txBody>
          <a:bodyPr wrap="square" rtlCol="0">
            <a:spAutoFit/>
          </a:bodyPr>
          <a:lstStyle/>
          <a:p>
            <a:r>
              <a:rPr lang="ja-JP" altLang="en-US" dirty="0"/>
              <a:t>データセットの中に欠損値が含まれている場合</a:t>
            </a:r>
            <a:r>
              <a:rPr lang="en-US" altLang="ja-JP" dirty="0"/>
              <a:t>(mroz.xls</a:t>
            </a:r>
            <a:r>
              <a:rPr lang="ja-JP" altLang="en-US" dirty="0"/>
              <a:t>に欠損値あり）</a:t>
            </a:r>
            <a:endParaRPr lang="en-US" altLang="ja-JP" dirty="0"/>
          </a:p>
          <a:p>
            <a:endParaRPr kumimoji="1" lang="en-US" altLang="ja-JP" dirty="0"/>
          </a:p>
          <a:p>
            <a:r>
              <a:rPr lang="ja-JP" altLang="en-US" dirty="0"/>
              <a:t>データの</a:t>
            </a:r>
            <a:r>
              <a:rPr lang="en-US" altLang="ja-JP" dirty="0"/>
              <a:t>import</a:t>
            </a:r>
            <a:r>
              <a:rPr lang="ja-JP" altLang="en-US" dirty="0"/>
              <a:t>の画面で，</a:t>
            </a:r>
            <a:r>
              <a:rPr lang="en-US" altLang="ja-JP" dirty="0" err="1"/>
              <a:t>n.a.strings</a:t>
            </a:r>
            <a:r>
              <a:rPr lang="ja-JP" altLang="en-US" dirty="0"/>
              <a:t>の欄に欠損値の数値（文字列）を指定する</a:t>
            </a:r>
            <a:endParaRPr lang="en-US" altLang="ja-JP" dirty="0"/>
          </a:p>
          <a:p>
            <a:r>
              <a:rPr lang="ja-JP" altLang="en-US" dirty="0"/>
              <a:t>左図は欠損値が</a:t>
            </a:r>
            <a:r>
              <a:rPr lang="en-US" altLang="ja-JP" dirty="0"/>
              <a:t>”.”</a:t>
            </a:r>
            <a:r>
              <a:rPr lang="ja-JP" altLang="en-US" dirty="0"/>
              <a:t>の場合</a:t>
            </a:r>
            <a:endParaRPr lang="en-US" altLang="ja-JP" dirty="0"/>
          </a:p>
          <a:p>
            <a:endParaRPr lang="en-US" altLang="ja-JP" dirty="0"/>
          </a:p>
          <a:p>
            <a:r>
              <a:rPr lang="ja-JP" altLang="en-US" dirty="0"/>
              <a:t>欠損値としてよく使われるのは</a:t>
            </a:r>
            <a:endParaRPr lang="en-US" altLang="ja-JP" dirty="0"/>
          </a:p>
          <a:p>
            <a:r>
              <a:rPr lang="ja-JP" altLang="en-US" dirty="0"/>
              <a:t>　</a:t>
            </a:r>
            <a:r>
              <a:rPr lang="en-US" altLang="ja-JP" dirty="0"/>
              <a:t>-999</a:t>
            </a:r>
          </a:p>
          <a:p>
            <a:r>
              <a:rPr lang="ja-JP" altLang="en-US" dirty="0" err="1"/>
              <a:t>のような</a:t>
            </a:r>
            <a:r>
              <a:rPr lang="ja-JP" altLang="en-US" dirty="0"/>
              <a:t>ありえない数値</a:t>
            </a:r>
            <a:endParaRPr lang="en-US" altLang="ja-JP" dirty="0"/>
          </a:p>
          <a:p>
            <a:endParaRPr lang="en-US" altLang="ja-JP" dirty="0"/>
          </a:p>
          <a:p>
            <a:endParaRPr kumimoji="1" lang="ja-JP" altLang="en-US" dirty="0"/>
          </a:p>
        </p:txBody>
      </p:sp>
      <p:cxnSp>
        <p:nvCxnSpPr>
          <p:cNvPr id="13" name="直線矢印コネクタ 12">
            <a:extLst>
              <a:ext uri="{FF2B5EF4-FFF2-40B4-BE49-F238E27FC236}">
                <a16:creationId xmlns:a16="http://schemas.microsoft.com/office/drawing/2014/main" id="{EFA0971C-CCF8-4F7D-909E-9456B9A062FB}"/>
              </a:ext>
            </a:extLst>
          </p:cNvPr>
          <p:cNvCxnSpPr>
            <a:cxnSpLocks/>
          </p:cNvCxnSpPr>
          <p:nvPr/>
        </p:nvCxnSpPr>
        <p:spPr>
          <a:xfrm flipH="1">
            <a:off x="2007096" y="2996952"/>
            <a:ext cx="5013176" cy="10801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859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E95087-4D7B-47F9-9173-379AD06EE23C}"/>
              </a:ext>
            </a:extLst>
          </p:cNvPr>
          <p:cNvSpPr>
            <a:spLocks noGrp="1"/>
          </p:cNvSpPr>
          <p:nvPr>
            <p:ph type="title"/>
          </p:nvPr>
        </p:nvSpPr>
        <p:spPr/>
        <p:txBody>
          <a:bodyPr/>
          <a:lstStyle/>
          <a:p>
            <a:r>
              <a:rPr kumimoji="1" lang="en-US" altLang="ja-JP" dirty="0"/>
              <a:t>R</a:t>
            </a:r>
            <a:r>
              <a:rPr kumimoji="1" lang="ja-JP" altLang="en-US" dirty="0" err="1"/>
              <a:t>での</a:t>
            </a:r>
            <a:r>
              <a:rPr kumimoji="1" lang="ja-JP" altLang="en-US" dirty="0"/>
              <a:t>欠損値</a:t>
            </a:r>
            <a:br>
              <a:rPr kumimoji="1" lang="en-US" altLang="ja-JP" dirty="0"/>
            </a:br>
            <a:r>
              <a:rPr kumimoji="1" lang="ja-JP" altLang="en-US" sz="3200" dirty="0"/>
              <a:t>後から欠損値を指定する場合</a:t>
            </a:r>
            <a:endParaRPr kumimoji="1" lang="ja-JP" altLang="en-US" dirty="0"/>
          </a:p>
        </p:txBody>
      </p:sp>
      <p:sp>
        <p:nvSpPr>
          <p:cNvPr id="3" name="コンテンツ プレースホルダー 2">
            <a:extLst>
              <a:ext uri="{FF2B5EF4-FFF2-40B4-BE49-F238E27FC236}">
                <a16:creationId xmlns:a16="http://schemas.microsoft.com/office/drawing/2014/main" id="{2C7435D7-41ED-4A83-8BC8-D66C32F2B308}"/>
              </a:ext>
            </a:extLst>
          </p:cNvPr>
          <p:cNvSpPr>
            <a:spLocks noGrp="1"/>
          </p:cNvSpPr>
          <p:nvPr>
            <p:ph idx="1"/>
          </p:nvPr>
        </p:nvSpPr>
        <p:spPr/>
        <p:txBody>
          <a:bodyPr>
            <a:normAutofit lnSpcReduction="10000"/>
          </a:bodyPr>
          <a:lstStyle/>
          <a:p>
            <a:pPr marL="0" indent="0">
              <a:buNone/>
            </a:pPr>
            <a:r>
              <a:rPr kumimoji="1" lang="ja-JP" altLang="en-US" sz="2400" dirty="0"/>
              <a:t>データフレーム</a:t>
            </a:r>
            <a:r>
              <a:rPr kumimoji="1" lang="en-US" altLang="ja-JP" sz="2400" dirty="0" err="1"/>
              <a:t>mroz</a:t>
            </a:r>
            <a:r>
              <a:rPr lang="ja-JP" altLang="en-US" sz="2400" dirty="0"/>
              <a:t>中の変数</a:t>
            </a:r>
            <a:r>
              <a:rPr lang="en-US" altLang="ja-JP" sz="2400" dirty="0"/>
              <a:t>x</a:t>
            </a:r>
          </a:p>
          <a:p>
            <a:r>
              <a:rPr lang="ja-JP" altLang="en-US" sz="2000" dirty="0"/>
              <a:t>欠損値が</a:t>
            </a:r>
            <a:r>
              <a:rPr lang="en-US" altLang="ja-JP" sz="2000" dirty="0"/>
              <a:t>-999</a:t>
            </a:r>
            <a:r>
              <a:rPr lang="ja-JP" altLang="en-US" sz="2000" dirty="0"/>
              <a:t>の場合</a:t>
            </a:r>
            <a:endParaRPr lang="en-US" altLang="ja-JP" sz="2000" dirty="0"/>
          </a:p>
          <a:p>
            <a:pPr lvl="1"/>
            <a:r>
              <a:rPr kumimoji="1" lang="en-US" altLang="ja-JP" sz="2000" dirty="0" err="1"/>
              <a:t>mroz$x</a:t>
            </a:r>
            <a:r>
              <a:rPr kumimoji="1" lang="en-US" altLang="ja-JP" sz="2000" dirty="0"/>
              <a:t>[</a:t>
            </a:r>
            <a:r>
              <a:rPr kumimoji="1" lang="en-US" altLang="ja-JP" sz="2000" dirty="0" err="1"/>
              <a:t>mroz$x</a:t>
            </a:r>
            <a:r>
              <a:rPr kumimoji="1" lang="en-US" altLang="ja-JP" sz="2000" dirty="0"/>
              <a:t> == -999] &lt;- NA</a:t>
            </a:r>
          </a:p>
          <a:p>
            <a:pPr lvl="2"/>
            <a:r>
              <a:rPr lang="en-US" altLang="ja-JP" sz="2000" dirty="0" err="1"/>
              <a:t>mroz$x</a:t>
            </a:r>
            <a:r>
              <a:rPr lang="ja-JP" altLang="en-US" sz="2000" dirty="0"/>
              <a:t>はベクトル</a:t>
            </a:r>
            <a:r>
              <a:rPr lang="en-US" altLang="ja-JP" sz="2000" dirty="0"/>
              <a:t>:</a:t>
            </a:r>
            <a:r>
              <a:rPr lang="ja-JP" altLang="en-US" sz="2000" dirty="0"/>
              <a:t>その要素が</a:t>
            </a:r>
            <a:r>
              <a:rPr lang="en-US" altLang="ja-JP" sz="2000" dirty="0"/>
              <a:t>-999</a:t>
            </a:r>
            <a:r>
              <a:rPr lang="ja-JP" altLang="en-US" sz="2000" dirty="0"/>
              <a:t>に等しいものに</a:t>
            </a:r>
            <a:r>
              <a:rPr lang="en-US" altLang="ja-JP" sz="2000" dirty="0"/>
              <a:t>NA</a:t>
            </a:r>
            <a:r>
              <a:rPr lang="ja-JP" altLang="en-US" sz="2000" dirty="0"/>
              <a:t>（欠損値：</a:t>
            </a:r>
            <a:r>
              <a:rPr lang="en-US" altLang="ja-JP" sz="2000" dirty="0"/>
              <a:t>Not Available)</a:t>
            </a:r>
            <a:r>
              <a:rPr lang="ja-JP" altLang="en-US" sz="2000" dirty="0"/>
              <a:t>を代入するというコマンド</a:t>
            </a:r>
            <a:endParaRPr lang="en-US" altLang="ja-JP" sz="2000" dirty="0"/>
          </a:p>
          <a:p>
            <a:pPr lvl="1"/>
            <a:r>
              <a:rPr lang="ja-JP" altLang="en-US" sz="2000" dirty="0"/>
              <a:t>いきなり置き換えるのが危険な場合は別の変数に</a:t>
            </a:r>
            <a:r>
              <a:rPr lang="en-US" altLang="ja-JP" sz="2000" dirty="0"/>
              <a:t>x</a:t>
            </a:r>
            <a:r>
              <a:rPr lang="ja-JP" altLang="en-US" sz="2000" dirty="0"/>
              <a:t>を代入してから行う</a:t>
            </a:r>
            <a:endParaRPr lang="en-US" altLang="ja-JP" sz="2000" dirty="0"/>
          </a:p>
          <a:p>
            <a:pPr lvl="2"/>
            <a:r>
              <a:rPr kumimoji="1" lang="en-US" altLang="ja-JP" sz="2000" dirty="0" err="1"/>
              <a:t>mroz$y</a:t>
            </a:r>
            <a:r>
              <a:rPr kumimoji="1" lang="en-US" altLang="ja-JP" sz="2000" dirty="0"/>
              <a:t> &lt;- </a:t>
            </a:r>
            <a:r>
              <a:rPr kumimoji="1" lang="en-US" altLang="ja-JP" sz="2000" dirty="0" err="1"/>
              <a:t>mroz$x</a:t>
            </a:r>
            <a:r>
              <a:rPr kumimoji="1" lang="en-US" altLang="ja-JP" sz="2000" dirty="0"/>
              <a:t> </a:t>
            </a:r>
            <a:r>
              <a:rPr kumimoji="1" lang="ja-JP" altLang="en-US" sz="2000" dirty="0"/>
              <a:t>としてから</a:t>
            </a:r>
            <a:r>
              <a:rPr kumimoji="1" lang="en-US" altLang="ja-JP" sz="2000" dirty="0" err="1"/>
              <a:t>mroz$y</a:t>
            </a:r>
            <a:r>
              <a:rPr kumimoji="1" lang="ja-JP" altLang="en-US" sz="2000" dirty="0"/>
              <a:t>について上記の代入</a:t>
            </a:r>
            <a:endParaRPr kumimoji="1" lang="en-US" altLang="ja-JP" sz="2000" dirty="0"/>
          </a:p>
          <a:p>
            <a:r>
              <a:rPr kumimoji="1" lang="ja-JP" altLang="en-US" sz="2000" dirty="0"/>
              <a:t>欠損値が </a:t>
            </a:r>
            <a:r>
              <a:rPr kumimoji="1" lang="en-US" altLang="ja-JP" sz="2000" dirty="0"/>
              <a:t>. </a:t>
            </a:r>
            <a:r>
              <a:rPr lang="ja-JP" altLang="en-US" sz="2000" dirty="0" err="1"/>
              <a:t>のような</a:t>
            </a:r>
            <a:r>
              <a:rPr lang="ja-JP" altLang="en-US" sz="2000" dirty="0"/>
              <a:t>文字列の場合</a:t>
            </a:r>
            <a:endParaRPr lang="en-US" altLang="ja-JP" sz="2000" dirty="0"/>
          </a:p>
          <a:p>
            <a:pPr lvl="1"/>
            <a:r>
              <a:rPr lang="ja-JP" altLang="en-US" sz="2000" dirty="0"/>
              <a:t>変数</a:t>
            </a:r>
            <a:r>
              <a:rPr lang="en-US" altLang="ja-JP" sz="2000" dirty="0"/>
              <a:t>x</a:t>
            </a:r>
            <a:r>
              <a:rPr lang="ja-JP" altLang="en-US" sz="2000" dirty="0"/>
              <a:t>は文字列のベクトルとして読み込まれる</a:t>
            </a:r>
            <a:endParaRPr lang="en-US" altLang="ja-JP" sz="2000" dirty="0"/>
          </a:p>
          <a:p>
            <a:pPr lvl="1"/>
            <a:r>
              <a:rPr kumimoji="1" lang="en-US" altLang="ja-JP" sz="2000" dirty="0" err="1"/>
              <a:t>mroz$x</a:t>
            </a:r>
            <a:r>
              <a:rPr kumimoji="1" lang="en-US" altLang="ja-JP" sz="2000" dirty="0"/>
              <a:t>[</a:t>
            </a:r>
            <a:r>
              <a:rPr kumimoji="1" lang="en-US" altLang="ja-JP" sz="2000" dirty="0" err="1"/>
              <a:t>mroz$x</a:t>
            </a:r>
            <a:r>
              <a:rPr kumimoji="1" lang="en-US" altLang="ja-JP" sz="2000" dirty="0"/>
              <a:t> ==“.”] &lt;- NA </a:t>
            </a:r>
            <a:r>
              <a:rPr kumimoji="1" lang="ja-JP" altLang="en-US" sz="2000" dirty="0"/>
              <a:t>として　（</a:t>
            </a:r>
            <a:r>
              <a:rPr lang="ja-JP" altLang="en-US" sz="2000" dirty="0"/>
              <a:t>文字列は</a:t>
            </a:r>
            <a:r>
              <a:rPr lang="en-US" altLang="ja-JP" sz="2000" dirty="0"/>
              <a:t>” “ </a:t>
            </a:r>
            <a:r>
              <a:rPr lang="ja-JP" altLang="en-US" sz="2000" dirty="0"/>
              <a:t>で囲む</a:t>
            </a:r>
            <a:r>
              <a:rPr kumimoji="1" lang="ja-JP" altLang="en-US" sz="2000" dirty="0"/>
              <a:t>）</a:t>
            </a:r>
            <a:endParaRPr kumimoji="1" lang="en-US" altLang="ja-JP" sz="2000" dirty="0"/>
          </a:p>
          <a:p>
            <a:pPr lvl="1"/>
            <a:r>
              <a:rPr lang="en-US" altLang="ja-JP" sz="2000" dirty="0" err="1"/>
              <a:t>mroz$x</a:t>
            </a:r>
            <a:r>
              <a:rPr lang="en-US" altLang="ja-JP" sz="2000" dirty="0"/>
              <a:t> &lt;- </a:t>
            </a:r>
            <a:r>
              <a:rPr lang="en-US" altLang="ja-JP" sz="2000" dirty="0" err="1"/>
              <a:t>as.numeric</a:t>
            </a:r>
            <a:r>
              <a:rPr lang="en-US" altLang="ja-JP" sz="2000" dirty="0"/>
              <a:t>(</a:t>
            </a:r>
            <a:r>
              <a:rPr lang="en-US" altLang="ja-JP" sz="2000" dirty="0" err="1"/>
              <a:t>mroz$x</a:t>
            </a:r>
            <a:r>
              <a:rPr lang="en-US" altLang="ja-JP" sz="2000" dirty="0"/>
              <a:t>) </a:t>
            </a:r>
            <a:r>
              <a:rPr lang="ja-JP" altLang="en-US" sz="2000" dirty="0"/>
              <a:t>で数値データに変換</a:t>
            </a:r>
            <a:endParaRPr lang="en-US" altLang="ja-JP" sz="2000" dirty="0"/>
          </a:p>
          <a:p>
            <a:r>
              <a:rPr kumimoji="1" lang="ja-JP" altLang="en-US" sz="2000" dirty="0"/>
              <a:t>新たに作成した変数を含めたデータセットを保存　</a:t>
            </a:r>
            <a:r>
              <a:rPr kumimoji="1" lang="en-US" altLang="ja-JP" sz="2000" dirty="0">
                <a:sym typeface="Wingdings" panose="05000000000000000000" pitchFamily="2" charset="2"/>
              </a:rPr>
              <a:t> write.csv( )  </a:t>
            </a:r>
            <a:r>
              <a:rPr kumimoji="1" lang="ja-JP" altLang="en-US" sz="2000" dirty="0">
                <a:sym typeface="Wingdings" panose="05000000000000000000" pitchFamily="2" charset="2"/>
              </a:rPr>
              <a:t>等で</a:t>
            </a:r>
            <a:endParaRPr kumimoji="1" lang="en-US" altLang="ja-JP" sz="2800" dirty="0"/>
          </a:p>
        </p:txBody>
      </p:sp>
    </p:spTree>
    <p:extLst>
      <p:ext uri="{BB962C8B-B14F-4D97-AF65-F5344CB8AC3E}">
        <p14:creationId xmlns:p14="http://schemas.microsoft.com/office/powerpoint/2010/main" val="22519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誤差項と説明変数の相関</a:t>
            </a:r>
          </a:p>
        </p:txBody>
      </p:sp>
      <p:sp>
        <p:nvSpPr>
          <p:cNvPr id="3075" name="Rectangle 3"/>
          <p:cNvSpPr>
            <a:spLocks noGrp="1" noChangeArrowheads="1"/>
          </p:cNvSpPr>
          <p:nvPr>
            <p:ph idx="1"/>
          </p:nvPr>
        </p:nvSpPr>
        <p:spPr>
          <a:xfrm>
            <a:off x="457200" y="1628800"/>
            <a:ext cx="8363272" cy="4864074"/>
          </a:xfrm>
        </p:spPr>
        <p:txBody>
          <a:bodyPr>
            <a:normAutofit lnSpcReduction="10000"/>
          </a:bodyPr>
          <a:lstStyle/>
          <a:p>
            <a:pPr>
              <a:lnSpc>
                <a:spcPct val="110000"/>
              </a:lnSpc>
            </a:pPr>
            <a:r>
              <a:rPr lang="ja-JP" altLang="en-US" sz="2800" dirty="0"/>
              <a:t>誤差項と説明変数の間に相関がある場合には，最小二乗法による推定値はバイアスを持つ </a:t>
            </a:r>
            <a:endParaRPr lang="en-US" altLang="ja-JP" sz="2800" dirty="0"/>
          </a:p>
          <a:p>
            <a:pPr marL="0" indent="0">
              <a:lnSpc>
                <a:spcPct val="110000"/>
              </a:lnSpc>
              <a:buNone/>
            </a:pPr>
            <a:r>
              <a:rPr lang="en-US" altLang="ja-JP" sz="2800" dirty="0">
                <a:sym typeface="Wingdings" panose="05000000000000000000" pitchFamily="2" charset="2"/>
              </a:rPr>
              <a:t></a:t>
            </a:r>
            <a:r>
              <a:rPr lang="ja-JP" altLang="en-US" sz="2800" dirty="0"/>
              <a:t>操作変数法</a:t>
            </a:r>
            <a:r>
              <a:rPr lang="en-US" altLang="ja-JP" sz="2800" dirty="0"/>
              <a:t>(Instrumental Variables Method)</a:t>
            </a:r>
            <a:r>
              <a:rPr lang="ja-JP" altLang="en-US" sz="2800" dirty="0"/>
              <a:t>という手法で回帰分析を行う</a:t>
            </a:r>
            <a:endParaRPr lang="en-US" altLang="ja-JP" sz="2800" dirty="0"/>
          </a:p>
          <a:p>
            <a:pPr>
              <a:lnSpc>
                <a:spcPct val="110000"/>
              </a:lnSpc>
            </a:pPr>
            <a:r>
              <a:rPr lang="ja-JP" altLang="en-US" sz="2800" dirty="0"/>
              <a:t>誤差項と説明変数の相関の原因</a:t>
            </a:r>
            <a:endParaRPr lang="en-US" altLang="ja-JP" sz="2800" dirty="0"/>
          </a:p>
          <a:p>
            <a:pPr marL="800100" lvl="1" indent="-457200">
              <a:lnSpc>
                <a:spcPct val="110000"/>
              </a:lnSpc>
              <a:buFont typeface="+mj-lt"/>
              <a:buAutoNum type="arabicPeriod"/>
            </a:pPr>
            <a:r>
              <a:rPr lang="ja-JP" altLang="en-US" sz="2500" dirty="0"/>
              <a:t>説明変数の誤差</a:t>
            </a:r>
          </a:p>
          <a:p>
            <a:pPr marL="800100" lvl="1" indent="-457200">
              <a:lnSpc>
                <a:spcPct val="110000"/>
              </a:lnSpc>
              <a:buFont typeface="+mj-lt"/>
              <a:buAutoNum type="arabicPeriod"/>
            </a:pPr>
            <a:r>
              <a:rPr lang="ja-JP" altLang="en-US" sz="2400" dirty="0"/>
              <a:t>説明変数が内生変数（連立方程式モデル）</a:t>
            </a:r>
            <a:endParaRPr lang="en-US" altLang="ja-JP" sz="2400" dirty="0"/>
          </a:p>
          <a:p>
            <a:pPr marL="800100" lvl="1" indent="-457200">
              <a:lnSpc>
                <a:spcPct val="110000"/>
              </a:lnSpc>
              <a:buFont typeface="+mj-lt"/>
              <a:buAutoNum type="arabicPeriod"/>
            </a:pPr>
            <a:r>
              <a:rPr lang="ja-JP" altLang="en-US" sz="2400" dirty="0"/>
              <a:t>欠落変数の影響</a:t>
            </a:r>
            <a:endParaRPr lang="en-US" altLang="ja-JP" sz="2400" dirty="0"/>
          </a:p>
          <a:p>
            <a:pPr>
              <a:lnSpc>
                <a:spcPct val="110000"/>
              </a:lnSpc>
            </a:pPr>
            <a:r>
              <a:rPr lang="ja-JP" altLang="en-US" sz="2700" dirty="0"/>
              <a:t>以下では，まず，上記の誤差項と説明変数の相関の原因について説明する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65A508-E286-411E-8573-B0AF8700771C}"/>
              </a:ext>
            </a:extLst>
          </p:cNvPr>
          <p:cNvSpPr>
            <a:spLocks noGrp="1"/>
          </p:cNvSpPr>
          <p:nvPr>
            <p:ph type="title"/>
          </p:nvPr>
        </p:nvSpPr>
        <p:spPr>
          <a:xfrm>
            <a:off x="628650" y="332656"/>
            <a:ext cx="7886700" cy="1325563"/>
          </a:xfrm>
        </p:spPr>
        <p:txBody>
          <a:bodyPr/>
          <a:lstStyle/>
          <a:p>
            <a:r>
              <a:rPr kumimoji="1" lang="en-US" altLang="ja-JP" dirty="0"/>
              <a:t>R</a:t>
            </a:r>
            <a:r>
              <a:rPr kumimoji="1" lang="ja-JP" altLang="en-US" dirty="0"/>
              <a:t>：パッケージのロード</a:t>
            </a:r>
          </a:p>
        </p:txBody>
      </p:sp>
      <p:pic>
        <p:nvPicPr>
          <p:cNvPr id="4" name="コンテンツ プレースホルダー 3">
            <a:extLst>
              <a:ext uri="{FF2B5EF4-FFF2-40B4-BE49-F238E27FC236}">
                <a16:creationId xmlns:a16="http://schemas.microsoft.com/office/drawing/2014/main" id="{496EDE04-2393-44BD-A479-6768D7ABF713}"/>
              </a:ext>
            </a:extLst>
          </p:cNvPr>
          <p:cNvPicPr>
            <a:picLocks noGrp="1" noChangeAspect="1"/>
          </p:cNvPicPr>
          <p:nvPr>
            <p:ph idx="1"/>
          </p:nvPr>
        </p:nvPicPr>
        <p:blipFill>
          <a:blip r:embed="rId2"/>
          <a:stretch>
            <a:fillRect/>
          </a:stretch>
        </p:blipFill>
        <p:spPr>
          <a:xfrm>
            <a:off x="2483768" y="1556792"/>
            <a:ext cx="6436805" cy="4351338"/>
          </a:xfrm>
          <a:prstGeom prst="rect">
            <a:avLst/>
          </a:prstGeom>
        </p:spPr>
      </p:pic>
      <p:sp>
        <p:nvSpPr>
          <p:cNvPr id="5" name="テキスト ボックス 4">
            <a:extLst>
              <a:ext uri="{FF2B5EF4-FFF2-40B4-BE49-F238E27FC236}">
                <a16:creationId xmlns:a16="http://schemas.microsoft.com/office/drawing/2014/main" id="{ABCEC280-304E-4619-AEE7-7242C23E5BFF}"/>
              </a:ext>
            </a:extLst>
          </p:cNvPr>
          <p:cNvSpPr txBox="1"/>
          <p:nvPr/>
        </p:nvSpPr>
        <p:spPr>
          <a:xfrm>
            <a:off x="367443" y="1658219"/>
            <a:ext cx="1950172" cy="5078313"/>
          </a:xfrm>
          <a:prstGeom prst="rect">
            <a:avLst/>
          </a:prstGeom>
          <a:noFill/>
        </p:spPr>
        <p:txBody>
          <a:bodyPr wrap="square" rtlCol="0">
            <a:spAutoFit/>
          </a:bodyPr>
          <a:lstStyle/>
          <a:p>
            <a:r>
              <a:rPr kumimoji="1" lang="en-US" altLang="ja-JP" dirty="0" err="1"/>
              <a:t>ivreg</a:t>
            </a:r>
            <a:r>
              <a:rPr kumimoji="1" lang="en-US" altLang="ja-JP" dirty="0"/>
              <a:t>( )</a:t>
            </a:r>
            <a:r>
              <a:rPr kumimoji="1" lang="ja-JP" altLang="en-US" dirty="0"/>
              <a:t>を使用するためにはパッケージ</a:t>
            </a:r>
            <a:r>
              <a:rPr kumimoji="1" lang="en-US" altLang="ja-JP" dirty="0"/>
              <a:t>AER</a:t>
            </a:r>
            <a:r>
              <a:rPr kumimoji="1" lang="ja-JP" altLang="en-US" dirty="0"/>
              <a:t>が必要</a:t>
            </a:r>
            <a:endParaRPr kumimoji="1" lang="en-US" altLang="ja-JP" dirty="0"/>
          </a:p>
          <a:p>
            <a:endParaRPr lang="en-US" altLang="ja-JP" dirty="0"/>
          </a:p>
          <a:p>
            <a:r>
              <a:rPr kumimoji="1" lang="en-US" altLang="ja-JP" dirty="0" err="1"/>
              <a:t>Rstudio</a:t>
            </a:r>
            <a:r>
              <a:rPr kumimoji="1" lang="ja-JP" altLang="en-US" dirty="0"/>
              <a:t>の右下の</a:t>
            </a:r>
            <a:r>
              <a:rPr kumimoji="1" lang="en-US" altLang="ja-JP" dirty="0"/>
              <a:t>window</a:t>
            </a:r>
            <a:r>
              <a:rPr kumimoji="1" lang="ja-JP" altLang="en-US" dirty="0"/>
              <a:t>で</a:t>
            </a:r>
            <a:r>
              <a:rPr kumimoji="1" lang="en-US" altLang="ja-JP" dirty="0"/>
              <a:t>AER</a:t>
            </a:r>
          </a:p>
          <a:p>
            <a:r>
              <a:rPr lang="ja-JP" altLang="en-US" dirty="0"/>
              <a:t>にチェックを入れればパッケージがロードされます</a:t>
            </a:r>
            <a:endParaRPr lang="en-US" altLang="ja-JP" dirty="0"/>
          </a:p>
          <a:p>
            <a:endParaRPr lang="en-US" altLang="ja-JP" dirty="0"/>
          </a:p>
          <a:p>
            <a:r>
              <a:rPr kumimoji="1" lang="en-US" altLang="ja-JP" dirty="0" err="1"/>
              <a:t>tsls</a:t>
            </a:r>
            <a:r>
              <a:rPr kumimoji="1" lang="en-US" altLang="ja-JP" dirty="0"/>
              <a:t>( )</a:t>
            </a:r>
            <a:r>
              <a:rPr kumimoji="1" lang="ja-JP" altLang="en-US" dirty="0"/>
              <a:t>には</a:t>
            </a:r>
            <a:r>
              <a:rPr kumimoji="1" lang="en-US" altLang="ja-JP" dirty="0" err="1"/>
              <a:t>sem</a:t>
            </a:r>
            <a:r>
              <a:rPr kumimoji="1" lang="ja-JP" altLang="en-US" dirty="0"/>
              <a:t>というパッケージが必要</a:t>
            </a:r>
            <a:r>
              <a:rPr kumimoji="1" lang="en-US" altLang="ja-JP" dirty="0"/>
              <a:t> </a:t>
            </a:r>
          </a:p>
          <a:p>
            <a:r>
              <a:rPr lang="ja-JP" altLang="en-US" dirty="0"/>
              <a:t>右の画面になければ</a:t>
            </a:r>
            <a:r>
              <a:rPr lang="en-US" altLang="ja-JP" dirty="0"/>
              <a:t>install</a:t>
            </a:r>
            <a:r>
              <a:rPr lang="ja-JP" altLang="en-US" dirty="0"/>
              <a:t>すること</a:t>
            </a:r>
            <a:endParaRPr kumimoji="1" lang="ja-JP" altLang="en-US" dirty="0"/>
          </a:p>
        </p:txBody>
      </p:sp>
      <p:sp>
        <p:nvSpPr>
          <p:cNvPr id="6" name="楕円 5">
            <a:extLst>
              <a:ext uri="{FF2B5EF4-FFF2-40B4-BE49-F238E27FC236}">
                <a16:creationId xmlns:a16="http://schemas.microsoft.com/office/drawing/2014/main" id="{CB62C296-D3C1-4940-8EAC-B50A2A9E9A9D}"/>
              </a:ext>
            </a:extLst>
          </p:cNvPr>
          <p:cNvSpPr/>
          <p:nvPr/>
        </p:nvSpPr>
        <p:spPr>
          <a:xfrm>
            <a:off x="2411760" y="2492896"/>
            <a:ext cx="1224136"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4232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311DAF-08EF-4EEA-BC5A-3FE9D5915E16}"/>
              </a:ext>
            </a:extLst>
          </p:cNvPr>
          <p:cNvSpPr>
            <a:spLocks noGrp="1"/>
          </p:cNvSpPr>
          <p:nvPr>
            <p:ph type="title"/>
          </p:nvPr>
        </p:nvSpPr>
        <p:spPr>
          <a:xfrm>
            <a:off x="628650" y="365126"/>
            <a:ext cx="6967686" cy="543593"/>
          </a:xfrm>
        </p:spPr>
        <p:txBody>
          <a:bodyPr>
            <a:normAutofit fontScale="90000"/>
          </a:bodyPr>
          <a:lstStyle/>
          <a:p>
            <a:r>
              <a:rPr kumimoji="1" lang="en-US" altLang="ja-JP" dirty="0"/>
              <a:t>OLS</a:t>
            </a:r>
            <a:r>
              <a:rPr kumimoji="1" lang="ja-JP" altLang="en-US" dirty="0"/>
              <a:t>の結果</a:t>
            </a:r>
          </a:p>
        </p:txBody>
      </p:sp>
      <p:sp>
        <p:nvSpPr>
          <p:cNvPr id="3" name="コンテンツ プレースホルダー 2">
            <a:extLst>
              <a:ext uri="{FF2B5EF4-FFF2-40B4-BE49-F238E27FC236}">
                <a16:creationId xmlns:a16="http://schemas.microsoft.com/office/drawing/2014/main" id="{78CD06C9-66C4-4301-B5E3-25E6500FEB19}"/>
              </a:ext>
            </a:extLst>
          </p:cNvPr>
          <p:cNvSpPr>
            <a:spLocks noGrp="1"/>
          </p:cNvSpPr>
          <p:nvPr>
            <p:ph idx="1"/>
          </p:nvPr>
        </p:nvSpPr>
        <p:spPr>
          <a:xfrm>
            <a:off x="628650" y="1196752"/>
            <a:ext cx="7886700" cy="5472608"/>
          </a:xfrm>
        </p:spPr>
        <p:txBody>
          <a:bodyPr>
            <a:normAutofit fontScale="85000" lnSpcReduction="20000"/>
          </a:bodyPr>
          <a:lstStyle/>
          <a:p>
            <a:pPr marL="0" indent="0">
              <a:buNone/>
            </a:pPr>
            <a:r>
              <a:rPr lang="en-US" altLang="ja-JP" dirty="0" err="1">
                <a:latin typeface="Courier New" panose="02070309020205020404" pitchFamily="49" charset="0"/>
                <a:cs typeface="Courier New" panose="02070309020205020404" pitchFamily="49" charset="0"/>
              </a:rPr>
              <a:t>lm</a:t>
            </a:r>
            <a:r>
              <a:rPr lang="en-US" altLang="ja-JP" dirty="0">
                <a:latin typeface="Courier New" panose="02070309020205020404" pitchFamily="49" charset="0"/>
                <a:cs typeface="Courier New" panose="02070309020205020404" pitchFamily="49" charset="0"/>
              </a:rPr>
              <a:t>(formula = </a:t>
            </a:r>
            <a:r>
              <a:rPr lang="en-US" altLang="ja-JP" dirty="0" err="1">
                <a:latin typeface="Courier New" panose="02070309020205020404" pitchFamily="49" charset="0"/>
                <a:cs typeface="Courier New" panose="02070309020205020404" pitchFamily="49" charset="0"/>
              </a:rPr>
              <a:t>lwage</a:t>
            </a:r>
            <a:r>
              <a:rPr lang="en-US" altLang="ja-JP" dirty="0">
                <a:latin typeface="Courier New" panose="02070309020205020404" pitchFamily="49" charset="0"/>
                <a:cs typeface="Courier New" panose="02070309020205020404" pitchFamily="49" charset="0"/>
              </a:rPr>
              <a:t> ~ educ)</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Residuals:</a:t>
            </a:r>
          </a:p>
          <a:p>
            <a:pPr marL="0" indent="0">
              <a:buNone/>
            </a:pPr>
            <a:r>
              <a:rPr lang="en-US" altLang="ja-JP" dirty="0">
                <a:latin typeface="Courier New" panose="02070309020205020404" pitchFamily="49" charset="0"/>
                <a:cs typeface="Courier New" panose="02070309020205020404" pitchFamily="49" charset="0"/>
              </a:rPr>
              <a:t>     Min       1Q   Median       3Q      Max </a:t>
            </a:r>
          </a:p>
          <a:p>
            <a:pPr marL="0" indent="0">
              <a:buNone/>
            </a:pPr>
            <a:r>
              <a:rPr lang="en-US" altLang="ja-JP" dirty="0">
                <a:latin typeface="Courier New" panose="02070309020205020404" pitchFamily="49" charset="0"/>
                <a:cs typeface="Courier New" panose="02070309020205020404" pitchFamily="49" charset="0"/>
              </a:rPr>
              <a:t>-3.10256 -0.31473  0.06434  0.40081  2.10029 </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Coefficients:</a:t>
            </a:r>
          </a:p>
          <a:p>
            <a:pPr marL="0" indent="0">
              <a:buNone/>
            </a:pPr>
            <a:r>
              <a:rPr lang="en-US" altLang="ja-JP" dirty="0">
                <a:latin typeface="Courier New" panose="02070309020205020404" pitchFamily="49" charset="0"/>
                <a:cs typeface="Courier New" panose="02070309020205020404" pitchFamily="49" charset="0"/>
              </a:rPr>
              <a:t>            Estimate Std. Error t value </a:t>
            </a:r>
            <a:r>
              <a:rPr lang="en-US" altLang="ja-JP" dirty="0" err="1">
                <a:latin typeface="Courier New" panose="02070309020205020404" pitchFamily="49" charset="0"/>
                <a:cs typeface="Courier New" panose="02070309020205020404" pitchFamily="49" charset="0"/>
              </a:rPr>
              <a:t>Pr</a:t>
            </a:r>
            <a:r>
              <a:rPr lang="en-US" altLang="ja-JP" dirty="0">
                <a:latin typeface="Courier New" panose="02070309020205020404" pitchFamily="49" charset="0"/>
                <a:cs typeface="Courier New" panose="02070309020205020404" pitchFamily="49" charset="0"/>
              </a:rPr>
              <a:t>(&gt;|t|)    </a:t>
            </a:r>
          </a:p>
          <a:p>
            <a:pPr marL="0" indent="0">
              <a:buNone/>
            </a:pPr>
            <a:r>
              <a:rPr lang="en-US" altLang="ja-JP" dirty="0">
                <a:latin typeface="Courier New" panose="02070309020205020404" pitchFamily="49" charset="0"/>
                <a:cs typeface="Courier New" panose="02070309020205020404" pitchFamily="49" charset="0"/>
              </a:rPr>
              <a:t>(Intercept)  -0.1852     0.1852  -1.000    0.318    </a:t>
            </a:r>
          </a:p>
          <a:p>
            <a:pPr marL="0" indent="0">
              <a:buNone/>
            </a:pPr>
            <a:r>
              <a:rPr lang="en-US" altLang="ja-JP" dirty="0">
                <a:latin typeface="Courier New" panose="02070309020205020404" pitchFamily="49" charset="0"/>
                <a:cs typeface="Courier New" panose="02070309020205020404" pitchFamily="49" charset="0"/>
              </a:rPr>
              <a:t>educ          0.1086     0.0144   7.545 2.76e-13 ***</a:t>
            </a:r>
          </a:p>
          <a:p>
            <a:pPr marL="0" indent="0">
              <a:buNone/>
            </a:pPr>
            <a:r>
              <a:rPr lang="en-US" altLang="ja-JP" dirty="0">
                <a:latin typeface="Courier New" panose="02070309020205020404" pitchFamily="49" charset="0"/>
                <a:cs typeface="Courier New" panose="02070309020205020404" pitchFamily="49" charset="0"/>
              </a:rPr>
              <a:t>---</a:t>
            </a:r>
          </a:p>
          <a:p>
            <a:pPr marL="0" indent="0">
              <a:buNone/>
            </a:pPr>
            <a:r>
              <a:rPr lang="en-US" altLang="ja-JP" dirty="0" err="1">
                <a:latin typeface="Courier New" panose="02070309020205020404" pitchFamily="49" charset="0"/>
                <a:cs typeface="Courier New" panose="02070309020205020404" pitchFamily="49" charset="0"/>
              </a:rPr>
              <a:t>Signif</a:t>
            </a:r>
            <a:r>
              <a:rPr lang="en-US" altLang="ja-JP" dirty="0">
                <a:latin typeface="Courier New" panose="02070309020205020404" pitchFamily="49" charset="0"/>
                <a:cs typeface="Courier New" panose="02070309020205020404" pitchFamily="49" charset="0"/>
              </a:rPr>
              <a:t>. codes:  0 ‘***’ 0.001 ‘**’ 0.01 ‘*’ 0.05 ‘.’ 0.1 ‘ ’ 1</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Residual standard error: 0.68 on 426 degrees of freedom</a:t>
            </a:r>
          </a:p>
          <a:p>
            <a:pPr marL="0" indent="0">
              <a:buNone/>
            </a:pPr>
            <a:r>
              <a:rPr lang="en-US" altLang="ja-JP" dirty="0">
                <a:latin typeface="Courier New" panose="02070309020205020404" pitchFamily="49" charset="0"/>
                <a:cs typeface="Courier New" panose="02070309020205020404" pitchFamily="49" charset="0"/>
              </a:rPr>
              <a:t>  (325 observations deleted due to missingness)</a:t>
            </a:r>
          </a:p>
          <a:p>
            <a:pPr marL="0" indent="0">
              <a:buNone/>
            </a:pPr>
            <a:r>
              <a:rPr lang="en-US" altLang="ja-JP" dirty="0">
                <a:latin typeface="Courier New" panose="02070309020205020404" pitchFamily="49" charset="0"/>
                <a:cs typeface="Courier New" panose="02070309020205020404" pitchFamily="49" charset="0"/>
              </a:rPr>
              <a:t>Multiple R-squared:  0.1179,	Adjusted R-squared:  0.1158 </a:t>
            </a:r>
          </a:p>
          <a:p>
            <a:pPr marL="0" indent="0">
              <a:buNone/>
            </a:pPr>
            <a:r>
              <a:rPr lang="en-US" altLang="ja-JP" dirty="0">
                <a:latin typeface="Courier New" panose="02070309020205020404" pitchFamily="49" charset="0"/>
                <a:cs typeface="Courier New" panose="02070309020205020404" pitchFamily="49" charset="0"/>
              </a:rPr>
              <a:t>F-statistic: 56.93 on 1 and 426 DF,  p-value: 2.761e-13</a:t>
            </a:r>
            <a:endParaRPr kumimoji="1" lang="ja-JP" altLang="en-US" dirty="0">
              <a:latin typeface="Courier New" panose="02070309020205020404" pitchFamily="49" charset="0"/>
              <a:cs typeface="Courier New" panose="02070309020205020404" pitchFamily="49" charset="0"/>
            </a:endParaRPr>
          </a:p>
        </p:txBody>
      </p:sp>
      <p:sp>
        <p:nvSpPr>
          <p:cNvPr id="4" name="楕円 3">
            <a:extLst>
              <a:ext uri="{FF2B5EF4-FFF2-40B4-BE49-F238E27FC236}">
                <a16:creationId xmlns:a16="http://schemas.microsoft.com/office/drawing/2014/main" id="{D712AE69-44D5-4EB6-BBF3-3C0D206B4723}"/>
              </a:ext>
            </a:extLst>
          </p:cNvPr>
          <p:cNvSpPr/>
          <p:nvPr/>
        </p:nvSpPr>
        <p:spPr>
          <a:xfrm>
            <a:off x="2267744" y="3717032"/>
            <a:ext cx="165618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03C03A8A-E964-4081-80EC-39C2B8FC90FE}"/>
              </a:ext>
            </a:extLst>
          </p:cNvPr>
          <p:cNvSpPr txBox="1"/>
          <p:nvPr/>
        </p:nvSpPr>
        <p:spPr>
          <a:xfrm>
            <a:off x="4972395" y="807094"/>
            <a:ext cx="3888432" cy="923330"/>
          </a:xfrm>
          <a:prstGeom prst="rect">
            <a:avLst/>
          </a:prstGeom>
          <a:noFill/>
        </p:spPr>
        <p:txBody>
          <a:bodyPr wrap="square" rtlCol="0">
            <a:spAutoFit/>
          </a:bodyPr>
          <a:lstStyle/>
          <a:p>
            <a:r>
              <a:rPr kumimoji="1" lang="en-US" altLang="ja-JP" dirty="0"/>
              <a:t>educ</a:t>
            </a:r>
            <a:r>
              <a:rPr kumimoji="1" lang="ja-JP" altLang="en-US" dirty="0"/>
              <a:t>と能力に相関がある場合，推定された係数は教育の効果だけでなく，能力の効果も反映されている</a:t>
            </a:r>
          </a:p>
        </p:txBody>
      </p:sp>
      <p:cxnSp>
        <p:nvCxnSpPr>
          <p:cNvPr id="7" name="直線矢印コネクタ 6">
            <a:extLst>
              <a:ext uri="{FF2B5EF4-FFF2-40B4-BE49-F238E27FC236}">
                <a16:creationId xmlns:a16="http://schemas.microsoft.com/office/drawing/2014/main" id="{1049812A-C207-46B4-991C-71985746B4A3}"/>
              </a:ext>
            </a:extLst>
          </p:cNvPr>
          <p:cNvCxnSpPr/>
          <p:nvPr/>
        </p:nvCxnSpPr>
        <p:spPr>
          <a:xfrm flipH="1">
            <a:off x="3707904" y="1556792"/>
            <a:ext cx="1296144" cy="21602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8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D89145-2164-4C99-9231-3476FFC76F94}"/>
              </a:ext>
            </a:extLst>
          </p:cNvPr>
          <p:cNvSpPr>
            <a:spLocks noGrp="1"/>
          </p:cNvSpPr>
          <p:nvPr>
            <p:ph type="title"/>
          </p:nvPr>
        </p:nvSpPr>
        <p:spPr>
          <a:xfrm>
            <a:off x="628650" y="365127"/>
            <a:ext cx="7831782" cy="759618"/>
          </a:xfrm>
        </p:spPr>
        <p:txBody>
          <a:bodyPr/>
          <a:lstStyle/>
          <a:p>
            <a:r>
              <a:rPr kumimoji="1" lang="ja-JP" altLang="en-US" dirty="0"/>
              <a:t>操作変数と説明変数の相関を確認</a:t>
            </a:r>
          </a:p>
        </p:txBody>
      </p:sp>
      <p:sp>
        <p:nvSpPr>
          <p:cNvPr id="3" name="コンテンツ プレースホルダー 2">
            <a:extLst>
              <a:ext uri="{FF2B5EF4-FFF2-40B4-BE49-F238E27FC236}">
                <a16:creationId xmlns:a16="http://schemas.microsoft.com/office/drawing/2014/main" id="{0F335DD1-CD2E-41CC-BB03-A7B91CE26348}"/>
              </a:ext>
            </a:extLst>
          </p:cNvPr>
          <p:cNvSpPr>
            <a:spLocks noGrp="1"/>
          </p:cNvSpPr>
          <p:nvPr>
            <p:ph idx="1"/>
          </p:nvPr>
        </p:nvSpPr>
        <p:spPr>
          <a:xfrm>
            <a:off x="395536" y="1700808"/>
            <a:ext cx="7886700" cy="4980211"/>
          </a:xfrm>
        </p:spPr>
        <p:txBody>
          <a:bodyPr>
            <a:normAutofit fontScale="77500" lnSpcReduction="20000"/>
          </a:bodyPr>
          <a:lstStyle/>
          <a:p>
            <a:pPr marL="0" indent="0">
              <a:buNone/>
            </a:pPr>
            <a:r>
              <a:rPr lang="en-US" altLang="ja-JP" dirty="0">
                <a:latin typeface="Courier New" panose="02070309020205020404" pitchFamily="49" charset="0"/>
                <a:cs typeface="Courier New" panose="02070309020205020404" pitchFamily="49" charset="0"/>
              </a:rPr>
              <a:t>Call:</a:t>
            </a:r>
          </a:p>
          <a:p>
            <a:pPr marL="0" indent="0">
              <a:buNone/>
            </a:pPr>
            <a:r>
              <a:rPr lang="en-US" altLang="ja-JP" dirty="0" err="1">
                <a:latin typeface="Courier New" panose="02070309020205020404" pitchFamily="49" charset="0"/>
                <a:cs typeface="Courier New" panose="02070309020205020404" pitchFamily="49" charset="0"/>
              </a:rPr>
              <a:t>lm</a:t>
            </a:r>
            <a:r>
              <a:rPr lang="en-US" altLang="ja-JP" dirty="0">
                <a:latin typeface="Courier New" panose="02070309020205020404" pitchFamily="49" charset="0"/>
                <a:cs typeface="Courier New" panose="02070309020205020404" pitchFamily="49" charset="0"/>
              </a:rPr>
              <a:t>(formula = educ ~ </a:t>
            </a:r>
            <a:r>
              <a:rPr lang="en-US" altLang="ja-JP" dirty="0" err="1">
                <a:latin typeface="Courier New" panose="02070309020205020404" pitchFamily="49" charset="0"/>
                <a:cs typeface="Courier New" panose="02070309020205020404" pitchFamily="49" charset="0"/>
              </a:rPr>
              <a:t>fatheduc</a:t>
            </a:r>
            <a:r>
              <a:rPr lang="en-US" altLang="ja-JP" dirty="0">
                <a:latin typeface="Courier New" panose="02070309020205020404" pitchFamily="49" charset="0"/>
                <a:cs typeface="Courier New" panose="02070309020205020404" pitchFamily="49" charset="0"/>
              </a:rPr>
              <a:t>)</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Residuals:</a:t>
            </a:r>
          </a:p>
          <a:p>
            <a:pPr marL="0" indent="0">
              <a:buNone/>
            </a:pPr>
            <a:r>
              <a:rPr lang="en-US" altLang="ja-JP" dirty="0">
                <a:latin typeface="Courier New" panose="02070309020205020404" pitchFamily="49" charset="0"/>
                <a:cs typeface="Courier New" panose="02070309020205020404" pitchFamily="49" charset="0"/>
              </a:rPr>
              <a:t>    Min      1Q  Median      3Q     Max </a:t>
            </a:r>
          </a:p>
          <a:p>
            <a:pPr marL="0" indent="0">
              <a:buNone/>
            </a:pPr>
            <a:r>
              <a:rPr lang="en-US" altLang="ja-JP" dirty="0">
                <a:latin typeface="Courier New" panose="02070309020205020404" pitchFamily="49" charset="0"/>
                <a:cs typeface="Courier New" panose="02070309020205020404" pitchFamily="49" charset="0"/>
              </a:rPr>
              <a:t>-8.1881 -1.1881  0.2240  0.8119  6.3537 </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Coefficients:</a:t>
            </a:r>
          </a:p>
          <a:p>
            <a:pPr marL="0" indent="0">
              <a:buNone/>
            </a:pPr>
            <a:r>
              <a:rPr lang="en-US" altLang="ja-JP" dirty="0">
                <a:latin typeface="Courier New" panose="02070309020205020404" pitchFamily="49" charset="0"/>
                <a:cs typeface="Courier New" panose="02070309020205020404" pitchFamily="49" charset="0"/>
              </a:rPr>
              <a:t>            Estimate Std. Error t value </a:t>
            </a:r>
            <a:r>
              <a:rPr lang="en-US" altLang="ja-JP" dirty="0" err="1">
                <a:latin typeface="Courier New" panose="02070309020205020404" pitchFamily="49" charset="0"/>
                <a:cs typeface="Courier New" panose="02070309020205020404" pitchFamily="49" charset="0"/>
              </a:rPr>
              <a:t>Pr</a:t>
            </a:r>
            <a:r>
              <a:rPr lang="en-US" altLang="ja-JP" dirty="0">
                <a:latin typeface="Courier New" panose="02070309020205020404" pitchFamily="49" charset="0"/>
                <a:cs typeface="Courier New" panose="02070309020205020404" pitchFamily="49" charset="0"/>
              </a:rPr>
              <a:t>(&gt;|t|)    </a:t>
            </a:r>
          </a:p>
          <a:p>
            <a:pPr marL="0" indent="0">
              <a:buNone/>
            </a:pPr>
            <a:r>
              <a:rPr lang="en-US" altLang="ja-JP" dirty="0">
                <a:latin typeface="Courier New" panose="02070309020205020404" pitchFamily="49" charset="0"/>
                <a:cs typeface="Courier New" panose="02070309020205020404" pitchFamily="49" charset="0"/>
              </a:rPr>
              <a:t>(Intercept)  9.79901    0.19854   49.36   &lt;2e-16 ***</a:t>
            </a:r>
          </a:p>
          <a:p>
            <a:pPr marL="0" indent="0">
              <a:buNone/>
            </a:pPr>
            <a:r>
              <a:rPr lang="en-US" altLang="ja-JP" dirty="0" err="1">
                <a:latin typeface="Courier New" panose="02070309020205020404" pitchFamily="49" charset="0"/>
                <a:cs typeface="Courier New" panose="02070309020205020404" pitchFamily="49" charset="0"/>
              </a:rPr>
              <a:t>fatheduc</a:t>
            </a:r>
            <a:r>
              <a:rPr lang="en-US" altLang="ja-JP" dirty="0">
                <a:latin typeface="Courier New" panose="02070309020205020404" pitchFamily="49" charset="0"/>
                <a:cs typeface="Courier New" panose="02070309020205020404" pitchFamily="49" charset="0"/>
              </a:rPr>
              <a:t>     0.28243    0.02089   13.52   &lt;2e-16 ***</a:t>
            </a:r>
          </a:p>
          <a:p>
            <a:pPr marL="0" indent="0">
              <a:buNone/>
            </a:pPr>
            <a:r>
              <a:rPr lang="en-US" altLang="ja-JP" dirty="0">
                <a:latin typeface="Courier New" panose="02070309020205020404" pitchFamily="49" charset="0"/>
                <a:cs typeface="Courier New" panose="02070309020205020404" pitchFamily="49" charset="0"/>
              </a:rPr>
              <a:t>---</a:t>
            </a:r>
          </a:p>
          <a:p>
            <a:pPr marL="0" indent="0">
              <a:buNone/>
            </a:pPr>
            <a:r>
              <a:rPr lang="en-US" altLang="ja-JP" dirty="0" err="1">
                <a:latin typeface="Courier New" panose="02070309020205020404" pitchFamily="49" charset="0"/>
                <a:cs typeface="Courier New" panose="02070309020205020404" pitchFamily="49" charset="0"/>
              </a:rPr>
              <a:t>Signif</a:t>
            </a:r>
            <a:r>
              <a:rPr lang="en-US" altLang="ja-JP" dirty="0">
                <a:latin typeface="Courier New" panose="02070309020205020404" pitchFamily="49" charset="0"/>
                <a:cs typeface="Courier New" panose="02070309020205020404" pitchFamily="49" charset="0"/>
              </a:rPr>
              <a:t>. codes:  0 ‘***’ 0.001 ‘**’ 0.01 ‘*’ 0.05 ‘.’ 0.1 ‘ ’ 1</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Residual standard error: 2.046 on 751 degrees of freedom</a:t>
            </a:r>
          </a:p>
          <a:p>
            <a:pPr marL="0" indent="0">
              <a:buNone/>
            </a:pPr>
            <a:r>
              <a:rPr lang="en-US" altLang="ja-JP" dirty="0">
                <a:latin typeface="Courier New" panose="02070309020205020404" pitchFamily="49" charset="0"/>
                <a:cs typeface="Courier New" panose="02070309020205020404" pitchFamily="49" charset="0"/>
              </a:rPr>
              <a:t>Multiple R-squared:  0.1958,	Adjusted R-squared:  0.1947 </a:t>
            </a:r>
          </a:p>
          <a:p>
            <a:pPr marL="0" indent="0">
              <a:buNone/>
            </a:pPr>
            <a:r>
              <a:rPr lang="en-US" altLang="ja-JP" dirty="0">
                <a:latin typeface="Courier New" panose="02070309020205020404" pitchFamily="49" charset="0"/>
                <a:cs typeface="Courier New" panose="02070309020205020404" pitchFamily="49" charset="0"/>
              </a:rPr>
              <a:t>F-statistic: 182.8 on 1 and 751 DF,  p-value: &lt; 2.2e-16</a:t>
            </a:r>
          </a:p>
          <a:p>
            <a:pPr marL="0" indent="0">
              <a:buNone/>
            </a:pPr>
            <a:endParaRPr kumimoji="1" lang="ja-JP" altLang="en-US" dirty="0"/>
          </a:p>
        </p:txBody>
      </p:sp>
      <p:sp>
        <p:nvSpPr>
          <p:cNvPr id="5" name="テキスト ボックス 4">
            <a:extLst>
              <a:ext uri="{FF2B5EF4-FFF2-40B4-BE49-F238E27FC236}">
                <a16:creationId xmlns:a16="http://schemas.microsoft.com/office/drawing/2014/main" id="{17349178-8C1B-473E-88D3-5805012D0311}"/>
              </a:ext>
            </a:extLst>
          </p:cNvPr>
          <p:cNvSpPr txBox="1"/>
          <p:nvPr/>
        </p:nvSpPr>
        <p:spPr>
          <a:xfrm>
            <a:off x="5292080" y="1124745"/>
            <a:ext cx="3688998" cy="1754326"/>
          </a:xfrm>
          <a:prstGeom prst="rect">
            <a:avLst/>
          </a:prstGeom>
          <a:noFill/>
        </p:spPr>
        <p:txBody>
          <a:bodyPr wrap="square" rtlCol="0">
            <a:spAutoFit/>
          </a:bodyPr>
          <a:lstStyle/>
          <a:p>
            <a:r>
              <a:rPr kumimoji="1" lang="ja-JP" altLang="en-US" dirty="0"/>
              <a:t>ここでは操作変数として</a:t>
            </a:r>
            <a:r>
              <a:rPr kumimoji="1" lang="en-US" altLang="ja-JP" dirty="0" err="1"/>
              <a:t>fatheduc</a:t>
            </a:r>
            <a:r>
              <a:rPr kumimoji="1" lang="ja-JP" altLang="en-US" dirty="0"/>
              <a:t>（父親の教育年数）をとる；父親の遺伝的性質</a:t>
            </a:r>
            <a:endParaRPr kumimoji="1" lang="en-US" altLang="ja-JP" dirty="0"/>
          </a:p>
          <a:p>
            <a:r>
              <a:rPr lang="ja-JP" altLang="en-US" dirty="0"/>
              <a:t>賃金方程式の説明変数である本人の教育年数</a:t>
            </a:r>
            <a:r>
              <a:rPr lang="en-US" altLang="ja-JP" dirty="0"/>
              <a:t>(educ)</a:t>
            </a:r>
            <a:r>
              <a:rPr lang="ja-JP" altLang="en-US" dirty="0"/>
              <a:t>と</a:t>
            </a:r>
            <a:r>
              <a:rPr lang="en-US" altLang="ja-JP" dirty="0" err="1"/>
              <a:t>fatheduc</a:t>
            </a:r>
            <a:r>
              <a:rPr lang="ja-JP" altLang="en-US" dirty="0"/>
              <a:t>には相関があることが確認された</a:t>
            </a:r>
            <a:endParaRPr kumimoji="1" lang="ja-JP" altLang="en-US" dirty="0"/>
          </a:p>
        </p:txBody>
      </p:sp>
      <p:sp>
        <p:nvSpPr>
          <p:cNvPr id="7" name="楕円 6">
            <a:extLst>
              <a:ext uri="{FF2B5EF4-FFF2-40B4-BE49-F238E27FC236}">
                <a16:creationId xmlns:a16="http://schemas.microsoft.com/office/drawing/2014/main" id="{7346AEC9-AEBC-4ADA-88B6-C6FD6565B6C4}"/>
              </a:ext>
            </a:extLst>
          </p:cNvPr>
          <p:cNvSpPr/>
          <p:nvPr/>
        </p:nvSpPr>
        <p:spPr>
          <a:xfrm>
            <a:off x="1691680" y="4404307"/>
            <a:ext cx="5328592"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a:extLst>
              <a:ext uri="{FF2B5EF4-FFF2-40B4-BE49-F238E27FC236}">
                <a16:creationId xmlns:a16="http://schemas.microsoft.com/office/drawing/2014/main" id="{FF704774-9F3C-4702-B205-A89AB2A455C2}"/>
              </a:ext>
            </a:extLst>
          </p:cNvPr>
          <p:cNvCxnSpPr/>
          <p:nvPr/>
        </p:nvCxnSpPr>
        <p:spPr>
          <a:xfrm flipH="1">
            <a:off x="5436096" y="2924944"/>
            <a:ext cx="360040" cy="13681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486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36D29D-044F-4E79-BEA3-760EA1616FAF}"/>
              </a:ext>
            </a:extLst>
          </p:cNvPr>
          <p:cNvSpPr>
            <a:spLocks noGrp="1"/>
          </p:cNvSpPr>
          <p:nvPr>
            <p:ph type="title"/>
          </p:nvPr>
        </p:nvSpPr>
        <p:spPr>
          <a:xfrm>
            <a:off x="628650" y="365127"/>
            <a:ext cx="7886700" cy="831626"/>
          </a:xfrm>
        </p:spPr>
        <p:txBody>
          <a:bodyPr/>
          <a:lstStyle/>
          <a:p>
            <a:r>
              <a:rPr kumimoji="1" lang="en-US" altLang="ja-JP" dirty="0"/>
              <a:t>	</a:t>
            </a:r>
            <a:r>
              <a:rPr kumimoji="1" lang="ja-JP" altLang="en-US" dirty="0"/>
              <a:t>操作変数法による推計結果　</a:t>
            </a:r>
            <a:r>
              <a:rPr kumimoji="1" lang="en-US" altLang="ja-JP" dirty="0" err="1"/>
              <a:t>ivreg</a:t>
            </a:r>
            <a:r>
              <a:rPr kumimoji="1" lang="en-US"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id="{361B0CCA-9BF7-4698-9513-C57EABC20C09}"/>
              </a:ext>
            </a:extLst>
          </p:cNvPr>
          <p:cNvSpPr>
            <a:spLocks noGrp="1"/>
          </p:cNvSpPr>
          <p:nvPr>
            <p:ph idx="1"/>
          </p:nvPr>
        </p:nvSpPr>
        <p:spPr>
          <a:xfrm>
            <a:off x="628650" y="1268760"/>
            <a:ext cx="8047806" cy="5040560"/>
          </a:xfrm>
        </p:spPr>
        <p:txBody>
          <a:bodyPr>
            <a:normAutofit fontScale="92500" lnSpcReduction="20000"/>
          </a:bodyPr>
          <a:lstStyle/>
          <a:p>
            <a:pPr marL="0" indent="0">
              <a:buNone/>
            </a:pPr>
            <a:r>
              <a:rPr lang="en-US" altLang="ja-JP" sz="1800" dirty="0" err="1">
                <a:latin typeface="Courier New" panose="02070309020205020404" pitchFamily="49" charset="0"/>
                <a:cs typeface="Courier New" panose="02070309020205020404" pitchFamily="49" charset="0"/>
              </a:rPr>
              <a:t>ivreg</a:t>
            </a:r>
            <a:r>
              <a:rPr lang="en-US" altLang="ja-JP" sz="1800" dirty="0">
                <a:latin typeface="Courier New" panose="02070309020205020404" pitchFamily="49" charset="0"/>
                <a:cs typeface="Courier New" panose="02070309020205020404" pitchFamily="49" charset="0"/>
              </a:rPr>
              <a:t>(formula = </a:t>
            </a:r>
            <a:r>
              <a:rPr lang="en-US" altLang="ja-JP" sz="1800" dirty="0" err="1">
                <a:latin typeface="Courier New" panose="02070309020205020404" pitchFamily="49" charset="0"/>
                <a:cs typeface="Courier New" panose="02070309020205020404" pitchFamily="49" charset="0"/>
              </a:rPr>
              <a:t>lwage</a:t>
            </a:r>
            <a:r>
              <a:rPr lang="en-US" altLang="ja-JP" sz="1800" dirty="0">
                <a:latin typeface="Courier New" panose="02070309020205020404" pitchFamily="49" charset="0"/>
                <a:cs typeface="Courier New" panose="02070309020205020404" pitchFamily="49" charset="0"/>
              </a:rPr>
              <a:t> ~ educ | </a:t>
            </a:r>
            <a:r>
              <a:rPr lang="en-US" altLang="ja-JP" sz="1800" dirty="0" err="1">
                <a:latin typeface="Courier New" panose="02070309020205020404" pitchFamily="49" charset="0"/>
                <a:cs typeface="Courier New" panose="02070309020205020404" pitchFamily="49" charset="0"/>
              </a:rPr>
              <a:t>fatheduc</a:t>
            </a:r>
            <a:r>
              <a:rPr lang="en-US" altLang="ja-JP" sz="1800" dirty="0">
                <a:latin typeface="Courier New" panose="02070309020205020404" pitchFamily="49" charset="0"/>
                <a:cs typeface="Courier New" panose="02070309020205020404" pitchFamily="49" charset="0"/>
              </a:rPr>
              <a:t>)</a:t>
            </a:r>
          </a:p>
          <a:p>
            <a:pPr marL="0" indent="0">
              <a:buNone/>
            </a:pPr>
            <a:endParaRPr lang="en-US" altLang="ja-JP" sz="1800" dirty="0">
              <a:latin typeface="Courier New" panose="02070309020205020404" pitchFamily="49" charset="0"/>
              <a:cs typeface="Courier New" panose="02070309020205020404" pitchFamily="49" charset="0"/>
            </a:endParaRPr>
          </a:p>
          <a:p>
            <a:pPr marL="0" indent="0">
              <a:buNone/>
            </a:pPr>
            <a:r>
              <a:rPr lang="en-US" altLang="ja-JP" sz="1800" dirty="0">
                <a:latin typeface="Courier New" panose="02070309020205020404" pitchFamily="49" charset="0"/>
                <a:cs typeface="Courier New" panose="02070309020205020404" pitchFamily="49" charset="0"/>
              </a:rPr>
              <a:t>Residuals:</a:t>
            </a:r>
          </a:p>
          <a:p>
            <a:pPr marL="0" indent="0">
              <a:buNone/>
            </a:pPr>
            <a:r>
              <a:rPr lang="en-US" altLang="ja-JP" sz="1800" dirty="0">
                <a:latin typeface="Courier New" panose="02070309020205020404" pitchFamily="49" charset="0"/>
                <a:cs typeface="Courier New" panose="02070309020205020404" pitchFamily="49" charset="0"/>
              </a:rPr>
              <a:t>    Min      1Q  Median      3Q     Max </a:t>
            </a:r>
          </a:p>
          <a:p>
            <a:pPr marL="0" indent="0">
              <a:buNone/>
            </a:pPr>
            <a:r>
              <a:rPr lang="en-US" altLang="ja-JP" sz="1800" dirty="0">
                <a:latin typeface="Courier New" panose="02070309020205020404" pitchFamily="49" charset="0"/>
                <a:cs typeface="Courier New" panose="02070309020205020404" pitchFamily="49" charset="0"/>
              </a:rPr>
              <a:t>-3.0870 -0.3393  0.0525  0.4042  2.0677 </a:t>
            </a:r>
          </a:p>
          <a:p>
            <a:pPr marL="0" indent="0">
              <a:buNone/>
            </a:pPr>
            <a:endParaRPr lang="en-US" altLang="ja-JP" sz="1800" dirty="0">
              <a:latin typeface="Courier New" panose="02070309020205020404" pitchFamily="49" charset="0"/>
              <a:cs typeface="Courier New" panose="02070309020205020404" pitchFamily="49" charset="0"/>
            </a:endParaRPr>
          </a:p>
          <a:p>
            <a:pPr marL="0" indent="0">
              <a:buNone/>
            </a:pPr>
            <a:r>
              <a:rPr lang="en-US" altLang="ja-JP" sz="1800" dirty="0">
                <a:latin typeface="Courier New" panose="02070309020205020404" pitchFamily="49" charset="0"/>
                <a:cs typeface="Courier New" panose="02070309020205020404" pitchFamily="49" charset="0"/>
              </a:rPr>
              <a:t>Coefficients:</a:t>
            </a:r>
          </a:p>
          <a:p>
            <a:pPr marL="0" indent="0">
              <a:buNone/>
            </a:pPr>
            <a:r>
              <a:rPr lang="en-US" altLang="ja-JP" sz="1800" dirty="0">
                <a:latin typeface="Courier New" panose="02070309020205020404" pitchFamily="49" charset="0"/>
                <a:cs typeface="Courier New" panose="02070309020205020404" pitchFamily="49" charset="0"/>
              </a:rPr>
              <a:t>            Estimate Std. Error t value </a:t>
            </a:r>
            <a:r>
              <a:rPr lang="en-US" altLang="ja-JP" sz="1800" dirty="0" err="1">
                <a:latin typeface="Courier New" panose="02070309020205020404" pitchFamily="49" charset="0"/>
                <a:cs typeface="Courier New" panose="02070309020205020404" pitchFamily="49" charset="0"/>
              </a:rPr>
              <a:t>Pr</a:t>
            </a:r>
            <a:r>
              <a:rPr lang="en-US" altLang="ja-JP" sz="1800" dirty="0">
                <a:latin typeface="Courier New" panose="02070309020205020404" pitchFamily="49" charset="0"/>
                <a:cs typeface="Courier New" panose="02070309020205020404" pitchFamily="49" charset="0"/>
              </a:rPr>
              <a:t>(&gt;|t|)  </a:t>
            </a:r>
          </a:p>
          <a:p>
            <a:pPr marL="0" indent="0">
              <a:buNone/>
            </a:pPr>
            <a:r>
              <a:rPr lang="en-US" altLang="ja-JP" sz="1800" dirty="0">
                <a:latin typeface="Courier New" panose="02070309020205020404" pitchFamily="49" charset="0"/>
                <a:cs typeface="Courier New" panose="02070309020205020404" pitchFamily="49" charset="0"/>
              </a:rPr>
              <a:t>(Intercept)  0.44110    0.44610   0.989   0.3233  </a:t>
            </a:r>
          </a:p>
          <a:p>
            <a:pPr marL="0" indent="0">
              <a:buNone/>
            </a:pPr>
            <a:r>
              <a:rPr lang="en-US" altLang="ja-JP" sz="1800" dirty="0">
                <a:latin typeface="Courier New" panose="02070309020205020404" pitchFamily="49" charset="0"/>
                <a:cs typeface="Courier New" panose="02070309020205020404" pitchFamily="49" charset="0"/>
              </a:rPr>
              <a:t>educ         0.05917    0.03514   1.684   0.0929 .</a:t>
            </a:r>
          </a:p>
          <a:p>
            <a:pPr marL="0" indent="0">
              <a:buNone/>
            </a:pPr>
            <a:r>
              <a:rPr lang="en-US" altLang="ja-JP" sz="1800" dirty="0">
                <a:latin typeface="Courier New" panose="02070309020205020404" pitchFamily="49" charset="0"/>
                <a:cs typeface="Courier New" panose="02070309020205020404" pitchFamily="49" charset="0"/>
              </a:rPr>
              <a:t>---</a:t>
            </a:r>
          </a:p>
          <a:p>
            <a:pPr marL="0" indent="0">
              <a:buNone/>
            </a:pPr>
            <a:r>
              <a:rPr lang="en-US" altLang="ja-JP" sz="1800" dirty="0" err="1">
                <a:latin typeface="Courier New" panose="02070309020205020404" pitchFamily="49" charset="0"/>
                <a:cs typeface="Courier New" panose="02070309020205020404" pitchFamily="49" charset="0"/>
              </a:rPr>
              <a:t>Signif</a:t>
            </a:r>
            <a:r>
              <a:rPr lang="en-US" altLang="ja-JP" sz="1800" dirty="0">
                <a:latin typeface="Courier New" panose="02070309020205020404" pitchFamily="49" charset="0"/>
                <a:cs typeface="Courier New" panose="02070309020205020404" pitchFamily="49" charset="0"/>
              </a:rPr>
              <a:t>. codes:  0 ‘***’ 0.001 ‘**’ 0.01 ‘*’ 0.05 ‘.’ 0.1 ‘ ’ 1</a:t>
            </a:r>
          </a:p>
          <a:p>
            <a:pPr marL="0" indent="0">
              <a:buNone/>
            </a:pPr>
            <a:endParaRPr lang="en-US" altLang="ja-JP" sz="1800" dirty="0">
              <a:latin typeface="Courier New" panose="02070309020205020404" pitchFamily="49" charset="0"/>
              <a:cs typeface="Courier New" panose="02070309020205020404" pitchFamily="49" charset="0"/>
            </a:endParaRPr>
          </a:p>
          <a:p>
            <a:pPr marL="0" indent="0">
              <a:buNone/>
            </a:pPr>
            <a:r>
              <a:rPr lang="en-US" altLang="ja-JP" sz="1800" dirty="0">
                <a:latin typeface="Courier New" panose="02070309020205020404" pitchFamily="49" charset="0"/>
                <a:cs typeface="Courier New" panose="02070309020205020404" pitchFamily="49" charset="0"/>
              </a:rPr>
              <a:t>Residual standard error: 0.6894 on 426 degrees of freedom</a:t>
            </a:r>
          </a:p>
          <a:p>
            <a:pPr marL="0" indent="0">
              <a:buNone/>
            </a:pPr>
            <a:r>
              <a:rPr lang="en-US" altLang="ja-JP" sz="1800" dirty="0">
                <a:latin typeface="Courier New" panose="02070309020205020404" pitchFamily="49" charset="0"/>
                <a:cs typeface="Courier New" panose="02070309020205020404" pitchFamily="49" charset="0"/>
              </a:rPr>
              <a:t>Multiple R-Squared: 0.09344,	Adjusted R-squared: 0.09131 </a:t>
            </a:r>
          </a:p>
          <a:p>
            <a:pPr marL="0" indent="0">
              <a:buNone/>
            </a:pPr>
            <a:r>
              <a:rPr lang="en-US" altLang="ja-JP" sz="1800" dirty="0">
                <a:latin typeface="Courier New" panose="02070309020205020404" pitchFamily="49" charset="0"/>
                <a:cs typeface="Courier New" panose="02070309020205020404" pitchFamily="49" charset="0"/>
              </a:rPr>
              <a:t>Wald test: 2.835 on 1 and 426 DF,  p-value: 0.09294 </a:t>
            </a:r>
            <a:endParaRPr kumimoji="1" lang="ja-JP" altLang="en-US" sz="1800" dirty="0">
              <a:latin typeface="Courier New" panose="02070309020205020404" pitchFamily="49" charset="0"/>
              <a:cs typeface="Courier New" panose="02070309020205020404" pitchFamily="49" charset="0"/>
            </a:endParaRPr>
          </a:p>
        </p:txBody>
      </p:sp>
      <p:sp>
        <p:nvSpPr>
          <p:cNvPr id="5" name="テキスト ボックス 4">
            <a:extLst>
              <a:ext uri="{FF2B5EF4-FFF2-40B4-BE49-F238E27FC236}">
                <a16:creationId xmlns:a16="http://schemas.microsoft.com/office/drawing/2014/main" id="{D49A13CB-23CB-4299-9E51-1CCD17C991BC}"/>
              </a:ext>
            </a:extLst>
          </p:cNvPr>
          <p:cNvSpPr txBox="1"/>
          <p:nvPr/>
        </p:nvSpPr>
        <p:spPr>
          <a:xfrm>
            <a:off x="6028495" y="2204864"/>
            <a:ext cx="2647961" cy="1015663"/>
          </a:xfrm>
          <a:prstGeom prst="rect">
            <a:avLst/>
          </a:prstGeom>
          <a:noFill/>
        </p:spPr>
        <p:txBody>
          <a:bodyPr wrap="square" rtlCol="0">
            <a:spAutoFit/>
          </a:bodyPr>
          <a:lstStyle/>
          <a:p>
            <a:r>
              <a:rPr kumimoji="1" lang="en-US" altLang="ja-JP" sz="2000" dirty="0"/>
              <a:t>OLS</a:t>
            </a:r>
            <a:r>
              <a:rPr kumimoji="1" lang="ja-JP" altLang="en-US" sz="2000" dirty="0"/>
              <a:t>より</a:t>
            </a:r>
            <a:r>
              <a:rPr kumimoji="1" lang="en-US" altLang="ja-JP" sz="2000" dirty="0"/>
              <a:t>educ</a:t>
            </a:r>
            <a:r>
              <a:rPr kumimoji="1" lang="ja-JP" altLang="en-US" sz="2000" dirty="0"/>
              <a:t>の係数は低めに推定された。ただし，</a:t>
            </a:r>
            <a:r>
              <a:rPr kumimoji="1" lang="en-US" altLang="ja-JP" sz="2000" dirty="0" err="1"/>
              <a:t>s.e.</a:t>
            </a:r>
            <a:r>
              <a:rPr kumimoji="1" lang="ja-JP" altLang="en-US" sz="2000" dirty="0"/>
              <a:t>は大きい。</a:t>
            </a:r>
          </a:p>
        </p:txBody>
      </p:sp>
      <p:sp>
        <p:nvSpPr>
          <p:cNvPr id="6" name="楕円 5">
            <a:extLst>
              <a:ext uri="{FF2B5EF4-FFF2-40B4-BE49-F238E27FC236}">
                <a16:creationId xmlns:a16="http://schemas.microsoft.com/office/drawing/2014/main" id="{3B6653B7-54D7-410D-911F-7304EE76F9D2}"/>
              </a:ext>
            </a:extLst>
          </p:cNvPr>
          <p:cNvSpPr/>
          <p:nvPr/>
        </p:nvSpPr>
        <p:spPr>
          <a:xfrm>
            <a:off x="2195736" y="3789040"/>
            <a:ext cx="1224136"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a:extLst>
              <a:ext uri="{FF2B5EF4-FFF2-40B4-BE49-F238E27FC236}">
                <a16:creationId xmlns:a16="http://schemas.microsoft.com/office/drawing/2014/main" id="{58B16A79-08B4-4D8E-B967-319CE1F9755D}"/>
              </a:ext>
            </a:extLst>
          </p:cNvPr>
          <p:cNvCxnSpPr>
            <a:cxnSpLocks/>
            <a:stCxn id="5" idx="1"/>
          </p:cNvCxnSpPr>
          <p:nvPr/>
        </p:nvCxnSpPr>
        <p:spPr>
          <a:xfrm flipH="1">
            <a:off x="3275857" y="2712696"/>
            <a:ext cx="2752638" cy="10763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9D18D4A-4CA9-4BC9-BD00-F43AAD74FECE}"/>
              </a:ext>
            </a:extLst>
          </p:cNvPr>
          <p:cNvSpPr txBox="1"/>
          <p:nvPr/>
        </p:nvSpPr>
        <p:spPr>
          <a:xfrm>
            <a:off x="2195736" y="6196661"/>
            <a:ext cx="4248472" cy="369332"/>
          </a:xfrm>
          <a:prstGeom prst="rect">
            <a:avLst/>
          </a:prstGeom>
          <a:noFill/>
        </p:spPr>
        <p:txBody>
          <a:bodyPr wrap="square" rtlCol="0">
            <a:spAutoFit/>
          </a:bodyPr>
          <a:lstStyle/>
          <a:p>
            <a:r>
              <a:rPr kumimoji="1" lang="ja-JP" altLang="en-US" dirty="0"/>
              <a:t>パッケージ</a:t>
            </a:r>
            <a:r>
              <a:rPr kumimoji="1" lang="en-US" altLang="ja-JP" dirty="0"/>
              <a:t>AER</a:t>
            </a:r>
            <a:r>
              <a:rPr kumimoji="1" lang="ja-JP" altLang="en-US" dirty="0"/>
              <a:t>をロードする</a:t>
            </a:r>
            <a:r>
              <a:rPr lang="ja-JP" altLang="en-US" dirty="0"/>
              <a:t>必要あり</a:t>
            </a:r>
            <a:endParaRPr kumimoji="1" lang="ja-JP" altLang="en-US" dirty="0"/>
          </a:p>
        </p:txBody>
      </p:sp>
    </p:spTree>
    <p:extLst>
      <p:ext uri="{BB962C8B-B14F-4D97-AF65-F5344CB8AC3E}">
        <p14:creationId xmlns:p14="http://schemas.microsoft.com/office/powerpoint/2010/main" val="1560813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5D862-7871-4FB0-AA05-F1EC0820E26E}"/>
              </a:ext>
            </a:extLst>
          </p:cNvPr>
          <p:cNvSpPr>
            <a:spLocks noGrp="1"/>
          </p:cNvSpPr>
          <p:nvPr>
            <p:ph type="title"/>
          </p:nvPr>
        </p:nvSpPr>
        <p:spPr/>
        <p:txBody>
          <a:bodyPr/>
          <a:lstStyle/>
          <a:p>
            <a:r>
              <a:rPr lang="ja-JP" altLang="en-US" dirty="0"/>
              <a:t>操作変数法による推計結果　</a:t>
            </a:r>
            <a:r>
              <a:rPr lang="en-US" altLang="ja-JP" dirty="0" err="1"/>
              <a:t>tsls</a:t>
            </a:r>
            <a:r>
              <a:rPr lang="en-US"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id="{7EEBD201-5698-4D5C-8FE7-6AC009A1F7DA}"/>
              </a:ext>
            </a:extLst>
          </p:cNvPr>
          <p:cNvSpPr>
            <a:spLocks noGrp="1"/>
          </p:cNvSpPr>
          <p:nvPr>
            <p:ph idx="1"/>
          </p:nvPr>
        </p:nvSpPr>
        <p:spPr>
          <a:xfrm>
            <a:off x="467544" y="1825624"/>
            <a:ext cx="8280920" cy="4699719"/>
          </a:xfrm>
        </p:spPr>
        <p:txBody>
          <a:bodyPr>
            <a:normAutofit fontScale="85000" lnSpcReduction="20000"/>
          </a:bodyPr>
          <a:lstStyle/>
          <a:p>
            <a:pPr marL="0" indent="0">
              <a:buNone/>
            </a:pPr>
            <a:r>
              <a:rPr lang="en-US" altLang="ja-JP" dirty="0">
                <a:latin typeface="Courier New" panose="02070309020205020404" pitchFamily="49" charset="0"/>
                <a:cs typeface="Courier New" panose="02070309020205020404" pitchFamily="49" charset="0"/>
              </a:rPr>
              <a:t>2SLS Estimates</a:t>
            </a:r>
          </a:p>
          <a:p>
            <a:pPr marL="0" indent="0">
              <a:buNone/>
            </a:pPr>
            <a:r>
              <a:rPr lang="en-US" altLang="ja-JP" dirty="0">
                <a:latin typeface="Courier New" panose="02070309020205020404" pitchFamily="49" charset="0"/>
                <a:cs typeface="Courier New" panose="02070309020205020404" pitchFamily="49" charset="0"/>
              </a:rPr>
              <a:t>Model Formula: </a:t>
            </a:r>
            <a:r>
              <a:rPr lang="en-US" altLang="ja-JP" dirty="0" err="1">
                <a:latin typeface="Courier New" panose="02070309020205020404" pitchFamily="49" charset="0"/>
                <a:cs typeface="Courier New" panose="02070309020205020404" pitchFamily="49" charset="0"/>
              </a:rPr>
              <a:t>lwage</a:t>
            </a:r>
            <a:r>
              <a:rPr lang="en-US" altLang="ja-JP" dirty="0">
                <a:latin typeface="Courier New" panose="02070309020205020404" pitchFamily="49" charset="0"/>
                <a:cs typeface="Courier New" panose="02070309020205020404" pitchFamily="49" charset="0"/>
              </a:rPr>
              <a:t> ~ educ</a:t>
            </a:r>
          </a:p>
          <a:p>
            <a:pPr marL="0" indent="0">
              <a:buNone/>
            </a:pPr>
            <a:r>
              <a:rPr lang="en-US" altLang="ja-JP" dirty="0">
                <a:latin typeface="Courier New" panose="02070309020205020404" pitchFamily="49" charset="0"/>
                <a:cs typeface="Courier New" panose="02070309020205020404" pitchFamily="49" charset="0"/>
              </a:rPr>
              <a:t>Instruments: ~</a:t>
            </a:r>
            <a:r>
              <a:rPr lang="en-US" altLang="ja-JP" dirty="0" err="1">
                <a:latin typeface="Courier New" panose="02070309020205020404" pitchFamily="49" charset="0"/>
                <a:cs typeface="Courier New" panose="02070309020205020404" pitchFamily="49" charset="0"/>
              </a:rPr>
              <a:t>fatheduc</a:t>
            </a: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Residuals:</a:t>
            </a:r>
          </a:p>
          <a:p>
            <a:pPr marL="0" indent="0">
              <a:buNone/>
            </a:pPr>
            <a:r>
              <a:rPr lang="en-US" altLang="ja-JP" dirty="0">
                <a:latin typeface="Courier New" panose="02070309020205020404" pitchFamily="49" charset="0"/>
                <a:cs typeface="Courier New" panose="02070309020205020404" pitchFamily="49" charset="0"/>
              </a:rPr>
              <a:t>   Min. 1st Qu.  Median    Mean 3rd Qu.    Max. </a:t>
            </a:r>
          </a:p>
          <a:p>
            <a:pPr marL="0" indent="0">
              <a:buNone/>
            </a:pPr>
            <a:r>
              <a:rPr lang="en-US" altLang="ja-JP" dirty="0">
                <a:latin typeface="Courier New" panose="02070309020205020404" pitchFamily="49" charset="0"/>
                <a:cs typeface="Courier New" panose="02070309020205020404" pitchFamily="49" charset="0"/>
              </a:rPr>
              <a:t>-3.0870 -0.3393  0.0525  0.0000  0.4042  2.0677 </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              Estimate Std. Error t value </a:t>
            </a:r>
            <a:r>
              <a:rPr lang="en-US" altLang="ja-JP" dirty="0" err="1">
                <a:latin typeface="Courier New" panose="02070309020205020404" pitchFamily="49" charset="0"/>
                <a:cs typeface="Courier New" panose="02070309020205020404" pitchFamily="49" charset="0"/>
              </a:rPr>
              <a:t>Pr</a:t>
            </a:r>
            <a:r>
              <a:rPr lang="en-US" altLang="ja-JP" dirty="0">
                <a:latin typeface="Courier New" panose="02070309020205020404" pitchFamily="49" charset="0"/>
                <a:cs typeface="Courier New" panose="02070309020205020404" pitchFamily="49" charset="0"/>
              </a:rPr>
              <a:t>(&gt;|t|)  </a:t>
            </a:r>
          </a:p>
          <a:p>
            <a:pPr marL="0" indent="0">
              <a:buNone/>
            </a:pPr>
            <a:r>
              <a:rPr lang="en-US" altLang="ja-JP" dirty="0">
                <a:latin typeface="Courier New" panose="02070309020205020404" pitchFamily="49" charset="0"/>
                <a:cs typeface="Courier New" panose="02070309020205020404" pitchFamily="49" charset="0"/>
              </a:rPr>
              <a:t>(Intercept) 0.44110350 0.44610178 0.98880 0.323324  </a:t>
            </a:r>
          </a:p>
          <a:p>
            <a:pPr marL="0" indent="0">
              <a:buNone/>
            </a:pPr>
            <a:r>
              <a:rPr lang="en-US" altLang="ja-JP" dirty="0">
                <a:latin typeface="Courier New" panose="02070309020205020404" pitchFamily="49" charset="0"/>
                <a:cs typeface="Courier New" panose="02070309020205020404" pitchFamily="49" charset="0"/>
              </a:rPr>
              <a:t>educ        0.05917347 0.03514177 1.68385 0.092943 .</a:t>
            </a:r>
          </a:p>
          <a:p>
            <a:pPr marL="0" indent="0">
              <a:buNone/>
            </a:pPr>
            <a:r>
              <a:rPr lang="en-US" altLang="ja-JP" dirty="0">
                <a:latin typeface="Courier New" panose="02070309020205020404" pitchFamily="49" charset="0"/>
                <a:cs typeface="Courier New" panose="02070309020205020404" pitchFamily="49" charset="0"/>
              </a:rPr>
              <a:t>---</a:t>
            </a:r>
          </a:p>
          <a:p>
            <a:pPr marL="0" indent="0">
              <a:buNone/>
            </a:pPr>
            <a:r>
              <a:rPr lang="en-US" altLang="ja-JP" dirty="0" err="1">
                <a:latin typeface="Courier New" panose="02070309020205020404" pitchFamily="49" charset="0"/>
                <a:cs typeface="Courier New" panose="02070309020205020404" pitchFamily="49" charset="0"/>
              </a:rPr>
              <a:t>Signif</a:t>
            </a:r>
            <a:r>
              <a:rPr lang="en-US" altLang="ja-JP" dirty="0">
                <a:latin typeface="Courier New" panose="02070309020205020404" pitchFamily="49" charset="0"/>
                <a:cs typeface="Courier New" panose="02070309020205020404" pitchFamily="49" charset="0"/>
              </a:rPr>
              <a:t>. codes:  0 ‘***’ 0.001 ‘**’ 0.01 ‘*’ 0.05 ‘.’ 0.1 ‘ ’ 1</a:t>
            </a:r>
          </a:p>
          <a:p>
            <a:pPr marL="0" indent="0">
              <a:buNone/>
            </a:pPr>
            <a:endParaRPr lang="en-US" altLang="ja-JP" dirty="0">
              <a:latin typeface="Courier New" panose="02070309020205020404" pitchFamily="49" charset="0"/>
              <a:cs typeface="Courier New" panose="02070309020205020404" pitchFamily="49" charset="0"/>
            </a:endParaRPr>
          </a:p>
          <a:p>
            <a:pPr marL="0" indent="0">
              <a:buNone/>
            </a:pPr>
            <a:r>
              <a:rPr lang="en-US" altLang="ja-JP" dirty="0">
                <a:latin typeface="Courier New" panose="02070309020205020404" pitchFamily="49" charset="0"/>
                <a:cs typeface="Courier New" panose="02070309020205020404" pitchFamily="49" charset="0"/>
              </a:rPr>
              <a:t>Residual standard error: 0.6893899 on 426 degrees of freedom</a:t>
            </a:r>
            <a:endParaRPr kumimoji="1" lang="ja-JP" altLang="en-US" dirty="0">
              <a:latin typeface="Courier New" panose="02070309020205020404" pitchFamily="49" charset="0"/>
              <a:cs typeface="Courier New" panose="02070309020205020404" pitchFamily="49" charset="0"/>
            </a:endParaRPr>
          </a:p>
        </p:txBody>
      </p:sp>
      <p:sp>
        <p:nvSpPr>
          <p:cNvPr id="4" name="テキスト ボックス 3">
            <a:extLst>
              <a:ext uri="{FF2B5EF4-FFF2-40B4-BE49-F238E27FC236}">
                <a16:creationId xmlns:a16="http://schemas.microsoft.com/office/drawing/2014/main" id="{AE058AE7-7700-4A68-83FA-791B05DD9DE1}"/>
              </a:ext>
            </a:extLst>
          </p:cNvPr>
          <p:cNvSpPr txBox="1"/>
          <p:nvPr/>
        </p:nvSpPr>
        <p:spPr>
          <a:xfrm>
            <a:off x="4990825" y="1556792"/>
            <a:ext cx="3528392" cy="923330"/>
          </a:xfrm>
          <a:prstGeom prst="rect">
            <a:avLst/>
          </a:prstGeom>
          <a:noFill/>
        </p:spPr>
        <p:txBody>
          <a:bodyPr wrap="square" rtlCol="0">
            <a:spAutoFit/>
          </a:bodyPr>
          <a:lstStyle/>
          <a:p>
            <a:r>
              <a:rPr kumimoji="1" lang="ja-JP" altLang="en-US" dirty="0"/>
              <a:t>結果は</a:t>
            </a:r>
            <a:r>
              <a:rPr kumimoji="1" lang="en-US" altLang="ja-JP" dirty="0" err="1"/>
              <a:t>ivreg</a:t>
            </a:r>
            <a:r>
              <a:rPr kumimoji="1" lang="en-US" altLang="ja-JP" dirty="0"/>
              <a:t>( )</a:t>
            </a:r>
            <a:r>
              <a:rPr kumimoji="1" lang="ja-JP" altLang="en-US" dirty="0"/>
              <a:t>と同じ。</a:t>
            </a:r>
            <a:endParaRPr kumimoji="1" lang="en-US" altLang="ja-JP" dirty="0"/>
          </a:p>
          <a:p>
            <a:r>
              <a:rPr kumimoji="1" lang="en-US" altLang="ja-JP" dirty="0" err="1"/>
              <a:t>tsls</a:t>
            </a:r>
            <a:r>
              <a:rPr lang="en-US" altLang="ja-JP" dirty="0"/>
              <a:t>()</a:t>
            </a:r>
            <a:r>
              <a:rPr lang="ja-JP" altLang="en-US" dirty="0"/>
              <a:t> の実行にはパッケージ</a:t>
            </a:r>
            <a:r>
              <a:rPr lang="en-US" altLang="ja-JP" dirty="0" err="1"/>
              <a:t>sem</a:t>
            </a:r>
            <a:r>
              <a:rPr lang="ja-JP" altLang="en-US" dirty="0"/>
              <a:t>をロードしておく必要あり</a:t>
            </a:r>
            <a:endParaRPr kumimoji="1" lang="ja-JP" altLang="en-US" dirty="0"/>
          </a:p>
        </p:txBody>
      </p:sp>
    </p:spTree>
    <p:extLst>
      <p:ext uri="{BB962C8B-B14F-4D97-AF65-F5344CB8AC3E}">
        <p14:creationId xmlns:p14="http://schemas.microsoft.com/office/powerpoint/2010/main" val="2724253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3F33E83-0A42-48F9-9773-9EA826085945}"/>
              </a:ext>
            </a:extLst>
          </p:cNvPr>
          <p:cNvSpPr>
            <a:spLocks noGrp="1"/>
          </p:cNvSpPr>
          <p:nvPr>
            <p:ph type="title"/>
          </p:nvPr>
        </p:nvSpPr>
        <p:spPr/>
        <p:txBody>
          <a:bodyPr/>
          <a:lstStyle/>
          <a:p>
            <a:r>
              <a:rPr kumimoji="1" lang="en-US" altLang="ja-JP" dirty="0"/>
              <a:t>Stata</a:t>
            </a:r>
            <a:r>
              <a:rPr kumimoji="1" lang="ja-JP" altLang="en-US" dirty="0"/>
              <a:t>　操作変数法</a:t>
            </a:r>
          </a:p>
        </p:txBody>
      </p:sp>
      <p:sp>
        <p:nvSpPr>
          <p:cNvPr id="5" name="コンテンツ プレースホルダー 4">
            <a:extLst>
              <a:ext uri="{FF2B5EF4-FFF2-40B4-BE49-F238E27FC236}">
                <a16:creationId xmlns:a16="http://schemas.microsoft.com/office/drawing/2014/main" id="{CCC7E14E-D0A3-4E75-A829-553D0C9492C9}"/>
              </a:ext>
            </a:extLst>
          </p:cNvPr>
          <p:cNvSpPr>
            <a:spLocks noGrp="1"/>
          </p:cNvSpPr>
          <p:nvPr>
            <p:ph sz="half" idx="1"/>
          </p:nvPr>
        </p:nvSpPr>
        <p:spPr>
          <a:xfrm>
            <a:off x="179512" y="1628800"/>
            <a:ext cx="3096344" cy="4351338"/>
          </a:xfrm>
        </p:spPr>
        <p:txBody>
          <a:bodyPr>
            <a:normAutofit fontScale="92500" lnSpcReduction="10000"/>
          </a:bodyPr>
          <a:lstStyle/>
          <a:p>
            <a:pPr marL="0" indent="0">
              <a:buNone/>
            </a:pPr>
            <a:r>
              <a:rPr lang="ja-JP" altLang="en-US" sz="2000" dirty="0"/>
              <a:t>メニューから</a:t>
            </a:r>
            <a:endParaRPr lang="en-US" altLang="ja-JP" sz="2000" dirty="0"/>
          </a:p>
          <a:p>
            <a:pPr marL="0" indent="0">
              <a:buNone/>
            </a:pPr>
            <a:r>
              <a:rPr kumimoji="1" lang="en-US" altLang="ja-JP" sz="2000" dirty="0"/>
              <a:t>Statistics /Linear models and related /Endogenous covariates /Linear regression </a:t>
            </a:r>
            <a:endParaRPr lang="en-US" altLang="ja-JP" sz="2000" dirty="0"/>
          </a:p>
          <a:p>
            <a:pPr marL="0" indent="0">
              <a:buNone/>
            </a:pPr>
            <a:r>
              <a:rPr lang="ja-JP" altLang="en-US" sz="2000" dirty="0"/>
              <a:t>右の画面で，</a:t>
            </a:r>
            <a:endParaRPr lang="en-US" altLang="ja-JP" sz="2000" dirty="0"/>
          </a:p>
          <a:p>
            <a:r>
              <a:rPr lang="ja-JP" altLang="en-US" sz="2000" dirty="0"/>
              <a:t>被説明変数</a:t>
            </a:r>
            <a:endParaRPr lang="en-US" altLang="ja-JP" sz="2000" dirty="0"/>
          </a:p>
          <a:p>
            <a:r>
              <a:rPr lang="ja-JP" altLang="en-US" sz="2000" dirty="0"/>
              <a:t>外生的な説明変数</a:t>
            </a:r>
            <a:r>
              <a:rPr lang="en-US" altLang="ja-JP" sz="2000" dirty="0"/>
              <a:t>(independent variables)</a:t>
            </a:r>
          </a:p>
          <a:p>
            <a:r>
              <a:rPr lang="en-US" altLang="ja-JP" sz="2000" dirty="0"/>
              <a:t> </a:t>
            </a:r>
            <a:r>
              <a:rPr lang="ja-JP" altLang="en-US" sz="2000" dirty="0"/>
              <a:t>内生的な説明変数（</a:t>
            </a:r>
            <a:r>
              <a:rPr lang="en-US" altLang="ja-JP" sz="2000" dirty="0"/>
              <a:t>endogenous variables)</a:t>
            </a:r>
          </a:p>
          <a:p>
            <a:r>
              <a:rPr lang="ja-JP" altLang="en-US" sz="2000" dirty="0"/>
              <a:t>操作変数 </a:t>
            </a:r>
            <a:r>
              <a:rPr lang="en-US" altLang="ja-JP" sz="2000" dirty="0"/>
              <a:t>(instrumental variables)</a:t>
            </a:r>
          </a:p>
          <a:p>
            <a:pPr marL="0" indent="0">
              <a:buNone/>
            </a:pPr>
            <a:r>
              <a:rPr lang="ja-JP" altLang="en-US" sz="2000" dirty="0"/>
              <a:t>を指定</a:t>
            </a:r>
            <a:endParaRPr kumimoji="1" lang="ja-JP" altLang="en-US" sz="2000" dirty="0"/>
          </a:p>
        </p:txBody>
      </p:sp>
      <p:pic>
        <p:nvPicPr>
          <p:cNvPr id="7" name="コンテンツ プレースホルダー 6">
            <a:extLst>
              <a:ext uri="{FF2B5EF4-FFF2-40B4-BE49-F238E27FC236}">
                <a16:creationId xmlns:a16="http://schemas.microsoft.com/office/drawing/2014/main" id="{5439984D-7CA4-4C92-AE17-4259B0F881A0}"/>
              </a:ext>
            </a:extLst>
          </p:cNvPr>
          <p:cNvPicPr>
            <a:picLocks noGrp="1" noChangeAspect="1"/>
          </p:cNvPicPr>
          <p:nvPr>
            <p:ph sz="half" idx="2"/>
          </p:nvPr>
        </p:nvPicPr>
        <p:blipFill>
          <a:blip r:embed="rId2"/>
          <a:stretch>
            <a:fillRect/>
          </a:stretch>
        </p:blipFill>
        <p:spPr>
          <a:xfrm>
            <a:off x="3491880" y="1340768"/>
            <a:ext cx="5379720" cy="5394960"/>
          </a:xfrm>
          <a:prstGeom prst="rect">
            <a:avLst/>
          </a:prstGeom>
        </p:spPr>
      </p:pic>
      <p:sp>
        <p:nvSpPr>
          <p:cNvPr id="8" name="楕円 7">
            <a:extLst>
              <a:ext uri="{FF2B5EF4-FFF2-40B4-BE49-F238E27FC236}">
                <a16:creationId xmlns:a16="http://schemas.microsoft.com/office/drawing/2014/main" id="{C0AAAFD6-25F4-403C-BC8F-2DA41CC398CC}"/>
              </a:ext>
            </a:extLst>
          </p:cNvPr>
          <p:cNvSpPr/>
          <p:nvPr/>
        </p:nvSpPr>
        <p:spPr>
          <a:xfrm>
            <a:off x="3491880" y="1916832"/>
            <a:ext cx="122413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8C14D3EE-7C8B-4D1D-842B-5162A144BCED}"/>
              </a:ext>
            </a:extLst>
          </p:cNvPr>
          <p:cNvSpPr/>
          <p:nvPr/>
        </p:nvSpPr>
        <p:spPr>
          <a:xfrm>
            <a:off x="4924128" y="1916832"/>
            <a:ext cx="2888231"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D4F410CA-48FF-4D5B-837F-420477547CDB}"/>
              </a:ext>
            </a:extLst>
          </p:cNvPr>
          <p:cNvSpPr/>
          <p:nvPr/>
        </p:nvSpPr>
        <p:spPr>
          <a:xfrm>
            <a:off x="3491880" y="2465048"/>
            <a:ext cx="187220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BC0DC7D5-08D1-4575-8907-138F1FDBCD53}"/>
              </a:ext>
            </a:extLst>
          </p:cNvPr>
          <p:cNvSpPr/>
          <p:nvPr/>
        </p:nvSpPr>
        <p:spPr>
          <a:xfrm>
            <a:off x="3491880" y="2979449"/>
            <a:ext cx="216024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07635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7700" y="251317"/>
            <a:ext cx="8229600" cy="1143000"/>
          </a:xfrm>
        </p:spPr>
        <p:txBody>
          <a:bodyPr/>
          <a:lstStyle/>
          <a:p>
            <a:r>
              <a:rPr kumimoji="1" lang="ja-JP" altLang="en-US" sz="3600" dirty="0"/>
              <a:t>操作変数法　</a:t>
            </a:r>
            <a:r>
              <a:rPr kumimoji="1" lang="en-US" altLang="ja-JP" sz="3600" dirty="0" err="1"/>
              <a:t>Eviews</a:t>
            </a:r>
            <a:endParaRPr kumimoji="1" lang="ja-JP" altLang="en-US" sz="3600" dirty="0"/>
          </a:p>
        </p:txBody>
      </p:sp>
      <p:sp>
        <p:nvSpPr>
          <p:cNvPr id="5" name="テキスト ボックス 4"/>
          <p:cNvSpPr txBox="1"/>
          <p:nvPr/>
        </p:nvSpPr>
        <p:spPr>
          <a:xfrm>
            <a:off x="179512" y="1556792"/>
            <a:ext cx="2664296" cy="4247317"/>
          </a:xfrm>
          <a:prstGeom prst="rect">
            <a:avLst/>
          </a:prstGeom>
          <a:noFill/>
        </p:spPr>
        <p:txBody>
          <a:bodyPr wrap="square" rtlCol="0">
            <a:spAutoFit/>
          </a:bodyPr>
          <a:lstStyle/>
          <a:p>
            <a:r>
              <a:rPr kumimoji="1" lang="en-US" altLang="ja-JP" dirty="0"/>
              <a:t>Quick /Estimate Equation </a:t>
            </a:r>
            <a:r>
              <a:rPr kumimoji="1" lang="ja-JP" altLang="en-US" dirty="0"/>
              <a:t>で</a:t>
            </a:r>
            <a:endParaRPr kumimoji="1" lang="en-US" altLang="ja-JP" dirty="0"/>
          </a:p>
          <a:p>
            <a:r>
              <a:rPr lang="en-US" altLang="ja-JP" dirty="0"/>
              <a:t>Estimation settings</a:t>
            </a:r>
            <a:r>
              <a:rPr lang="ja-JP" altLang="en-US" dirty="0"/>
              <a:t>の</a:t>
            </a:r>
            <a:r>
              <a:rPr lang="en-US" altLang="ja-JP" dirty="0"/>
              <a:t>Method</a:t>
            </a:r>
            <a:r>
              <a:rPr lang="ja-JP" altLang="en-US" dirty="0"/>
              <a:t>で</a:t>
            </a:r>
            <a:r>
              <a:rPr lang="en-US" altLang="ja-JP" dirty="0"/>
              <a:t>TSLS</a:t>
            </a:r>
          </a:p>
          <a:p>
            <a:r>
              <a:rPr kumimoji="1" lang="ja-JP" altLang="en-US" dirty="0"/>
              <a:t>を選択すると，</a:t>
            </a:r>
            <a:endParaRPr kumimoji="1" lang="en-US" altLang="ja-JP" dirty="0"/>
          </a:p>
          <a:p>
            <a:r>
              <a:rPr lang="en-US" altLang="ja-JP" dirty="0"/>
              <a:t>Instrument list</a:t>
            </a:r>
          </a:p>
          <a:p>
            <a:r>
              <a:rPr kumimoji="1" lang="ja-JP" altLang="en-US" dirty="0"/>
              <a:t>を記入するダイアローグが表れる。</a:t>
            </a:r>
            <a:endParaRPr kumimoji="1" lang="en-US" altLang="ja-JP" dirty="0"/>
          </a:p>
          <a:p>
            <a:r>
              <a:rPr lang="ja-JP" altLang="en-US" dirty="0"/>
              <a:t>ここに操作変数を記入</a:t>
            </a:r>
            <a:endParaRPr lang="en-US" altLang="ja-JP" dirty="0"/>
          </a:p>
          <a:p>
            <a:endParaRPr kumimoji="1" lang="en-US" altLang="ja-JP" dirty="0"/>
          </a:p>
          <a:p>
            <a:r>
              <a:rPr lang="ja-JP" altLang="en-US" dirty="0"/>
              <a:t>操作変数のリストには自動的に定数項が含まれる（入れない場合には，</a:t>
            </a:r>
            <a:r>
              <a:rPr lang="en-US" altLang="ja-JP" dirty="0"/>
              <a:t>Include a constant</a:t>
            </a:r>
            <a:r>
              <a:rPr lang="ja-JP" altLang="en-US" dirty="0"/>
              <a:t>のチェックをはずす）</a:t>
            </a:r>
            <a:endParaRPr kumimoji="1" lang="ja-JP" altLang="en-US" dirty="0"/>
          </a:p>
        </p:txBody>
      </p:sp>
      <p:pic>
        <p:nvPicPr>
          <p:cNvPr id="3" name="図 2"/>
          <p:cNvPicPr>
            <a:picLocks noChangeAspect="1"/>
          </p:cNvPicPr>
          <p:nvPr/>
        </p:nvPicPr>
        <p:blipFill>
          <a:blip r:embed="rId2"/>
          <a:stretch>
            <a:fillRect/>
          </a:stretch>
        </p:blipFill>
        <p:spPr>
          <a:xfrm>
            <a:off x="2915816" y="1124744"/>
            <a:ext cx="5108228" cy="5512595"/>
          </a:xfrm>
          <a:prstGeom prst="rect">
            <a:avLst/>
          </a:prstGeom>
        </p:spPr>
      </p:pic>
    </p:spTree>
    <p:extLst>
      <p:ext uri="{BB962C8B-B14F-4D97-AF65-F5344CB8AC3E}">
        <p14:creationId xmlns:p14="http://schemas.microsoft.com/office/powerpoint/2010/main" val="2394515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43B6AF-2E32-4D03-8712-1AD9C3E7D9EE}"/>
              </a:ext>
            </a:extLst>
          </p:cNvPr>
          <p:cNvSpPr>
            <a:spLocks noGrp="1"/>
          </p:cNvSpPr>
          <p:nvPr>
            <p:ph type="title"/>
          </p:nvPr>
        </p:nvSpPr>
        <p:spPr/>
        <p:txBody>
          <a:bodyPr/>
          <a:lstStyle/>
          <a:p>
            <a:r>
              <a:rPr lang="ja-JP" altLang="en-US" dirty="0"/>
              <a:t>問題</a:t>
            </a:r>
            <a:r>
              <a:rPr lang="en-US" altLang="ja-JP" dirty="0"/>
              <a:t>1</a:t>
            </a:r>
            <a:endParaRPr kumimoji="1" lang="ja-JP" altLang="en-US" dirty="0"/>
          </a:p>
        </p:txBody>
      </p:sp>
      <p:sp>
        <p:nvSpPr>
          <p:cNvPr id="3" name="コンテンツ プレースホルダー 2">
            <a:extLst>
              <a:ext uri="{FF2B5EF4-FFF2-40B4-BE49-F238E27FC236}">
                <a16:creationId xmlns:a16="http://schemas.microsoft.com/office/drawing/2014/main" id="{90F0988A-D9E5-4F18-8982-2C5E4DCAB8F5}"/>
              </a:ext>
            </a:extLst>
          </p:cNvPr>
          <p:cNvSpPr>
            <a:spLocks noGrp="1"/>
          </p:cNvSpPr>
          <p:nvPr>
            <p:ph idx="1"/>
          </p:nvPr>
        </p:nvSpPr>
        <p:spPr/>
        <p:txBody>
          <a:bodyPr/>
          <a:lstStyle/>
          <a:p>
            <a:pPr marL="457200" indent="-457200">
              <a:buFont typeface="+mj-lt"/>
              <a:buAutoNum type="arabicPeriod"/>
            </a:pPr>
            <a:r>
              <a:rPr kumimoji="1" lang="en-US" altLang="ja-JP" dirty="0"/>
              <a:t>mroz.xls</a:t>
            </a:r>
            <a:r>
              <a:rPr kumimoji="1" lang="ja-JP" altLang="en-US" dirty="0"/>
              <a:t>のデータを用い，次の方程式を通常の最小二乗法で</a:t>
            </a:r>
            <a:r>
              <a:rPr lang="ja-JP" altLang="en-US" dirty="0"/>
              <a:t>推計せ</a:t>
            </a:r>
            <a:r>
              <a:rPr kumimoji="1" lang="ja-JP" altLang="en-US" dirty="0"/>
              <a:t>よ。</a:t>
            </a:r>
            <a:endParaRPr kumimoji="1" lang="en-US" altLang="ja-JP" dirty="0"/>
          </a:p>
          <a:p>
            <a:pPr lvl="1"/>
            <a:r>
              <a:rPr lang="ja-JP" altLang="en-US" dirty="0"/>
              <a:t>被説明変数：</a:t>
            </a:r>
            <a:r>
              <a:rPr lang="en-US" altLang="ja-JP" dirty="0" err="1"/>
              <a:t>lwage</a:t>
            </a:r>
            <a:r>
              <a:rPr lang="en-US" altLang="ja-JP" dirty="0"/>
              <a:t> (</a:t>
            </a:r>
            <a:r>
              <a:rPr lang="ja-JP" altLang="en-US" dirty="0"/>
              <a:t>賃金の対数値）</a:t>
            </a:r>
            <a:endParaRPr lang="en-US" altLang="ja-JP" dirty="0"/>
          </a:p>
          <a:p>
            <a:pPr lvl="1"/>
            <a:r>
              <a:rPr kumimoji="1" lang="ja-JP" altLang="en-US" dirty="0"/>
              <a:t>説明変数：</a:t>
            </a:r>
            <a:r>
              <a:rPr kumimoji="1" lang="en-US" altLang="ja-JP" dirty="0"/>
              <a:t>educ (</a:t>
            </a:r>
            <a:r>
              <a:rPr kumimoji="1" lang="ja-JP" altLang="en-US" dirty="0"/>
              <a:t>本人の</a:t>
            </a:r>
            <a:r>
              <a:rPr lang="ja-JP" altLang="en-US" dirty="0"/>
              <a:t>教育年数）</a:t>
            </a:r>
            <a:endParaRPr lang="en-US" altLang="ja-JP" dirty="0"/>
          </a:p>
          <a:p>
            <a:pPr marL="457200" indent="-457200">
              <a:buFont typeface="+mj-lt"/>
              <a:buAutoNum type="arabicPeriod"/>
            </a:pPr>
            <a:r>
              <a:rPr kumimoji="1" lang="en-US" altLang="ja-JP" dirty="0"/>
              <a:t>educ</a:t>
            </a:r>
            <a:r>
              <a:rPr kumimoji="1" lang="ja-JP" altLang="en-US" dirty="0"/>
              <a:t>と</a:t>
            </a:r>
            <a:r>
              <a:rPr lang="en-US" altLang="ja-JP" dirty="0" err="1"/>
              <a:t>fatheduc</a:t>
            </a:r>
            <a:r>
              <a:rPr lang="ja-JP" altLang="en-US" dirty="0"/>
              <a:t>（父親の教育年数）の相関をみるため次の回帰を行え</a:t>
            </a:r>
            <a:endParaRPr lang="en-US" altLang="ja-JP" dirty="0"/>
          </a:p>
          <a:p>
            <a:pPr lvl="1"/>
            <a:r>
              <a:rPr kumimoji="1" lang="ja-JP" altLang="en-US" dirty="0"/>
              <a:t>被説明変数：</a:t>
            </a:r>
            <a:r>
              <a:rPr kumimoji="1" lang="en-US" altLang="ja-JP" dirty="0"/>
              <a:t>educ</a:t>
            </a:r>
          </a:p>
          <a:p>
            <a:pPr lvl="1"/>
            <a:r>
              <a:rPr lang="ja-JP" altLang="en-US" dirty="0"/>
              <a:t>説明変数</a:t>
            </a:r>
            <a:r>
              <a:rPr lang="en-US" altLang="ja-JP" dirty="0"/>
              <a:t>: </a:t>
            </a:r>
            <a:r>
              <a:rPr lang="en-US" altLang="ja-JP" dirty="0" err="1"/>
              <a:t>fatheduc</a:t>
            </a:r>
            <a:endParaRPr lang="en-US" altLang="ja-JP" dirty="0"/>
          </a:p>
          <a:p>
            <a:pPr marL="457200" indent="-457200">
              <a:buFont typeface="+mj-lt"/>
              <a:buAutoNum type="arabicPeriod"/>
            </a:pPr>
            <a:r>
              <a:rPr kumimoji="1" lang="ja-JP" altLang="en-US" dirty="0"/>
              <a:t>操作変数法を用いて，教育の収益率を推計せよ。</a:t>
            </a:r>
            <a:endParaRPr kumimoji="1" lang="en-US" altLang="ja-JP" dirty="0"/>
          </a:p>
          <a:p>
            <a:pPr lvl="1"/>
            <a:r>
              <a:rPr lang="ja-JP" altLang="en-US" dirty="0"/>
              <a:t>被説明変数：</a:t>
            </a:r>
            <a:r>
              <a:rPr lang="en-US" altLang="ja-JP" dirty="0" err="1"/>
              <a:t>lwage</a:t>
            </a:r>
            <a:endParaRPr lang="en-US" altLang="ja-JP" dirty="0"/>
          </a:p>
          <a:p>
            <a:pPr lvl="1"/>
            <a:r>
              <a:rPr kumimoji="1" lang="ja-JP" altLang="en-US" dirty="0"/>
              <a:t>説明変数：</a:t>
            </a:r>
            <a:r>
              <a:rPr kumimoji="1" lang="en-US" altLang="ja-JP" dirty="0"/>
              <a:t>educ</a:t>
            </a:r>
          </a:p>
          <a:p>
            <a:pPr lvl="1"/>
            <a:r>
              <a:rPr lang="ja-JP" altLang="en-US" dirty="0"/>
              <a:t>操作変数</a:t>
            </a:r>
            <a:r>
              <a:rPr lang="en-US" altLang="ja-JP" dirty="0"/>
              <a:t>: </a:t>
            </a:r>
            <a:r>
              <a:rPr lang="en-US" altLang="ja-JP" dirty="0" err="1"/>
              <a:t>fatheduc</a:t>
            </a:r>
            <a:endParaRPr kumimoji="1" lang="en-US" altLang="ja-JP" dirty="0"/>
          </a:p>
        </p:txBody>
      </p:sp>
    </p:spTree>
    <p:extLst>
      <p:ext uri="{BB962C8B-B14F-4D97-AF65-F5344CB8AC3E}">
        <p14:creationId xmlns:p14="http://schemas.microsoft.com/office/powerpoint/2010/main" val="3469070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28650" y="365127"/>
            <a:ext cx="7886700" cy="903634"/>
          </a:xfrm>
        </p:spPr>
        <p:txBody>
          <a:bodyPr/>
          <a:lstStyle/>
          <a:p>
            <a:r>
              <a:rPr lang="en-US" altLang="ja-JP" sz="3600" dirty="0"/>
              <a:t>card.xls : </a:t>
            </a:r>
            <a:r>
              <a:rPr lang="ja-JP" altLang="en-US" sz="3600" dirty="0"/>
              <a:t>教育の収益率の測定</a:t>
            </a:r>
          </a:p>
        </p:txBody>
      </p:sp>
      <p:sp>
        <p:nvSpPr>
          <p:cNvPr id="18435" name="Rectangle 3"/>
          <p:cNvSpPr>
            <a:spLocks noGrp="1" noChangeArrowheads="1"/>
          </p:cNvSpPr>
          <p:nvPr>
            <p:ph idx="1"/>
          </p:nvPr>
        </p:nvSpPr>
        <p:spPr>
          <a:xfrm>
            <a:off x="457200" y="1268761"/>
            <a:ext cx="8363272" cy="5328591"/>
          </a:xfrm>
        </p:spPr>
        <p:txBody>
          <a:bodyPr>
            <a:normAutofit fontScale="85000" lnSpcReduction="10000"/>
          </a:bodyPr>
          <a:lstStyle/>
          <a:p>
            <a:pPr>
              <a:lnSpc>
                <a:spcPct val="120000"/>
              </a:lnSpc>
            </a:pPr>
            <a:r>
              <a:rPr lang="en-US" altLang="ja-JP" sz="2800" dirty="0">
                <a:latin typeface="+mn-ea"/>
              </a:rPr>
              <a:t>Card</a:t>
            </a:r>
            <a:r>
              <a:rPr lang="ja-JP" altLang="en-US" sz="2800" dirty="0">
                <a:latin typeface="+mn-ea"/>
              </a:rPr>
              <a:t>は次のような賃金方程式の推計を行った</a:t>
            </a:r>
            <a:endParaRPr lang="en-US" altLang="ja-JP" sz="2800" dirty="0">
              <a:latin typeface="+mn-ea"/>
            </a:endParaRPr>
          </a:p>
          <a:p>
            <a:pPr lvl="1">
              <a:lnSpc>
                <a:spcPct val="120000"/>
              </a:lnSpc>
            </a:pPr>
            <a:r>
              <a:rPr lang="ja-JP" altLang="en-US" sz="2400" dirty="0">
                <a:latin typeface="+mn-ea"/>
              </a:rPr>
              <a:t>被説明変数：賃金の対数値</a:t>
            </a:r>
            <a:endParaRPr lang="en-US" altLang="ja-JP" sz="2400" dirty="0">
              <a:latin typeface="+mn-ea"/>
            </a:endParaRPr>
          </a:p>
          <a:p>
            <a:pPr lvl="1">
              <a:lnSpc>
                <a:spcPct val="120000"/>
              </a:lnSpc>
            </a:pPr>
            <a:r>
              <a:rPr lang="ja-JP" altLang="en-US" sz="2400" dirty="0">
                <a:latin typeface="+mn-ea"/>
              </a:rPr>
              <a:t>説明変数：教育年数，仕事の経験年数，人種，地域</a:t>
            </a:r>
            <a:endParaRPr lang="en-US" altLang="ja-JP" sz="2400" dirty="0">
              <a:latin typeface="+mn-ea"/>
            </a:endParaRPr>
          </a:p>
          <a:p>
            <a:pPr lvl="1">
              <a:lnSpc>
                <a:spcPct val="120000"/>
              </a:lnSpc>
            </a:pPr>
            <a:r>
              <a:rPr lang="ja-JP" altLang="en-US" sz="2400" dirty="0">
                <a:latin typeface="+mn-ea"/>
              </a:rPr>
              <a:t>ところが，教育年数は賃金方程式の誤差項と相関があるかもしれない</a:t>
            </a:r>
            <a:r>
              <a:rPr lang="en-US" altLang="ja-JP" sz="2400" dirty="0">
                <a:latin typeface="+mn-ea"/>
              </a:rPr>
              <a:t>?</a:t>
            </a:r>
          </a:p>
          <a:p>
            <a:pPr lvl="2">
              <a:lnSpc>
                <a:spcPct val="120000"/>
              </a:lnSpc>
            </a:pPr>
            <a:r>
              <a:rPr lang="ja-JP" altLang="en-US" sz="2000" dirty="0">
                <a:latin typeface="+mn-ea"/>
              </a:rPr>
              <a:t>欠落変数（能力）の問題</a:t>
            </a:r>
            <a:r>
              <a:rPr lang="en-US" altLang="ja-JP" sz="2000" dirty="0">
                <a:latin typeface="+mn-ea"/>
              </a:rPr>
              <a:t>:</a:t>
            </a:r>
            <a:r>
              <a:rPr lang="ja-JP" altLang="en-US" sz="2000" dirty="0">
                <a:latin typeface="+mn-ea"/>
              </a:rPr>
              <a:t>　</a:t>
            </a:r>
            <a:r>
              <a:rPr lang="en-US" altLang="ja-JP" sz="2000" dirty="0">
                <a:latin typeface="+mn-ea"/>
              </a:rPr>
              <a:t> </a:t>
            </a:r>
            <a:r>
              <a:rPr lang="ja-JP" altLang="en-US" sz="2000" dirty="0">
                <a:latin typeface="+mn-ea"/>
              </a:rPr>
              <a:t>能力が高い</a:t>
            </a:r>
            <a:r>
              <a:rPr lang="en-US" altLang="ja-JP" sz="2000" dirty="0">
                <a:latin typeface="+mn-ea"/>
                <a:sym typeface="Wingdings" panose="05000000000000000000" pitchFamily="2" charset="2"/>
              </a:rPr>
              <a:t></a:t>
            </a:r>
            <a:r>
              <a:rPr lang="ja-JP" altLang="en-US" sz="2000" dirty="0">
                <a:latin typeface="+mn-ea"/>
                <a:sym typeface="Wingdings" panose="05000000000000000000" pitchFamily="2" charset="2"/>
              </a:rPr>
              <a:t>高学歴</a:t>
            </a:r>
            <a:endParaRPr lang="en-US" altLang="ja-JP" sz="2000" dirty="0">
              <a:latin typeface="+mn-ea"/>
              <a:sym typeface="Wingdings" panose="05000000000000000000" pitchFamily="2" charset="2"/>
            </a:endParaRPr>
          </a:p>
          <a:p>
            <a:pPr lvl="2">
              <a:lnSpc>
                <a:spcPct val="120000"/>
              </a:lnSpc>
            </a:pPr>
            <a:r>
              <a:rPr lang="ja-JP" altLang="en-US" sz="2000" dirty="0">
                <a:latin typeface="+mn-ea"/>
                <a:sym typeface="Wingdings" panose="05000000000000000000" pitchFamily="2" charset="2"/>
              </a:rPr>
              <a:t>教育年数は親の所得，家庭環境によって決まる内生変数かもしれない</a:t>
            </a:r>
            <a:endParaRPr lang="en-US" altLang="ja-JP" sz="2000" dirty="0">
              <a:latin typeface="+mn-ea"/>
              <a:sym typeface="Wingdings" panose="05000000000000000000" pitchFamily="2" charset="2"/>
            </a:endParaRPr>
          </a:p>
          <a:p>
            <a:pPr>
              <a:lnSpc>
                <a:spcPct val="120000"/>
              </a:lnSpc>
            </a:pPr>
            <a:r>
              <a:rPr lang="ja-JP" altLang="en-US" sz="2800" dirty="0">
                <a:latin typeface="+mn-ea"/>
                <a:sym typeface="Wingdings" panose="05000000000000000000" pitchFamily="2" charset="2"/>
              </a:rPr>
              <a:t>そこで，</a:t>
            </a:r>
            <a:r>
              <a:rPr lang="en-US" altLang="ja-JP" sz="2800" dirty="0">
                <a:latin typeface="+mn-ea"/>
                <a:sym typeface="Wingdings" panose="05000000000000000000" pitchFamily="2" charset="2"/>
              </a:rPr>
              <a:t>Card</a:t>
            </a:r>
            <a:r>
              <a:rPr lang="ja-JP" altLang="en-US" sz="2800" dirty="0">
                <a:latin typeface="+mn-ea"/>
                <a:sym typeface="Wingdings" panose="05000000000000000000" pitchFamily="2" charset="2"/>
              </a:rPr>
              <a:t>は教育年数</a:t>
            </a:r>
            <a:r>
              <a:rPr lang="en-US" altLang="ja-JP" sz="2800" dirty="0">
                <a:latin typeface="+mn-ea"/>
                <a:sym typeface="Wingdings" panose="05000000000000000000" pitchFamily="2" charset="2"/>
              </a:rPr>
              <a:t>(</a:t>
            </a:r>
            <a:r>
              <a:rPr lang="en-US" altLang="ja-JP" sz="2800" dirty="0" err="1">
                <a:latin typeface="+mn-ea"/>
                <a:sym typeface="Wingdings" panose="05000000000000000000" pitchFamily="2" charset="2"/>
              </a:rPr>
              <a:t>educ</a:t>
            </a:r>
            <a:r>
              <a:rPr lang="en-US" altLang="ja-JP" sz="2800" dirty="0">
                <a:latin typeface="+mn-ea"/>
                <a:sym typeface="Wingdings" panose="05000000000000000000" pitchFamily="2" charset="2"/>
              </a:rPr>
              <a:t>)</a:t>
            </a:r>
            <a:r>
              <a:rPr lang="ja-JP" altLang="en-US" sz="2800" dirty="0">
                <a:latin typeface="+mn-ea"/>
                <a:sym typeface="Wingdings" panose="05000000000000000000" pitchFamily="2" charset="2"/>
              </a:rPr>
              <a:t>の操作変数として，「</a:t>
            </a:r>
            <a:r>
              <a:rPr lang="en-US" altLang="ja-JP" sz="2800" dirty="0">
                <a:latin typeface="+mn-ea"/>
                <a:sym typeface="Wingdings" panose="05000000000000000000" pitchFamily="2" charset="2"/>
              </a:rPr>
              <a:t>17</a:t>
            </a:r>
            <a:r>
              <a:rPr lang="ja-JP" altLang="en-US" sz="2800" dirty="0">
                <a:latin typeface="+mn-ea"/>
                <a:sym typeface="Wingdings" panose="05000000000000000000" pitchFamily="2" charset="2"/>
              </a:rPr>
              <a:t>歳時に大学の近くに住んでいた」というダミー変数</a:t>
            </a:r>
            <a:r>
              <a:rPr lang="en-US" altLang="ja-JP" sz="2800" dirty="0">
                <a:latin typeface="+mn-ea"/>
                <a:sym typeface="Wingdings" panose="05000000000000000000" pitchFamily="2" charset="2"/>
              </a:rPr>
              <a:t>(nearc4)</a:t>
            </a:r>
            <a:r>
              <a:rPr lang="ja-JP" altLang="en-US" sz="2800" dirty="0">
                <a:latin typeface="+mn-ea"/>
                <a:sym typeface="Wingdings" panose="05000000000000000000" pitchFamily="2" charset="2"/>
              </a:rPr>
              <a:t>を操作変数として，操作変数法によって賃金方程式を推計した</a:t>
            </a:r>
            <a:endParaRPr lang="en-US" altLang="ja-JP" sz="2800" dirty="0">
              <a:latin typeface="+mn-ea"/>
              <a:sym typeface="Wingdings" panose="05000000000000000000" pitchFamily="2" charset="2"/>
            </a:endParaRPr>
          </a:p>
          <a:p>
            <a:pPr lvl="1">
              <a:lnSpc>
                <a:spcPct val="120000"/>
              </a:lnSpc>
            </a:pPr>
            <a:r>
              <a:rPr lang="en-US" altLang="ja-JP" sz="2400" dirty="0">
                <a:latin typeface="+mn-ea"/>
              </a:rPr>
              <a:t>nearc4 </a:t>
            </a:r>
            <a:r>
              <a:rPr lang="ja-JP" altLang="en-US" sz="2400" dirty="0">
                <a:latin typeface="+mn-ea"/>
              </a:rPr>
              <a:t>は教育年数と相関があった（大学への進学が容易）</a:t>
            </a:r>
            <a:endParaRPr lang="en-US" altLang="ja-JP" sz="2400" dirty="0">
              <a:latin typeface="+mn-ea"/>
            </a:endParaRPr>
          </a:p>
          <a:p>
            <a:pPr lvl="1">
              <a:lnSpc>
                <a:spcPct val="120000"/>
              </a:lnSpc>
            </a:pPr>
            <a:r>
              <a:rPr lang="en-US" altLang="ja-JP" sz="2400" dirty="0">
                <a:latin typeface="+mn-ea"/>
              </a:rPr>
              <a:t>nearc4 </a:t>
            </a:r>
            <a:r>
              <a:rPr lang="ja-JP" altLang="en-US" sz="2400" dirty="0">
                <a:latin typeface="+mn-ea"/>
              </a:rPr>
              <a:t>は本人の能力とは無関係だと考えられる</a:t>
            </a:r>
            <a:r>
              <a:rPr lang="en-US" altLang="ja-JP" sz="2400" dirty="0">
                <a:latin typeface="+mn-ea"/>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759618"/>
          </a:xfrm>
        </p:spPr>
        <p:txBody>
          <a:bodyPr/>
          <a:lstStyle/>
          <a:p>
            <a:r>
              <a:rPr lang="ja-JP" altLang="en-US" sz="3600" dirty="0"/>
              <a:t>問題</a:t>
            </a:r>
            <a:r>
              <a:rPr lang="en-US" altLang="ja-JP" sz="3600" dirty="0"/>
              <a:t>2</a:t>
            </a:r>
            <a:endParaRPr kumimoji="1" lang="ja-JP" altLang="en-US" sz="3600" dirty="0"/>
          </a:p>
        </p:txBody>
      </p:sp>
      <p:sp>
        <p:nvSpPr>
          <p:cNvPr id="3" name="コンテンツ プレースホルダー 2"/>
          <p:cNvSpPr>
            <a:spLocks noGrp="1"/>
          </p:cNvSpPr>
          <p:nvPr>
            <p:ph idx="1"/>
          </p:nvPr>
        </p:nvSpPr>
        <p:spPr>
          <a:xfrm>
            <a:off x="628650" y="1196752"/>
            <a:ext cx="7886700" cy="4980211"/>
          </a:xfrm>
        </p:spPr>
        <p:txBody>
          <a:bodyPr>
            <a:normAutofit fontScale="92500" lnSpcReduction="10000"/>
          </a:bodyPr>
          <a:lstStyle/>
          <a:p>
            <a:r>
              <a:rPr kumimoji="1" lang="ja-JP" altLang="en-US" sz="2800" dirty="0">
                <a:latin typeface="+mn-ea"/>
              </a:rPr>
              <a:t>使用データ：</a:t>
            </a:r>
            <a:r>
              <a:rPr kumimoji="1" lang="en-US" altLang="ja-JP" sz="2800" dirty="0">
                <a:latin typeface="+mn-ea"/>
              </a:rPr>
              <a:t>card.xls</a:t>
            </a:r>
          </a:p>
          <a:p>
            <a:pPr marL="514350" indent="-514350">
              <a:buFont typeface="+mj-lt"/>
              <a:buAutoNum type="arabicPeriod"/>
            </a:pPr>
            <a:r>
              <a:rPr kumimoji="1" lang="ja-JP" altLang="en-US" sz="2800" dirty="0">
                <a:latin typeface="+mn-ea"/>
              </a:rPr>
              <a:t>次の賃金方程式を</a:t>
            </a:r>
            <a:r>
              <a:rPr kumimoji="1" lang="en-US" altLang="ja-JP" sz="2800" dirty="0">
                <a:latin typeface="+mn-ea"/>
              </a:rPr>
              <a:t>OLS</a:t>
            </a:r>
            <a:r>
              <a:rPr kumimoji="1" lang="ja-JP" altLang="en-US" sz="2800" dirty="0">
                <a:latin typeface="+mn-ea"/>
              </a:rPr>
              <a:t>で推計</a:t>
            </a:r>
            <a:endParaRPr kumimoji="1" lang="en-US" altLang="ja-JP" sz="2800" dirty="0">
              <a:latin typeface="+mn-ea"/>
            </a:endParaRPr>
          </a:p>
          <a:p>
            <a:pPr lvl="1"/>
            <a:r>
              <a:rPr lang="ja-JP" altLang="en-US" sz="2400" dirty="0">
                <a:latin typeface="+mn-ea"/>
              </a:rPr>
              <a:t>被説明変数</a:t>
            </a:r>
            <a:r>
              <a:rPr lang="en-US" altLang="ja-JP" sz="2400" dirty="0">
                <a:latin typeface="+mn-ea"/>
              </a:rPr>
              <a:t>: </a:t>
            </a:r>
            <a:r>
              <a:rPr lang="en-US" altLang="ja-JP" sz="2400" dirty="0" err="1">
                <a:latin typeface="+mn-ea"/>
              </a:rPr>
              <a:t>lwage</a:t>
            </a:r>
            <a:endParaRPr lang="en-US" altLang="ja-JP" sz="2400" dirty="0">
              <a:latin typeface="+mn-ea"/>
            </a:endParaRPr>
          </a:p>
          <a:p>
            <a:pPr lvl="1"/>
            <a:r>
              <a:rPr lang="ja-JP" altLang="en-US" sz="2400" dirty="0">
                <a:latin typeface="+mn-ea"/>
              </a:rPr>
              <a:t>説明変数</a:t>
            </a:r>
            <a:r>
              <a:rPr lang="en-US" altLang="ja-JP" sz="2400" dirty="0">
                <a:latin typeface="+mn-ea"/>
              </a:rPr>
              <a:t>: educ, </a:t>
            </a:r>
            <a:r>
              <a:rPr lang="en-US" altLang="ja-JP" sz="2400" dirty="0" err="1">
                <a:latin typeface="+mn-ea"/>
              </a:rPr>
              <a:t>exper</a:t>
            </a:r>
            <a:r>
              <a:rPr lang="en-US" altLang="ja-JP" sz="2400" dirty="0">
                <a:latin typeface="+mn-ea"/>
              </a:rPr>
              <a:t>, </a:t>
            </a:r>
            <a:r>
              <a:rPr lang="en-US" altLang="ja-JP" sz="2400" dirty="0" err="1">
                <a:latin typeface="+mn-ea"/>
              </a:rPr>
              <a:t>expersq</a:t>
            </a:r>
            <a:r>
              <a:rPr lang="en-US" altLang="ja-JP" sz="2400" dirty="0">
                <a:latin typeface="+mn-ea"/>
              </a:rPr>
              <a:t>, black, south, </a:t>
            </a:r>
            <a:r>
              <a:rPr lang="en-US" altLang="ja-JP" sz="2400" dirty="0" err="1">
                <a:latin typeface="+mn-ea"/>
              </a:rPr>
              <a:t>smsa</a:t>
            </a:r>
            <a:r>
              <a:rPr lang="en-US" altLang="ja-JP" sz="2400" dirty="0">
                <a:latin typeface="+mn-ea"/>
              </a:rPr>
              <a:t>, smsa66, reg662-reg669</a:t>
            </a:r>
          </a:p>
          <a:p>
            <a:pPr lvl="1"/>
            <a:r>
              <a:rPr lang="en-US" altLang="ja-JP" sz="2400" dirty="0" err="1">
                <a:latin typeface="+mn-ea"/>
              </a:rPr>
              <a:t>smsa</a:t>
            </a:r>
            <a:r>
              <a:rPr lang="ja-JP" altLang="en-US" sz="2400" dirty="0">
                <a:latin typeface="+mn-ea"/>
              </a:rPr>
              <a:t>は大都市圏ダミー，</a:t>
            </a:r>
            <a:r>
              <a:rPr lang="en-US" altLang="ja-JP" sz="2400" dirty="0">
                <a:latin typeface="+mn-ea"/>
              </a:rPr>
              <a:t>reg662-reg669</a:t>
            </a:r>
            <a:r>
              <a:rPr lang="ja-JP" altLang="en-US" sz="2400" dirty="0">
                <a:latin typeface="+mn-ea"/>
              </a:rPr>
              <a:t>は地域ダミーですが，詳細な情報は無いので説明変数に加えるだけ</a:t>
            </a:r>
            <a:r>
              <a:rPr lang="en-US" altLang="ja-JP" sz="2400" dirty="0">
                <a:latin typeface="+mn-ea"/>
              </a:rPr>
              <a:t>; reg661</a:t>
            </a:r>
            <a:r>
              <a:rPr lang="ja-JP" altLang="en-US" sz="2400" dirty="0">
                <a:latin typeface="+mn-ea"/>
              </a:rPr>
              <a:t>は含めない</a:t>
            </a:r>
            <a:endParaRPr lang="en-US" altLang="ja-JP" sz="2400" dirty="0">
              <a:latin typeface="+mn-ea"/>
            </a:endParaRPr>
          </a:p>
          <a:p>
            <a:pPr marL="514350" indent="-514350">
              <a:buFont typeface="+mj-lt"/>
              <a:buAutoNum type="arabicPeriod"/>
            </a:pPr>
            <a:r>
              <a:rPr kumimoji="1" lang="en-US" altLang="ja-JP" sz="2800" dirty="0" err="1">
                <a:latin typeface="+mn-ea"/>
              </a:rPr>
              <a:t>educ</a:t>
            </a:r>
            <a:r>
              <a:rPr kumimoji="1" lang="en-US" altLang="ja-JP" sz="2800" dirty="0">
                <a:latin typeface="+mn-ea"/>
              </a:rPr>
              <a:t> </a:t>
            </a:r>
            <a:r>
              <a:rPr kumimoji="1" lang="ja-JP" altLang="en-US" sz="2800" dirty="0">
                <a:latin typeface="+mn-ea"/>
              </a:rPr>
              <a:t>を </a:t>
            </a:r>
            <a:r>
              <a:rPr kumimoji="1" lang="en-US" altLang="ja-JP" sz="2800" dirty="0">
                <a:latin typeface="+mn-ea"/>
              </a:rPr>
              <a:t>nearc4(17</a:t>
            </a:r>
            <a:r>
              <a:rPr kumimoji="1" lang="ja-JP" altLang="en-US" sz="2800" dirty="0">
                <a:latin typeface="+mn-ea"/>
              </a:rPr>
              <a:t>歳時点で大学の近くに住んでいたというダミー変数）</a:t>
            </a:r>
            <a:r>
              <a:rPr lang="ja-JP" altLang="en-US" sz="2800" dirty="0">
                <a:latin typeface="+mn-ea"/>
              </a:rPr>
              <a:t>で回帰し，相関があることを確かめる</a:t>
            </a:r>
            <a:endParaRPr lang="en-US" altLang="ja-JP" sz="2800" dirty="0">
              <a:latin typeface="+mn-ea"/>
            </a:endParaRPr>
          </a:p>
          <a:p>
            <a:pPr marL="514350" indent="-514350">
              <a:buFont typeface="+mj-lt"/>
              <a:buAutoNum type="arabicPeriod"/>
            </a:pPr>
            <a:r>
              <a:rPr lang="ja-JP" altLang="en-US" sz="2800" dirty="0">
                <a:latin typeface="+mn-ea"/>
              </a:rPr>
              <a:t>操作変数法で賃金方程式を推計し，</a:t>
            </a:r>
            <a:r>
              <a:rPr lang="en-US" altLang="ja-JP" sz="2800" dirty="0">
                <a:latin typeface="+mn-ea"/>
              </a:rPr>
              <a:t>OLS</a:t>
            </a:r>
            <a:r>
              <a:rPr lang="ja-JP" altLang="en-US" sz="2800" dirty="0">
                <a:latin typeface="+mn-ea"/>
              </a:rPr>
              <a:t>の結果と比較する</a:t>
            </a:r>
            <a:endParaRPr kumimoji="1" lang="en-US" altLang="ja-JP" sz="2800" dirty="0">
              <a:latin typeface="+mn-ea"/>
            </a:endParaRPr>
          </a:p>
          <a:p>
            <a:pPr lvl="1"/>
            <a:r>
              <a:rPr kumimoji="1" lang="ja-JP" altLang="en-US" sz="2400" dirty="0">
                <a:latin typeface="+mn-ea"/>
              </a:rPr>
              <a:t>操作変数　</a:t>
            </a:r>
            <a:r>
              <a:rPr kumimoji="1" lang="en-US" altLang="ja-JP" sz="2400" dirty="0">
                <a:latin typeface="+mn-ea"/>
              </a:rPr>
              <a:t>near4c, </a:t>
            </a:r>
            <a:r>
              <a:rPr lang="en-US" altLang="ja-JP" sz="2400" dirty="0" err="1">
                <a:latin typeface="+mn-ea"/>
              </a:rPr>
              <a:t>exper</a:t>
            </a:r>
            <a:r>
              <a:rPr lang="en-US" altLang="ja-JP" sz="2400" dirty="0">
                <a:latin typeface="+mn-ea"/>
              </a:rPr>
              <a:t>, </a:t>
            </a:r>
            <a:r>
              <a:rPr lang="en-US" altLang="ja-JP" sz="2400" dirty="0" err="1">
                <a:latin typeface="+mn-ea"/>
              </a:rPr>
              <a:t>expersq</a:t>
            </a:r>
            <a:r>
              <a:rPr lang="en-US" altLang="ja-JP" sz="2400" dirty="0">
                <a:latin typeface="+mn-ea"/>
              </a:rPr>
              <a:t>, black, south, </a:t>
            </a:r>
            <a:r>
              <a:rPr lang="en-US" altLang="ja-JP" sz="2400" dirty="0" err="1">
                <a:latin typeface="+mn-ea"/>
              </a:rPr>
              <a:t>smsa</a:t>
            </a:r>
            <a:r>
              <a:rPr lang="en-US" altLang="ja-JP" sz="2400" dirty="0">
                <a:latin typeface="+mn-ea"/>
              </a:rPr>
              <a:t>, smsa66, reg662-reg669</a:t>
            </a:r>
          </a:p>
        </p:txBody>
      </p:sp>
    </p:spTree>
    <p:extLst>
      <p:ext uri="{BB962C8B-B14F-4D97-AF65-F5344CB8AC3E}">
        <p14:creationId xmlns:p14="http://schemas.microsoft.com/office/powerpoint/2010/main" val="402213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dirty="0"/>
              <a:t>説明変数の誤差</a:t>
            </a:r>
          </a:p>
        </p:txBody>
      </p:sp>
      <mc:AlternateContent xmlns:mc="http://schemas.openxmlformats.org/markup-compatibility/2006" xmlns:a14="http://schemas.microsoft.com/office/drawing/2010/main">
        <mc:Choice Requires="a14">
          <p:sp>
            <p:nvSpPr>
              <p:cNvPr id="14" name="コンテンツ プレースホルダー 13">
                <a:extLst>
                  <a:ext uri="{FF2B5EF4-FFF2-40B4-BE49-F238E27FC236}">
                    <a16:creationId xmlns:a16="http://schemas.microsoft.com/office/drawing/2014/main" id="{8C3E3BCA-1DCE-4DF4-A0BD-63AA2EF0A9A6}"/>
                  </a:ext>
                </a:extLst>
              </p:cNvPr>
              <p:cNvSpPr>
                <a:spLocks noGrp="1"/>
              </p:cNvSpPr>
              <p:nvPr>
                <p:ph idx="1"/>
              </p:nvPr>
            </p:nvSpPr>
            <p:spPr>
              <a:xfrm>
                <a:off x="628650" y="1196752"/>
                <a:ext cx="7975798" cy="5472608"/>
              </a:xfrm>
            </p:spPr>
            <p:txBody>
              <a:bodyPr>
                <a:normAutofit fontScale="92500" lnSpcReduction="10000"/>
              </a:bodyPr>
              <a:lstStyle/>
              <a:p>
                <a:pPr marL="0" indent="0">
                  <a:lnSpc>
                    <a:spcPct val="120000"/>
                  </a:lnSpc>
                  <a:buNone/>
                </a:pPr>
                <a:r>
                  <a:rPr lang="ja-JP" altLang="en-US" sz="2400" dirty="0"/>
                  <a:t>真のモデル</a:t>
                </a:r>
              </a:p>
              <a:p>
                <a:pPr marL="0" indent="0" algn="ctr">
                  <a:lnSpc>
                    <a:spcPct val="120000"/>
                  </a:lnSpc>
                  <a:buNone/>
                </a:pPr>
                <a14:m>
                  <m:oMath xmlns:m="http://schemas.openxmlformats.org/officeDocument/2006/math">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𝑦</m:t>
                        </m:r>
                      </m:e>
                      <m:sub>
                        <m:r>
                          <a:rPr lang="ja-JP" altLang="en-US" sz="2600" i="1">
                            <a:solidFill>
                              <a:srgbClr val="000000"/>
                            </a:solidFill>
                            <a:latin typeface="Cambria Math" panose="02040503050406030204" pitchFamily="18" charset="0"/>
                          </a:rPr>
                          <m:t>𝑖</m:t>
                        </m:r>
                      </m:sub>
                    </m:sSub>
                    <m:r>
                      <a:rPr lang="ja-JP" altLang="en-US" sz="2600" i="1">
                        <a:solidFill>
                          <a:srgbClr val="000000"/>
                        </a:solidFill>
                        <a:latin typeface="Cambria Math" panose="02040503050406030204" pitchFamily="18" charset="0"/>
                      </a:rPr>
                      <m:t>=</m:t>
                    </m:r>
                    <m:r>
                      <a:rPr lang="ja-JP" altLang="en-US" sz="2600" i="1">
                        <a:solidFill>
                          <a:srgbClr val="000000"/>
                        </a:solidFill>
                        <a:latin typeface="Cambria Math" panose="02040503050406030204" pitchFamily="18" charset="0"/>
                      </a:rPr>
                      <m:t>𝛼</m:t>
                    </m:r>
                    <m:r>
                      <a:rPr lang="ja-JP" altLang="en-US" sz="2600" i="1">
                        <a:solidFill>
                          <a:srgbClr val="000000"/>
                        </a:solidFill>
                        <a:latin typeface="Cambria Math" panose="02040503050406030204" pitchFamily="18" charset="0"/>
                      </a:rPr>
                      <m:t>+</m:t>
                    </m:r>
                    <m:r>
                      <a:rPr lang="ja-JP" altLang="en-US" sz="2600" i="1">
                        <a:solidFill>
                          <a:srgbClr val="000000"/>
                        </a:solidFill>
                        <a:latin typeface="Cambria Math" panose="02040503050406030204" pitchFamily="18" charset="0"/>
                      </a:rPr>
                      <m:t>𝛽</m:t>
                    </m:r>
                    <m:sSubSup>
                      <m:sSubSupPr>
                        <m:ctrlPr>
                          <a:rPr lang="ja-JP" altLang="en-US" sz="2600" i="1">
                            <a:solidFill>
                              <a:srgbClr val="000000"/>
                            </a:solidFill>
                            <a:latin typeface="Cambria Math" panose="02040503050406030204" pitchFamily="18" charset="0"/>
                          </a:rPr>
                        </m:ctrlPr>
                      </m:sSubSupPr>
                      <m:e>
                        <m:r>
                          <a:rPr lang="ja-JP" altLang="en-US" sz="2600" i="1">
                            <a:solidFill>
                              <a:srgbClr val="000000"/>
                            </a:solidFill>
                            <a:latin typeface="Cambria Math" panose="02040503050406030204" pitchFamily="18" charset="0"/>
                          </a:rPr>
                          <m:t>𝑥</m:t>
                        </m:r>
                      </m:e>
                      <m:sub>
                        <m:r>
                          <a:rPr lang="ja-JP" altLang="en-US" sz="2600" i="1">
                            <a:solidFill>
                              <a:srgbClr val="000000"/>
                            </a:solidFill>
                            <a:latin typeface="Cambria Math" panose="02040503050406030204" pitchFamily="18" charset="0"/>
                          </a:rPr>
                          <m:t>𝑖</m:t>
                        </m:r>
                      </m:sub>
                      <m:sup>
                        <m:r>
                          <a:rPr lang="ja-JP" altLang="en-US" sz="2600" i="1">
                            <a:solidFill>
                              <a:srgbClr val="000000"/>
                            </a:solidFill>
                            <a:latin typeface="Cambria Math" panose="02040503050406030204" pitchFamily="18" charset="0"/>
                          </a:rPr>
                          <m:t>∗</m:t>
                        </m:r>
                      </m:sup>
                    </m:sSubSup>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𝑢</m:t>
                        </m:r>
                      </m:e>
                      <m:sub>
                        <m:r>
                          <a:rPr lang="ja-JP" altLang="en-US" sz="2600" i="1">
                            <a:solidFill>
                              <a:srgbClr val="000000"/>
                            </a:solidFill>
                            <a:latin typeface="Cambria Math" panose="02040503050406030204" pitchFamily="18" charset="0"/>
                          </a:rPr>
                          <m:t>𝑖</m:t>
                        </m:r>
                      </m:sub>
                    </m:sSub>
                  </m:oMath>
                </a14:m>
                <a:r>
                  <a:rPr lang="en-US" altLang="ja-JP" sz="2600" dirty="0"/>
                  <a:t>			(1)</a:t>
                </a:r>
                <a:endParaRPr lang="ja-JP" altLang="en-US" sz="2600" dirty="0"/>
              </a:p>
              <a:p>
                <a:pPr marL="0" indent="0">
                  <a:lnSpc>
                    <a:spcPct val="120000"/>
                  </a:lnSpc>
                  <a:buNone/>
                </a:pPr>
                <a:r>
                  <a:rPr lang="ja-JP" altLang="en-US" sz="2400" dirty="0"/>
                  <a:t>ただし，説明変数</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en-US" altLang="ja-JP" sz="2400" dirty="0">
                    <a:latin typeface="Times New Roman" pitchFamily="18" charset="0"/>
                    <a:cs typeface="Times New Roman" pitchFamily="18" charset="0"/>
                  </a:rPr>
                  <a:t>*</a:t>
                </a:r>
                <a:r>
                  <a:rPr lang="ja-JP" altLang="en-US" sz="2400" dirty="0"/>
                  <a:t>は観察できない。そのかわり</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ja-JP" altLang="en-US" sz="2400" dirty="0"/>
                  <a:t>が観察できる。</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en-US" altLang="ja-JP" sz="2400" dirty="0">
                    <a:latin typeface="Times New Roman" pitchFamily="18" charset="0"/>
                    <a:cs typeface="Times New Roman" pitchFamily="18" charset="0"/>
                  </a:rPr>
                  <a:t>*</a:t>
                </a:r>
                <a:r>
                  <a:rPr lang="ja-JP" altLang="en-US"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ja-JP" altLang="en-US" sz="2400" dirty="0"/>
                  <a:t> は次のような関係にあるとする</a:t>
                </a:r>
                <a:r>
                  <a:rPr lang="en-US" altLang="ja-JP" sz="2400" dirty="0"/>
                  <a:t>(</a:t>
                </a:r>
                <a:r>
                  <a:rPr lang="ja-JP" altLang="en-US" sz="2400" dirty="0"/>
                  <a:t>つまり説明変数が誤差をもって観測される）</a:t>
                </a:r>
              </a:p>
              <a:p>
                <a:pPr marL="0" indent="0" algn="ctr">
                  <a:lnSpc>
                    <a:spcPct val="120000"/>
                  </a:lnSpc>
                  <a:buNone/>
                </a:pPr>
                <a14:m>
                  <m:oMath xmlns:m="http://schemas.openxmlformats.org/officeDocument/2006/math">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𝑥</m:t>
                        </m:r>
                      </m:e>
                      <m:sub>
                        <m:r>
                          <a:rPr lang="ja-JP" altLang="en-US" sz="2600" i="1">
                            <a:solidFill>
                              <a:srgbClr val="000000"/>
                            </a:solidFill>
                            <a:latin typeface="Cambria Math" panose="02040503050406030204" pitchFamily="18" charset="0"/>
                          </a:rPr>
                          <m:t>𝑖</m:t>
                        </m:r>
                      </m:sub>
                    </m:sSub>
                    <m:r>
                      <a:rPr lang="ja-JP" altLang="en-US" sz="2600" i="1">
                        <a:solidFill>
                          <a:srgbClr val="000000"/>
                        </a:solidFill>
                        <a:latin typeface="Cambria Math" panose="02040503050406030204" pitchFamily="18" charset="0"/>
                      </a:rPr>
                      <m:t>=</m:t>
                    </m:r>
                    <m:sSubSup>
                      <m:sSubSupPr>
                        <m:ctrlPr>
                          <a:rPr lang="ja-JP" altLang="en-US" sz="2600" i="1">
                            <a:solidFill>
                              <a:srgbClr val="000000"/>
                            </a:solidFill>
                            <a:latin typeface="Cambria Math" panose="02040503050406030204" pitchFamily="18" charset="0"/>
                          </a:rPr>
                        </m:ctrlPr>
                      </m:sSubSupPr>
                      <m:e>
                        <m:r>
                          <a:rPr lang="ja-JP" altLang="en-US" sz="2600" i="1">
                            <a:solidFill>
                              <a:srgbClr val="000000"/>
                            </a:solidFill>
                            <a:latin typeface="Cambria Math" panose="02040503050406030204" pitchFamily="18" charset="0"/>
                          </a:rPr>
                          <m:t>𝑥</m:t>
                        </m:r>
                      </m:e>
                      <m:sub>
                        <m:r>
                          <a:rPr lang="ja-JP" altLang="en-US" sz="2600" i="1">
                            <a:solidFill>
                              <a:srgbClr val="000000"/>
                            </a:solidFill>
                            <a:latin typeface="Cambria Math" panose="02040503050406030204" pitchFamily="18" charset="0"/>
                          </a:rPr>
                          <m:t>𝑖</m:t>
                        </m:r>
                      </m:sub>
                      <m:sup>
                        <m:r>
                          <a:rPr lang="ja-JP" altLang="en-US" sz="2600" i="1">
                            <a:solidFill>
                              <a:srgbClr val="000000"/>
                            </a:solidFill>
                            <a:latin typeface="Cambria Math" panose="02040503050406030204" pitchFamily="18" charset="0"/>
                          </a:rPr>
                          <m:t>∗</m:t>
                        </m:r>
                      </m:sup>
                    </m:sSubSup>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𝑣</m:t>
                        </m:r>
                      </m:e>
                      <m:sub>
                        <m:r>
                          <a:rPr lang="ja-JP" altLang="en-US" sz="2600" i="1">
                            <a:solidFill>
                              <a:srgbClr val="000000"/>
                            </a:solidFill>
                            <a:latin typeface="Cambria Math" panose="02040503050406030204" pitchFamily="18" charset="0"/>
                          </a:rPr>
                          <m:t>𝑖</m:t>
                        </m:r>
                      </m:sub>
                    </m:sSub>
                  </m:oMath>
                </a14:m>
                <a:r>
                  <a:rPr lang="en-US" altLang="ja-JP" sz="2600" i="1" dirty="0">
                    <a:solidFill>
                      <a:srgbClr val="000000"/>
                    </a:solidFill>
                    <a:latin typeface="Cambria Math" panose="02040503050406030204" pitchFamily="18" charset="0"/>
                  </a:rPr>
                  <a:t>				</a:t>
                </a:r>
                <a:r>
                  <a:rPr lang="en-US" altLang="ja-JP" sz="2600" dirty="0">
                    <a:solidFill>
                      <a:srgbClr val="000000"/>
                    </a:solidFill>
                    <a:latin typeface="Cambria Math" panose="02040503050406030204" pitchFamily="18" charset="0"/>
                  </a:rPr>
                  <a:t>(2)</a:t>
                </a:r>
                <a:br>
                  <a:rPr lang="ja-JP" altLang="en-US" sz="2600" i="1" dirty="0">
                    <a:solidFill>
                      <a:srgbClr val="000000"/>
                    </a:solidFill>
                    <a:latin typeface="Cambria Math" panose="02040503050406030204" pitchFamily="18" charset="0"/>
                  </a:rPr>
                </a:br>
                <a14:m>
                  <m:oMathPara xmlns:m="http://schemas.openxmlformats.org/officeDocument/2006/math">
                    <m:oMathParaPr>
                      <m:jc m:val="centerGroup"/>
                    </m:oMathParaPr>
                    <m:oMath xmlns:m="http://schemas.openxmlformats.org/officeDocument/2006/math">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E</m:t>
                          </m:r>
                        </m:fName>
                        <m:e>
                          <m:d>
                            <m:dPr>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𝑖</m:t>
                                  </m:r>
                                </m:sub>
                              </m:sSub>
                            </m:e>
                          </m:d>
                        </m:e>
                      </m:func>
                      <m:r>
                        <a:rPr lang="ja-JP" altLang="en-US" sz="2400" i="1">
                          <a:solidFill>
                            <a:srgbClr val="000000"/>
                          </a:solidFill>
                          <a:latin typeface="Cambria Math" panose="02040503050406030204" pitchFamily="18" charset="0"/>
                        </a:rPr>
                        <m:t>=0,</m:t>
                      </m:r>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𝑗</m:t>
                          </m:r>
                        </m:sub>
                      </m:sSub>
                      <m:r>
                        <a:rPr lang="ja-JP" altLang="en-US" sz="2400" i="1">
                          <a:solidFill>
                            <a:srgbClr val="000000"/>
                          </a:solidFill>
                          <a:latin typeface="Cambria Math" panose="02040503050406030204" pitchFamily="18" charset="0"/>
                        </a:rPr>
                        <m:t>)=0</m:t>
                      </m:r>
                      <m:r>
                        <m:rPr>
                          <m:nor/>
                        </m:rPr>
                        <a:rPr lang="en-US" altLang="ja-JP" sz="2400" b="0" i="0" smtClean="0">
                          <a:solidFill>
                            <a:srgbClr val="000000"/>
                          </a:solidFill>
                          <a:latin typeface="Cambria Math" panose="02040503050406030204" pitchFamily="18" charset="0"/>
                        </a:rPr>
                        <m:t>    </m:t>
                      </m:r>
                      <m:r>
                        <m:rPr>
                          <m:nor/>
                        </m:rPr>
                        <a:rPr lang="ja-JP" altLang="en-US" sz="2400">
                          <a:solidFill>
                            <a:srgbClr val="000000"/>
                          </a:solidFill>
                          <a:latin typeface="Cambria Math" panose="02040503050406030204" pitchFamily="18" charset="0"/>
                        </a:rPr>
                        <m:t>for</m:t>
                      </m:r>
                      <m:r>
                        <m:rPr>
                          <m:nor/>
                        </m:rPr>
                        <a:rPr lang="en-US" altLang="ja-JP" sz="2400" b="0" i="0" smtClean="0">
                          <a:solidFill>
                            <a:srgbClr val="000000"/>
                          </a:solidFill>
                          <a:latin typeface="Cambria Math" panose="02040503050406030204" pitchFamily="18" charset="0"/>
                        </a:rPr>
                        <m:t>  </m:t>
                      </m:r>
                      <m:r>
                        <m:rPr>
                          <m:nor/>
                        </m:rPr>
                        <a:rPr lang="ja-JP" altLang="en-US" sz="2400">
                          <a:solidFill>
                            <a:srgbClr val="000000"/>
                          </a:solidFill>
                          <a:latin typeface="Cambria Math" panose="02040503050406030204" pitchFamily="18" charset="0"/>
                        </a:rPr>
                        <m:t>all</m:t>
                      </m:r>
                      <m:r>
                        <m:rPr>
                          <m:nor/>
                        </m:rPr>
                        <a:rPr lang="en-US" altLang="ja-JP" sz="2400" b="0" i="0" smtClean="0">
                          <a:solidFill>
                            <a:srgbClr val="000000"/>
                          </a:solidFill>
                          <a:latin typeface="Cambria Math" panose="02040503050406030204" pitchFamily="18" charset="0"/>
                        </a:rPr>
                        <m:t>   </m:t>
                      </m:r>
                      <m:r>
                        <a:rPr lang="ja-JP" altLang="en-US" sz="2400" i="1">
                          <a:solidFill>
                            <a:srgbClr val="000000"/>
                          </a:solidFill>
                          <a:latin typeface="Cambria Math" panose="02040503050406030204" pitchFamily="18" charset="0"/>
                        </a:rPr>
                        <m:t>𝑖</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𝑗</m:t>
                      </m:r>
                    </m:oMath>
                  </m:oMathPara>
                </a14:m>
                <a:endParaRPr lang="ja-JP" altLang="en-US" sz="2400" dirty="0"/>
              </a:p>
              <a:p>
                <a:pPr marL="0" indent="0">
                  <a:lnSpc>
                    <a:spcPct val="120000"/>
                  </a:lnSpc>
                  <a:buNone/>
                </a:pPr>
                <a:r>
                  <a:rPr kumimoji="1" lang="en-US" altLang="ja-JP" dirty="0"/>
                  <a:t>(2)</a:t>
                </a:r>
                <a:r>
                  <a:rPr kumimoji="1" lang="ja-JP" altLang="en-US" dirty="0"/>
                  <a:t>を</a:t>
                </a:r>
                <a:r>
                  <a:rPr kumimoji="1" lang="en-US" altLang="ja-JP" dirty="0"/>
                  <a:t>(1)</a:t>
                </a:r>
                <a:r>
                  <a:rPr kumimoji="1" lang="ja-JP" altLang="en-US" dirty="0"/>
                  <a:t>に代入すると</a:t>
                </a:r>
                <a:endParaRPr lang="en-US" altLang="ja-JP" dirty="0"/>
              </a:p>
              <a:p>
                <a:pPr marL="0" indent="0">
                  <a:lnSpc>
                    <a:spcPct val="120000"/>
                  </a:lnSpc>
                  <a:buNone/>
                </a:pPr>
                <a14:m>
                  <m:oMathPara xmlns:m="http://schemas.openxmlformats.org/officeDocument/2006/math">
                    <m:oMathParaPr>
                      <m:jc m:val="centerGroup"/>
                    </m:oMathParaPr>
                    <m:oMath xmlns:m="http://schemas.openxmlformats.org/officeDocument/2006/math">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𝑦</m:t>
                          </m:r>
                        </m:e>
                        <m:sub>
                          <m:r>
                            <a:rPr lang="ja-JP" altLang="en-US" sz="3000" i="1">
                              <a:solidFill>
                                <a:srgbClr val="000000"/>
                              </a:solidFill>
                              <a:latin typeface="Cambria Math" panose="02040503050406030204" pitchFamily="18" charset="0"/>
                            </a:rPr>
                            <m:t>𝑖</m:t>
                          </m:r>
                        </m:sub>
                      </m:sSub>
                      <m:r>
                        <m:rPr>
                          <m:aln/>
                        </m:rPr>
                        <a:rPr lang="ja-JP" altLang="en-US" sz="3000" i="1">
                          <a:solidFill>
                            <a:srgbClr val="000000"/>
                          </a:solidFill>
                          <a:latin typeface="Cambria Math" panose="02040503050406030204" pitchFamily="18" charset="0"/>
                        </a:rPr>
                        <m:t>=</m:t>
                      </m:r>
                      <m:r>
                        <a:rPr lang="ja-JP" altLang="en-US" sz="3000" i="1">
                          <a:solidFill>
                            <a:srgbClr val="000000"/>
                          </a:solidFill>
                          <a:latin typeface="Cambria Math" panose="02040503050406030204" pitchFamily="18" charset="0"/>
                        </a:rPr>
                        <m:t>𝛼</m:t>
                      </m:r>
                      <m:r>
                        <a:rPr lang="ja-JP" altLang="en-US" sz="3000" i="1">
                          <a:solidFill>
                            <a:srgbClr val="000000"/>
                          </a:solidFill>
                          <a:latin typeface="Cambria Math" panose="02040503050406030204" pitchFamily="18" charset="0"/>
                        </a:rPr>
                        <m:t>+</m:t>
                      </m:r>
                      <m:r>
                        <a:rPr lang="ja-JP" altLang="en-US" sz="3000" i="1">
                          <a:solidFill>
                            <a:srgbClr val="000000"/>
                          </a:solidFill>
                          <a:latin typeface="Cambria Math" panose="02040503050406030204" pitchFamily="18" charset="0"/>
                        </a:rPr>
                        <m:t>𝛽</m:t>
                      </m:r>
                      <m:d>
                        <m:dPr>
                          <m:ctrlPr>
                            <a:rPr lang="ja-JP" altLang="en-US" sz="3000" i="1">
                              <a:solidFill>
                                <a:srgbClr val="000000"/>
                              </a:solidFill>
                              <a:latin typeface="Cambria Math" panose="02040503050406030204" pitchFamily="18" charset="0"/>
                            </a:rPr>
                          </m:ctrlPr>
                        </m:dPr>
                        <m:e>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𝑥</m:t>
                              </m:r>
                            </m:e>
                            <m:sub>
                              <m:r>
                                <a:rPr lang="ja-JP" altLang="en-US" sz="3000" i="1">
                                  <a:solidFill>
                                    <a:srgbClr val="000000"/>
                                  </a:solidFill>
                                  <a:latin typeface="Cambria Math" panose="02040503050406030204" pitchFamily="18" charset="0"/>
                                </a:rPr>
                                <m:t>𝑖</m:t>
                              </m:r>
                            </m:sub>
                          </m:sSub>
                          <m:r>
                            <a:rPr lang="ja-JP" altLang="en-US" sz="3000" i="1">
                              <a:solidFill>
                                <a:srgbClr val="000000"/>
                              </a:solidFill>
                              <a:latin typeface="Cambria Math" panose="02040503050406030204" pitchFamily="18" charset="0"/>
                            </a:rPr>
                            <m:t>−</m:t>
                          </m:r>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𝑣</m:t>
                              </m:r>
                            </m:e>
                            <m:sub>
                              <m:r>
                                <a:rPr lang="ja-JP" altLang="en-US" sz="3000" i="1">
                                  <a:solidFill>
                                    <a:srgbClr val="000000"/>
                                  </a:solidFill>
                                  <a:latin typeface="Cambria Math" panose="02040503050406030204" pitchFamily="18" charset="0"/>
                                </a:rPr>
                                <m:t>𝑖</m:t>
                              </m:r>
                            </m:sub>
                          </m:sSub>
                        </m:e>
                      </m:d>
                      <m:r>
                        <a:rPr lang="ja-JP" altLang="en-US" sz="3000" i="1">
                          <a:solidFill>
                            <a:srgbClr val="000000"/>
                          </a:solidFill>
                          <a:latin typeface="Cambria Math" panose="02040503050406030204" pitchFamily="18" charset="0"/>
                        </a:rPr>
                        <m:t>+</m:t>
                      </m:r>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𝑢</m:t>
                          </m:r>
                        </m:e>
                        <m:sub>
                          <m:r>
                            <a:rPr lang="ja-JP" altLang="en-US" sz="3000" i="1">
                              <a:solidFill>
                                <a:srgbClr val="000000"/>
                              </a:solidFill>
                              <a:latin typeface="Cambria Math" panose="02040503050406030204" pitchFamily="18" charset="0"/>
                            </a:rPr>
                            <m:t>𝑖</m:t>
                          </m:r>
                        </m:sub>
                      </m:sSub>
                      <m:r>
                        <a:rPr lang="ja-JP" altLang="en-US" sz="3000" i="1">
                          <a:solidFill>
                            <a:srgbClr val="000000"/>
                          </a:solidFill>
                          <a:latin typeface="Cambria Math" panose="02040503050406030204" pitchFamily="18" charset="0"/>
                        </a:rPr>
                        <m:t>=</m:t>
                      </m:r>
                      <m:r>
                        <a:rPr lang="ja-JP" altLang="en-US" sz="3000" i="1">
                          <a:solidFill>
                            <a:srgbClr val="000000"/>
                          </a:solidFill>
                          <a:latin typeface="Cambria Math" panose="02040503050406030204" pitchFamily="18" charset="0"/>
                        </a:rPr>
                        <m:t>𝛼</m:t>
                      </m:r>
                      <m:r>
                        <a:rPr lang="ja-JP" altLang="en-US" sz="3000" i="1">
                          <a:solidFill>
                            <a:srgbClr val="000000"/>
                          </a:solidFill>
                          <a:latin typeface="Cambria Math" panose="02040503050406030204" pitchFamily="18" charset="0"/>
                        </a:rPr>
                        <m:t>+</m:t>
                      </m:r>
                      <m:r>
                        <a:rPr lang="ja-JP" altLang="en-US" sz="3000" i="1">
                          <a:solidFill>
                            <a:srgbClr val="000000"/>
                          </a:solidFill>
                          <a:latin typeface="Cambria Math" panose="02040503050406030204" pitchFamily="18" charset="0"/>
                        </a:rPr>
                        <m:t>𝛽</m:t>
                      </m:r>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𝑥</m:t>
                          </m:r>
                        </m:e>
                        <m:sub>
                          <m:r>
                            <a:rPr lang="ja-JP" altLang="en-US" sz="3000" i="1">
                              <a:solidFill>
                                <a:srgbClr val="000000"/>
                              </a:solidFill>
                              <a:latin typeface="Cambria Math" panose="02040503050406030204" pitchFamily="18" charset="0"/>
                            </a:rPr>
                            <m:t>𝑖</m:t>
                          </m:r>
                        </m:sub>
                      </m:sSub>
                      <m:r>
                        <a:rPr lang="ja-JP" altLang="en-US" sz="3000" i="1">
                          <a:solidFill>
                            <a:srgbClr val="000000"/>
                          </a:solidFill>
                          <a:latin typeface="Cambria Math" panose="02040503050406030204" pitchFamily="18" charset="0"/>
                        </a:rPr>
                        <m:t>+</m:t>
                      </m:r>
                      <m:d>
                        <m:dPr>
                          <m:ctrlPr>
                            <a:rPr lang="ja-JP" altLang="en-US" sz="3000" i="1">
                              <a:solidFill>
                                <a:srgbClr val="000000"/>
                              </a:solidFill>
                              <a:latin typeface="Cambria Math" panose="02040503050406030204" pitchFamily="18" charset="0"/>
                            </a:rPr>
                          </m:ctrlPr>
                        </m:dPr>
                        <m:e>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𝑢</m:t>
                              </m:r>
                            </m:e>
                            <m:sub>
                              <m:r>
                                <a:rPr lang="ja-JP" altLang="en-US" sz="3000" i="1">
                                  <a:solidFill>
                                    <a:srgbClr val="000000"/>
                                  </a:solidFill>
                                  <a:latin typeface="Cambria Math" panose="02040503050406030204" pitchFamily="18" charset="0"/>
                                </a:rPr>
                                <m:t>𝑖</m:t>
                              </m:r>
                            </m:sub>
                          </m:sSub>
                          <m:r>
                            <a:rPr lang="ja-JP" altLang="en-US" sz="3000" i="1">
                              <a:solidFill>
                                <a:srgbClr val="000000"/>
                              </a:solidFill>
                              <a:latin typeface="Cambria Math" panose="02040503050406030204" pitchFamily="18" charset="0"/>
                            </a:rPr>
                            <m:t>−</m:t>
                          </m:r>
                          <m:r>
                            <a:rPr lang="ja-JP" altLang="en-US" sz="3000" i="1">
                              <a:solidFill>
                                <a:srgbClr val="000000"/>
                              </a:solidFill>
                              <a:latin typeface="Cambria Math" panose="02040503050406030204" pitchFamily="18" charset="0"/>
                            </a:rPr>
                            <m:t>𝛽</m:t>
                          </m:r>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𝑣</m:t>
                              </m:r>
                            </m:e>
                            <m:sub>
                              <m:r>
                                <a:rPr lang="ja-JP" altLang="en-US" sz="3000" i="1">
                                  <a:solidFill>
                                    <a:srgbClr val="000000"/>
                                  </a:solidFill>
                                  <a:latin typeface="Cambria Math" panose="02040503050406030204" pitchFamily="18" charset="0"/>
                                </a:rPr>
                                <m:t>𝑖</m:t>
                              </m:r>
                            </m:sub>
                          </m:sSub>
                        </m:e>
                      </m:d>
                    </m:oMath>
                    <m:oMath xmlns:m="http://schemas.openxmlformats.org/officeDocument/2006/math">
                      <m:r>
                        <m:rPr>
                          <m:aln/>
                        </m:rPr>
                        <a:rPr lang="ja-JP" altLang="en-US" sz="3000" i="1">
                          <a:solidFill>
                            <a:srgbClr val="000000"/>
                          </a:solidFill>
                          <a:latin typeface="Cambria Math" panose="02040503050406030204" pitchFamily="18" charset="0"/>
                        </a:rPr>
                        <m:t>≡</m:t>
                      </m:r>
                      <m:r>
                        <a:rPr lang="ja-JP" altLang="en-US" sz="3000" i="1">
                          <a:solidFill>
                            <a:srgbClr val="000000"/>
                          </a:solidFill>
                          <a:latin typeface="Cambria Math" panose="02040503050406030204" pitchFamily="18" charset="0"/>
                        </a:rPr>
                        <m:t>𝛼</m:t>
                      </m:r>
                      <m:r>
                        <a:rPr lang="ja-JP" altLang="en-US" sz="3000" i="1">
                          <a:solidFill>
                            <a:srgbClr val="000000"/>
                          </a:solidFill>
                          <a:latin typeface="Cambria Math" panose="02040503050406030204" pitchFamily="18" charset="0"/>
                        </a:rPr>
                        <m:t>+</m:t>
                      </m:r>
                      <m:r>
                        <a:rPr lang="ja-JP" altLang="en-US" sz="3000" i="1">
                          <a:solidFill>
                            <a:srgbClr val="000000"/>
                          </a:solidFill>
                          <a:latin typeface="Cambria Math" panose="02040503050406030204" pitchFamily="18" charset="0"/>
                        </a:rPr>
                        <m:t>𝛽</m:t>
                      </m:r>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𝑥</m:t>
                          </m:r>
                        </m:e>
                        <m:sub>
                          <m:r>
                            <a:rPr lang="ja-JP" altLang="en-US" sz="3000" i="1">
                              <a:solidFill>
                                <a:srgbClr val="000000"/>
                              </a:solidFill>
                              <a:latin typeface="Cambria Math" panose="02040503050406030204" pitchFamily="18" charset="0"/>
                            </a:rPr>
                            <m:t>𝑖</m:t>
                          </m:r>
                        </m:sub>
                      </m:sSub>
                      <m:r>
                        <a:rPr lang="ja-JP" altLang="en-US" sz="3000" i="1">
                          <a:solidFill>
                            <a:srgbClr val="000000"/>
                          </a:solidFill>
                          <a:latin typeface="Cambria Math" panose="02040503050406030204" pitchFamily="18" charset="0"/>
                        </a:rPr>
                        <m:t>+</m:t>
                      </m:r>
                      <m:sSub>
                        <m:sSubPr>
                          <m:ctrlPr>
                            <a:rPr lang="ja-JP" altLang="en-US" sz="3000" i="1">
                              <a:solidFill>
                                <a:srgbClr val="000000"/>
                              </a:solidFill>
                              <a:latin typeface="Cambria Math" panose="02040503050406030204" pitchFamily="18" charset="0"/>
                            </a:rPr>
                          </m:ctrlPr>
                        </m:sSubPr>
                        <m:e>
                          <m:r>
                            <a:rPr lang="ja-JP" altLang="en-US" sz="3000" i="1">
                              <a:solidFill>
                                <a:srgbClr val="000000"/>
                              </a:solidFill>
                              <a:latin typeface="Cambria Math" panose="02040503050406030204" pitchFamily="18" charset="0"/>
                            </a:rPr>
                            <m:t>𝑤</m:t>
                          </m:r>
                        </m:e>
                        <m:sub>
                          <m:r>
                            <a:rPr lang="ja-JP" altLang="en-US" sz="3000" i="1">
                              <a:solidFill>
                                <a:srgbClr val="000000"/>
                              </a:solidFill>
                              <a:latin typeface="Cambria Math" panose="02040503050406030204" pitchFamily="18" charset="0"/>
                            </a:rPr>
                            <m:t>𝑖</m:t>
                          </m:r>
                        </m:sub>
                      </m:sSub>
                    </m:oMath>
                  </m:oMathPara>
                </a14:m>
                <a:endParaRPr lang="ja-JP" altLang="en-US" sz="3000" dirty="0"/>
              </a:p>
              <a:p>
                <a:pPr marL="0" indent="0">
                  <a:lnSpc>
                    <a:spcPct val="120000"/>
                  </a:lnSpc>
                  <a:buNone/>
                </a:pPr>
                <a:r>
                  <a:rPr lang="ja-JP" altLang="en-US" sz="2200" dirty="0">
                    <a:latin typeface="Times New Roman" pitchFamily="18" charset="0"/>
                    <a:cs typeface="Times New Roman" pitchFamily="18" charset="0"/>
                  </a:rPr>
                  <a:t>誤差項</a:t>
                </a:r>
                <a:r>
                  <a:rPr lang="en-US" altLang="ja-JP" sz="2200" i="1" dirty="0" err="1">
                    <a:latin typeface="Times New Roman" pitchFamily="18" charset="0"/>
                    <a:cs typeface="Times New Roman" pitchFamily="18" charset="0"/>
                  </a:rPr>
                  <a:t>w</a:t>
                </a:r>
                <a:r>
                  <a:rPr lang="en-US" altLang="ja-JP" sz="2200" i="1" baseline="-25000" dirty="0" err="1">
                    <a:latin typeface="Times New Roman" pitchFamily="18" charset="0"/>
                    <a:cs typeface="Times New Roman" pitchFamily="18" charset="0"/>
                  </a:rPr>
                  <a:t>i</a:t>
                </a:r>
                <a:r>
                  <a:rPr lang="ja-JP" altLang="en-US" sz="2200" dirty="0">
                    <a:latin typeface="Times New Roman" pitchFamily="18" charset="0"/>
                    <a:cs typeface="Times New Roman" pitchFamily="18" charset="0"/>
                  </a:rPr>
                  <a:t>の期待値は</a:t>
                </a:r>
                <a:r>
                  <a:rPr lang="en-US" altLang="ja-JP" sz="2200" dirty="0">
                    <a:latin typeface="Times New Roman" pitchFamily="18" charset="0"/>
                    <a:cs typeface="Times New Roman" pitchFamily="18" charset="0"/>
                  </a:rPr>
                  <a:t>0</a:t>
                </a:r>
                <a:r>
                  <a:rPr lang="ja-JP" altLang="en-US" sz="2200" dirty="0">
                    <a:latin typeface="Times New Roman" pitchFamily="18" charset="0"/>
                    <a:cs typeface="Times New Roman" pitchFamily="18" charset="0"/>
                  </a:rPr>
                  <a:t>，分散は一定。しかし，</a:t>
                </a:r>
                <a:r>
                  <a:rPr lang="en-US" altLang="ja-JP" sz="2200" i="1" dirty="0" err="1">
                    <a:latin typeface="Times New Roman" pitchFamily="18" charset="0"/>
                    <a:cs typeface="Times New Roman" pitchFamily="18" charset="0"/>
                  </a:rPr>
                  <a:t>w</a:t>
                </a:r>
                <a:r>
                  <a:rPr lang="en-US" altLang="ja-JP" sz="2200" i="1" baseline="-25000" dirty="0" err="1">
                    <a:latin typeface="Times New Roman" pitchFamily="18" charset="0"/>
                    <a:cs typeface="Times New Roman" pitchFamily="18" charset="0"/>
                  </a:rPr>
                  <a:t>i</a:t>
                </a:r>
                <a:r>
                  <a:rPr lang="ja-JP" altLang="en-US" sz="2200" dirty="0">
                    <a:latin typeface="Times New Roman" pitchFamily="18" charset="0"/>
                    <a:cs typeface="Times New Roman" pitchFamily="18" charset="0"/>
                  </a:rPr>
                  <a:t>と</a:t>
                </a:r>
                <a:r>
                  <a:rPr lang="en-US" altLang="ja-JP" sz="2200" i="1" dirty="0">
                    <a:latin typeface="Times New Roman" pitchFamily="18" charset="0"/>
                    <a:cs typeface="Times New Roman" pitchFamily="18" charset="0"/>
                  </a:rPr>
                  <a:t>x</a:t>
                </a:r>
                <a:r>
                  <a:rPr lang="en-US" altLang="ja-JP" sz="2200" i="1" baseline="-25000" dirty="0">
                    <a:latin typeface="Times New Roman" pitchFamily="18" charset="0"/>
                    <a:cs typeface="Times New Roman" pitchFamily="18" charset="0"/>
                  </a:rPr>
                  <a:t>i</a:t>
                </a:r>
                <a:r>
                  <a:rPr lang="ja-JP" altLang="en-US" sz="2200" dirty="0"/>
                  <a:t>には相関がある（次ページ参照）</a:t>
                </a:r>
                <a:r>
                  <a:rPr lang="en-US" altLang="ja-JP" sz="2200" dirty="0">
                    <a:sym typeface="Wingdings" panose="05000000000000000000" pitchFamily="2" charset="2"/>
                  </a:rPr>
                  <a:t> OLS</a:t>
                </a:r>
                <a:r>
                  <a:rPr lang="ja-JP" altLang="en-US" sz="2200" dirty="0">
                    <a:sym typeface="Wingdings" panose="05000000000000000000" pitchFamily="2" charset="2"/>
                  </a:rPr>
                  <a:t>の前提が満たされない</a:t>
                </a:r>
                <a:endParaRPr lang="ja-JP" altLang="en-US" sz="2200" dirty="0"/>
              </a:p>
              <a:p>
                <a:pPr marL="0" indent="0">
                  <a:buNone/>
                </a:pPr>
                <a:endParaRPr kumimoji="1" lang="ja-JP" altLang="en-US" dirty="0"/>
              </a:p>
            </p:txBody>
          </p:sp>
        </mc:Choice>
        <mc:Fallback xmlns="">
          <p:sp>
            <p:nvSpPr>
              <p:cNvPr id="14" name="コンテンツ プレースホルダー 13">
                <a:extLst>
                  <a:ext uri="{FF2B5EF4-FFF2-40B4-BE49-F238E27FC236}">
                    <a16:creationId xmlns:a16="http://schemas.microsoft.com/office/drawing/2014/main" id="{8C3E3BCA-1DCE-4DF4-A0BD-63AA2EF0A9A6}"/>
                  </a:ext>
                </a:extLst>
              </p:cNvPr>
              <p:cNvSpPr>
                <a:spLocks noGrp="1" noRot="1" noChangeAspect="1" noMove="1" noResize="1" noEditPoints="1" noAdjustHandles="1" noChangeArrowheads="1" noChangeShapeType="1" noTextEdit="1"/>
              </p:cNvSpPr>
              <p:nvPr>
                <p:ph idx="1"/>
              </p:nvPr>
            </p:nvSpPr>
            <p:spPr>
              <a:xfrm>
                <a:off x="628650" y="1196752"/>
                <a:ext cx="7975798" cy="5472608"/>
              </a:xfrm>
              <a:blipFill>
                <a:blip r:embed="rId2"/>
                <a:stretch>
                  <a:fillRect l="-994" t="-334" r="-765"/>
                </a:stretch>
              </a:blipFill>
            </p:spPr>
            <p:txBody>
              <a:bodyPr/>
              <a:lstStyle/>
              <a:p>
                <a:r>
                  <a:rPr lang="ja-JP" altLang="en-US">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8098"/>
          </a:xfrm>
        </p:spPr>
        <p:txBody>
          <a:bodyPr/>
          <a:lstStyle/>
          <a:p>
            <a:r>
              <a:rPr lang="ja-JP" altLang="en-US" dirty="0"/>
              <a:t>説明変数の誤差</a:t>
            </a:r>
            <a:r>
              <a:rPr lang="en-US" altLang="ja-JP" dirty="0"/>
              <a:t>(2)</a:t>
            </a:r>
          </a:p>
        </p:txBody>
      </p:sp>
      <mc:AlternateContent xmlns:mc="http://schemas.openxmlformats.org/markup-compatibility/2006" xmlns:a14="http://schemas.microsoft.com/office/drawing/2010/main">
        <mc:Choice Requires="a14">
          <p:sp>
            <p:nvSpPr>
              <p:cNvPr id="7171" name="Rectangle 3"/>
              <p:cNvSpPr>
                <a:spLocks noGrp="1" noChangeArrowheads="1"/>
              </p:cNvSpPr>
              <p:nvPr>
                <p:ph type="body" sz="half" idx="1"/>
              </p:nvPr>
            </p:nvSpPr>
            <p:spPr>
              <a:xfrm>
                <a:off x="457200" y="1052736"/>
                <a:ext cx="8229600" cy="5530626"/>
              </a:xfrm>
            </p:spPr>
            <p:txBody>
              <a:bodyPr>
                <a:normAutofit fontScale="55000" lnSpcReduction="20000"/>
              </a:bodyPr>
              <a:lstStyle/>
              <a:p>
                <a:pPr marL="0" indent="0">
                  <a:lnSpc>
                    <a:spcPct val="120000"/>
                  </a:lnSpc>
                  <a:buNone/>
                </a:pPr>
                <a:r>
                  <a:rPr lang="ja-JP" altLang="en-US" sz="3200" dirty="0"/>
                  <a:t>説明変数の誤差</a:t>
                </a:r>
                <a:r>
                  <a:rPr lang="ja-JP" altLang="en-US" sz="3200" dirty="0">
                    <a:sym typeface="Wingdings" pitchFamily="2" charset="2"/>
                  </a:rPr>
                  <a:t>誤差項と説明変数の相関</a:t>
                </a:r>
                <a:r>
                  <a:rPr lang="en-US" altLang="ja-JP" sz="3200" dirty="0">
                    <a:sym typeface="Wingdings" panose="05000000000000000000" pitchFamily="2" charset="2"/>
                  </a:rPr>
                  <a:t>OLS</a:t>
                </a:r>
                <a:r>
                  <a:rPr lang="ja-JP" altLang="en-US" sz="3200" dirty="0">
                    <a:sym typeface="Wingdings" panose="05000000000000000000" pitchFamily="2" charset="2"/>
                  </a:rPr>
                  <a:t>推定量（最小二乗推定量）にはバイアス</a:t>
                </a:r>
              </a:p>
              <a:p>
                <a:pPr marL="0" indent="0">
                  <a:lnSpc>
                    <a:spcPct val="120000"/>
                  </a:lnSpc>
                  <a:buNone/>
                </a:pPr>
                <a:r>
                  <a:rPr lang="en-US" altLang="ja-JP" sz="3200" dirty="0">
                    <a:sym typeface="Wingdings" panose="05000000000000000000" pitchFamily="2" charset="2"/>
                  </a:rPr>
                  <a:t>OLS</a:t>
                </a:r>
                <a:r>
                  <a:rPr lang="ja-JP" altLang="en-US" sz="3200" dirty="0">
                    <a:sym typeface="Wingdings" panose="05000000000000000000" pitchFamily="2" charset="2"/>
                  </a:rPr>
                  <a:t>推定量    </a:t>
                </a:r>
                <a14:m>
                  <m:oMath xmlns:m="http://schemas.openxmlformats.org/officeDocument/2006/math">
                    <m:r>
                      <a:rPr lang="ja-JP" altLang="en-US" sz="3200" i="1">
                        <a:solidFill>
                          <a:srgbClr val="000000"/>
                        </a:solidFill>
                        <a:latin typeface="Cambria Math" panose="02040503050406030204" pitchFamily="18" charset="0"/>
                      </a:rPr>
                      <m:t>𝑏</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𝑋</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𝑋</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m:t>
                        </m:r>
                      </m:e>
                      <m:sup>
                        <m:r>
                          <a:rPr lang="ja-JP" altLang="en-US" sz="3200" i="1">
                            <a:solidFill>
                              <a:srgbClr val="000000"/>
                            </a:solidFill>
                            <a:latin typeface="Cambria Math" panose="02040503050406030204" pitchFamily="18" charset="0"/>
                          </a:rPr>
                          <m:t>−1</m:t>
                        </m:r>
                      </m:sup>
                    </m:sSup>
                    <m:r>
                      <a:rPr lang="ja-JP" altLang="en-US" sz="3200" i="1">
                        <a:solidFill>
                          <a:srgbClr val="000000"/>
                        </a:solidFill>
                        <a:latin typeface="Cambria Math" panose="02040503050406030204" pitchFamily="18" charset="0"/>
                      </a:rPr>
                      <m:t>𝑋</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𝑦</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𝑋</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𝑋</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m:t>
                        </m:r>
                      </m:e>
                      <m:sup>
                        <m:r>
                          <a:rPr lang="ja-JP" altLang="en-US" sz="3200" i="1">
                            <a:solidFill>
                              <a:srgbClr val="000000"/>
                            </a:solidFill>
                            <a:latin typeface="Cambria Math" panose="02040503050406030204" pitchFamily="18" charset="0"/>
                          </a:rPr>
                          <m:t>−1</m:t>
                        </m:r>
                      </m:sup>
                    </m:sSup>
                    <m:r>
                      <a:rPr lang="ja-JP" altLang="en-US" sz="3200" i="1">
                        <a:solidFill>
                          <a:srgbClr val="000000"/>
                        </a:solidFill>
                        <a:latin typeface="Cambria Math" panose="02040503050406030204" pitchFamily="18" charset="0"/>
                      </a:rPr>
                      <m:t>𝑋</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𝑤</m:t>
                    </m:r>
                  </m:oMath>
                </a14:m>
                <a:endParaRPr lang="ja-JP" altLang="en-US" sz="3200" dirty="0"/>
              </a:p>
              <a:p>
                <a:pPr marL="0" indent="0">
                  <a:lnSpc>
                    <a:spcPct val="120000"/>
                  </a:lnSpc>
                  <a:buNone/>
                </a:pPr>
                <a:r>
                  <a:rPr lang="ja-JP" altLang="en-US" sz="3200" dirty="0">
                    <a:sym typeface="Wingdings" panose="05000000000000000000" pitchFamily="2" charset="2"/>
                  </a:rPr>
                  <a:t>特に単回帰の場合は次の通りになる</a:t>
                </a:r>
                <a:r>
                  <a:rPr lang="en-US" altLang="ja-JP" sz="3200" dirty="0">
                    <a:sym typeface="Wingdings" panose="05000000000000000000" pitchFamily="2" charset="2"/>
                  </a:rPr>
                  <a:t>(reg.pdf</a:t>
                </a:r>
                <a:r>
                  <a:rPr lang="ja-JP" altLang="en-US" sz="3200" dirty="0">
                    <a:sym typeface="Wingdings" panose="05000000000000000000" pitchFamily="2" charset="2"/>
                  </a:rPr>
                  <a:t>を参照せよ）</a:t>
                </a:r>
              </a:p>
              <a:p>
                <a:pPr marL="0" indent="0">
                  <a:lnSpc>
                    <a:spcPct val="120000"/>
                  </a:lnSpc>
                  <a:buNone/>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a:solidFill>
                                <a:srgbClr val="000000"/>
                              </a:solidFill>
                              <a:latin typeface="Cambria Math" panose="02040503050406030204" pitchFamily="18" charset="0"/>
                            </a:rPr>
                            <m:t>plim</m:t>
                          </m:r>
                        </m:fName>
                        <m:e>
                          <m:r>
                            <a:rPr lang="ja-JP" altLang="en-US" sz="3200" i="1">
                              <a:solidFill>
                                <a:srgbClr val="000000"/>
                              </a:solidFill>
                              <a:latin typeface="Cambria Math" panose="02040503050406030204" pitchFamily="18" charset="0"/>
                            </a:rPr>
                            <m:t>𝑏</m:t>
                          </m:r>
                        </m:e>
                      </m:func>
                      <m:r>
                        <m:rPr>
                          <m:aln/>
                        </m:rP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func>
                            <m:funcPr>
                              <m:ctrlPr>
                                <a:rPr lang="ja-JP" altLang="en-US" sz="3200" i="1">
                                  <a:solidFill>
                                    <a:srgbClr val="000000"/>
                                  </a:solidFill>
                                  <a:latin typeface="Cambria Math" panose="02040503050406030204" pitchFamily="18" charset="0"/>
                                </a:rPr>
                              </m:ctrlPr>
                            </m:funcPr>
                            <m:fName>
                              <m:r>
                                <m:rPr>
                                  <m:sty m:val="p"/>
                                </m:rPr>
                                <a:rPr lang="ja-JP" altLang="en-US" sz="3200">
                                  <a:solidFill>
                                    <a:srgbClr val="000000"/>
                                  </a:solidFill>
                                  <a:latin typeface="Cambria Math" panose="02040503050406030204" pitchFamily="18" charset="0"/>
                                </a:rPr>
                                <m:t>cov</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𝑤</m:t>
                          </m:r>
                          <m:r>
                            <a:rPr lang="ja-JP" altLang="en-US" sz="3200" i="1">
                              <a:solidFill>
                                <a:srgbClr val="000000"/>
                              </a:solidFill>
                              <a:latin typeface="Cambria Math" panose="02040503050406030204" pitchFamily="18" charset="0"/>
                            </a:rPr>
                            <m:t>)</m:t>
                          </m:r>
                        </m:num>
                        <m:den>
                          <m:func>
                            <m:funcPr>
                              <m:ctrlPr>
                                <a:rPr lang="ja-JP" altLang="en-US" sz="3200" i="1">
                                  <a:solidFill>
                                    <a:srgbClr val="000000"/>
                                  </a:solidFill>
                                  <a:latin typeface="Cambria Math" panose="02040503050406030204" pitchFamily="18" charset="0"/>
                                </a:rPr>
                              </m:ctrlPr>
                            </m:funcPr>
                            <m:fName>
                              <m:r>
                                <m:rPr>
                                  <m:sty m:val="p"/>
                                </m:rPr>
                                <a:rPr lang="ja-JP" altLang="en-US" sz="3200">
                                  <a:solidFill>
                                    <a:srgbClr val="000000"/>
                                  </a:solidFill>
                                  <a:latin typeface="Cambria Math" panose="02040503050406030204" pitchFamily="18" charset="0"/>
                                </a:rPr>
                                <m:t>var</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den>
                      </m:f>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func>
                            <m:funcPr>
                              <m:ctrlPr>
                                <a:rPr lang="ja-JP" altLang="en-US" sz="3200" i="1">
                                  <a:solidFill>
                                    <a:srgbClr val="000000"/>
                                  </a:solidFill>
                                  <a:latin typeface="Cambria Math" panose="02040503050406030204" pitchFamily="18" charset="0"/>
                                </a:rPr>
                              </m:ctrlPr>
                            </m:funcPr>
                            <m:fName>
                              <m:r>
                                <m:rPr>
                                  <m:sty m:val="p"/>
                                </m:rPr>
                                <a:rPr lang="ja-JP" altLang="en-US" sz="3200">
                                  <a:solidFill>
                                    <a:srgbClr val="000000"/>
                                  </a:solidFill>
                                  <a:latin typeface="Cambria Math" panose="02040503050406030204" pitchFamily="18" charset="0"/>
                                </a:rPr>
                                <m:t>cov</m:t>
                              </m:r>
                            </m:fName>
                            <m:e>
                              <m:r>
                                <a:rPr lang="ja-JP" altLang="en-US" sz="3200" i="1">
                                  <a:solidFill>
                                    <a:srgbClr val="000000"/>
                                  </a:solidFill>
                                  <a:latin typeface="Cambria Math" panose="02040503050406030204" pitchFamily="18" charset="0"/>
                                </a:rPr>
                                <m:t>(</m:t>
                              </m:r>
                            </m:e>
                          </m:func>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m:t>
                              </m:r>
                            </m:sup>
                          </m:sSup>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𝑣</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𝑢</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𝑣</m:t>
                          </m:r>
                          <m:r>
                            <a:rPr lang="ja-JP" altLang="en-US" sz="3200" i="1">
                              <a:solidFill>
                                <a:srgbClr val="000000"/>
                              </a:solidFill>
                              <a:latin typeface="Cambria Math" panose="02040503050406030204" pitchFamily="18" charset="0"/>
                            </a:rPr>
                            <m:t>)</m:t>
                          </m:r>
                        </m:num>
                        <m:den>
                          <m:func>
                            <m:funcPr>
                              <m:ctrlPr>
                                <a:rPr lang="ja-JP" altLang="en-US" sz="3200" i="1">
                                  <a:solidFill>
                                    <a:srgbClr val="000000"/>
                                  </a:solidFill>
                                  <a:latin typeface="Cambria Math" panose="02040503050406030204" pitchFamily="18" charset="0"/>
                                </a:rPr>
                              </m:ctrlPr>
                            </m:funcPr>
                            <m:fName>
                              <m:r>
                                <m:rPr>
                                  <m:sty m:val="p"/>
                                </m:rPr>
                                <a:rPr lang="ja-JP" altLang="en-US" sz="3200">
                                  <a:solidFill>
                                    <a:srgbClr val="000000"/>
                                  </a:solidFill>
                                  <a:latin typeface="Cambria Math" panose="02040503050406030204" pitchFamily="18" charset="0"/>
                                </a:rPr>
                                <m:t>var</m:t>
                              </m:r>
                            </m:fName>
                            <m:e>
                              <m:r>
                                <a:rPr lang="ja-JP" altLang="en-US" sz="3200" i="1">
                                  <a:solidFill>
                                    <a:srgbClr val="000000"/>
                                  </a:solidFill>
                                  <a:latin typeface="Cambria Math" panose="02040503050406030204" pitchFamily="18" charset="0"/>
                                </a:rPr>
                                <m:t>(</m:t>
                              </m:r>
                            </m:e>
                          </m:func>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m:t>
                              </m:r>
                            </m:sup>
                          </m:sSup>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𝑣</m:t>
                          </m:r>
                          <m:r>
                            <a:rPr lang="ja-JP" altLang="en-US" sz="3200" i="1">
                              <a:solidFill>
                                <a:srgbClr val="000000"/>
                              </a:solidFill>
                              <a:latin typeface="Cambria Math" panose="02040503050406030204" pitchFamily="18" charset="0"/>
                            </a:rPr>
                            <m:t>)</m:t>
                          </m:r>
                        </m:den>
                      </m:f>
                    </m:oMath>
                    <m:oMath xmlns:m="http://schemas.openxmlformats.org/officeDocument/2006/math">
                      <m:r>
                        <m:rPr>
                          <m:aln/>
                        </m:rP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𝛽</m:t>
                          </m:r>
                          <m:sSup>
                            <m:sSupPr>
                              <m:ctrlPr>
                                <a:rPr lang="ja-JP" altLang="en-US" sz="3200" i="1">
                                  <a:solidFill>
                                    <a:srgbClr val="000000"/>
                                  </a:solidFill>
                                  <a:latin typeface="Cambria Math" panose="02040503050406030204" pitchFamily="18" charset="0"/>
                                </a:rPr>
                              </m:ctrlPr>
                            </m:sSupPr>
                            <m:e>
                              <m:sSub>
                                <m:sSubPr>
                                  <m:ctrlPr>
                                    <a:rPr lang="ja-JP" altLang="en-US" sz="3200" i="1">
                                      <a:solidFill>
                                        <a:srgbClr val="000000"/>
                                      </a:solidFill>
                                      <a:latin typeface="Cambria Math" panose="02040503050406030204" pitchFamily="18" charset="0"/>
                                    </a:rPr>
                                  </m:ctrlPr>
                                </m:sSubPr>
                                <m:e>
                                  <m:r>
                                    <a:rPr lang="ja-JP" altLang="en-US" sz="3200" i="1">
                                      <a:solidFill>
                                        <a:srgbClr val="000000"/>
                                      </a:solidFill>
                                      <a:latin typeface="Cambria Math" panose="02040503050406030204" pitchFamily="18" charset="0"/>
                                    </a:rPr>
                                    <m:t>𝜎</m:t>
                                  </m:r>
                                </m:e>
                                <m:sub>
                                  <m:r>
                                    <a:rPr lang="ja-JP" altLang="en-US" sz="3200" i="1">
                                      <a:solidFill>
                                        <a:srgbClr val="000000"/>
                                      </a:solidFill>
                                      <a:latin typeface="Cambria Math" panose="02040503050406030204" pitchFamily="18" charset="0"/>
                                    </a:rPr>
                                    <m:t>𝑣</m:t>
                                  </m:r>
                                </m:sub>
                              </m:sSub>
                            </m:e>
                            <m:sup>
                              <m:r>
                                <a:rPr lang="ja-JP" altLang="en-US" sz="3200" i="1">
                                  <a:solidFill>
                                    <a:srgbClr val="000000"/>
                                  </a:solidFill>
                                  <a:latin typeface="Cambria Math" panose="02040503050406030204" pitchFamily="18" charset="0"/>
                                </a:rPr>
                                <m:t>2</m:t>
                              </m:r>
                            </m:sup>
                          </m:sSup>
                        </m:num>
                        <m:den>
                          <m:sSup>
                            <m:sSupPr>
                              <m:ctrlPr>
                                <a:rPr lang="ja-JP" altLang="en-US" sz="3200" i="1">
                                  <a:solidFill>
                                    <a:srgbClr val="000000"/>
                                  </a:solidFill>
                                  <a:latin typeface="Cambria Math" panose="02040503050406030204" pitchFamily="18" charset="0"/>
                                </a:rPr>
                              </m:ctrlPr>
                            </m:sSupPr>
                            <m:e>
                              <m:sSub>
                                <m:sSubPr>
                                  <m:ctrlPr>
                                    <a:rPr lang="ja-JP" altLang="en-US" sz="3200" i="1">
                                      <a:solidFill>
                                        <a:srgbClr val="000000"/>
                                      </a:solidFill>
                                      <a:latin typeface="Cambria Math" panose="02040503050406030204" pitchFamily="18" charset="0"/>
                                    </a:rPr>
                                  </m:ctrlPr>
                                </m:sSubPr>
                                <m:e>
                                  <m:r>
                                    <a:rPr lang="ja-JP" altLang="en-US" sz="3200" i="1">
                                      <a:solidFill>
                                        <a:srgbClr val="000000"/>
                                      </a:solidFill>
                                      <a:latin typeface="Cambria Math" panose="02040503050406030204" pitchFamily="18" charset="0"/>
                                    </a:rPr>
                                    <m:t>𝜎</m:t>
                                  </m:r>
                                </m:e>
                                <m:sub>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sub>
                              </m:sSub>
                            </m:e>
                            <m:sup>
                              <m:r>
                                <a:rPr lang="ja-JP" altLang="en-US" sz="3200" i="1">
                                  <a:solidFill>
                                    <a:srgbClr val="000000"/>
                                  </a:solidFill>
                                  <a:latin typeface="Cambria Math" panose="02040503050406030204" pitchFamily="18" charset="0"/>
                                </a:rPr>
                                <m:t>2</m:t>
                              </m:r>
                            </m:sup>
                          </m:sSup>
                          <m:r>
                            <a:rPr lang="ja-JP" altLang="en-US" sz="3200" i="1">
                              <a:solidFill>
                                <a:srgbClr val="000000"/>
                              </a:solidFill>
                              <a:latin typeface="Cambria Math" panose="02040503050406030204" pitchFamily="18" charset="0"/>
                            </a:rPr>
                            <m:t>+</m:t>
                          </m:r>
                          <m:sSup>
                            <m:sSupPr>
                              <m:ctrlPr>
                                <a:rPr lang="ja-JP" altLang="en-US" sz="3200" i="1">
                                  <a:solidFill>
                                    <a:srgbClr val="000000"/>
                                  </a:solidFill>
                                  <a:latin typeface="Cambria Math" panose="02040503050406030204" pitchFamily="18" charset="0"/>
                                </a:rPr>
                              </m:ctrlPr>
                            </m:sSupPr>
                            <m:e>
                              <m:sSub>
                                <m:sSubPr>
                                  <m:ctrlPr>
                                    <a:rPr lang="ja-JP" altLang="en-US" sz="3200" i="1">
                                      <a:solidFill>
                                        <a:srgbClr val="000000"/>
                                      </a:solidFill>
                                      <a:latin typeface="Cambria Math" panose="02040503050406030204" pitchFamily="18" charset="0"/>
                                    </a:rPr>
                                  </m:ctrlPr>
                                </m:sSubPr>
                                <m:e>
                                  <m:r>
                                    <a:rPr lang="ja-JP" altLang="en-US" sz="3200" i="1">
                                      <a:solidFill>
                                        <a:srgbClr val="000000"/>
                                      </a:solidFill>
                                      <a:latin typeface="Cambria Math" panose="02040503050406030204" pitchFamily="18" charset="0"/>
                                    </a:rPr>
                                    <m:t>𝜎</m:t>
                                  </m:r>
                                </m:e>
                                <m:sub>
                                  <m:r>
                                    <a:rPr lang="ja-JP" altLang="en-US" sz="3200" i="1">
                                      <a:solidFill>
                                        <a:srgbClr val="000000"/>
                                      </a:solidFill>
                                      <a:latin typeface="Cambria Math" panose="02040503050406030204" pitchFamily="18" charset="0"/>
                                    </a:rPr>
                                    <m:t>𝑣</m:t>
                                  </m:r>
                                </m:sub>
                              </m:sSub>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sSub>
                                    <m:sSubPr>
                                      <m:ctrlPr>
                                        <a:rPr lang="ja-JP" altLang="en-US" sz="3200" i="1">
                                          <a:solidFill>
                                            <a:srgbClr val="000000"/>
                                          </a:solidFill>
                                          <a:latin typeface="Cambria Math" panose="02040503050406030204" pitchFamily="18" charset="0"/>
                                        </a:rPr>
                                      </m:ctrlPr>
                                    </m:sSubPr>
                                    <m:e>
                                      <m:r>
                                        <a:rPr lang="ja-JP" altLang="en-US" sz="3200" i="1">
                                          <a:solidFill>
                                            <a:srgbClr val="000000"/>
                                          </a:solidFill>
                                          <a:latin typeface="Cambria Math" panose="02040503050406030204" pitchFamily="18" charset="0"/>
                                        </a:rPr>
                                        <m:t>𝜎</m:t>
                                      </m:r>
                                    </m:e>
                                    <m:sub>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sub>
                                  </m:sSub>
                                </m:e>
                                <m:sup>
                                  <m:r>
                                    <a:rPr lang="ja-JP" altLang="en-US" sz="3200" i="1">
                                      <a:solidFill>
                                        <a:srgbClr val="000000"/>
                                      </a:solidFill>
                                      <a:latin typeface="Cambria Math" panose="02040503050406030204" pitchFamily="18" charset="0"/>
                                    </a:rPr>
                                    <m:t>2</m:t>
                                  </m:r>
                                </m:sup>
                              </m:sSup>
                            </m:num>
                            <m:den>
                              <m:sSup>
                                <m:sSupPr>
                                  <m:ctrlPr>
                                    <a:rPr lang="ja-JP" altLang="en-US" sz="3200" i="1">
                                      <a:solidFill>
                                        <a:srgbClr val="000000"/>
                                      </a:solidFill>
                                      <a:latin typeface="Cambria Math" panose="02040503050406030204" pitchFamily="18" charset="0"/>
                                    </a:rPr>
                                  </m:ctrlPr>
                                </m:sSupPr>
                                <m:e>
                                  <m:sSub>
                                    <m:sSubPr>
                                      <m:ctrlPr>
                                        <a:rPr lang="ja-JP" altLang="en-US" sz="3200" i="1">
                                          <a:solidFill>
                                            <a:srgbClr val="000000"/>
                                          </a:solidFill>
                                          <a:latin typeface="Cambria Math" panose="02040503050406030204" pitchFamily="18" charset="0"/>
                                        </a:rPr>
                                      </m:ctrlPr>
                                    </m:sSubPr>
                                    <m:e>
                                      <m:r>
                                        <a:rPr lang="ja-JP" altLang="en-US" sz="3200" i="1">
                                          <a:solidFill>
                                            <a:srgbClr val="000000"/>
                                          </a:solidFill>
                                          <a:latin typeface="Cambria Math" panose="02040503050406030204" pitchFamily="18" charset="0"/>
                                        </a:rPr>
                                        <m:t>𝜎</m:t>
                                      </m:r>
                                    </m:e>
                                    <m:sub>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sub>
                                  </m:sSub>
                                </m:e>
                                <m:sup>
                                  <m:r>
                                    <a:rPr lang="ja-JP" altLang="en-US" sz="3200" i="1">
                                      <a:solidFill>
                                        <a:srgbClr val="000000"/>
                                      </a:solidFill>
                                      <a:latin typeface="Cambria Math" panose="02040503050406030204" pitchFamily="18" charset="0"/>
                                    </a:rPr>
                                    <m:t>2</m:t>
                                  </m:r>
                                </m:sup>
                              </m:sSup>
                              <m:r>
                                <a:rPr lang="ja-JP" altLang="en-US" sz="3200" i="1">
                                  <a:solidFill>
                                    <a:srgbClr val="000000"/>
                                  </a:solidFill>
                                  <a:latin typeface="Cambria Math" panose="02040503050406030204" pitchFamily="18" charset="0"/>
                                </a:rPr>
                                <m:t>+</m:t>
                              </m:r>
                              <m:sSup>
                                <m:sSupPr>
                                  <m:ctrlPr>
                                    <a:rPr lang="ja-JP" altLang="en-US" sz="3200" i="1">
                                      <a:solidFill>
                                        <a:srgbClr val="000000"/>
                                      </a:solidFill>
                                      <a:latin typeface="Cambria Math" panose="02040503050406030204" pitchFamily="18" charset="0"/>
                                    </a:rPr>
                                  </m:ctrlPr>
                                </m:sSupPr>
                                <m:e>
                                  <m:sSub>
                                    <m:sSubPr>
                                      <m:ctrlPr>
                                        <a:rPr lang="ja-JP" altLang="en-US" sz="3200" i="1">
                                          <a:solidFill>
                                            <a:srgbClr val="000000"/>
                                          </a:solidFill>
                                          <a:latin typeface="Cambria Math" panose="02040503050406030204" pitchFamily="18" charset="0"/>
                                        </a:rPr>
                                      </m:ctrlPr>
                                    </m:sSubPr>
                                    <m:e>
                                      <m:r>
                                        <a:rPr lang="ja-JP" altLang="en-US" sz="3200" i="1">
                                          <a:solidFill>
                                            <a:srgbClr val="000000"/>
                                          </a:solidFill>
                                          <a:latin typeface="Cambria Math" panose="02040503050406030204" pitchFamily="18" charset="0"/>
                                        </a:rPr>
                                        <m:t>𝜎</m:t>
                                      </m:r>
                                    </m:e>
                                    <m:sub>
                                      <m:r>
                                        <a:rPr lang="ja-JP" altLang="en-US" sz="3200" i="1">
                                          <a:solidFill>
                                            <a:srgbClr val="000000"/>
                                          </a:solidFill>
                                          <a:latin typeface="Cambria Math" panose="02040503050406030204" pitchFamily="18" charset="0"/>
                                        </a:rPr>
                                        <m:t>𝑣</m:t>
                                      </m:r>
                                    </m:sub>
                                  </m:sSub>
                                </m:e>
                                <m:sup>
                                  <m:r>
                                    <a:rPr lang="ja-JP" altLang="en-US" sz="3200" i="1">
                                      <a:solidFill>
                                        <a:srgbClr val="000000"/>
                                      </a:solidFill>
                                      <a:latin typeface="Cambria Math" panose="02040503050406030204" pitchFamily="18" charset="0"/>
                                    </a:rPr>
                                    <m:t>2</m:t>
                                  </m:r>
                                </m:sup>
                              </m:sSup>
                            </m:den>
                          </m:f>
                        </m:e>
                      </m:d>
                      <m:r>
                        <a:rPr lang="ja-JP" altLang="en-US" sz="3200" i="1">
                          <a:solidFill>
                            <a:srgbClr val="000000"/>
                          </a:solidFill>
                          <a:latin typeface="Cambria Math" panose="02040503050406030204" pitchFamily="18" charset="0"/>
                        </a:rPr>
                        <m:t>&lt;</m:t>
                      </m:r>
                      <m:r>
                        <a:rPr lang="ja-JP" altLang="en-US" sz="3200" i="1">
                          <a:solidFill>
                            <a:srgbClr val="000000"/>
                          </a:solidFill>
                          <a:latin typeface="Cambria Math" panose="02040503050406030204" pitchFamily="18" charset="0"/>
                        </a:rPr>
                        <m:t>𝛽</m:t>
                      </m:r>
                    </m:oMath>
                  </m:oMathPara>
                </a14:m>
                <a:endParaRPr lang="en-US" altLang="ja-JP" sz="3200" dirty="0"/>
              </a:p>
              <a:p>
                <a:pPr marL="0" indent="0">
                  <a:lnSpc>
                    <a:spcPct val="120000"/>
                  </a:lnSpc>
                  <a:buNone/>
                </a:pPr>
                <a:r>
                  <a:rPr lang="en-US" altLang="ja-JP" sz="3200" dirty="0" err="1"/>
                  <a:t>plim</a:t>
                </a:r>
                <a:r>
                  <a:rPr lang="ja-JP" altLang="en-US" sz="3200" dirty="0"/>
                  <a:t>は</a:t>
                </a:r>
                <a:r>
                  <a:rPr lang="en-US" altLang="ja-JP" sz="3200" dirty="0"/>
                  <a:t>probability limit</a:t>
                </a:r>
                <a:r>
                  <a:rPr lang="ja-JP" altLang="en-US" sz="3200" dirty="0"/>
                  <a:t>の意味。 </a:t>
                </a:r>
                <a:r>
                  <a:rPr lang="en-US" altLang="ja-JP" sz="3200" dirty="0" err="1"/>
                  <a:t>plim</a:t>
                </a:r>
                <a:r>
                  <a:rPr lang="en-US" altLang="ja-JP" sz="3200" dirty="0"/>
                  <a:t> b</a:t>
                </a:r>
                <a:r>
                  <a:rPr lang="ja-JP" altLang="en-US" sz="3200" dirty="0"/>
                  <a:t>はサンプル数が限りなく大きくなる時の</a:t>
                </a:r>
                <a:r>
                  <a:rPr lang="en-US" altLang="ja-JP" sz="3200" dirty="0"/>
                  <a:t>b</a:t>
                </a:r>
                <a:r>
                  <a:rPr lang="ja-JP" altLang="en-US" sz="3200" dirty="0"/>
                  <a:t>の確率分布の収束値。上の式は</a:t>
                </a:r>
                <a:r>
                  <a:rPr lang="en-US" altLang="ja-JP" sz="3200" dirty="0"/>
                  <a:t>OLS</a:t>
                </a:r>
                <a:r>
                  <a:rPr lang="ja-JP" altLang="en-US" sz="3200" dirty="0"/>
                  <a:t>推定量</a:t>
                </a:r>
                <a:r>
                  <a:rPr lang="en-US" altLang="ja-JP" sz="3200" dirty="0"/>
                  <a:t>b</a:t>
                </a:r>
                <a:r>
                  <a:rPr lang="ja-JP" altLang="en-US" sz="3200" dirty="0"/>
                  <a:t>はバイアスを持つことを示している。</a:t>
                </a:r>
                <a:endParaRPr lang="en-US" altLang="ja-JP" sz="3200" dirty="0"/>
              </a:p>
              <a:p>
                <a:pPr marL="0" indent="0">
                  <a:lnSpc>
                    <a:spcPct val="120000"/>
                  </a:lnSpc>
                  <a:buNone/>
                </a:pPr>
                <a:r>
                  <a:rPr lang="en-US" altLang="ja-JP" sz="3200" dirty="0"/>
                  <a:t>OLS</a:t>
                </a:r>
                <a:r>
                  <a:rPr lang="ja-JP" altLang="en-US" sz="3200" dirty="0"/>
                  <a:t>の前提が満たされている場合には，</a:t>
                </a:r>
                <a:endParaRPr lang="en-US" altLang="ja-JP" sz="3200" dirty="0"/>
              </a:p>
              <a:p>
                <a:pPr marL="0" indent="0">
                  <a:lnSpc>
                    <a:spcPct val="120000"/>
                  </a:lnSpc>
                  <a:buNone/>
                </a:pPr>
                <a14:m>
                  <m:oMathPara xmlns:m="http://schemas.openxmlformats.org/officeDocument/2006/math">
                    <m:oMathParaPr>
                      <m:jc m:val="centerGroup"/>
                    </m:oMathParaPr>
                    <m:oMath xmlns:m="http://schemas.openxmlformats.org/officeDocument/2006/math">
                      <m:r>
                        <m:rPr>
                          <m:sty m:val="p"/>
                        </m:rPr>
                        <a:rPr lang="en-US" altLang="ja-JP" sz="3200" b="0" i="0" smtClean="0">
                          <a:latin typeface="Cambria Math" panose="02040503050406030204" pitchFamily="18" charset="0"/>
                        </a:rPr>
                        <m:t>E</m:t>
                      </m:r>
                      <m:d>
                        <m:dPr>
                          <m:ctrlPr>
                            <a:rPr lang="en-US" altLang="ja-JP" sz="3200" b="0" i="1" smtClean="0">
                              <a:latin typeface="Cambria Math" panose="02040503050406030204" pitchFamily="18" charset="0"/>
                            </a:rPr>
                          </m:ctrlPr>
                        </m:dPr>
                        <m:e>
                          <m:r>
                            <a:rPr lang="en-US" altLang="ja-JP" sz="3200" b="0" i="1" smtClean="0">
                              <a:latin typeface="Cambria Math" panose="02040503050406030204" pitchFamily="18" charset="0"/>
                            </a:rPr>
                            <m:t>𝑏</m:t>
                          </m:r>
                        </m:e>
                      </m:d>
                      <m:r>
                        <a:rPr lang="en-US" altLang="ja-JP" sz="3200" b="0" i="1" smtClean="0">
                          <a:latin typeface="Cambria Math" panose="02040503050406030204" pitchFamily="18" charset="0"/>
                        </a:rPr>
                        <m:t>=</m:t>
                      </m:r>
                      <m:r>
                        <a:rPr lang="ja-JP" altLang="en-US" sz="3200" b="0" i="1" smtClean="0">
                          <a:latin typeface="Cambria Math" panose="02040503050406030204" pitchFamily="18" charset="0"/>
                        </a:rPr>
                        <m:t>𝛽</m:t>
                      </m:r>
                      <m:r>
                        <a:rPr lang="en-US" altLang="ja-JP" sz="3200" b="0" i="1" smtClean="0">
                          <a:latin typeface="Cambria Math" panose="02040503050406030204" pitchFamily="18" charset="0"/>
                        </a:rPr>
                        <m:t>, </m:t>
                      </m:r>
                      <m:r>
                        <a:rPr lang="en-US" altLang="ja-JP" sz="3200" b="0" i="0" smtClean="0">
                          <a:latin typeface="Cambria Math" panose="02040503050406030204" pitchFamily="18" charset="0"/>
                        </a:rPr>
                        <m:t> </m:t>
                      </m:r>
                      <m:r>
                        <m:rPr>
                          <m:sty m:val="p"/>
                        </m:rPr>
                        <a:rPr lang="en-US" altLang="ja-JP" sz="3200" b="0" i="0" smtClean="0">
                          <a:latin typeface="Cambria Math" panose="02040503050406030204" pitchFamily="18" charset="0"/>
                        </a:rPr>
                        <m:t>var</m:t>
                      </m:r>
                      <m:d>
                        <m:dPr>
                          <m:ctrlPr>
                            <a:rPr lang="en-US" altLang="ja-JP" sz="3200" b="0" i="1" smtClean="0">
                              <a:latin typeface="Cambria Math" panose="02040503050406030204" pitchFamily="18" charset="0"/>
                            </a:rPr>
                          </m:ctrlPr>
                        </m:dPr>
                        <m:e>
                          <m:r>
                            <a:rPr lang="en-US" altLang="ja-JP" sz="3200" b="0" i="1" smtClean="0">
                              <a:latin typeface="Cambria Math" panose="02040503050406030204" pitchFamily="18" charset="0"/>
                            </a:rPr>
                            <m:t>𝑏</m:t>
                          </m:r>
                        </m:e>
                      </m:d>
                      <m:r>
                        <a:rPr lang="en-US" altLang="ja-JP" sz="3200" b="0" i="1" smtClean="0">
                          <a:latin typeface="Cambria Math" panose="02040503050406030204" pitchFamily="18" charset="0"/>
                        </a:rPr>
                        <m:t>=</m:t>
                      </m:r>
                      <m:f>
                        <m:fPr>
                          <m:type m:val="lin"/>
                          <m:ctrlPr>
                            <a:rPr lang="en-US" altLang="ja-JP" sz="3200" b="0" i="1" smtClean="0">
                              <a:latin typeface="Cambria Math" panose="02040503050406030204" pitchFamily="18" charset="0"/>
                            </a:rPr>
                          </m:ctrlPr>
                        </m:fPr>
                        <m:num>
                          <m:sSup>
                            <m:sSupPr>
                              <m:ctrlPr>
                                <a:rPr lang="en-US" altLang="ja-JP" sz="3200" b="0" i="1" smtClean="0">
                                  <a:latin typeface="Cambria Math" panose="02040503050406030204" pitchFamily="18" charset="0"/>
                                </a:rPr>
                              </m:ctrlPr>
                            </m:sSupPr>
                            <m:e>
                              <m:r>
                                <a:rPr lang="ja-JP" altLang="en-US" sz="3200" b="0" i="1" smtClean="0">
                                  <a:latin typeface="Cambria Math" panose="02040503050406030204" pitchFamily="18" charset="0"/>
                                </a:rPr>
                                <m:t>𝜎</m:t>
                              </m:r>
                            </m:e>
                            <m:sup>
                              <m:r>
                                <a:rPr lang="en-US" altLang="ja-JP" sz="3200" b="0" i="1" smtClean="0">
                                  <a:latin typeface="Cambria Math" panose="02040503050406030204" pitchFamily="18" charset="0"/>
                                </a:rPr>
                                <m:t>2</m:t>
                              </m:r>
                            </m:sup>
                          </m:sSup>
                        </m:num>
                        <m:den>
                          <m:sSub>
                            <m:sSubPr>
                              <m:ctrlPr>
                                <a:rPr lang="en-US" altLang="ja-JP" sz="3200" b="0" i="1" smtClean="0">
                                  <a:latin typeface="Cambria Math" panose="02040503050406030204" pitchFamily="18" charset="0"/>
                                </a:rPr>
                              </m:ctrlPr>
                            </m:sSubPr>
                            <m:e>
                              <m:r>
                                <a:rPr lang="en-US" altLang="ja-JP" sz="3200" b="0" i="1" smtClean="0">
                                  <a:latin typeface="Cambria Math" panose="02040503050406030204" pitchFamily="18" charset="0"/>
                                </a:rPr>
                                <m:t>𝑆</m:t>
                              </m:r>
                            </m:e>
                            <m:sub>
                              <m:r>
                                <a:rPr lang="en-US" altLang="ja-JP" sz="3200" b="0" i="1" smtClean="0">
                                  <a:latin typeface="Cambria Math" panose="02040503050406030204" pitchFamily="18" charset="0"/>
                                </a:rPr>
                                <m:t>𝑥𝑥</m:t>
                              </m:r>
                            </m:sub>
                          </m:sSub>
                          <m:r>
                            <a:rPr lang="en-US" altLang="ja-JP" sz="3200" b="0" i="1" smtClean="0">
                              <a:latin typeface="Cambria Math" panose="02040503050406030204" pitchFamily="18" charset="0"/>
                              <a:ea typeface="Cambria Math" panose="02040503050406030204" pitchFamily="18" charset="0"/>
                            </a:rPr>
                            <m:t>→0</m:t>
                          </m:r>
                        </m:den>
                      </m:f>
                      <m:r>
                        <a:rPr lang="en-US" altLang="ja-JP" sz="3200" i="1">
                          <a:latin typeface="Cambria Math" panose="02040503050406030204" pitchFamily="18" charset="0"/>
                        </a:rPr>
                        <m:t> (</m:t>
                      </m:r>
                      <m:r>
                        <a:rPr lang="en-US" altLang="ja-JP" sz="3200" i="1">
                          <a:latin typeface="Cambria Math" panose="02040503050406030204" pitchFamily="18" charset="0"/>
                        </a:rPr>
                        <m:t>𝑎𝑠</m:t>
                      </m:r>
                      <m:r>
                        <a:rPr lang="en-US" altLang="ja-JP" sz="3200" i="1">
                          <a:latin typeface="Cambria Math" panose="02040503050406030204" pitchFamily="18" charset="0"/>
                        </a:rPr>
                        <m:t> </m:t>
                      </m:r>
                      <m:r>
                        <a:rPr lang="en-US" altLang="ja-JP" sz="3200" i="1">
                          <a:latin typeface="Cambria Math" panose="02040503050406030204" pitchFamily="18" charset="0"/>
                        </a:rPr>
                        <m:t>𝑛</m:t>
                      </m:r>
                      <m:r>
                        <a:rPr lang="en-US" altLang="ja-JP" sz="3200" i="1">
                          <a:latin typeface="Cambria Math" panose="02040503050406030204" pitchFamily="18" charset="0"/>
                          <a:ea typeface="Cambria Math" panose="02040503050406030204" pitchFamily="18" charset="0"/>
                        </a:rPr>
                        <m:t>→∞)</m:t>
                      </m:r>
                    </m:oMath>
                  </m:oMathPara>
                </a14:m>
                <a:endParaRPr lang="en-US" altLang="ja-JP" sz="3200" dirty="0"/>
              </a:p>
              <a:p>
                <a:pPr marL="0" indent="0">
                  <a:lnSpc>
                    <a:spcPct val="120000"/>
                  </a:lnSpc>
                  <a:buNone/>
                </a:pPr>
                <a:r>
                  <a:rPr lang="ja-JP" altLang="en-US" sz="3200" dirty="0"/>
                  <a:t>が成り立つので，</a:t>
                </a:r>
                <a14:m>
                  <m:oMath xmlns:m="http://schemas.openxmlformats.org/officeDocument/2006/math">
                    <m:r>
                      <m:rPr>
                        <m:sty m:val="p"/>
                      </m:rPr>
                      <a:rPr lang="en-US" altLang="ja-JP" sz="3200" b="0" i="0" smtClean="0">
                        <a:latin typeface="Cambria Math" panose="02040503050406030204" pitchFamily="18" charset="0"/>
                      </a:rPr>
                      <m:t>plim</m:t>
                    </m:r>
                    <m:r>
                      <a:rPr lang="en-US" altLang="ja-JP" sz="3200" b="0" i="1" smtClean="0">
                        <a:latin typeface="Cambria Math" panose="02040503050406030204" pitchFamily="18" charset="0"/>
                      </a:rPr>
                      <m:t> </m:t>
                    </m:r>
                    <m:r>
                      <a:rPr lang="en-US" altLang="ja-JP" sz="3200" b="0" i="1" smtClean="0">
                        <a:latin typeface="Cambria Math" panose="02040503050406030204" pitchFamily="18" charset="0"/>
                      </a:rPr>
                      <m:t>𝑏</m:t>
                    </m:r>
                    <m:r>
                      <a:rPr lang="en-US" altLang="ja-JP" sz="3200" b="0" i="1" smtClean="0">
                        <a:latin typeface="Cambria Math" panose="02040503050406030204" pitchFamily="18" charset="0"/>
                      </a:rPr>
                      <m:t>=</m:t>
                    </m:r>
                    <m:r>
                      <a:rPr lang="ja-JP" altLang="en-US" sz="3200" b="0" i="1" smtClean="0">
                        <a:latin typeface="Cambria Math" panose="02040503050406030204" pitchFamily="18" charset="0"/>
                      </a:rPr>
                      <m:t>𝛽</m:t>
                    </m:r>
                  </m:oMath>
                </a14:m>
                <a:r>
                  <a:rPr lang="ja-JP" altLang="en-US" sz="3200" dirty="0"/>
                  <a:t>が成り立つ（一致性 </a:t>
                </a:r>
                <a:r>
                  <a:rPr lang="en-US" altLang="ja-JP" sz="3200" dirty="0"/>
                  <a:t>consistency</a:t>
                </a:r>
                <a:r>
                  <a:rPr lang="ja-JP" altLang="en-US" sz="3200" dirty="0"/>
                  <a:t>があるという）</a:t>
                </a:r>
                <a:endParaRPr lang="en-US" altLang="ja-JP" sz="2800" dirty="0"/>
              </a:p>
            </p:txBody>
          </p:sp>
        </mc:Choice>
        <mc:Fallback xmlns="">
          <p:sp>
            <p:nvSpPr>
              <p:cNvPr id="7171" name="Rectangle 3"/>
              <p:cNvSpPr>
                <a:spLocks noGrp="1" noRot="1" noChangeAspect="1" noMove="1" noResize="1" noEditPoints="1" noAdjustHandles="1" noChangeArrowheads="1" noChangeShapeType="1" noTextEdit="1"/>
              </p:cNvSpPr>
              <p:nvPr>
                <p:ph type="body" sz="half" idx="1"/>
              </p:nvPr>
            </p:nvSpPr>
            <p:spPr>
              <a:xfrm>
                <a:off x="457200" y="1052736"/>
                <a:ext cx="8229600" cy="5530626"/>
              </a:xfrm>
              <a:blipFill>
                <a:blip r:embed="rId2"/>
                <a:stretch>
                  <a:fillRect l="-593" t="-772" r="-593"/>
                </a:stretch>
              </a:blipFill>
            </p:spPr>
            <p:txBody>
              <a:bodyPr/>
              <a:lstStyle/>
              <a:p>
                <a:r>
                  <a:rPr lang="ja-JP" alt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説明変数の誤差</a:t>
            </a:r>
            <a:r>
              <a:rPr lang="en-US" altLang="ja-JP"/>
              <a:t>(3)</a:t>
            </a:r>
          </a:p>
        </p:txBody>
      </p:sp>
      <mc:AlternateContent xmlns:mc="http://schemas.openxmlformats.org/markup-compatibility/2006" xmlns:a14="http://schemas.microsoft.com/office/drawing/2010/main">
        <mc:Choice Requires="a14">
          <p:sp>
            <p:nvSpPr>
              <p:cNvPr id="8195" name="Rectangle 3"/>
              <p:cNvSpPr>
                <a:spLocks noGrp="1" noChangeArrowheads="1"/>
              </p:cNvSpPr>
              <p:nvPr>
                <p:ph type="body" sz="half" idx="1"/>
              </p:nvPr>
            </p:nvSpPr>
            <p:spPr>
              <a:xfrm>
                <a:off x="457200" y="1600200"/>
                <a:ext cx="8435280" cy="5133109"/>
              </a:xfrm>
            </p:spPr>
            <p:txBody>
              <a:bodyPr>
                <a:normAutofit fontScale="92500" lnSpcReduction="10000"/>
              </a:bodyPr>
              <a:lstStyle/>
              <a:p>
                <a:pPr marL="0" indent="0">
                  <a:lnSpc>
                    <a:spcPct val="100000"/>
                  </a:lnSpc>
                  <a:buNone/>
                </a:pPr>
                <a:r>
                  <a:rPr lang="ja-JP" altLang="en-US" sz="2600" dirty="0"/>
                  <a:t>例）恒常所得仮説</a:t>
                </a:r>
                <a:endParaRPr lang="en-US" altLang="ja-JP" sz="2600" dirty="0"/>
              </a:p>
              <a:p>
                <a:pPr marL="0" indent="0" algn="ctr">
                  <a:lnSpc>
                    <a:spcPct val="100000"/>
                  </a:lnSpc>
                  <a:buNone/>
                </a:pPr>
                <a14:m>
                  <m:oMathPara xmlns:m="http://schemas.openxmlformats.org/officeDocument/2006/math">
                    <m:oMathParaPr>
                      <m:jc m:val="centerGroup"/>
                    </m:oMathParaPr>
                    <m:oMath xmlns:m="http://schemas.openxmlformats.org/officeDocument/2006/math">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𝐶</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𝑘</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𝑃</m:t>
                          </m:r>
                        </m:sup>
                      </m:sSubSup>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oMath>
                  </m:oMathPara>
                </a14:m>
                <a:endParaRPr lang="en-US" altLang="ja-JP" sz="2400" i="1" dirty="0">
                  <a:solidFill>
                    <a:srgbClr val="000000"/>
                  </a:solidFill>
                  <a:latin typeface="Cambria Math" panose="02040503050406030204" pitchFamily="18" charset="0"/>
                </a:endParaRPr>
              </a:p>
              <a:p>
                <a:pPr marL="0" indent="0" algn="ctr">
                  <a:lnSpc>
                    <a:spcPct val="100000"/>
                  </a:lnSpc>
                  <a:buNone/>
                </a:pPr>
                <a:r>
                  <a:rPr lang="en-US" altLang="ja-JP" sz="2400" dirty="0">
                    <a:solidFill>
                      <a:srgbClr val="000000"/>
                    </a:solidFill>
                  </a:rPr>
                  <a:t>			</a:t>
                </a:r>
                <a14:m>
                  <m:oMath xmlns:m="http://schemas.openxmlformats.org/officeDocument/2006/math">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𝑃</m:t>
                        </m:r>
                      </m:sup>
                    </m:sSubSup>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𝑇</m:t>
                        </m:r>
                      </m:sup>
                    </m:sSubSup>
                  </m:oMath>
                </a14:m>
                <a:r>
                  <a:rPr lang="en-US" altLang="ja-JP" sz="2400" i="1" dirty="0">
                    <a:solidFill>
                      <a:srgbClr val="000000"/>
                    </a:solidFill>
                    <a:latin typeface="Cambria Math" panose="02040503050406030204" pitchFamily="18" charset="0"/>
                  </a:rPr>
                  <a:t>				 </a:t>
                </a:r>
                <a:br>
                  <a:rPr lang="ja-JP" altLang="en-US" sz="2400" i="1" dirty="0">
                    <a:solidFill>
                      <a:srgbClr val="000000"/>
                    </a:solidFill>
                    <a:latin typeface="Cambria Math" panose="02040503050406030204" pitchFamily="18" charset="0"/>
                  </a:rPr>
                </a:br>
                <a14:m>
                  <m:oMathPara xmlns:m="http://schemas.openxmlformats.org/officeDocument/2006/math">
                    <m:oMathParaPr>
                      <m:jc m:val="centerGroup"/>
                    </m:oMathParaPr>
                    <m:oMath xmlns:m="http://schemas.openxmlformats.org/officeDocument/2006/math">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E</m:t>
                          </m:r>
                        </m:fName>
                        <m:e>
                          <m:d>
                            <m:dPr>
                              <m:begChr m:val="["/>
                              <m:endChr m:val="]"/>
                              <m:ctrlPr>
                                <a:rPr lang="ja-JP" altLang="en-US" sz="2400" i="1">
                                  <a:solidFill>
                                    <a:srgbClr val="000000"/>
                                  </a:solidFill>
                                  <a:latin typeface="Cambria Math" panose="02040503050406030204" pitchFamily="18" charset="0"/>
                                </a:rPr>
                              </m:ctrlPr>
                            </m:dPr>
                            <m:e>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𝑇</m:t>
                                  </m:r>
                                </m:sup>
                              </m:sSubSup>
                            </m:e>
                          </m:d>
                        </m:e>
                      </m:func>
                      <m:r>
                        <a:rPr lang="ja-JP" altLang="en-US" sz="2400" i="1">
                          <a:solidFill>
                            <a:srgbClr val="000000"/>
                          </a:solidFill>
                          <a:latin typeface="Cambria Math" panose="02040503050406030204" pitchFamily="18" charset="0"/>
                        </a:rPr>
                        <m:t>=0,</m:t>
                      </m:r>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d>
                            <m:dPr>
                              <m:ctrlPr>
                                <a:rPr lang="ja-JP" altLang="en-US" sz="2400" i="1">
                                  <a:solidFill>
                                    <a:srgbClr val="000000"/>
                                  </a:solidFill>
                                  <a:latin typeface="Cambria Math" panose="02040503050406030204" pitchFamily="18" charset="0"/>
                                </a:rPr>
                              </m:ctrlPr>
                            </m:dPr>
                            <m:e>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𝑃</m:t>
                                  </m:r>
                                </m:sup>
                              </m:sSubSup>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𝑇</m:t>
                                  </m:r>
                                </m:sup>
                              </m:sSubSup>
                            </m:e>
                          </m:d>
                        </m:e>
                      </m:func>
                      <m:r>
                        <a:rPr lang="ja-JP" altLang="en-US" sz="2400" i="1">
                          <a:solidFill>
                            <a:srgbClr val="000000"/>
                          </a:solidFill>
                          <a:latin typeface="Cambria Math" panose="02040503050406030204" pitchFamily="18" charset="0"/>
                        </a:rPr>
                        <m:t>=</m:t>
                      </m:r>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d>
                            <m:dPr>
                              <m:ctrlPr>
                                <a:rPr lang="ja-JP" altLang="en-US" sz="2400" i="1">
                                  <a:solidFill>
                                    <a:srgbClr val="000000"/>
                                  </a:solidFill>
                                  <a:latin typeface="Cambria Math" panose="02040503050406030204" pitchFamily="18" charset="0"/>
                                </a:rPr>
                              </m:ctrlPr>
                            </m:dPr>
                            <m:e>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𝑇</m:t>
                                  </m:r>
                                </m:sup>
                              </m:sSubSup>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e>
                          </m:d>
                        </m:e>
                      </m:func>
                      <m:r>
                        <a:rPr lang="ja-JP" altLang="en-US" sz="2400" i="1">
                          <a:solidFill>
                            <a:srgbClr val="000000"/>
                          </a:solidFill>
                          <a:latin typeface="Cambria Math" panose="02040503050406030204" pitchFamily="18" charset="0"/>
                        </a:rPr>
                        <m:t>=0</m:t>
                      </m:r>
                    </m:oMath>
                  </m:oMathPara>
                </a14:m>
                <a:endParaRPr lang="ja-JP" altLang="en-US" sz="2400" dirty="0"/>
              </a:p>
              <a:p>
                <a:pPr marL="342900" lvl="1" indent="0">
                  <a:lnSpc>
                    <a:spcPct val="100000"/>
                  </a:lnSpc>
                  <a:spcBef>
                    <a:spcPct val="50000"/>
                  </a:spcBef>
                  <a:buNone/>
                </a:pPr>
                <a:r>
                  <a:rPr lang="en-US" altLang="ja-JP" sz="1900" i="1" dirty="0">
                    <a:latin typeface="Times New Roman" panose="02020603050405020304" pitchFamily="18" charset="0"/>
                    <a:cs typeface="Times New Roman" panose="02020603050405020304" pitchFamily="18" charset="0"/>
                  </a:rPr>
                  <a:t>Y</a:t>
                </a:r>
                <a:r>
                  <a:rPr lang="ja-JP" altLang="en-US" sz="1900" dirty="0">
                    <a:latin typeface="Times New Roman" panose="02020603050405020304" pitchFamily="18" charset="0"/>
                    <a:cs typeface="Times New Roman" panose="02020603050405020304" pitchFamily="18" charset="0"/>
                  </a:rPr>
                  <a:t>：観察される所得</a:t>
                </a:r>
                <a:endParaRPr lang="en-US" altLang="ja-JP" sz="1900" dirty="0">
                  <a:latin typeface="Times New Roman" panose="02020603050405020304" pitchFamily="18" charset="0"/>
                  <a:cs typeface="Times New Roman" panose="02020603050405020304" pitchFamily="18" charset="0"/>
                </a:endParaRPr>
              </a:p>
              <a:p>
                <a:pPr marL="342900" lvl="1" indent="0">
                  <a:lnSpc>
                    <a:spcPct val="100000"/>
                  </a:lnSpc>
                  <a:spcBef>
                    <a:spcPct val="50000"/>
                  </a:spcBef>
                  <a:buNone/>
                </a:pPr>
                <a:r>
                  <a:rPr lang="en-US" altLang="ja-JP" sz="1900" i="1" dirty="0">
                    <a:latin typeface="Times New Roman" panose="02020603050405020304" pitchFamily="18" charset="0"/>
                    <a:cs typeface="Times New Roman" panose="02020603050405020304" pitchFamily="18" charset="0"/>
                  </a:rPr>
                  <a:t>Y</a:t>
                </a:r>
                <a:r>
                  <a:rPr lang="en-US" altLang="ja-JP" sz="1900" i="1" baseline="30000" dirty="0">
                    <a:latin typeface="Times New Roman" panose="02020603050405020304" pitchFamily="18" charset="0"/>
                    <a:cs typeface="Times New Roman" panose="02020603050405020304" pitchFamily="18" charset="0"/>
                  </a:rPr>
                  <a:t>P</a:t>
                </a:r>
                <a:r>
                  <a:rPr lang="en-US" altLang="ja-JP" sz="1900" dirty="0">
                    <a:latin typeface="Times New Roman" panose="02020603050405020304" pitchFamily="18" charset="0"/>
                    <a:cs typeface="Times New Roman" panose="02020603050405020304" pitchFamily="18" charset="0"/>
                  </a:rPr>
                  <a:t>: </a:t>
                </a:r>
                <a:r>
                  <a:rPr lang="ja-JP" altLang="en-US" sz="1900" dirty="0">
                    <a:latin typeface="Times New Roman" panose="02020603050405020304" pitchFamily="18" charset="0"/>
                    <a:cs typeface="Times New Roman" panose="02020603050405020304" pitchFamily="18" charset="0"/>
                  </a:rPr>
                  <a:t>恒常所得（観察不可能）</a:t>
                </a:r>
                <a:endParaRPr lang="en-US" altLang="ja-JP" sz="1900" dirty="0">
                  <a:latin typeface="Times New Roman" panose="02020603050405020304" pitchFamily="18" charset="0"/>
                  <a:cs typeface="Times New Roman" panose="02020603050405020304" pitchFamily="18" charset="0"/>
                </a:endParaRPr>
              </a:p>
              <a:p>
                <a:pPr marL="342900" lvl="1" indent="0">
                  <a:lnSpc>
                    <a:spcPct val="100000"/>
                  </a:lnSpc>
                  <a:spcBef>
                    <a:spcPct val="50000"/>
                  </a:spcBef>
                  <a:buNone/>
                </a:pPr>
                <a:r>
                  <a:rPr lang="en-US" altLang="ja-JP" sz="1900" i="1" dirty="0">
                    <a:latin typeface="Times New Roman" panose="02020603050405020304" pitchFamily="18" charset="0"/>
                    <a:cs typeface="Times New Roman" panose="02020603050405020304" pitchFamily="18" charset="0"/>
                  </a:rPr>
                  <a:t>Y</a:t>
                </a:r>
                <a:r>
                  <a:rPr lang="en-US" altLang="ja-JP" sz="1900" i="1" baseline="30000" dirty="0">
                    <a:latin typeface="Times New Roman" panose="02020603050405020304" pitchFamily="18" charset="0"/>
                    <a:cs typeface="Times New Roman" panose="02020603050405020304" pitchFamily="18" charset="0"/>
                  </a:rPr>
                  <a:t>T</a:t>
                </a:r>
                <a:r>
                  <a:rPr lang="ja-JP" altLang="en-US" sz="1900" dirty="0">
                    <a:latin typeface="Times New Roman" panose="02020603050405020304" pitchFamily="18" charset="0"/>
                    <a:cs typeface="Times New Roman" panose="02020603050405020304" pitchFamily="18" charset="0"/>
                  </a:rPr>
                  <a:t>：変動所得</a:t>
                </a:r>
              </a:p>
              <a:p>
                <a:pPr>
                  <a:lnSpc>
                    <a:spcPct val="100000"/>
                  </a:lnSpc>
                  <a:spcBef>
                    <a:spcPct val="50000"/>
                  </a:spcBef>
                </a:pPr>
                <a:r>
                  <a:rPr lang="ja-JP" altLang="en-US" sz="2200" dirty="0"/>
                  <a:t>恒常所得仮説によれば，消費は</a:t>
                </a:r>
                <a:r>
                  <a:rPr lang="ja-JP" altLang="en-US" sz="2200" dirty="0">
                    <a:latin typeface="Times New Roman" panose="02020603050405020304" pitchFamily="18" charset="0"/>
                    <a:cs typeface="Times New Roman" panose="02020603050405020304" pitchFamily="18" charset="0"/>
                  </a:rPr>
                  <a:t>観察不可能な変数である恒常所得によって決まる（</a:t>
                </a:r>
                <a:r>
                  <a:rPr lang="en-US" altLang="ja-JP" sz="2200" i="1" dirty="0">
                    <a:latin typeface="Times New Roman" panose="02020603050405020304" pitchFamily="18" charset="0"/>
                    <a:cs typeface="Times New Roman" panose="02020603050405020304" pitchFamily="18" charset="0"/>
                  </a:rPr>
                  <a:t>k</a:t>
                </a:r>
                <a:r>
                  <a:rPr lang="ja-JP" altLang="en-US" sz="2200" dirty="0">
                    <a:latin typeface="Times New Roman" panose="02020603050405020304" pitchFamily="18" charset="0"/>
                    <a:cs typeface="Times New Roman" panose="02020603050405020304" pitchFamily="18" charset="0"/>
                  </a:rPr>
                  <a:t>はほぼ</a:t>
                </a:r>
                <a:r>
                  <a:rPr lang="en-US" altLang="ja-JP" sz="2200" dirty="0">
                    <a:latin typeface="Times New Roman" panose="02020603050405020304" pitchFamily="18" charset="0"/>
                    <a:cs typeface="Times New Roman" panose="02020603050405020304" pitchFamily="18" charset="0"/>
                  </a:rPr>
                  <a:t>1</a:t>
                </a:r>
                <a:r>
                  <a:rPr lang="ja-JP" altLang="en-US" sz="2200" dirty="0">
                    <a:latin typeface="Times New Roman" panose="02020603050405020304" pitchFamily="18" charset="0"/>
                    <a:cs typeface="Times New Roman" panose="02020603050405020304" pitchFamily="18" charset="0"/>
                  </a:rPr>
                  <a:t>に近い）。</a:t>
                </a:r>
                <a:endParaRPr lang="en-US" altLang="ja-JP" sz="2200" dirty="0">
                  <a:latin typeface="Times New Roman" panose="02020603050405020304" pitchFamily="18" charset="0"/>
                  <a:cs typeface="Times New Roman" panose="02020603050405020304" pitchFamily="18" charset="0"/>
                </a:endParaRPr>
              </a:p>
              <a:p>
                <a:pPr>
                  <a:lnSpc>
                    <a:spcPct val="100000"/>
                  </a:lnSpc>
                  <a:spcBef>
                    <a:spcPct val="50000"/>
                  </a:spcBef>
                </a:pPr>
                <a:r>
                  <a:rPr lang="ja-JP" altLang="en-US" sz="2200" dirty="0">
                    <a:latin typeface="Times New Roman" panose="02020603050405020304" pitchFamily="18" charset="0"/>
                    <a:cs typeface="Times New Roman" panose="02020603050405020304" pitchFamily="18" charset="0"/>
                  </a:rPr>
                  <a:t>しかし，実際に観測できるのは</a:t>
                </a:r>
                <a:r>
                  <a:rPr lang="en-US" altLang="ja-JP" sz="2200" i="1" dirty="0">
                    <a:latin typeface="Times New Roman" panose="02020603050405020304" pitchFamily="18" charset="0"/>
                    <a:cs typeface="Times New Roman" panose="02020603050405020304" pitchFamily="18" charset="0"/>
                  </a:rPr>
                  <a:t>Y</a:t>
                </a:r>
                <a:r>
                  <a:rPr lang="ja-JP" altLang="en-US" sz="2200" dirty="0">
                    <a:latin typeface="Times New Roman" panose="02020603050405020304" pitchFamily="18" charset="0"/>
                    <a:cs typeface="Times New Roman" panose="02020603050405020304" pitchFamily="18" charset="0"/>
                  </a:rPr>
                  <a:t>で，</a:t>
                </a:r>
                <a:r>
                  <a:rPr lang="en-US" altLang="ja-JP" sz="2200" i="1" dirty="0">
                    <a:latin typeface="Times New Roman" panose="02020603050405020304" pitchFamily="18" charset="0"/>
                    <a:cs typeface="Times New Roman" panose="02020603050405020304" pitchFamily="18" charset="0"/>
                  </a:rPr>
                  <a:t>Y</a:t>
                </a:r>
                <a:r>
                  <a:rPr lang="ja-JP" altLang="en-US" sz="2200" dirty="0">
                    <a:latin typeface="Times New Roman" panose="02020603050405020304" pitchFamily="18" charset="0"/>
                    <a:cs typeface="Times New Roman" panose="02020603050405020304" pitchFamily="18" charset="0"/>
                  </a:rPr>
                  <a:t>は誤差（変動所得）を含む</a:t>
                </a:r>
              </a:p>
              <a:p>
                <a:pPr>
                  <a:lnSpc>
                    <a:spcPct val="100000"/>
                  </a:lnSpc>
                  <a:spcBef>
                    <a:spcPct val="50000"/>
                  </a:spcBef>
                </a:pPr>
                <a:r>
                  <a:rPr lang="en-US" altLang="ja-JP" sz="2200" i="1" dirty="0">
                    <a:latin typeface="Times New Roman" panose="02020603050405020304" pitchFamily="18" charset="0"/>
                    <a:cs typeface="Times New Roman" panose="02020603050405020304" pitchFamily="18" charset="0"/>
                  </a:rPr>
                  <a:t>Y</a:t>
                </a:r>
                <a:r>
                  <a:rPr lang="ja-JP" altLang="en-US" sz="2200" dirty="0">
                    <a:latin typeface="Times New Roman" panose="02020603050405020304" pitchFamily="18" charset="0"/>
                    <a:cs typeface="Times New Roman" panose="02020603050405020304" pitchFamily="18" charset="0"/>
                  </a:rPr>
                  <a:t>を説明変数にして消費関数を推計すると，消費性向はケインズ型</a:t>
                </a:r>
                <a:r>
                  <a:rPr lang="ja-JP" altLang="en-US" sz="2200" dirty="0"/>
                  <a:t>消費関数の消費性向（</a:t>
                </a:r>
                <a:r>
                  <a:rPr lang="en-US" altLang="ja-JP" sz="2200" dirty="0"/>
                  <a:t>0.6</a:t>
                </a:r>
                <a:r>
                  <a:rPr lang="ja-JP" altLang="en-US" sz="2200" dirty="0"/>
                  <a:t>～</a:t>
                </a:r>
                <a:r>
                  <a:rPr lang="en-US" altLang="ja-JP" sz="2200" dirty="0"/>
                  <a:t>0.7)</a:t>
                </a:r>
                <a:r>
                  <a:rPr lang="ja-JP" altLang="en-US" sz="2200" dirty="0"/>
                  <a:t>に近い値が推定されてしまう。しかし，それはケインズ型消費関数が妥当だということを意味するものではない。</a:t>
                </a:r>
              </a:p>
              <a:p>
                <a:pPr marL="0" indent="0">
                  <a:buNone/>
                </a:pPr>
                <a:endParaRPr lang="en-US" altLang="ja-JP" sz="2800" dirty="0"/>
              </a:p>
            </p:txBody>
          </p:sp>
        </mc:Choice>
        <mc:Fallback xmlns="">
          <p:sp>
            <p:nvSpPr>
              <p:cNvPr id="8195" name="Rectangle 3"/>
              <p:cNvSpPr>
                <a:spLocks noGrp="1" noRot="1" noChangeAspect="1" noMove="1" noResize="1" noEditPoints="1" noAdjustHandles="1" noChangeArrowheads="1" noChangeShapeType="1" noTextEdit="1"/>
              </p:cNvSpPr>
              <p:nvPr>
                <p:ph type="body" sz="half" idx="1"/>
              </p:nvPr>
            </p:nvSpPr>
            <p:spPr>
              <a:xfrm>
                <a:off x="457200" y="1600200"/>
                <a:ext cx="8435280" cy="5133109"/>
              </a:xfrm>
              <a:blipFill>
                <a:blip r:embed="rId2"/>
                <a:stretch>
                  <a:fillRect l="-1084" t="-1544" r="-1228"/>
                </a:stretch>
              </a:blipFill>
            </p:spPr>
            <p:txBody>
              <a:bodyPr/>
              <a:lstStyle/>
              <a:p>
                <a:r>
                  <a:rPr lang="ja-JP" alt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dirty="0"/>
              <a:t>連立方程式モデル（説明変数の内生性）</a:t>
            </a:r>
          </a:p>
        </p:txBody>
      </p:sp>
      <mc:AlternateContent xmlns:mc="http://schemas.openxmlformats.org/markup-compatibility/2006" xmlns:a14="http://schemas.microsoft.com/office/drawing/2010/main">
        <mc:Choice Requires="a14">
          <p:sp>
            <p:nvSpPr>
              <p:cNvPr id="9219" name="Rectangle 3"/>
              <p:cNvSpPr>
                <a:spLocks noGrp="1" noChangeArrowheads="1"/>
              </p:cNvSpPr>
              <p:nvPr>
                <p:ph type="body" sz="half" idx="1"/>
              </p:nvPr>
            </p:nvSpPr>
            <p:spPr>
              <a:xfrm>
                <a:off x="457200" y="1340768"/>
                <a:ext cx="8435280" cy="5400600"/>
              </a:xfrm>
            </p:spPr>
            <p:txBody>
              <a:bodyPr>
                <a:normAutofit fontScale="92500" lnSpcReduction="20000"/>
              </a:bodyPr>
              <a:lstStyle/>
              <a:p>
                <a:pPr marL="0" indent="0">
                  <a:lnSpc>
                    <a:spcPct val="110000"/>
                  </a:lnSpc>
                  <a:buNone/>
                </a:pPr>
                <a:r>
                  <a:rPr lang="ja-JP" altLang="en-US" sz="2400" dirty="0"/>
                  <a:t>例）</a:t>
                </a:r>
                <a:r>
                  <a:rPr lang="en-US" altLang="ja-JP" sz="2400" dirty="0"/>
                  <a:t>Keynes</a:t>
                </a:r>
                <a:r>
                  <a:rPr lang="ja-JP" altLang="en-US" sz="2400" dirty="0"/>
                  <a:t>型マクロモデルを考える</a:t>
                </a:r>
              </a:p>
              <a:p>
                <a:pPr>
                  <a:lnSpc>
                    <a:spcPct val="110000"/>
                  </a:lnSpc>
                </a:pPr>
                <a:endParaRPr lang="ja-JP" altLang="en-US" sz="2400" dirty="0"/>
              </a:p>
              <a:p>
                <a:pPr lvl="1" algn="ctr">
                  <a:lnSpc>
                    <a:spcPct val="110000"/>
                  </a:lnSpc>
                  <a:buNone/>
                </a:pPr>
                <a14:m>
                  <m:oMath xmlns:m="http://schemas.openxmlformats.org/officeDocument/2006/math">
                    <m:r>
                      <a:rPr lang="ja-JP" altLang="en-US" sz="2400" i="1">
                        <a:solidFill>
                          <a:srgbClr val="000000"/>
                        </a:solidFill>
                        <a:latin typeface="Cambria Math" panose="02040503050406030204" pitchFamily="18" charset="0"/>
                      </a:rPr>
                      <m:t>𝐶</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r>
                      <a:rPr lang="ja-JP" altLang="en-US" sz="2400" i="1">
                        <a:solidFill>
                          <a:srgbClr val="000000"/>
                        </a:solidFill>
                        <a:latin typeface="Cambria Math" panose="02040503050406030204" pitchFamily="18" charset="0"/>
                      </a:rPr>
                      <m:t>𝑌</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𝑢</m:t>
                    </m:r>
                  </m:oMath>
                </a14:m>
                <a:r>
                  <a:rPr lang="en-US" altLang="ja-JP" sz="2400" i="1" dirty="0">
                    <a:solidFill>
                      <a:srgbClr val="000000"/>
                    </a:solidFill>
                    <a:latin typeface="Cambria Math" panose="02040503050406030204" pitchFamily="18" charset="0"/>
                  </a:rPr>
                  <a:t>		</a:t>
                </a:r>
                <a:r>
                  <a:rPr lang="en-US" altLang="ja-JP" sz="2400" dirty="0">
                    <a:solidFill>
                      <a:srgbClr val="000000"/>
                    </a:solidFill>
                    <a:latin typeface="Times New Roman" panose="02020603050405020304" pitchFamily="18" charset="0"/>
                    <a:cs typeface="Times New Roman" panose="02020603050405020304" pitchFamily="18" charset="0"/>
                  </a:rPr>
                  <a:t>(1)</a:t>
                </a:r>
                <a:br>
                  <a:rPr lang="ja-JP" altLang="en-US" sz="2400" i="1" dirty="0">
                    <a:solidFill>
                      <a:srgbClr val="000000"/>
                    </a:solidFill>
                    <a:latin typeface="Cambria Math" panose="02040503050406030204" pitchFamily="18" charset="0"/>
                  </a:rPr>
                </a:br>
                <a14:m>
                  <m:oMath xmlns:m="http://schemas.openxmlformats.org/officeDocument/2006/math">
                    <m:r>
                      <a:rPr lang="ja-JP" altLang="en-US" sz="2400" i="1">
                        <a:solidFill>
                          <a:srgbClr val="000000"/>
                        </a:solidFill>
                        <a:latin typeface="Cambria Math" panose="02040503050406030204" pitchFamily="18" charset="0"/>
                      </a:rPr>
                      <m:t>𝑌</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𝐶</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𝐺</m:t>
                    </m:r>
                  </m:oMath>
                </a14:m>
                <a:r>
                  <a:rPr lang="en-US" altLang="ja-JP" sz="2400" dirty="0"/>
                  <a:t>			</a:t>
                </a:r>
                <a:r>
                  <a:rPr lang="en-US" altLang="ja-JP" sz="2400" dirty="0">
                    <a:latin typeface="Times New Roman" panose="02020603050405020304" pitchFamily="18" charset="0"/>
                    <a:cs typeface="Times New Roman" panose="02020603050405020304" pitchFamily="18" charset="0"/>
                  </a:rPr>
                  <a:t>(2)</a:t>
                </a:r>
              </a:p>
              <a:p>
                <a:pPr marL="0" lvl="1" indent="0">
                  <a:lnSpc>
                    <a:spcPct val="110000"/>
                  </a:lnSpc>
                  <a:buNone/>
                </a:pPr>
                <a:endParaRPr lang="en-US" altLang="ja-JP" sz="2400" dirty="0"/>
              </a:p>
              <a:p>
                <a:pPr marL="0" lvl="1" indent="0">
                  <a:lnSpc>
                    <a:spcPct val="110000"/>
                  </a:lnSpc>
                  <a:buNone/>
                </a:pPr>
                <a:r>
                  <a:rPr lang="ja-JP" altLang="en-US" sz="2400" dirty="0"/>
                  <a:t>上のモデルから</a:t>
                </a:r>
                <a:r>
                  <a:rPr lang="en-US" altLang="ja-JP" sz="2400" i="1" dirty="0">
                    <a:latin typeface="Times New Roman" panose="02020603050405020304" pitchFamily="18" charset="0"/>
                    <a:cs typeface="Times New Roman" panose="02020603050405020304" pitchFamily="18" charset="0"/>
                  </a:rPr>
                  <a:t>Y</a:t>
                </a:r>
                <a:r>
                  <a:rPr lang="ja-JP" altLang="en-US" sz="2400" dirty="0"/>
                  <a:t>の均衡値を求めると</a:t>
                </a:r>
                <a:endParaRPr lang="en-US" altLang="ja-JP" sz="2400" dirty="0"/>
              </a:p>
              <a:p>
                <a:pPr lvl="1" algn="ctr">
                  <a:lnSpc>
                    <a:spcPct val="110000"/>
                  </a:lnSpc>
                  <a:buNone/>
                </a:pPr>
                <a14:m>
                  <m:oMath xmlns:m="http://schemas.openxmlformats.org/officeDocument/2006/math">
                    <m:r>
                      <a:rPr lang="ja-JP" altLang="en-US" sz="2400" i="1">
                        <a:solidFill>
                          <a:srgbClr val="000000"/>
                        </a:solidFill>
                        <a:latin typeface="Cambria Math" panose="02040503050406030204" pitchFamily="18" charset="0"/>
                      </a:rPr>
                      <m:t>𝑌</m:t>
                    </m:r>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1</m:t>
                        </m:r>
                      </m:num>
                      <m:den>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𝛽</m:t>
                        </m:r>
                      </m:den>
                    </m:f>
                    <m:d>
                      <m:dPr>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𝐺</m:t>
                        </m:r>
                      </m:e>
                    </m:d>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1</m:t>
                        </m:r>
                      </m:num>
                      <m:den>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𝛽</m:t>
                        </m:r>
                      </m:den>
                    </m:f>
                    <m:r>
                      <a:rPr lang="ja-JP" altLang="en-US" sz="2400" i="1">
                        <a:solidFill>
                          <a:srgbClr val="000000"/>
                        </a:solidFill>
                        <a:latin typeface="Cambria Math" panose="02040503050406030204" pitchFamily="18" charset="0"/>
                      </a:rPr>
                      <m:t>𝑢</m:t>
                    </m:r>
                  </m:oMath>
                </a14:m>
                <a:r>
                  <a:rPr lang="en-US" altLang="ja-JP" sz="2400" dirty="0"/>
                  <a:t>		</a:t>
                </a:r>
                <a:r>
                  <a:rPr lang="en-US" altLang="ja-JP" sz="2400" dirty="0">
                    <a:latin typeface="Times New Roman" panose="02020603050405020304" pitchFamily="18" charset="0"/>
                    <a:cs typeface="Times New Roman" panose="02020603050405020304" pitchFamily="18" charset="0"/>
                  </a:rPr>
                  <a:t>(3)</a:t>
                </a:r>
                <a:endParaRPr lang="ja-JP" altLang="en-US" sz="2400" dirty="0">
                  <a:latin typeface="Times New Roman" panose="02020603050405020304" pitchFamily="18" charset="0"/>
                  <a:cs typeface="Times New Roman" panose="02020603050405020304" pitchFamily="18" charset="0"/>
                </a:endParaRPr>
              </a:p>
              <a:p>
                <a:pPr marL="0" indent="0">
                  <a:lnSpc>
                    <a:spcPct val="110000"/>
                  </a:lnSpc>
                  <a:spcBef>
                    <a:spcPct val="50000"/>
                  </a:spcBef>
                  <a:buNone/>
                </a:pPr>
                <a:r>
                  <a:rPr lang="ja-JP" altLang="en-US" sz="2400" dirty="0">
                    <a:latin typeface="Times New Roman" panose="02020603050405020304" pitchFamily="18" charset="0"/>
                    <a:cs typeface="Times New Roman" panose="02020603050405020304" pitchFamily="18" charset="0"/>
                  </a:rPr>
                  <a:t>となり，</a:t>
                </a:r>
                <a:r>
                  <a:rPr lang="en-US" altLang="ja-JP" sz="2400" i="1" dirty="0">
                    <a:latin typeface="Times New Roman" panose="02020603050405020304" pitchFamily="18" charset="0"/>
                    <a:cs typeface="Times New Roman" panose="02020603050405020304" pitchFamily="18" charset="0"/>
                  </a:rPr>
                  <a:t>Y</a:t>
                </a:r>
                <a:r>
                  <a:rPr lang="ja-JP" altLang="en-US" sz="2400" dirty="0">
                    <a:latin typeface="Times New Roman" panose="02020603050405020304" pitchFamily="18" charset="0"/>
                    <a:cs typeface="Times New Roman" panose="02020603050405020304" pitchFamily="18" charset="0"/>
                  </a:rPr>
                  <a:t>は</a:t>
                </a:r>
                <a:r>
                  <a:rPr lang="en-US" altLang="ja-JP" sz="2400" dirty="0">
                    <a:latin typeface="Times New Roman" panose="02020603050405020304" pitchFamily="18" charset="0"/>
                    <a:cs typeface="Times New Roman" panose="02020603050405020304" pitchFamily="18" charset="0"/>
                  </a:rPr>
                  <a:t>(1),(2)</a:t>
                </a:r>
                <a:r>
                  <a:rPr lang="ja-JP" altLang="en-US" sz="2400" dirty="0">
                    <a:latin typeface="Times New Roman" panose="02020603050405020304" pitchFamily="18" charset="0"/>
                    <a:cs typeface="Times New Roman" panose="02020603050405020304" pitchFamily="18" charset="0"/>
                  </a:rPr>
                  <a:t>の連立方程式の解として求まる</a:t>
                </a:r>
                <a:endParaRPr lang="en-US" altLang="ja-JP" sz="2400" dirty="0">
                  <a:latin typeface="Times New Roman" panose="02020603050405020304" pitchFamily="18" charset="0"/>
                  <a:cs typeface="Times New Roman" panose="02020603050405020304" pitchFamily="18" charset="0"/>
                </a:endParaRPr>
              </a:p>
              <a:p>
                <a:pPr marL="0" indent="0">
                  <a:lnSpc>
                    <a:spcPct val="110000"/>
                  </a:lnSpc>
                  <a:spcBef>
                    <a:spcPct val="50000"/>
                  </a:spcBef>
                  <a:buNone/>
                </a:pP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dirty="0">
                    <a:latin typeface="Times New Roman" panose="02020603050405020304" pitchFamily="18" charset="0"/>
                    <a:cs typeface="Times New Roman" panose="02020603050405020304" pitchFamily="18" charset="0"/>
                  </a:rPr>
                  <a:t>(1)</a:t>
                </a:r>
                <a:r>
                  <a:rPr lang="ja-JP" altLang="en-US" sz="2400" dirty="0">
                    <a:latin typeface="Times New Roman" panose="02020603050405020304" pitchFamily="18" charset="0"/>
                    <a:cs typeface="Times New Roman" panose="02020603050405020304" pitchFamily="18" charset="0"/>
                  </a:rPr>
                  <a:t>のケインズ型消費関数の</a:t>
                </a:r>
                <a:r>
                  <a:rPr lang="en-US" altLang="ja-JP" sz="2400" dirty="0">
                    <a:latin typeface="Times New Roman" panose="02020603050405020304" pitchFamily="18" charset="0"/>
                    <a:cs typeface="Times New Roman" panose="02020603050405020304" pitchFamily="18" charset="0"/>
                  </a:rPr>
                  <a:t>Y</a:t>
                </a:r>
                <a:r>
                  <a:rPr lang="ja-JP" altLang="en-US" sz="2400" dirty="0">
                    <a:latin typeface="Times New Roman" panose="02020603050405020304" pitchFamily="18" charset="0"/>
                    <a:cs typeface="Times New Roman" panose="02020603050405020304" pitchFamily="18" charset="0"/>
                  </a:rPr>
                  <a:t>は内生変数</a:t>
                </a:r>
              </a:p>
              <a:p>
                <a:pPr>
                  <a:lnSpc>
                    <a:spcPct val="110000"/>
                  </a:lnSpc>
                  <a:spcBef>
                    <a:spcPct val="50000"/>
                  </a:spcBef>
                  <a:buFont typeface="Wingdings" panose="05000000000000000000" pitchFamily="2" charset="2"/>
                  <a:buChar char="à"/>
                </a:pPr>
                <a:r>
                  <a:rPr lang="en-US" altLang="ja-JP" sz="2400" i="1" dirty="0">
                    <a:latin typeface="Times New Roman" panose="02020603050405020304" pitchFamily="18" charset="0"/>
                    <a:cs typeface="Times New Roman" panose="02020603050405020304" pitchFamily="18" charset="0"/>
                  </a:rPr>
                  <a:t>Y</a:t>
                </a:r>
                <a:r>
                  <a:rPr lang="ja-JP" altLang="en-US" sz="2400" dirty="0">
                    <a:latin typeface="Times New Roman" panose="02020603050405020304" pitchFamily="18" charset="0"/>
                    <a:cs typeface="Times New Roman" panose="02020603050405020304" pitchFamily="18" charset="0"/>
                  </a:rPr>
                  <a:t>は</a:t>
                </a:r>
                <a:r>
                  <a:rPr lang="en-US" altLang="ja-JP" sz="2400" dirty="0">
                    <a:latin typeface="Times New Roman" panose="02020603050405020304" pitchFamily="18" charset="0"/>
                    <a:cs typeface="Times New Roman" panose="02020603050405020304" pitchFamily="18" charset="0"/>
                  </a:rPr>
                  <a:t>(3)</a:t>
                </a:r>
                <a:r>
                  <a:rPr lang="ja-JP" altLang="en-US" sz="2400" dirty="0">
                    <a:latin typeface="Times New Roman" panose="02020603050405020304" pitchFamily="18" charset="0"/>
                    <a:cs typeface="Times New Roman" panose="02020603050405020304" pitchFamily="18" charset="0"/>
                  </a:rPr>
                  <a:t>式のように</a:t>
                </a:r>
                <a:r>
                  <a:rPr lang="en-US" altLang="ja-JP" sz="2400" i="1" dirty="0">
                    <a:latin typeface="Times New Roman" panose="02020603050405020304" pitchFamily="18" charset="0"/>
                    <a:cs typeface="Times New Roman" panose="02020603050405020304" pitchFamily="18" charset="0"/>
                  </a:rPr>
                  <a:t>u</a:t>
                </a:r>
                <a:r>
                  <a:rPr lang="ja-JP" altLang="en-US" sz="2400" dirty="0">
                    <a:latin typeface="Times New Roman" panose="02020603050405020304" pitchFamily="18" charset="0"/>
                    <a:cs typeface="Times New Roman" panose="02020603050405020304" pitchFamily="18" charset="0"/>
                  </a:rPr>
                  <a:t>の関数なので，ケインズ型消費関数の誤差項</a:t>
                </a:r>
                <a:r>
                  <a:rPr lang="en-US" altLang="ja-JP" sz="2400" i="1" dirty="0">
                    <a:latin typeface="Times New Roman" panose="02020603050405020304" pitchFamily="18" charset="0"/>
                    <a:cs typeface="Times New Roman" panose="02020603050405020304" pitchFamily="18" charset="0"/>
                  </a:rPr>
                  <a:t>u</a:t>
                </a:r>
                <a:r>
                  <a:rPr lang="ja-JP" altLang="en-US" sz="2400" dirty="0">
                    <a:latin typeface="Times New Roman" panose="02020603050405020304" pitchFamily="18" charset="0"/>
                    <a:cs typeface="Times New Roman" panose="02020603050405020304" pitchFamily="18" charset="0"/>
                  </a:rPr>
                  <a:t>と説明変数</a:t>
                </a:r>
                <a:r>
                  <a:rPr lang="en-US" altLang="ja-JP" sz="2400" i="1" dirty="0">
                    <a:latin typeface="Times New Roman" panose="02020603050405020304" pitchFamily="18" charset="0"/>
                    <a:cs typeface="Times New Roman" panose="02020603050405020304" pitchFamily="18" charset="0"/>
                  </a:rPr>
                  <a:t>Y</a:t>
                </a:r>
                <a:r>
                  <a:rPr lang="ja-JP" altLang="en-US" sz="2400" dirty="0">
                    <a:latin typeface="Times New Roman" panose="02020603050405020304" pitchFamily="18" charset="0"/>
                    <a:cs typeface="Times New Roman" panose="02020603050405020304" pitchFamily="18" charset="0"/>
                  </a:rPr>
                  <a:t>は相関を持つ</a:t>
                </a:r>
                <a:endParaRPr lang="en-US" altLang="ja-JP" sz="2400" dirty="0">
                  <a:latin typeface="Times New Roman" panose="02020603050405020304" pitchFamily="18" charset="0"/>
                  <a:cs typeface="Times New Roman" panose="02020603050405020304" pitchFamily="18" charset="0"/>
                </a:endParaRPr>
              </a:p>
              <a:p>
                <a:pPr>
                  <a:lnSpc>
                    <a:spcPct val="110000"/>
                  </a:lnSpc>
                  <a:spcBef>
                    <a:spcPct val="50000"/>
                  </a:spcBef>
                  <a:buFont typeface="Wingdings" panose="05000000000000000000" pitchFamily="2" charset="2"/>
                  <a:buChar char="à"/>
                </a:pPr>
                <a:r>
                  <a:rPr lang="ja-JP" altLang="en-US" sz="2400" dirty="0">
                    <a:latin typeface="Times New Roman" panose="02020603050405020304" pitchFamily="18" charset="0"/>
                    <a:cs typeface="Times New Roman" panose="02020603050405020304" pitchFamily="18" charset="0"/>
                    <a:sym typeface="Wingdings" pitchFamily="2" charset="2"/>
                  </a:rPr>
                  <a:t>回帰分析の前提が満たされない</a:t>
                </a:r>
                <a:endParaRPr lang="en-US" altLang="ja-JP" sz="2400" dirty="0">
                  <a:latin typeface="Times New Roman" panose="02020603050405020304" pitchFamily="18" charset="0"/>
                  <a:cs typeface="Times New Roman" panose="02020603050405020304" pitchFamily="18" charset="0"/>
                  <a:sym typeface="Wingdings" pitchFamily="2" charset="2"/>
                </a:endParaRPr>
              </a:p>
              <a:p>
                <a:pPr>
                  <a:lnSpc>
                    <a:spcPct val="110000"/>
                  </a:lnSpc>
                  <a:spcBef>
                    <a:spcPct val="50000"/>
                  </a:spcBef>
                  <a:buFont typeface="Wingdings" panose="05000000000000000000" pitchFamily="2" charset="2"/>
                  <a:buChar char="à"/>
                </a:pPr>
                <a:r>
                  <a:rPr lang="en-US" altLang="ja-JP" sz="2400" dirty="0">
                    <a:latin typeface="Times New Roman" panose="02020603050405020304" pitchFamily="18" charset="0"/>
                    <a:cs typeface="Times New Roman" panose="02020603050405020304" pitchFamily="18" charset="0"/>
                    <a:sym typeface="Wingdings" pitchFamily="2" charset="2"/>
                  </a:rPr>
                  <a:t>(1)</a:t>
                </a:r>
                <a:r>
                  <a:rPr lang="ja-JP" altLang="en-US" sz="2400" dirty="0">
                    <a:latin typeface="Times New Roman" panose="02020603050405020304" pitchFamily="18" charset="0"/>
                    <a:cs typeface="Times New Roman" panose="02020603050405020304" pitchFamily="18" charset="0"/>
                    <a:sym typeface="Wingdings" pitchFamily="2" charset="2"/>
                  </a:rPr>
                  <a:t>式を</a:t>
                </a:r>
                <a:r>
                  <a:rPr lang="en-US" altLang="ja-JP" sz="2400" dirty="0">
                    <a:latin typeface="Times New Roman" panose="02020603050405020304" pitchFamily="18" charset="0"/>
                    <a:cs typeface="Times New Roman" panose="02020603050405020304" pitchFamily="18" charset="0"/>
                    <a:sym typeface="Wingdings" pitchFamily="2" charset="2"/>
                  </a:rPr>
                  <a:t>OLS</a:t>
                </a:r>
                <a:r>
                  <a:rPr lang="ja-JP" altLang="en-US" sz="2400" dirty="0">
                    <a:latin typeface="Times New Roman" panose="02020603050405020304" pitchFamily="18" charset="0"/>
                    <a:cs typeface="Times New Roman" panose="02020603050405020304" pitchFamily="18" charset="0"/>
                    <a:sym typeface="Wingdings" pitchFamily="2" charset="2"/>
                  </a:rPr>
                  <a:t>で推定すると，</a:t>
                </a:r>
                <a:r>
                  <a:rPr lang="en-US" altLang="ja-JP" sz="2400" i="1" dirty="0">
                    <a:latin typeface="Times New Roman" panose="02020603050405020304" pitchFamily="18" charset="0"/>
                    <a:cs typeface="Times New Roman" panose="02020603050405020304" pitchFamily="18" charset="0"/>
                    <a:sym typeface="Wingdings" pitchFamily="2" charset="2"/>
                  </a:rPr>
                  <a:t>Y</a:t>
                </a:r>
                <a:r>
                  <a:rPr lang="ja-JP" altLang="en-US" sz="2400" dirty="0">
                    <a:latin typeface="Times New Roman" panose="02020603050405020304" pitchFamily="18" charset="0"/>
                    <a:cs typeface="Times New Roman" panose="02020603050405020304" pitchFamily="18" charset="0"/>
                    <a:sym typeface="Wingdings" pitchFamily="2" charset="2"/>
                  </a:rPr>
                  <a:t>の係数の推定値はバイアスを持つ</a:t>
                </a:r>
                <a:endParaRPr lang="ja-JP" altLang="en-US" sz="2400" dirty="0">
                  <a:latin typeface="Times New Roman" panose="02020603050405020304" pitchFamily="18" charset="0"/>
                  <a:cs typeface="Times New Roman" panose="02020603050405020304" pitchFamily="18" charset="0"/>
                </a:endParaRPr>
              </a:p>
              <a:p>
                <a:pPr lvl="1">
                  <a:buFontTx/>
                  <a:buNone/>
                </a:pPr>
                <a:endParaRPr lang="en-US" altLang="ja-JP" sz="2400" dirty="0"/>
              </a:p>
            </p:txBody>
          </p:sp>
        </mc:Choice>
        <mc:Fallback xmlns="">
          <p:sp>
            <p:nvSpPr>
              <p:cNvPr id="9219" name="Rectangle 3"/>
              <p:cNvSpPr>
                <a:spLocks noGrp="1" noRot="1" noChangeAspect="1" noMove="1" noResize="1" noEditPoints="1" noAdjustHandles="1" noChangeArrowheads="1" noChangeShapeType="1" noTextEdit="1"/>
              </p:cNvSpPr>
              <p:nvPr>
                <p:ph type="body" sz="half" idx="1"/>
              </p:nvPr>
            </p:nvSpPr>
            <p:spPr>
              <a:xfrm>
                <a:off x="457200" y="1340768"/>
                <a:ext cx="8435280" cy="5400600"/>
              </a:xfrm>
              <a:blipFill>
                <a:blip r:embed="rId2"/>
                <a:stretch>
                  <a:fillRect l="-939" t="-1354" r="-72" b="-790"/>
                </a:stretch>
              </a:blipFill>
            </p:spPr>
            <p:txBody>
              <a:bodyPr/>
              <a:lstStyle/>
              <a:p>
                <a:r>
                  <a:rPr lang="ja-JP" alt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連立方程式　</a:t>
            </a:r>
            <a:r>
              <a:rPr lang="en-US" altLang="ja-JP" dirty="0"/>
              <a:t>(2)</a:t>
            </a:r>
            <a:endParaRPr kumimoji="1" lang="ja-JP" altLang="en-US" dirty="0"/>
          </a:p>
        </p:txBody>
      </p:sp>
      <mc:AlternateContent xmlns:mc="http://schemas.openxmlformats.org/markup-compatibility/2006" xmlns:a14="http://schemas.microsoft.com/office/drawing/2010/main">
        <mc:Choice Requires="a14">
          <p:sp>
            <p:nvSpPr>
              <p:cNvPr id="3" name="テキスト プレースホルダー 2"/>
              <p:cNvSpPr>
                <a:spLocks noGrp="1"/>
              </p:cNvSpPr>
              <p:nvPr>
                <p:ph type="body" sz="half" idx="1"/>
              </p:nvPr>
            </p:nvSpPr>
            <p:spPr>
              <a:xfrm>
                <a:off x="457200" y="1196752"/>
                <a:ext cx="8147248" cy="5184576"/>
              </a:xfrm>
            </p:spPr>
            <p:txBody>
              <a:bodyPr>
                <a:normAutofit fontScale="85000" lnSpcReduction="20000"/>
              </a:bodyPr>
              <a:lstStyle/>
              <a:p>
                <a:pPr marL="0" indent="0">
                  <a:lnSpc>
                    <a:spcPct val="110000"/>
                  </a:lnSpc>
                  <a:buNone/>
                </a:pPr>
                <a:r>
                  <a:rPr lang="ja-JP" altLang="en-US" sz="2600" dirty="0"/>
                  <a:t>社会資本の生産性</a:t>
                </a:r>
                <a:endParaRPr lang="en-US" altLang="ja-JP" sz="2600" dirty="0"/>
              </a:p>
              <a:p>
                <a:pPr marL="0" indent="0">
                  <a:lnSpc>
                    <a:spcPct val="110000"/>
                  </a:lnSpc>
                  <a:buNone/>
                </a:pPr>
                <a:r>
                  <a:rPr lang="en-US" altLang="ja-JP" sz="2400" dirty="0"/>
                  <a:t>	</a:t>
                </a:r>
                <a:r>
                  <a:rPr lang="ja-JP" altLang="en-US" sz="2200" dirty="0"/>
                  <a:t>社会資本の生産力効果の推計</a:t>
                </a:r>
                <a:r>
                  <a:rPr lang="en-US" altLang="ja-JP" sz="2200" dirty="0">
                    <a:sym typeface="Wingdings" panose="05000000000000000000" pitchFamily="2" charset="2"/>
                  </a:rPr>
                  <a:t></a:t>
                </a:r>
                <a:r>
                  <a:rPr lang="ja-JP" altLang="en-US" sz="2200" dirty="0">
                    <a:sym typeface="Wingdings" panose="05000000000000000000" pitchFamily="2" charset="2"/>
                  </a:rPr>
                  <a:t>次のような方程式を推計</a:t>
                </a:r>
                <a:endParaRPr lang="en-US" altLang="ja-JP" sz="2400" dirty="0"/>
              </a:p>
              <a:p>
                <a:pPr marL="0" indent="0">
                  <a:lnSpc>
                    <a:spcPct val="110000"/>
                  </a:lnSpc>
                  <a:buNone/>
                </a:pPr>
                <a14:m>
                  <m:oMathPara xmlns:m="http://schemas.openxmlformats.org/officeDocument/2006/math">
                    <m:oMathParaPr>
                      <m:jc m:val="centerGroup"/>
                    </m:oMathParaPr>
                    <m:oMath xmlns:m="http://schemas.openxmlformats.org/officeDocument/2006/math">
                      <m:func>
                        <m:funcPr>
                          <m:ctrlPr>
                            <a:rPr lang="ja-JP" altLang="en-US" sz="2800" i="1">
                              <a:solidFill>
                                <a:srgbClr val="000000"/>
                              </a:solidFill>
                              <a:latin typeface="Cambria Math" panose="02040503050406030204" pitchFamily="18" charset="0"/>
                            </a:rPr>
                          </m:ctrlPr>
                        </m:funcPr>
                        <m:fName>
                          <m:r>
                            <m:rPr>
                              <m:sty m:val="p"/>
                            </m:rPr>
                            <a:rPr lang="ja-JP" altLang="en-US" sz="2800">
                              <a:solidFill>
                                <a:srgbClr val="000000"/>
                              </a:solidFill>
                              <a:latin typeface="Cambria Math" panose="02040503050406030204" pitchFamily="18" charset="0"/>
                            </a:rPr>
                            <m:t>ln</m:t>
                          </m:r>
                        </m:fName>
                        <m:e>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𝑌</m:t>
                              </m:r>
                            </m:e>
                            <m:sub>
                              <m:r>
                                <a:rPr lang="ja-JP" altLang="en-US" sz="2800" i="1">
                                  <a:solidFill>
                                    <a:srgbClr val="000000"/>
                                  </a:solidFill>
                                  <a:latin typeface="Cambria Math" panose="02040503050406030204" pitchFamily="18" charset="0"/>
                                </a:rPr>
                                <m:t>𝑖</m:t>
                              </m:r>
                            </m:sub>
                          </m:sSub>
                        </m:e>
                      </m:func>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𝛼</m:t>
                      </m:r>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𝛽</m:t>
                          </m:r>
                        </m:e>
                        <m:sub>
                          <m:r>
                            <a:rPr lang="ja-JP" altLang="en-US" sz="2800" i="1">
                              <a:solidFill>
                                <a:srgbClr val="000000"/>
                              </a:solidFill>
                              <a:latin typeface="Cambria Math" panose="02040503050406030204" pitchFamily="18" charset="0"/>
                            </a:rPr>
                            <m:t>1</m:t>
                          </m:r>
                        </m:sub>
                      </m:sSub>
                      <m:func>
                        <m:funcPr>
                          <m:ctrlPr>
                            <a:rPr lang="ja-JP" altLang="en-US" sz="2800" i="1">
                              <a:solidFill>
                                <a:srgbClr val="000000"/>
                              </a:solidFill>
                              <a:latin typeface="Cambria Math" panose="02040503050406030204" pitchFamily="18" charset="0"/>
                            </a:rPr>
                          </m:ctrlPr>
                        </m:funcPr>
                        <m:fName>
                          <m:r>
                            <m:rPr>
                              <m:sty m:val="p"/>
                            </m:rPr>
                            <a:rPr lang="ja-JP" altLang="en-US" sz="2800">
                              <a:solidFill>
                                <a:srgbClr val="000000"/>
                              </a:solidFill>
                              <a:latin typeface="Cambria Math" panose="02040503050406030204" pitchFamily="18" charset="0"/>
                            </a:rPr>
                            <m:t>ln</m:t>
                          </m:r>
                        </m:fName>
                        <m:e>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𝐿</m:t>
                              </m:r>
                            </m:e>
                            <m:sub>
                              <m:r>
                                <a:rPr lang="ja-JP" altLang="en-US" sz="2800" i="1">
                                  <a:solidFill>
                                    <a:srgbClr val="000000"/>
                                  </a:solidFill>
                                  <a:latin typeface="Cambria Math" panose="02040503050406030204" pitchFamily="18" charset="0"/>
                                </a:rPr>
                                <m:t>𝑖</m:t>
                              </m:r>
                            </m:sub>
                          </m:sSub>
                        </m:e>
                      </m:func>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𝛽</m:t>
                          </m:r>
                        </m:e>
                        <m:sub>
                          <m:r>
                            <a:rPr lang="ja-JP" altLang="en-US" sz="2800" i="1">
                              <a:solidFill>
                                <a:srgbClr val="000000"/>
                              </a:solidFill>
                              <a:latin typeface="Cambria Math" panose="02040503050406030204" pitchFamily="18" charset="0"/>
                            </a:rPr>
                            <m:t>2</m:t>
                          </m:r>
                        </m:sub>
                      </m:sSub>
                      <m:func>
                        <m:funcPr>
                          <m:ctrlPr>
                            <a:rPr lang="ja-JP" altLang="en-US" sz="2800" i="1">
                              <a:solidFill>
                                <a:srgbClr val="000000"/>
                              </a:solidFill>
                              <a:latin typeface="Cambria Math" panose="02040503050406030204" pitchFamily="18" charset="0"/>
                            </a:rPr>
                          </m:ctrlPr>
                        </m:funcPr>
                        <m:fName>
                          <m:r>
                            <m:rPr>
                              <m:sty m:val="p"/>
                            </m:rPr>
                            <a:rPr lang="ja-JP" altLang="en-US" sz="2800">
                              <a:solidFill>
                                <a:srgbClr val="000000"/>
                              </a:solidFill>
                              <a:latin typeface="Cambria Math" panose="02040503050406030204" pitchFamily="18" charset="0"/>
                            </a:rPr>
                            <m:t>ln</m:t>
                          </m:r>
                        </m:fName>
                        <m:e>
                          <m:sSubSup>
                            <m:sSubSupPr>
                              <m:ctrlPr>
                                <a:rPr lang="ja-JP" altLang="en-US" sz="2800" i="1">
                                  <a:solidFill>
                                    <a:srgbClr val="000000"/>
                                  </a:solidFill>
                                  <a:latin typeface="Cambria Math" panose="02040503050406030204" pitchFamily="18" charset="0"/>
                                </a:rPr>
                              </m:ctrlPr>
                            </m:sSubSupPr>
                            <m:e>
                              <m:r>
                                <a:rPr lang="ja-JP" altLang="en-US" sz="2800" i="1">
                                  <a:solidFill>
                                    <a:srgbClr val="000000"/>
                                  </a:solidFill>
                                  <a:latin typeface="Cambria Math" panose="02040503050406030204" pitchFamily="18" charset="0"/>
                                </a:rPr>
                                <m:t>𝐾</m:t>
                              </m:r>
                            </m:e>
                            <m:sub>
                              <m:r>
                                <a:rPr lang="ja-JP" altLang="en-US" sz="2800" i="1">
                                  <a:solidFill>
                                    <a:srgbClr val="000000"/>
                                  </a:solidFill>
                                  <a:latin typeface="Cambria Math" panose="02040503050406030204" pitchFamily="18" charset="0"/>
                                </a:rPr>
                                <m:t>𝑖</m:t>
                              </m:r>
                            </m:sub>
                            <m:sup>
                              <m:r>
                                <a:rPr lang="ja-JP" altLang="en-US" sz="2800" i="1">
                                  <a:solidFill>
                                    <a:srgbClr val="000000"/>
                                  </a:solidFill>
                                  <a:latin typeface="Cambria Math" panose="02040503050406030204" pitchFamily="18" charset="0"/>
                                </a:rPr>
                                <m:t>𝑃</m:t>
                              </m:r>
                            </m:sup>
                          </m:sSubSup>
                        </m:e>
                      </m:func>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𝛽</m:t>
                          </m:r>
                        </m:e>
                        <m:sub>
                          <m:r>
                            <a:rPr lang="ja-JP" altLang="en-US" sz="2800" i="1">
                              <a:solidFill>
                                <a:srgbClr val="000000"/>
                              </a:solidFill>
                              <a:latin typeface="Cambria Math" panose="02040503050406030204" pitchFamily="18" charset="0"/>
                            </a:rPr>
                            <m:t>3</m:t>
                          </m:r>
                        </m:sub>
                      </m:sSub>
                      <m:func>
                        <m:funcPr>
                          <m:ctrlPr>
                            <a:rPr lang="ja-JP" altLang="en-US" sz="2800" i="1">
                              <a:solidFill>
                                <a:srgbClr val="000000"/>
                              </a:solidFill>
                              <a:latin typeface="Cambria Math" panose="02040503050406030204" pitchFamily="18" charset="0"/>
                            </a:rPr>
                          </m:ctrlPr>
                        </m:funcPr>
                        <m:fName>
                          <m:r>
                            <m:rPr>
                              <m:sty m:val="p"/>
                            </m:rPr>
                            <a:rPr lang="ja-JP" altLang="en-US" sz="2800">
                              <a:solidFill>
                                <a:srgbClr val="000000"/>
                              </a:solidFill>
                              <a:latin typeface="Cambria Math" panose="02040503050406030204" pitchFamily="18" charset="0"/>
                            </a:rPr>
                            <m:t>ln</m:t>
                          </m:r>
                        </m:fName>
                        <m:e>
                          <m:sSubSup>
                            <m:sSubSupPr>
                              <m:ctrlPr>
                                <a:rPr lang="ja-JP" altLang="en-US" sz="2800" i="1">
                                  <a:solidFill>
                                    <a:srgbClr val="000000"/>
                                  </a:solidFill>
                                  <a:latin typeface="Cambria Math" panose="02040503050406030204" pitchFamily="18" charset="0"/>
                                </a:rPr>
                              </m:ctrlPr>
                            </m:sSubSupPr>
                            <m:e>
                              <m:r>
                                <a:rPr lang="ja-JP" altLang="en-US" sz="2800" i="1">
                                  <a:solidFill>
                                    <a:srgbClr val="000000"/>
                                  </a:solidFill>
                                  <a:latin typeface="Cambria Math" panose="02040503050406030204" pitchFamily="18" charset="0"/>
                                </a:rPr>
                                <m:t>𝐾</m:t>
                              </m:r>
                            </m:e>
                            <m:sub>
                              <m:r>
                                <a:rPr lang="ja-JP" altLang="en-US" sz="2800" i="1">
                                  <a:solidFill>
                                    <a:srgbClr val="000000"/>
                                  </a:solidFill>
                                  <a:latin typeface="Cambria Math" panose="02040503050406030204" pitchFamily="18" charset="0"/>
                                </a:rPr>
                                <m:t>𝑖</m:t>
                              </m:r>
                            </m:sub>
                            <m:sup>
                              <m:r>
                                <a:rPr lang="ja-JP" altLang="en-US" sz="2800" i="1">
                                  <a:solidFill>
                                    <a:srgbClr val="000000"/>
                                  </a:solidFill>
                                  <a:latin typeface="Cambria Math" panose="02040503050406030204" pitchFamily="18" charset="0"/>
                                </a:rPr>
                                <m:t>𝐺</m:t>
                              </m:r>
                            </m:sup>
                          </m:sSubSup>
                        </m:e>
                      </m:func>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𝛾</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𝑍</m:t>
                          </m:r>
                        </m:e>
                        <m:sub>
                          <m:r>
                            <a:rPr lang="ja-JP" altLang="en-US" sz="2800" i="1">
                              <a:solidFill>
                                <a:srgbClr val="000000"/>
                              </a:solidFill>
                              <a:latin typeface="Cambria Math" panose="02040503050406030204" pitchFamily="18" charset="0"/>
                            </a:rPr>
                            <m:t>𝑖</m:t>
                          </m:r>
                        </m:sub>
                      </m:sSub>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𝑢</m:t>
                          </m:r>
                        </m:e>
                        <m:sub>
                          <m:r>
                            <a:rPr lang="ja-JP" altLang="en-US" sz="2800" i="1">
                              <a:solidFill>
                                <a:srgbClr val="000000"/>
                              </a:solidFill>
                              <a:latin typeface="Cambria Math" panose="02040503050406030204" pitchFamily="18" charset="0"/>
                            </a:rPr>
                            <m:t>𝑖</m:t>
                          </m:r>
                        </m:sub>
                      </m:sSub>
                    </m:oMath>
                  </m:oMathPara>
                </a14:m>
                <a:endParaRPr lang="ja-JP" altLang="en-US" sz="2800" dirty="0"/>
              </a:p>
              <a:p>
                <a:pPr marL="400050" lvl="1" indent="0">
                  <a:lnSpc>
                    <a:spcPct val="110000"/>
                  </a:lnSpc>
                  <a:buNone/>
                </a:pPr>
                <a:r>
                  <a:rPr lang="en-US" altLang="ja-JP" sz="2400" i="1" dirty="0">
                    <a:latin typeface="Times New Roman" pitchFamily="18" charset="0"/>
                    <a:cs typeface="Times New Roman" pitchFamily="18" charset="0"/>
                  </a:rPr>
                  <a:t>Y</a:t>
                </a:r>
                <a:r>
                  <a:rPr lang="en-US" altLang="ja-JP" sz="2400" dirty="0"/>
                  <a:t>:</a:t>
                </a:r>
                <a:r>
                  <a:rPr lang="ja-JP" altLang="en-US" sz="2400" dirty="0"/>
                  <a:t>県民所得，</a:t>
                </a:r>
                <a:r>
                  <a:rPr lang="en-US" altLang="ja-JP" sz="2400" i="1" dirty="0">
                    <a:latin typeface="Times New Roman" pitchFamily="18" charset="0"/>
                    <a:cs typeface="Times New Roman" pitchFamily="18" charset="0"/>
                  </a:rPr>
                  <a:t>L</a:t>
                </a:r>
                <a:r>
                  <a:rPr lang="ja-JP" altLang="en-US" sz="2400" dirty="0"/>
                  <a:t>：労働力，</a:t>
                </a:r>
                <a:r>
                  <a:rPr lang="en-US" altLang="ja-JP" sz="2400" i="1" dirty="0">
                    <a:latin typeface="Times New Roman" pitchFamily="18" charset="0"/>
                    <a:cs typeface="Times New Roman" pitchFamily="18" charset="0"/>
                  </a:rPr>
                  <a:t>K</a:t>
                </a:r>
                <a:r>
                  <a:rPr lang="en-US" altLang="ja-JP" sz="2400" i="1" baseline="30000" dirty="0">
                    <a:latin typeface="Times New Roman" pitchFamily="18" charset="0"/>
                    <a:cs typeface="Times New Roman" pitchFamily="18" charset="0"/>
                  </a:rPr>
                  <a:t>P</a:t>
                </a:r>
                <a:r>
                  <a:rPr lang="en-US" altLang="ja-JP" sz="2400" dirty="0"/>
                  <a:t>:</a:t>
                </a:r>
                <a:r>
                  <a:rPr lang="ja-JP" altLang="en-US" sz="2400" dirty="0"/>
                  <a:t>民間資本，</a:t>
                </a:r>
                <a:r>
                  <a:rPr lang="en-US" altLang="ja-JP" sz="2400" i="1" dirty="0">
                    <a:latin typeface="Times New Roman" pitchFamily="18" charset="0"/>
                    <a:cs typeface="Times New Roman" pitchFamily="18" charset="0"/>
                  </a:rPr>
                  <a:t>K</a:t>
                </a:r>
                <a:r>
                  <a:rPr lang="en-US" altLang="ja-JP" sz="2400" i="1" baseline="30000" dirty="0">
                    <a:latin typeface="Times New Roman" pitchFamily="18" charset="0"/>
                    <a:cs typeface="Times New Roman" pitchFamily="18" charset="0"/>
                  </a:rPr>
                  <a:t>G</a:t>
                </a:r>
                <a:r>
                  <a:rPr lang="en-US" altLang="ja-JP" sz="2400" dirty="0"/>
                  <a:t>:</a:t>
                </a:r>
                <a:r>
                  <a:rPr lang="ja-JP" altLang="en-US" sz="2400" dirty="0"/>
                  <a:t>社会資本</a:t>
                </a:r>
                <a:endParaRPr lang="en-US" altLang="ja-JP" sz="2400" dirty="0"/>
              </a:p>
              <a:p>
                <a:pPr marL="0" indent="0">
                  <a:lnSpc>
                    <a:spcPct val="110000"/>
                  </a:lnSpc>
                  <a:buNone/>
                </a:pPr>
                <a:endParaRPr kumimoji="1" lang="en-US" altLang="ja-JP" dirty="0"/>
              </a:p>
              <a:p>
                <a:pPr marL="0" indent="0">
                  <a:lnSpc>
                    <a:spcPct val="110000"/>
                  </a:lnSpc>
                  <a:buNone/>
                </a:pPr>
                <a:r>
                  <a:rPr lang="ja-JP" altLang="en-US" sz="2600" dirty="0"/>
                  <a:t>社会資本の生産性に関する多くの研究では，低い（場合によってはマイナスの）</a:t>
                </a:r>
                <a:r>
                  <a:rPr lang="en-US" altLang="ja-JP" sz="2600" dirty="0">
                    <a:latin typeface="Symbol" pitchFamily="18" charset="2"/>
                  </a:rPr>
                  <a:t>b</a:t>
                </a:r>
                <a:r>
                  <a:rPr lang="en-US" altLang="ja-JP" sz="2600" baseline="-25000" dirty="0">
                    <a:latin typeface="Times New Roman" pitchFamily="18" charset="0"/>
                    <a:cs typeface="Times New Roman" pitchFamily="18" charset="0"/>
                  </a:rPr>
                  <a:t>3</a:t>
                </a:r>
                <a:r>
                  <a:rPr lang="ja-JP" altLang="en-US" sz="2600" dirty="0"/>
                  <a:t>の値が報告されている</a:t>
                </a:r>
                <a:endParaRPr kumimoji="1" lang="en-US" altLang="ja-JP" sz="2600" dirty="0"/>
              </a:p>
              <a:p>
                <a:pPr marL="0" indent="0">
                  <a:lnSpc>
                    <a:spcPct val="110000"/>
                  </a:lnSpc>
                  <a:buNone/>
                </a:pPr>
                <a:r>
                  <a:rPr kumimoji="1" lang="ja-JP" altLang="en-US" sz="2600" dirty="0">
                    <a:latin typeface="Times New Roman" pitchFamily="18" charset="0"/>
                    <a:cs typeface="Times New Roman" pitchFamily="18" charset="0"/>
                  </a:rPr>
                  <a:t>しかし，</a:t>
                </a:r>
                <a:r>
                  <a:rPr kumimoji="1" lang="en-US" altLang="ja-JP" sz="2600" i="1" dirty="0">
                    <a:latin typeface="Times New Roman" pitchFamily="18" charset="0"/>
                    <a:cs typeface="Times New Roman" pitchFamily="18" charset="0"/>
                  </a:rPr>
                  <a:t>K</a:t>
                </a:r>
                <a:r>
                  <a:rPr kumimoji="1" lang="en-US" altLang="ja-JP" sz="2600" i="1" baseline="30000" dirty="0">
                    <a:latin typeface="Times New Roman" pitchFamily="18" charset="0"/>
                    <a:cs typeface="Times New Roman" pitchFamily="18" charset="0"/>
                  </a:rPr>
                  <a:t>G</a:t>
                </a:r>
                <a:r>
                  <a:rPr kumimoji="1" lang="ja-JP" altLang="en-US" sz="2600" dirty="0"/>
                  <a:t>は政治的に決定されているかもしれない（過疎地や低所得地域に手厚い再分配が日本の公共投資の特徴</a:t>
                </a:r>
                <a:r>
                  <a:rPr kumimoji="1" lang="ja-JP" altLang="en-US" sz="2600" dirty="0">
                    <a:sym typeface="Wingdings" pitchFamily="2" charset="2"/>
                  </a:rPr>
                  <a:t>）</a:t>
                </a:r>
                <a:r>
                  <a:rPr kumimoji="1" lang="en-US" altLang="ja-JP" sz="2600" dirty="0">
                    <a:sym typeface="Wingdings" pitchFamily="2" charset="2"/>
                  </a:rPr>
                  <a:t></a:t>
                </a:r>
                <a:r>
                  <a:rPr lang="en-US" altLang="ja-JP" sz="2600" i="1" dirty="0">
                    <a:latin typeface="Times New Roman" pitchFamily="18" charset="0"/>
                    <a:cs typeface="Times New Roman" pitchFamily="18" charset="0"/>
                  </a:rPr>
                  <a:t> K</a:t>
                </a:r>
                <a:r>
                  <a:rPr lang="en-US" altLang="ja-JP" sz="2600" i="1" baseline="30000" dirty="0">
                    <a:latin typeface="Times New Roman" pitchFamily="18" charset="0"/>
                    <a:cs typeface="Times New Roman" pitchFamily="18" charset="0"/>
                  </a:rPr>
                  <a:t>G</a:t>
                </a:r>
                <a:r>
                  <a:rPr lang="ja-JP" altLang="en-US" sz="2600" dirty="0"/>
                  <a:t>は内生変数で，次のように決まるかもしれない</a:t>
                </a:r>
                <a:endParaRPr lang="en-US" altLang="ja-JP" sz="2600" dirty="0"/>
              </a:p>
              <a:p>
                <a:pPr marL="0" indent="0">
                  <a:lnSpc>
                    <a:spcPct val="110000"/>
                  </a:lnSpc>
                  <a:buNone/>
                </a:pPr>
                <a14:m>
                  <m:oMathPara xmlns:m="http://schemas.openxmlformats.org/officeDocument/2006/math">
                    <m:oMathParaPr>
                      <m:jc m:val="centerGroup"/>
                    </m:oMathParaPr>
                    <m:oMath xmlns:m="http://schemas.openxmlformats.org/officeDocument/2006/math">
                      <m:func>
                        <m:funcPr>
                          <m:ctrlPr>
                            <a:rPr lang="ja-JP" altLang="en-US" sz="2800" i="1">
                              <a:solidFill>
                                <a:srgbClr val="000000"/>
                              </a:solidFill>
                              <a:latin typeface="Cambria Math" panose="02040503050406030204" pitchFamily="18" charset="0"/>
                            </a:rPr>
                          </m:ctrlPr>
                        </m:funcPr>
                        <m:fName>
                          <m:r>
                            <m:rPr>
                              <m:sty m:val="p"/>
                            </m:rPr>
                            <a:rPr lang="ja-JP" altLang="en-US" sz="2800">
                              <a:solidFill>
                                <a:srgbClr val="000000"/>
                              </a:solidFill>
                              <a:latin typeface="Cambria Math" panose="02040503050406030204" pitchFamily="18" charset="0"/>
                            </a:rPr>
                            <m:t>ln</m:t>
                          </m:r>
                        </m:fName>
                        <m:e>
                          <m:sSubSup>
                            <m:sSubSupPr>
                              <m:ctrlPr>
                                <a:rPr lang="ja-JP" altLang="en-US" sz="2800" i="1">
                                  <a:solidFill>
                                    <a:srgbClr val="000000"/>
                                  </a:solidFill>
                                  <a:latin typeface="Cambria Math" panose="02040503050406030204" pitchFamily="18" charset="0"/>
                                </a:rPr>
                              </m:ctrlPr>
                            </m:sSubSupPr>
                            <m:e>
                              <m:r>
                                <a:rPr lang="ja-JP" altLang="en-US" sz="2800" i="1">
                                  <a:solidFill>
                                    <a:srgbClr val="000000"/>
                                  </a:solidFill>
                                  <a:latin typeface="Cambria Math" panose="02040503050406030204" pitchFamily="18" charset="0"/>
                                </a:rPr>
                                <m:t>𝐾</m:t>
                              </m:r>
                            </m:e>
                            <m:sub>
                              <m:r>
                                <a:rPr lang="ja-JP" altLang="en-US" sz="2800" i="1">
                                  <a:solidFill>
                                    <a:srgbClr val="000000"/>
                                  </a:solidFill>
                                  <a:latin typeface="Cambria Math" panose="02040503050406030204" pitchFamily="18" charset="0"/>
                                </a:rPr>
                                <m:t>𝑖</m:t>
                              </m:r>
                            </m:sub>
                            <m:sup>
                              <m:r>
                                <a:rPr lang="ja-JP" altLang="en-US" sz="2800" i="1">
                                  <a:solidFill>
                                    <a:srgbClr val="000000"/>
                                  </a:solidFill>
                                  <a:latin typeface="Cambria Math" panose="02040503050406030204" pitchFamily="18" charset="0"/>
                                </a:rPr>
                                <m:t>𝐺</m:t>
                              </m:r>
                            </m:sup>
                          </m:sSubSup>
                        </m:e>
                      </m:func>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𝛿</m:t>
                          </m:r>
                        </m:e>
                        <m:sub>
                          <m:r>
                            <a:rPr lang="ja-JP" altLang="en-US" sz="2800" i="1">
                              <a:solidFill>
                                <a:srgbClr val="000000"/>
                              </a:solidFill>
                              <a:latin typeface="Cambria Math" panose="02040503050406030204" pitchFamily="18" charset="0"/>
                            </a:rPr>
                            <m:t>0</m:t>
                          </m:r>
                        </m:sub>
                      </m:sSub>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𝛿</m:t>
                          </m:r>
                        </m:e>
                        <m:sub>
                          <m:r>
                            <a:rPr lang="ja-JP" altLang="en-US" sz="2800" i="1">
                              <a:solidFill>
                                <a:srgbClr val="000000"/>
                              </a:solidFill>
                              <a:latin typeface="Cambria Math" panose="02040503050406030204" pitchFamily="18" charset="0"/>
                            </a:rPr>
                            <m:t>1</m:t>
                          </m:r>
                        </m:sub>
                      </m:sSub>
                      <m:func>
                        <m:funcPr>
                          <m:ctrlPr>
                            <a:rPr lang="ja-JP" altLang="en-US" sz="2800" i="1">
                              <a:solidFill>
                                <a:srgbClr val="000000"/>
                              </a:solidFill>
                              <a:latin typeface="Cambria Math" panose="02040503050406030204" pitchFamily="18" charset="0"/>
                            </a:rPr>
                          </m:ctrlPr>
                        </m:funcPr>
                        <m:fName>
                          <m:r>
                            <m:rPr>
                              <m:sty m:val="p"/>
                            </m:rPr>
                            <a:rPr lang="ja-JP" altLang="en-US" sz="2800">
                              <a:solidFill>
                                <a:srgbClr val="000000"/>
                              </a:solidFill>
                              <a:latin typeface="Cambria Math" panose="02040503050406030204" pitchFamily="18" charset="0"/>
                            </a:rPr>
                            <m:t>ln</m:t>
                          </m:r>
                        </m:fName>
                        <m:e>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𝑌</m:t>
                              </m:r>
                            </m:e>
                            <m:sub>
                              <m:r>
                                <a:rPr lang="ja-JP" altLang="en-US" sz="2800" i="1">
                                  <a:solidFill>
                                    <a:srgbClr val="000000"/>
                                  </a:solidFill>
                                  <a:latin typeface="Cambria Math" panose="02040503050406030204" pitchFamily="18" charset="0"/>
                                </a:rPr>
                                <m:t>𝑖</m:t>
                              </m:r>
                            </m:sub>
                          </m:sSub>
                        </m:e>
                      </m:func>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𝛿</m:t>
                          </m:r>
                        </m:e>
                        <m:sub>
                          <m:r>
                            <a:rPr lang="ja-JP" altLang="en-US" sz="2800" i="1">
                              <a:solidFill>
                                <a:srgbClr val="000000"/>
                              </a:solidFill>
                              <a:latin typeface="Cambria Math" panose="02040503050406030204" pitchFamily="18" charset="0"/>
                            </a:rPr>
                            <m:t>2</m:t>
                          </m:r>
                        </m:sub>
                      </m:sSub>
                      <m:func>
                        <m:funcPr>
                          <m:ctrlPr>
                            <a:rPr lang="ja-JP" altLang="en-US" sz="2800" i="1">
                              <a:solidFill>
                                <a:srgbClr val="000000"/>
                              </a:solidFill>
                              <a:latin typeface="Cambria Math" panose="02040503050406030204" pitchFamily="18" charset="0"/>
                            </a:rPr>
                          </m:ctrlPr>
                        </m:funcPr>
                        <m:fName>
                          <m:r>
                            <m:rPr>
                              <m:sty m:val="p"/>
                            </m:rPr>
                            <a:rPr lang="ja-JP" altLang="en-US" sz="2800">
                              <a:solidFill>
                                <a:srgbClr val="000000"/>
                              </a:solidFill>
                              <a:latin typeface="Cambria Math" panose="02040503050406030204" pitchFamily="18" charset="0"/>
                            </a:rPr>
                            <m:t>ln</m:t>
                          </m:r>
                        </m:fName>
                        <m:e>
                          <m:r>
                            <a:rPr lang="ja-JP" altLang="en-US" sz="2800" i="1">
                              <a:solidFill>
                                <a:srgbClr val="000000"/>
                              </a:solidFill>
                              <a:latin typeface="Cambria Math" panose="02040503050406030204" pitchFamily="18" charset="0"/>
                            </a:rPr>
                            <m:t>𝑃</m:t>
                          </m:r>
                        </m:e>
                      </m:func>
                      <m:r>
                        <a:rPr lang="ja-JP" altLang="en-US" sz="2800" i="1">
                          <a:solidFill>
                            <a:srgbClr val="000000"/>
                          </a:solidFill>
                          <a:latin typeface="Cambria Math" panose="02040503050406030204" pitchFamily="18" charset="0"/>
                        </a:rPr>
                        <m:t>𝑂</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𝑃</m:t>
                          </m:r>
                        </m:e>
                        <m:sub>
                          <m:r>
                            <a:rPr lang="ja-JP" altLang="en-US" sz="2800" i="1">
                              <a:solidFill>
                                <a:srgbClr val="000000"/>
                              </a:solidFill>
                              <a:latin typeface="Cambria Math" panose="02040503050406030204" pitchFamily="18" charset="0"/>
                            </a:rPr>
                            <m:t>𝑖</m:t>
                          </m:r>
                        </m:sub>
                      </m:sSub>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𝑣</m:t>
                          </m:r>
                        </m:e>
                        <m:sub>
                          <m:r>
                            <a:rPr lang="ja-JP" altLang="en-US" sz="2800" i="1">
                              <a:solidFill>
                                <a:srgbClr val="000000"/>
                              </a:solidFill>
                              <a:latin typeface="Cambria Math" panose="02040503050406030204" pitchFamily="18" charset="0"/>
                            </a:rPr>
                            <m:t>𝑖</m:t>
                          </m:r>
                        </m:sub>
                      </m:sSub>
                    </m:oMath>
                  </m:oMathPara>
                </a14:m>
                <a:endParaRPr lang="en-US" altLang="ja-JP" sz="2800" dirty="0"/>
              </a:p>
              <a:p>
                <a:pPr marL="0" indent="0">
                  <a:lnSpc>
                    <a:spcPct val="110000"/>
                  </a:lnSpc>
                  <a:buNone/>
                </a:pPr>
                <a:r>
                  <a:rPr lang="en-US" altLang="ja-JP" sz="2800" dirty="0"/>
                  <a:t>		</a:t>
                </a:r>
                <a:r>
                  <a:rPr lang="en-US" altLang="ja-JP" sz="2400" i="1" dirty="0">
                    <a:latin typeface="Times New Roman" panose="02020603050405020304" pitchFamily="18" charset="0"/>
                    <a:cs typeface="Times New Roman" panose="02020603050405020304" pitchFamily="18" charset="0"/>
                  </a:rPr>
                  <a:t>Y</a:t>
                </a:r>
                <a:r>
                  <a:rPr lang="en-US" altLang="ja-JP" sz="2400" dirty="0"/>
                  <a:t>:</a:t>
                </a:r>
                <a:r>
                  <a:rPr lang="ja-JP" altLang="en-US" sz="2400" dirty="0"/>
                  <a:t>所得，</a:t>
                </a:r>
                <a:r>
                  <a:rPr lang="en-US" altLang="ja-JP" sz="2400" i="1" dirty="0">
                    <a:latin typeface="Times New Roman" panose="02020603050405020304" pitchFamily="18" charset="0"/>
                    <a:cs typeface="Times New Roman" panose="02020603050405020304" pitchFamily="18" charset="0"/>
                  </a:rPr>
                  <a:t>POP</a:t>
                </a:r>
                <a:r>
                  <a:rPr lang="ja-JP" altLang="en-US" sz="2400" dirty="0"/>
                  <a:t>：人口</a:t>
                </a:r>
                <a:endParaRPr lang="en-US" altLang="ja-JP" sz="2800" dirty="0"/>
              </a:p>
              <a:p>
                <a:pPr marL="0" indent="0">
                  <a:lnSpc>
                    <a:spcPct val="110000"/>
                  </a:lnSpc>
                  <a:buNone/>
                </a:pPr>
                <a:r>
                  <a:rPr lang="en-US" altLang="ja-JP" sz="2600" dirty="0">
                    <a:sym typeface="Wingdings" panose="05000000000000000000" pitchFamily="2" charset="2"/>
                  </a:rPr>
                  <a:t></a:t>
                </a:r>
                <a:r>
                  <a:rPr lang="en-US" altLang="ja-JP" sz="2600" dirty="0">
                    <a:latin typeface="Symbol" pitchFamily="18" charset="2"/>
                  </a:rPr>
                  <a:t> </a:t>
                </a:r>
                <a:r>
                  <a:rPr lang="en-US" altLang="ja-JP" sz="2600" dirty="0">
                    <a:latin typeface="Times New Roman" panose="02020603050405020304" pitchFamily="18" charset="0"/>
                    <a:cs typeface="Times New Roman" panose="02020603050405020304" pitchFamily="18" charset="0"/>
                  </a:rPr>
                  <a:t>OLS</a:t>
                </a:r>
                <a:r>
                  <a:rPr lang="ja-JP" altLang="en-US" sz="2600" dirty="0">
                    <a:latin typeface="Times New Roman" panose="02020603050405020304" pitchFamily="18" charset="0"/>
                    <a:cs typeface="Times New Roman" panose="02020603050405020304" pitchFamily="18" charset="0"/>
                  </a:rPr>
                  <a:t>による</a:t>
                </a:r>
                <a:r>
                  <a:rPr lang="en-US" altLang="ja-JP" sz="2600" dirty="0">
                    <a:latin typeface="Symbol" pitchFamily="18" charset="2"/>
                  </a:rPr>
                  <a:t>b</a:t>
                </a:r>
                <a:r>
                  <a:rPr lang="en-US" altLang="ja-JP" sz="2600" baseline="-25000" dirty="0">
                    <a:latin typeface="Times New Roman" pitchFamily="18" charset="0"/>
                    <a:cs typeface="Times New Roman" pitchFamily="18" charset="0"/>
                  </a:rPr>
                  <a:t>3</a:t>
                </a:r>
                <a:r>
                  <a:rPr lang="ja-JP" altLang="en-US" sz="2600" dirty="0"/>
                  <a:t>の値はバイアスを持つ</a:t>
                </a:r>
              </a:p>
              <a:p>
                <a:pPr marL="0" indent="0">
                  <a:buNone/>
                </a:pPr>
                <a:endParaRPr kumimoji="1" lang="en-US" altLang="ja-JP" sz="2400" dirty="0">
                  <a:sym typeface="Wingdings" pitchFamily="2" charset="2"/>
                </a:endParaRPr>
              </a:p>
              <a:p>
                <a:pPr marL="0" indent="0">
                  <a:buNone/>
                </a:pPr>
                <a:endParaRPr lang="en-US" altLang="ja-JP" sz="2400" dirty="0">
                  <a:sym typeface="Wingdings" pitchFamily="2" charset="2"/>
                </a:endParaRPr>
              </a:p>
              <a:p>
                <a:pPr marL="0" indent="0">
                  <a:buNone/>
                </a:pPr>
                <a:endParaRPr kumimoji="1" lang="en-US" altLang="ja-JP" sz="2400" dirty="0"/>
              </a:p>
              <a:p>
                <a:pPr marL="0" indent="0">
                  <a:buNone/>
                </a:pPr>
                <a:endParaRPr kumimoji="1" lang="ja-JP" altLang="en-US" dirty="0"/>
              </a:p>
            </p:txBody>
          </p:sp>
        </mc:Choice>
        <mc:Fallback xmlns="">
          <p:sp>
            <p:nvSpPr>
              <p:cNvPr id="3" name="テキスト プレースホルダー 2"/>
              <p:cNvSpPr>
                <a:spLocks noGrp="1" noRot="1" noChangeAspect="1" noMove="1" noResize="1" noEditPoints="1" noAdjustHandles="1" noChangeArrowheads="1" noChangeShapeType="1" noTextEdit="1"/>
              </p:cNvSpPr>
              <p:nvPr>
                <p:ph type="body" sz="half" idx="1"/>
              </p:nvPr>
            </p:nvSpPr>
            <p:spPr>
              <a:xfrm>
                <a:off x="457200" y="1196752"/>
                <a:ext cx="8147248" cy="5184576"/>
              </a:xfrm>
              <a:blipFill>
                <a:blip r:embed="rId2"/>
                <a:stretch>
                  <a:fillRect l="-973" t="-1293" r="-599"/>
                </a:stretch>
              </a:blipFill>
            </p:spPr>
            <p:txBody>
              <a:bodyPr/>
              <a:lstStyle/>
              <a:p>
                <a:r>
                  <a:rPr lang="ja-JP" altLang="en-US">
                    <a:noFill/>
                  </a:rPr>
                  <a:t> </a:t>
                </a:r>
              </a:p>
            </p:txBody>
          </p:sp>
        </mc:Fallback>
      </mc:AlternateContent>
      <p:sp>
        <p:nvSpPr>
          <p:cNvPr id="6" name="オブジェクト 5"/>
          <p:cNvSpPr txBox="1"/>
          <p:nvPr/>
        </p:nvSpPr>
        <p:spPr>
          <a:xfrm>
            <a:off x="395288" y="2060575"/>
            <a:ext cx="8497887" cy="630238"/>
          </a:xfrm>
          <a:prstGeom prst="rect">
            <a:avLst/>
          </a:prstGeom>
        </p:spPr>
        <p:txBody>
          <a:bodyPr>
            <a:normAutofit/>
          </a:bodyPr>
          <a:lstStyle/>
          <a:p>
            <a:endParaRPr lang="ja-JP" altLang="en-US" dirty="0"/>
          </a:p>
        </p:txBody>
      </p:sp>
    </p:spTree>
    <p:extLst>
      <p:ext uri="{BB962C8B-B14F-4D97-AF65-F5344CB8AC3E}">
        <p14:creationId xmlns:p14="http://schemas.microsoft.com/office/powerpoint/2010/main" val="131403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a:t>欠落変数　</a:t>
            </a:r>
            <a:r>
              <a:rPr lang="en-US" altLang="ja-JP" dirty="0"/>
              <a:t>omitted variables</a:t>
            </a:r>
          </a:p>
        </p:txBody>
      </p:sp>
      <mc:AlternateContent xmlns:mc="http://schemas.openxmlformats.org/markup-compatibility/2006" xmlns:a14="http://schemas.microsoft.com/office/drawing/2010/main">
        <mc:Choice Requires="a14">
          <p:sp>
            <p:nvSpPr>
              <p:cNvPr id="4099" name="Rectangle 3"/>
              <p:cNvSpPr>
                <a:spLocks noGrp="1" noChangeArrowheads="1"/>
              </p:cNvSpPr>
              <p:nvPr>
                <p:ph idx="1"/>
              </p:nvPr>
            </p:nvSpPr>
            <p:spPr>
              <a:xfrm>
                <a:off x="467544" y="1556792"/>
                <a:ext cx="8280920" cy="5112568"/>
              </a:xfrm>
            </p:spPr>
            <p:txBody>
              <a:bodyPr>
                <a:normAutofit fontScale="92500" lnSpcReduction="20000"/>
              </a:bodyPr>
              <a:lstStyle/>
              <a:p>
                <a:pPr marL="0" indent="0">
                  <a:lnSpc>
                    <a:spcPct val="110000"/>
                  </a:lnSpc>
                  <a:buNone/>
                </a:pPr>
                <a:r>
                  <a:rPr lang="ja-JP" altLang="en-US" sz="2600" dirty="0"/>
                  <a:t>例）賃金方程式</a:t>
                </a:r>
                <a:endParaRPr lang="en-US" altLang="ja-JP" sz="2600" dirty="0"/>
              </a:p>
              <a:p>
                <a:pPr marL="0" indent="0">
                  <a:lnSpc>
                    <a:spcPct val="110000"/>
                  </a:lnSpc>
                  <a:buNone/>
                </a:pPr>
                <a:r>
                  <a:rPr lang="ja-JP" altLang="en-US" sz="2400" dirty="0"/>
                  <a:t>真のモデルが次の方程式で表されるとする</a:t>
                </a:r>
                <a:endParaRPr lang="en-US" altLang="ja-JP" sz="2400" dirty="0"/>
              </a:p>
              <a:p>
                <a:pPr marL="0" indent="0">
                  <a:lnSpc>
                    <a:spcPct val="80000"/>
                  </a:lnSpc>
                  <a:buNone/>
                </a:pPr>
                <a14:m>
                  <m:oMathPara xmlns:m="http://schemas.openxmlformats.org/officeDocument/2006/math">
                    <m:oMathParaPr>
                      <m:jc m:val="centerGroup"/>
                    </m:oMathParaPr>
                    <m:oMath xmlns:m="http://schemas.openxmlformats.org/officeDocument/2006/math">
                      <m:func>
                        <m:funcPr>
                          <m:ctrlPr>
                            <a:rPr lang="en-US" altLang="ja-JP" sz="2600" b="0" i="1" smtClean="0">
                              <a:latin typeface="Cambria Math" panose="02040503050406030204" pitchFamily="18" charset="0"/>
                            </a:rPr>
                          </m:ctrlPr>
                        </m:funcPr>
                        <m:fName>
                          <m:r>
                            <m:rPr>
                              <m:sty m:val="p"/>
                            </m:rPr>
                            <a:rPr lang="en-US" altLang="ja-JP" sz="2600" b="0" i="0" smtClean="0">
                              <a:latin typeface="Cambria Math" panose="02040503050406030204" pitchFamily="18" charset="0"/>
                            </a:rPr>
                            <m:t>ln</m:t>
                          </m:r>
                        </m:fName>
                        <m:e>
                          <m:d>
                            <m:dPr>
                              <m:ctrlPr>
                                <a:rPr lang="en-US" altLang="ja-JP" sz="2600" b="0" i="1" smtClean="0">
                                  <a:latin typeface="Cambria Math" panose="02040503050406030204" pitchFamily="18" charset="0"/>
                                </a:rPr>
                              </m:ctrlPr>
                            </m:dPr>
                            <m:e>
                              <m:r>
                                <a:rPr lang="en-US" altLang="ja-JP" sz="2600" b="0" i="1" smtClean="0">
                                  <a:latin typeface="Cambria Math" panose="02040503050406030204" pitchFamily="18" charset="0"/>
                                </a:rPr>
                                <m:t>𝑤𝑎𝑔𝑒</m:t>
                              </m:r>
                            </m:e>
                          </m:d>
                          <m:r>
                            <a:rPr lang="en-US" altLang="ja-JP" sz="2600" b="0" i="1" smtClean="0">
                              <a:latin typeface="Cambria Math" panose="02040503050406030204" pitchFamily="18" charset="0"/>
                            </a:rPr>
                            <m:t>=</m:t>
                          </m:r>
                          <m:r>
                            <a:rPr lang="en-US" altLang="ja-JP" sz="2600" b="0" i="1" smtClean="0">
                              <a:latin typeface="Cambria Math" panose="02040503050406030204" pitchFamily="18" charset="0"/>
                            </a:rPr>
                            <m:t>𝑎</m:t>
                          </m:r>
                          <m:r>
                            <a:rPr lang="en-US" altLang="ja-JP" sz="2600" b="0" i="1" smtClean="0">
                              <a:latin typeface="Cambria Math" panose="02040503050406030204" pitchFamily="18" charset="0"/>
                            </a:rPr>
                            <m:t>+</m:t>
                          </m:r>
                          <m:r>
                            <a:rPr lang="en-US" altLang="ja-JP" sz="2600" b="0" i="1" smtClean="0">
                              <a:latin typeface="Cambria Math" panose="02040503050406030204" pitchFamily="18" charset="0"/>
                            </a:rPr>
                            <m:t>𝑏</m:t>
                          </m:r>
                          <m:r>
                            <a:rPr lang="en-US" altLang="ja-JP" sz="2600" b="0" i="1" smtClean="0">
                              <a:latin typeface="Cambria Math" panose="02040503050406030204" pitchFamily="18" charset="0"/>
                              <a:ea typeface="Cambria Math" panose="02040503050406030204" pitchFamily="18" charset="0"/>
                            </a:rPr>
                            <m:t>∙</m:t>
                          </m:r>
                          <m:r>
                            <a:rPr lang="en-US" altLang="ja-JP" sz="2600" b="0" i="1" smtClean="0">
                              <a:latin typeface="Cambria Math" panose="02040503050406030204" pitchFamily="18" charset="0"/>
                            </a:rPr>
                            <m:t>𝑒𝑑𝑢𝑐</m:t>
                          </m:r>
                          <m:r>
                            <a:rPr lang="en-US" altLang="ja-JP" sz="2600" b="0" i="1" smtClean="0">
                              <a:latin typeface="Cambria Math" panose="02040503050406030204" pitchFamily="18" charset="0"/>
                            </a:rPr>
                            <m:t>+</m:t>
                          </m:r>
                          <m:r>
                            <a:rPr lang="en-US" altLang="ja-JP" sz="2600" b="0" i="1" smtClean="0">
                              <a:latin typeface="Cambria Math" panose="02040503050406030204" pitchFamily="18" charset="0"/>
                            </a:rPr>
                            <m:t>𝑐</m:t>
                          </m:r>
                          <m:r>
                            <a:rPr lang="en-US" altLang="ja-JP" sz="2600" b="0" i="1" smtClean="0">
                              <a:latin typeface="Cambria Math" panose="02040503050406030204" pitchFamily="18" charset="0"/>
                              <a:ea typeface="Cambria Math" panose="02040503050406030204" pitchFamily="18" charset="0"/>
                            </a:rPr>
                            <m:t>∙</m:t>
                          </m:r>
                          <m:r>
                            <a:rPr lang="en-US" altLang="ja-JP" sz="2600" b="0" i="1" smtClean="0">
                              <a:latin typeface="Cambria Math" panose="02040503050406030204" pitchFamily="18" charset="0"/>
                              <a:ea typeface="Cambria Math" panose="02040503050406030204" pitchFamily="18" charset="0"/>
                            </a:rPr>
                            <m:t>𝑎𝑏𝑖𝑙𝑖𝑡𝑦</m:t>
                          </m:r>
                          <m:r>
                            <a:rPr lang="en-US" altLang="ja-JP" sz="2600" b="0" i="1" smtClean="0">
                              <a:latin typeface="Cambria Math" panose="02040503050406030204" pitchFamily="18" charset="0"/>
                              <a:ea typeface="Cambria Math" panose="02040503050406030204" pitchFamily="18" charset="0"/>
                            </a:rPr>
                            <m:t>+</m:t>
                          </m:r>
                          <m:r>
                            <a:rPr lang="en-US" altLang="ja-JP" sz="2600" b="0" i="1" smtClean="0">
                              <a:latin typeface="Cambria Math" panose="02040503050406030204" pitchFamily="18" charset="0"/>
                              <a:ea typeface="Cambria Math" panose="02040503050406030204" pitchFamily="18" charset="0"/>
                            </a:rPr>
                            <m:t>𝑢</m:t>
                          </m:r>
                        </m:e>
                      </m:func>
                    </m:oMath>
                  </m:oMathPara>
                </a14:m>
                <a:endParaRPr lang="en-US" altLang="ja-JP" sz="2400" dirty="0"/>
              </a:p>
              <a:p>
                <a:pPr marL="0" indent="0">
                  <a:lnSpc>
                    <a:spcPct val="80000"/>
                  </a:lnSpc>
                  <a:buNone/>
                </a:pPr>
                <a:r>
                  <a:rPr lang="en-US" altLang="ja-JP" sz="2800" dirty="0"/>
                  <a:t>	</a:t>
                </a:r>
                <a:r>
                  <a:rPr lang="en-US" altLang="ja-JP" sz="2400" dirty="0"/>
                  <a:t>	</a:t>
                </a:r>
                <a:r>
                  <a:rPr lang="en-US" altLang="ja-JP" sz="2400" i="1" dirty="0">
                    <a:latin typeface="Times New Roman" panose="02020603050405020304" pitchFamily="18" charset="0"/>
                    <a:cs typeface="Times New Roman" panose="02020603050405020304" pitchFamily="18" charset="0"/>
                  </a:rPr>
                  <a:t>educ</a:t>
                </a:r>
                <a:r>
                  <a:rPr lang="en-US" altLang="ja-JP" sz="2400" dirty="0">
                    <a:latin typeface="Times New Roman" panose="02020603050405020304" pitchFamily="18" charset="0"/>
                    <a:cs typeface="Times New Roman" panose="02020603050405020304" pitchFamily="18" charset="0"/>
                  </a:rPr>
                  <a:t>: </a:t>
                </a:r>
                <a:r>
                  <a:rPr lang="ja-JP" altLang="en-US" sz="2400" dirty="0">
                    <a:latin typeface="Times New Roman" panose="02020603050405020304" pitchFamily="18" charset="0"/>
                    <a:cs typeface="Times New Roman" panose="02020603050405020304" pitchFamily="18" charset="0"/>
                  </a:rPr>
                  <a:t>教育年数，</a:t>
                </a:r>
                <a:r>
                  <a:rPr lang="en-US" altLang="ja-JP" sz="2400" i="1" dirty="0">
                    <a:latin typeface="Times New Roman" panose="02020603050405020304" pitchFamily="18" charset="0"/>
                    <a:cs typeface="Times New Roman" panose="02020603050405020304" pitchFamily="18" charset="0"/>
                  </a:rPr>
                  <a:t>ability</a:t>
                </a:r>
                <a:r>
                  <a:rPr lang="en-US" altLang="ja-JP" sz="2400" dirty="0">
                    <a:latin typeface="Times New Roman" panose="02020603050405020304" pitchFamily="18" charset="0"/>
                    <a:cs typeface="Times New Roman" panose="02020603050405020304" pitchFamily="18" charset="0"/>
                  </a:rPr>
                  <a:t> :</a:t>
                </a:r>
                <a:r>
                  <a:rPr lang="ja-JP" altLang="en-US" sz="2400" dirty="0">
                    <a:latin typeface="Times New Roman" panose="02020603050405020304" pitchFamily="18" charset="0"/>
                    <a:cs typeface="Times New Roman" panose="02020603050405020304" pitchFamily="18" charset="0"/>
                  </a:rPr>
                  <a:t>能力</a:t>
                </a:r>
                <a:endParaRPr lang="en-US" altLang="ja-JP" sz="2400" dirty="0">
                  <a:latin typeface="Times New Roman" panose="02020603050405020304" pitchFamily="18" charset="0"/>
                  <a:cs typeface="Times New Roman" panose="02020603050405020304" pitchFamily="18" charset="0"/>
                </a:endParaRPr>
              </a:p>
              <a:p>
                <a:pPr marL="0" indent="0">
                  <a:lnSpc>
                    <a:spcPct val="80000"/>
                  </a:lnSpc>
                  <a:buNone/>
                </a:pPr>
                <a:endParaRPr lang="en-US" altLang="ja-JP" sz="2400" dirty="0"/>
              </a:p>
              <a:p>
                <a:pPr marL="0" indent="0">
                  <a:lnSpc>
                    <a:spcPct val="80000"/>
                  </a:lnSpc>
                  <a:buNone/>
                </a:pPr>
                <a:r>
                  <a:rPr lang="ja-JP" altLang="en-US" sz="2400" dirty="0"/>
                  <a:t>しかし，</a:t>
                </a:r>
                <a:r>
                  <a:rPr lang="en-US" altLang="ja-JP" sz="2400" i="1" dirty="0">
                    <a:latin typeface="Times New Roman" panose="02020603050405020304" pitchFamily="18" charset="0"/>
                    <a:cs typeface="Times New Roman" panose="02020603050405020304" pitchFamily="18" charset="0"/>
                  </a:rPr>
                  <a:t>ability</a:t>
                </a:r>
                <a:r>
                  <a:rPr lang="ja-JP" altLang="en-US" sz="2400" dirty="0"/>
                  <a:t>が観測できず，</a:t>
                </a:r>
                <a:endParaRPr lang="en-US" altLang="ja-JP" sz="2400" dirty="0"/>
              </a:p>
              <a:p>
                <a:pPr marL="0" indent="0">
                  <a:lnSpc>
                    <a:spcPct val="80000"/>
                  </a:lnSpc>
                  <a:buNone/>
                </a:pPr>
                <a14:m>
                  <m:oMathPara xmlns:m="http://schemas.openxmlformats.org/officeDocument/2006/math">
                    <m:oMathParaPr>
                      <m:jc m:val="centerGroup"/>
                    </m:oMathParaPr>
                    <m:oMath xmlns:m="http://schemas.openxmlformats.org/officeDocument/2006/math">
                      <m:func>
                        <m:funcPr>
                          <m:ctrlPr>
                            <a:rPr lang="en-US" altLang="ja-JP" sz="2600" i="1">
                              <a:latin typeface="Cambria Math" panose="02040503050406030204" pitchFamily="18" charset="0"/>
                            </a:rPr>
                          </m:ctrlPr>
                        </m:funcPr>
                        <m:fName>
                          <m:r>
                            <m:rPr>
                              <m:sty m:val="p"/>
                            </m:rPr>
                            <a:rPr lang="en-US" altLang="ja-JP" sz="2600">
                              <a:latin typeface="Cambria Math" panose="02040503050406030204" pitchFamily="18" charset="0"/>
                            </a:rPr>
                            <m:t>ln</m:t>
                          </m:r>
                        </m:fName>
                        <m:e>
                          <m:d>
                            <m:dPr>
                              <m:ctrlPr>
                                <a:rPr lang="en-US" altLang="ja-JP" sz="2600" i="1">
                                  <a:latin typeface="Cambria Math" panose="02040503050406030204" pitchFamily="18" charset="0"/>
                                </a:rPr>
                              </m:ctrlPr>
                            </m:dPr>
                            <m:e>
                              <m:r>
                                <a:rPr lang="en-US" altLang="ja-JP" sz="2600" i="1">
                                  <a:latin typeface="Cambria Math" panose="02040503050406030204" pitchFamily="18" charset="0"/>
                                </a:rPr>
                                <m:t>𝑤𝑎𝑔𝑒</m:t>
                              </m:r>
                            </m:e>
                          </m:d>
                          <m:r>
                            <a:rPr lang="en-US" altLang="ja-JP" sz="2600" i="1">
                              <a:latin typeface="Cambria Math" panose="02040503050406030204" pitchFamily="18" charset="0"/>
                            </a:rPr>
                            <m:t>=</m:t>
                          </m:r>
                          <m:r>
                            <a:rPr lang="en-US" altLang="ja-JP" sz="2600" i="1">
                              <a:latin typeface="Cambria Math" panose="02040503050406030204" pitchFamily="18" charset="0"/>
                            </a:rPr>
                            <m:t>𝑎</m:t>
                          </m:r>
                          <m:r>
                            <a:rPr lang="en-US" altLang="ja-JP" sz="2600" i="1">
                              <a:latin typeface="Cambria Math" panose="02040503050406030204" pitchFamily="18" charset="0"/>
                            </a:rPr>
                            <m:t>+</m:t>
                          </m:r>
                          <m:r>
                            <a:rPr lang="en-US" altLang="ja-JP" sz="2600" i="1">
                              <a:latin typeface="Cambria Math" panose="02040503050406030204" pitchFamily="18" charset="0"/>
                            </a:rPr>
                            <m:t>𝑏</m:t>
                          </m:r>
                          <m:r>
                            <a:rPr lang="en-US" altLang="ja-JP" sz="2600" i="1">
                              <a:latin typeface="Cambria Math" panose="02040503050406030204" pitchFamily="18" charset="0"/>
                              <a:ea typeface="Cambria Math" panose="02040503050406030204" pitchFamily="18" charset="0"/>
                            </a:rPr>
                            <m:t>∙</m:t>
                          </m:r>
                          <m:r>
                            <a:rPr lang="en-US" altLang="ja-JP" sz="2600" i="1">
                              <a:latin typeface="Cambria Math" panose="02040503050406030204" pitchFamily="18" charset="0"/>
                            </a:rPr>
                            <m:t>𝑒𝑑𝑢𝑐</m:t>
                          </m:r>
                          <m:r>
                            <a:rPr lang="en-US" altLang="ja-JP" sz="2600" i="1">
                              <a:latin typeface="Cambria Math" panose="02040503050406030204" pitchFamily="18" charset="0"/>
                            </a:rPr>
                            <m:t>+</m:t>
                          </m:r>
                          <m:r>
                            <a:rPr lang="en-US" altLang="ja-JP" sz="2600" b="0" i="1" smtClean="0">
                              <a:latin typeface="Cambria Math" panose="02040503050406030204" pitchFamily="18" charset="0"/>
                            </a:rPr>
                            <m:t>𝑣</m:t>
                          </m:r>
                        </m:e>
                      </m:func>
                    </m:oMath>
                  </m:oMathPara>
                </a14:m>
                <a:endParaRPr lang="en-US" altLang="ja-JP" sz="2400" dirty="0"/>
              </a:p>
              <a:p>
                <a:pPr marL="0" indent="0">
                  <a:lnSpc>
                    <a:spcPct val="120000"/>
                  </a:lnSpc>
                  <a:buNone/>
                </a:pPr>
                <a:r>
                  <a:rPr lang="ja-JP" altLang="en-US" sz="2400" dirty="0"/>
                  <a:t>を</a:t>
                </a:r>
                <a:r>
                  <a:rPr lang="ja-JP" altLang="en-US" sz="2400" dirty="0">
                    <a:latin typeface="Times New Roman" panose="02020603050405020304" pitchFamily="18" charset="0"/>
                    <a:cs typeface="Times New Roman" panose="02020603050405020304" pitchFamily="18" charset="0"/>
                  </a:rPr>
                  <a:t>推定したとすると，誤差項</a:t>
                </a:r>
                <a:r>
                  <a:rPr lang="en-US" altLang="ja-JP" sz="2400" i="1" dirty="0">
                    <a:latin typeface="Times New Roman" panose="02020603050405020304" pitchFamily="18" charset="0"/>
                    <a:cs typeface="Times New Roman" panose="02020603050405020304" pitchFamily="18" charset="0"/>
                  </a:rPr>
                  <a:t>v</a:t>
                </a:r>
                <a:r>
                  <a:rPr lang="ja-JP" altLang="en-US" sz="2400" dirty="0">
                    <a:latin typeface="Times New Roman" panose="02020603050405020304" pitchFamily="18" charset="0"/>
                    <a:cs typeface="Times New Roman" panose="02020603050405020304" pitchFamily="18" charset="0"/>
                  </a:rPr>
                  <a:t>には欠落した変数の</a:t>
                </a:r>
                <a:r>
                  <a:rPr lang="en-US" altLang="ja-JP" sz="2400" i="1" dirty="0">
                    <a:latin typeface="Times New Roman" panose="02020603050405020304" pitchFamily="18" charset="0"/>
                    <a:cs typeface="Times New Roman" panose="02020603050405020304" pitchFamily="18" charset="0"/>
                  </a:rPr>
                  <a:t>ability</a:t>
                </a:r>
                <a:r>
                  <a:rPr lang="ja-JP" altLang="en-US" sz="2400" dirty="0">
                    <a:latin typeface="Times New Roman" panose="02020603050405020304" pitchFamily="18" charset="0"/>
                    <a:cs typeface="Times New Roman" panose="02020603050405020304" pitchFamily="18" charset="0"/>
                  </a:rPr>
                  <a:t>の影響が含まれる</a:t>
                </a:r>
                <a:endParaRPr lang="en-US" altLang="ja-JP" sz="2400" dirty="0">
                  <a:latin typeface="Times New Roman" panose="02020603050405020304" pitchFamily="18" charset="0"/>
                  <a:cs typeface="Times New Roman" panose="02020603050405020304" pitchFamily="18" charset="0"/>
                </a:endParaRPr>
              </a:p>
              <a:p>
                <a:pPr marL="0" indent="0">
                  <a:lnSpc>
                    <a:spcPct val="110000"/>
                  </a:lnSpc>
                  <a:buNone/>
                </a:pPr>
                <a:r>
                  <a:rPr lang="ja-JP" altLang="en-US" sz="2300" dirty="0">
                    <a:latin typeface="Times New Roman" panose="02020603050405020304" pitchFamily="18" charset="0"/>
                    <a:cs typeface="Times New Roman" panose="02020603050405020304" pitchFamily="18" charset="0"/>
                  </a:rPr>
                  <a:t>この場合，　</a:t>
                </a:r>
                <a:r>
                  <a:rPr lang="ja-JP" altLang="en-US" sz="2400" dirty="0">
                    <a:latin typeface="Times New Roman" panose="02020603050405020304" pitchFamily="18" charset="0"/>
                    <a:cs typeface="Times New Roman" panose="02020603050405020304" pitchFamily="18" charset="0"/>
                  </a:rPr>
                  <a:t>高い能力</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高学歴が成立</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ability</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と</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educ</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には正の</a:t>
                </a:r>
                <a:r>
                  <a:rPr lang="ja-JP" altLang="en-US" sz="2400" dirty="0">
                    <a:latin typeface="Times New Roman" panose="02020603050405020304" pitchFamily="18" charset="0"/>
                    <a:cs typeface="Times New Roman" panose="02020603050405020304" pitchFamily="18" charset="0"/>
                  </a:rPr>
                  <a:t>相関がある</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v</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と</a:t>
                </a:r>
                <a:r>
                  <a:rPr lang="en-US" altLang="ja-JP" sz="2400" i="1" dirty="0" err="1">
                    <a:latin typeface="Times New Roman" panose="02020603050405020304" pitchFamily="18" charset="0"/>
                    <a:cs typeface="Times New Roman" panose="02020603050405020304" pitchFamily="18" charset="0"/>
                    <a:sym typeface="Wingdings" panose="05000000000000000000" pitchFamily="2" charset="2"/>
                  </a:rPr>
                  <a:t>educ</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には相関</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OLS</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の前提が満たされず，</a:t>
                </a:r>
                <a:r>
                  <a:rPr lang="ja-JP" altLang="en-US" sz="2400" dirty="0">
                    <a:latin typeface="Times New Roman" panose="02020603050405020304" pitchFamily="18" charset="0"/>
                    <a:cs typeface="Times New Roman" panose="02020603050405020304" pitchFamily="18" charset="0"/>
                  </a:rPr>
                  <a:t>賃金方程式の係数</a:t>
                </a:r>
                <a:r>
                  <a:rPr lang="en-US" altLang="ja-JP" sz="2400" i="1" dirty="0">
                    <a:latin typeface="Times New Roman" panose="02020603050405020304" pitchFamily="18" charset="0"/>
                    <a:cs typeface="Times New Roman" panose="02020603050405020304" pitchFamily="18" charset="0"/>
                  </a:rPr>
                  <a:t>b</a:t>
                </a:r>
                <a:r>
                  <a:rPr lang="ja-JP" altLang="en-US" sz="2400" dirty="0">
                    <a:latin typeface="Times New Roman" panose="02020603050405020304" pitchFamily="18" charset="0"/>
                    <a:cs typeface="Times New Roman" panose="02020603050405020304" pitchFamily="18" charset="0"/>
                  </a:rPr>
                  <a:t>はバイアスを持って推計されてしまう</a:t>
                </a:r>
                <a:endParaRPr lang="en-US" altLang="ja-JP" sz="2400" dirty="0">
                  <a:latin typeface="Times New Roman" panose="02020603050405020304" pitchFamily="18" charset="0"/>
                  <a:cs typeface="Times New Roman" panose="02020603050405020304" pitchFamily="18" charset="0"/>
                </a:endParaRPr>
              </a:p>
              <a:p>
                <a:pPr marL="0" indent="0">
                  <a:lnSpc>
                    <a:spcPct val="110000"/>
                  </a:lnSpc>
                  <a:buNone/>
                </a:pPr>
                <a:r>
                  <a:rPr lang="ja-JP" altLang="en-US" sz="2400" dirty="0">
                    <a:latin typeface="Times New Roman" panose="02020603050405020304" pitchFamily="18" charset="0"/>
                    <a:cs typeface="Times New Roman" panose="02020603050405020304" pitchFamily="18" charset="0"/>
                  </a:rPr>
                  <a:t>（教育の影響を過大に評</a:t>
                </a:r>
                <a:r>
                  <a:rPr lang="ja-JP" altLang="en-US" sz="2400" dirty="0"/>
                  <a:t>価してしまうので，今のケースではプラスのバイアスがある</a:t>
                </a:r>
                <a:r>
                  <a:rPr lang="ja-JP" altLang="en-US" sz="2000" dirty="0"/>
                  <a:t>）</a:t>
                </a:r>
                <a:endParaRPr lang="en-US" altLang="ja-JP" sz="2000" dirty="0"/>
              </a:p>
            </p:txBody>
          </p:sp>
        </mc:Choice>
        <mc:Fallback xmlns="">
          <p:sp>
            <p:nvSpPr>
              <p:cNvPr id="4099" name="Rectangle 3"/>
              <p:cNvSpPr>
                <a:spLocks noGrp="1" noRot="1" noChangeAspect="1" noMove="1" noResize="1" noEditPoints="1" noAdjustHandles="1" noChangeArrowheads="1" noChangeShapeType="1" noTextEdit="1"/>
              </p:cNvSpPr>
              <p:nvPr>
                <p:ph idx="1"/>
              </p:nvPr>
            </p:nvSpPr>
            <p:spPr>
              <a:xfrm>
                <a:off x="467544" y="1556792"/>
                <a:ext cx="8280920" cy="5112568"/>
              </a:xfrm>
              <a:blipFill>
                <a:blip r:embed="rId2"/>
                <a:stretch>
                  <a:fillRect l="-1178" t="-1549"/>
                </a:stretch>
              </a:blipFill>
            </p:spPr>
            <p:txBody>
              <a:bodyPr/>
              <a:lstStyle/>
              <a:p>
                <a:r>
                  <a:rPr lang="ja-JP"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147248" cy="850106"/>
          </a:xfrm>
        </p:spPr>
        <p:txBody>
          <a:bodyPr>
            <a:normAutofit fontScale="90000"/>
          </a:bodyPr>
          <a:lstStyle/>
          <a:p>
            <a:r>
              <a:rPr lang="ja-JP" altLang="en-US" sz="3600" dirty="0"/>
              <a:t>操作変数法</a:t>
            </a:r>
            <a:br>
              <a:rPr lang="en-US" altLang="ja-JP" sz="3600" dirty="0"/>
            </a:br>
            <a:r>
              <a:rPr lang="ja-JP" altLang="en-US" sz="3600" dirty="0"/>
              <a:t>　</a:t>
            </a:r>
            <a:r>
              <a:rPr lang="en-US" altLang="ja-JP" sz="2800" dirty="0"/>
              <a:t>Instrumental Variable Method</a:t>
            </a:r>
            <a:endParaRPr lang="en-US" altLang="ja-JP" sz="3600" dirty="0"/>
          </a:p>
        </p:txBody>
      </p:sp>
      <mc:AlternateContent xmlns:mc="http://schemas.openxmlformats.org/markup-compatibility/2006">
        <mc:Choice xmlns:a14="http://schemas.microsoft.com/office/drawing/2010/main" Requires="a14">
          <p:sp>
            <p:nvSpPr>
              <p:cNvPr id="5124" name="Object 4"/>
              <p:cNvSpPr txBox="1">
                <a:spLocks noGrp="1"/>
              </p:cNvSpPr>
              <p:nvPr>
                <p:ph sz="half" idx="1"/>
              </p:nvPr>
            </p:nvSpPr>
            <p:spPr bwMode="auto">
              <a:xfrm>
                <a:off x="323528" y="1268760"/>
                <a:ext cx="8568952" cy="5256584"/>
              </a:xfrm>
              <a:prstGeom prst="rect">
                <a:avLst/>
              </a:prstGeom>
              <a:noFill/>
              <a:ln>
                <a:noFill/>
              </a:ln>
              <a:effectLst/>
            </p:spPr>
            <p:txBody>
              <a:bodyPr>
                <a:normAutofit/>
              </a:bodyPr>
              <a:lstStyle/>
              <a:p>
                <a:pPr>
                  <a:lnSpc>
                    <a:spcPct val="100000"/>
                  </a:lnSpc>
                </a:pPr>
                <a:r>
                  <a:rPr lang="ja-JP" altLang="en-US" sz="2400" dirty="0"/>
                  <a:t>説明変数と誤差項に相関がある場合を考える</a:t>
                </a:r>
                <a:endParaRPr lang="en-US" altLang="ja-JP" sz="2400" dirty="0"/>
              </a:p>
              <a:p>
                <a:pPr algn="ctr">
                  <a:lnSpc>
                    <a:spcPct val="100000"/>
                  </a:lnSpc>
                  <a:buNone/>
                </a:pPr>
                <a14:m>
                  <m:oMath xmlns:m="http://schemas.openxmlformats.org/officeDocument/2006/math">
                    <m:r>
                      <a:rPr lang="ja-JP" altLang="en-US" sz="2400" i="1" smtClean="0">
                        <a:solidFill>
                          <a:srgbClr val="000000"/>
                        </a:solidFill>
                        <a:latin typeface="Cambria Math" panose="02040503050406030204" pitchFamily="18" charset="0"/>
                      </a:rPr>
                      <m:t>𝑦</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𝛼</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𝛽</m:t>
                    </m:r>
                    <m:r>
                      <a:rPr lang="ja-JP" altLang="en-US" sz="2400" i="1" smtClean="0">
                        <a:solidFill>
                          <a:srgbClr val="000000"/>
                        </a:solidFill>
                        <a:latin typeface="Cambria Math" panose="02040503050406030204" pitchFamily="18" charset="0"/>
                      </a:rPr>
                      <m:t>𝑥</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𝑢</m:t>
                    </m:r>
                  </m:oMath>
                </a14:m>
                <a:r>
                  <a:rPr lang="en-US" altLang="ja-JP" sz="2400" i="1" dirty="0">
                    <a:solidFill>
                      <a:srgbClr val="000000"/>
                    </a:solidFill>
                    <a:latin typeface="Cambria Math" panose="02040503050406030204" pitchFamily="18" charset="0"/>
                  </a:rPr>
                  <a:t> ,    </a:t>
                </a:r>
                <a14:m>
                  <m:oMath xmlns:m="http://schemas.openxmlformats.org/officeDocument/2006/math">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𝑢</m:t>
                    </m:r>
                    <m:r>
                      <a:rPr lang="ja-JP" altLang="en-US" sz="2400" i="1">
                        <a:solidFill>
                          <a:srgbClr val="000000"/>
                        </a:solidFill>
                        <a:latin typeface="Cambria Math" panose="02040503050406030204" pitchFamily="18" charset="0"/>
                      </a:rPr>
                      <m:t>)≠0</m:t>
                    </m:r>
                  </m:oMath>
                </a14:m>
                <a:endParaRPr lang="en-US" altLang="ja-JP" sz="2400" dirty="0"/>
              </a:p>
              <a:p>
                <a:pPr>
                  <a:lnSpc>
                    <a:spcPct val="100000"/>
                  </a:lnSpc>
                </a:pPr>
                <a:r>
                  <a:rPr lang="ja-JP" altLang="en-US" sz="2400" dirty="0">
                    <a:latin typeface="Times New Roman" pitchFamily="18" charset="0"/>
                  </a:rPr>
                  <a:t>操作変数</a:t>
                </a:r>
                <a:r>
                  <a:rPr lang="en-US" altLang="ja-JP" sz="2400" i="1" dirty="0">
                    <a:latin typeface="Times New Roman" pitchFamily="18" charset="0"/>
                  </a:rPr>
                  <a:t>z</a:t>
                </a:r>
                <a:r>
                  <a:rPr lang="ja-JP" altLang="en-US" sz="2400" dirty="0"/>
                  <a:t>は次の性質を満たすような変数である</a:t>
                </a:r>
                <a:endParaRPr lang="en-US" altLang="ja-JP" sz="2400" dirty="0"/>
              </a:p>
              <a:p>
                <a:pPr>
                  <a:lnSpc>
                    <a:spcPct val="100000"/>
                  </a:lnSpc>
                  <a:buNone/>
                </a:pPr>
                <a14:m>
                  <m:oMathPara xmlns:m="http://schemas.openxmlformats.org/officeDocument/2006/math">
                    <m:oMathParaPr>
                      <m:jc m:val="centerGroup"/>
                    </m:oMathParaPr>
                    <m:oMath xmlns:m="http://schemas.openxmlformats.org/officeDocument/2006/math">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𝑢</m:t>
                      </m:r>
                      <m:r>
                        <a:rPr lang="ja-JP" altLang="en-US" sz="2400" i="1">
                          <a:solidFill>
                            <a:srgbClr val="000000"/>
                          </a:solidFill>
                          <a:latin typeface="Cambria Math" panose="02040503050406030204" pitchFamily="18" charset="0"/>
                        </a:rPr>
                        <m:t>)=0</m:t>
                      </m:r>
                    </m:oMath>
                  </m:oMathPara>
                </a14:m>
                <a:endParaRPr lang="en-US" altLang="ja-JP" sz="2400" i="1" dirty="0">
                  <a:solidFill>
                    <a:srgbClr val="000000"/>
                  </a:solidFill>
                  <a:latin typeface="Cambria Math" panose="02040503050406030204" pitchFamily="18" charset="0"/>
                </a:endParaRPr>
              </a:p>
              <a:p>
                <a:pPr algn="ctr">
                  <a:lnSpc>
                    <a:spcPct val="100000"/>
                  </a:lnSpc>
                  <a:buNone/>
                </a:pPr>
                <a14:m>
                  <m:oMathPara xmlns:m="http://schemas.openxmlformats.org/officeDocument/2006/math">
                    <m:oMathParaPr>
                      <m:jc m:val="centerGroup"/>
                    </m:oMathParaPr>
                    <m:oMath xmlns:m="http://schemas.openxmlformats.org/officeDocument/2006/math">
                      <m:func>
                        <m:funcPr>
                          <m:ctrlPr>
                            <a:rPr lang="ja-JP" altLang="en-US" sz="2400" i="1">
                              <a:solidFill>
                                <a:srgbClr val="000000"/>
                              </a:solidFill>
                              <a:latin typeface="Cambria Math" panose="02040503050406030204" pitchFamily="18" charset="0"/>
                            </a:rPr>
                          </m:ctrlPr>
                        </m:funcPr>
                        <m:fName>
                          <m:r>
                            <a:rPr lang="en-US" altLang="ja-JP" sz="2400" b="0" i="0" smtClean="0">
                              <a:solidFill>
                                <a:srgbClr val="000000"/>
                              </a:solidFill>
                              <a:latin typeface="Cambria Math" panose="02040503050406030204" pitchFamily="18" charset="0"/>
                            </a:rPr>
                            <m:t> </m:t>
                          </m:r>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)≠0</m:t>
                      </m:r>
                    </m:oMath>
                  </m:oMathPara>
                </a14:m>
                <a:endParaRPr lang="en-US" altLang="ja-JP" sz="2400" dirty="0"/>
              </a:p>
              <a:p>
                <a:pPr lvl="1">
                  <a:lnSpc>
                    <a:spcPct val="100000"/>
                  </a:lnSpc>
                </a:pPr>
                <a:r>
                  <a:rPr lang="ja-JP" altLang="en-US" sz="2200" dirty="0"/>
                  <a:t>操作変数</a:t>
                </a:r>
                <a:r>
                  <a:rPr lang="en-US" altLang="ja-JP" sz="2200" dirty="0"/>
                  <a:t>z</a:t>
                </a:r>
                <a:r>
                  <a:rPr lang="ja-JP" altLang="en-US" sz="2200" dirty="0"/>
                  <a:t>は誤差項と相関が無い</a:t>
                </a:r>
                <a:endParaRPr lang="en-US" altLang="ja-JP" sz="2200" dirty="0"/>
              </a:p>
              <a:p>
                <a:pPr lvl="1">
                  <a:lnSpc>
                    <a:spcPct val="100000"/>
                  </a:lnSpc>
                </a:pPr>
                <a:r>
                  <a:rPr lang="ja-JP" altLang="en-US" sz="2200" dirty="0"/>
                  <a:t>操作変数</a:t>
                </a:r>
                <a:r>
                  <a:rPr lang="en-US" altLang="ja-JP" sz="2200" dirty="0"/>
                  <a:t>z</a:t>
                </a:r>
                <a:r>
                  <a:rPr lang="ja-JP" altLang="en-US" sz="2200" dirty="0"/>
                  <a:t>は説明変数</a:t>
                </a:r>
                <a:r>
                  <a:rPr lang="en-US" altLang="ja-JP" sz="2200" dirty="0"/>
                  <a:t>x</a:t>
                </a:r>
                <a:r>
                  <a:rPr lang="ja-JP" altLang="en-US" sz="2200" dirty="0"/>
                  <a:t>と相関がある</a:t>
                </a:r>
                <a:endParaRPr lang="en-US" altLang="ja-JP" sz="2200" dirty="0"/>
              </a:p>
              <a:p>
                <a:pPr>
                  <a:lnSpc>
                    <a:spcPct val="100000"/>
                  </a:lnSpc>
                </a:pPr>
                <a:r>
                  <a:rPr lang="en-US" altLang="ja-JP" sz="2400" dirty="0"/>
                  <a:t>IV</a:t>
                </a:r>
                <a:r>
                  <a:rPr lang="ja-JP" altLang="en-US" sz="2400" dirty="0"/>
                  <a:t>法の推定方法</a:t>
                </a:r>
                <a:endParaRPr lang="en-US" altLang="ja-JP" sz="2400" dirty="0"/>
              </a:p>
              <a:p>
                <a:pPr marL="0" indent="0">
                  <a:lnSpc>
                    <a:spcPct val="100000"/>
                  </a:lnSpc>
                  <a:buNone/>
                </a:pPr>
                <a14:m>
                  <m:oMathPara xmlns:m="http://schemas.openxmlformats.org/officeDocument/2006/math">
                    <m:oMathParaPr>
                      <m:jc m:val="centerGroup"/>
                    </m:oMathParaPr>
                    <m:oMath xmlns:m="http://schemas.openxmlformats.org/officeDocument/2006/math">
                      <m:acc>
                        <m:accPr>
                          <m:chr m:val="̂"/>
                          <m:ctrlPr>
                            <a:rPr lang="ja-JP" altLang="en-US" sz="2400" i="1">
                              <a:solidFill>
                                <a:srgbClr val="000000"/>
                              </a:solidFill>
                              <a:latin typeface="Cambria Math" panose="02040503050406030204" pitchFamily="18" charset="0"/>
                            </a:rPr>
                          </m:ctrlPr>
                        </m:accPr>
                        <m:e>
                          <m:r>
                            <a:rPr lang="ja-JP" altLang="en-US" sz="2400" i="1">
                              <a:solidFill>
                                <a:srgbClr val="000000"/>
                              </a:solidFill>
                              <a:latin typeface="Cambria Math" panose="02040503050406030204" pitchFamily="18" charset="0"/>
                            </a:rPr>
                            <m:t>𝛽</m:t>
                          </m:r>
                        </m:e>
                      </m:acc>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num>
                        <m:den>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den>
                      </m:f>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𝛽</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𝑢</m:t>
                          </m:r>
                          <m:r>
                            <a:rPr lang="ja-JP" altLang="en-US" sz="2400" i="1">
                              <a:solidFill>
                                <a:srgbClr val="000000"/>
                              </a:solidFill>
                              <a:latin typeface="Cambria Math" panose="02040503050406030204" pitchFamily="18" charset="0"/>
                            </a:rPr>
                            <m:t>)</m:t>
                          </m:r>
                        </m:num>
                        <m:den>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den>
                      </m:f>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𝑢</m:t>
                          </m:r>
                          <m:r>
                            <a:rPr lang="ja-JP" altLang="en-US" sz="2400" i="1">
                              <a:solidFill>
                                <a:srgbClr val="000000"/>
                              </a:solidFill>
                              <a:latin typeface="Cambria Math" panose="02040503050406030204" pitchFamily="18" charset="0"/>
                            </a:rPr>
                            <m:t>)</m:t>
                          </m:r>
                        </m:num>
                        <m:den>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𝑧</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den>
                      </m:f>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oMath>
                  </m:oMathPara>
                </a14:m>
                <a:endParaRPr lang="ja-JP" altLang="en-US" sz="2400" dirty="0"/>
              </a:p>
              <a:p>
                <a:pPr>
                  <a:lnSpc>
                    <a:spcPct val="100000"/>
                  </a:lnSpc>
                </a:pPr>
                <a:r>
                  <a:rPr lang="ja-JP" altLang="en-US" dirty="0"/>
                  <a:t>一方</a:t>
                </a:r>
                <a:r>
                  <a:rPr lang="en-US" altLang="ja-JP" dirty="0"/>
                  <a:t>OLS</a:t>
                </a:r>
                <a:r>
                  <a:rPr lang="ja-JP" altLang="en-US" dirty="0"/>
                  <a:t>は</a:t>
                </a:r>
                <a:endParaRPr lang="en-US" altLang="ja-JP" dirty="0"/>
              </a:p>
              <a:p>
                <a:pPr marL="0" indent="0">
                  <a:lnSpc>
                    <a:spcPct val="100000"/>
                  </a:lnSpc>
                  <a:buNone/>
                </a:pPr>
                <a14:m>
                  <m:oMathPara xmlns:m="http://schemas.openxmlformats.org/officeDocument/2006/math">
                    <m:oMathParaPr>
                      <m:jc m:val="centerGroup"/>
                    </m:oMathParaPr>
                    <m:oMath xmlns:m="http://schemas.openxmlformats.org/officeDocument/2006/math">
                      <m:sSub>
                        <m:sSubPr>
                          <m:ctrlPr>
                            <a:rPr lang="en-US" altLang="ja-JP" i="1" smtClean="0">
                              <a:latin typeface="Cambria Math" panose="02040503050406030204" pitchFamily="18" charset="0"/>
                            </a:rPr>
                          </m:ctrlPr>
                        </m:sSubPr>
                        <m:e>
                          <m:acc>
                            <m:accPr>
                              <m:chr m:val="̂"/>
                              <m:ctrlPr>
                                <a:rPr lang="en-US" altLang="ja-JP" i="1" smtClean="0">
                                  <a:latin typeface="Cambria Math" panose="02040503050406030204" pitchFamily="18" charset="0"/>
                                </a:rPr>
                              </m:ctrlPr>
                            </m:accPr>
                            <m:e>
                              <m:r>
                                <a:rPr lang="ja-JP" altLang="en-US" i="1" smtClean="0">
                                  <a:latin typeface="Cambria Math" panose="02040503050406030204" pitchFamily="18" charset="0"/>
                                </a:rPr>
                                <m:t>𝛽</m:t>
                              </m:r>
                            </m:e>
                          </m:acc>
                        </m:e>
                        <m:sub>
                          <m:r>
                            <a:rPr lang="en-US" altLang="ja-JP" b="0" i="1" smtClean="0">
                              <a:latin typeface="Cambria Math" panose="02040503050406030204" pitchFamily="18" charset="0"/>
                            </a:rPr>
                            <m:t>𝑂𝐿𝑆</m:t>
                          </m:r>
                        </m:sub>
                      </m:sSub>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m:rPr>
                              <m:sty m:val="p"/>
                            </m:rPr>
                            <a:rPr lang="en-US" altLang="ja-JP" b="0" i="0" smtClean="0">
                              <a:latin typeface="Cambria Math" panose="02040503050406030204" pitchFamily="18" charset="0"/>
                            </a:rPr>
                            <m:t>cov</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r>
                            <a:rPr lang="en-US" altLang="ja-JP" b="0" i="1" smtClean="0">
                              <a:latin typeface="Cambria Math" panose="02040503050406030204" pitchFamily="18" charset="0"/>
                            </a:rPr>
                            <m:t>)</m:t>
                          </m:r>
                        </m:num>
                        <m:den>
                          <m:r>
                            <m:rPr>
                              <m:sty m:val="p"/>
                            </m:rPr>
                            <a:rPr lang="en-US" altLang="ja-JP" b="0" i="0" smtClean="0">
                              <a:latin typeface="Cambria Math" panose="02040503050406030204" pitchFamily="18" charset="0"/>
                            </a:rPr>
                            <m:t>var</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r>
                            <a:rPr lang="en-US" altLang="ja-JP" b="0" i="1" smtClean="0">
                              <a:latin typeface="Cambria Math" panose="02040503050406030204" pitchFamily="18" charset="0"/>
                            </a:rPr>
                            <m:t>)</m:t>
                          </m:r>
                        </m:den>
                      </m:f>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m:rPr>
                              <m:sty m:val="p"/>
                            </m:rPr>
                            <a:rPr lang="en-US" altLang="ja-JP" b="0" i="0" smtClean="0">
                              <a:latin typeface="Cambria Math" panose="02040503050406030204" pitchFamily="18" charset="0"/>
                            </a:rPr>
                            <m:t>cov</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r>
                            <a:rPr lang="en-US" altLang="ja-JP" b="0" i="1" smtClean="0">
                              <a:latin typeface="Cambria Math" panose="02040503050406030204" pitchFamily="18" charset="0"/>
                            </a:rPr>
                            <m:t>,</m:t>
                          </m:r>
                          <m:r>
                            <a:rPr lang="ja-JP" altLang="en-US" b="0" i="1" smtClean="0">
                              <a:latin typeface="Cambria Math" panose="02040503050406030204" pitchFamily="18" charset="0"/>
                              <a:ea typeface="Cambria Math" panose="02040503050406030204" pitchFamily="18" charset="0"/>
                            </a:rPr>
                            <m:t>𝛼</m:t>
                          </m:r>
                          <m:r>
                            <a:rPr lang="en-US" altLang="ja-JP" b="0" i="1" smtClean="0">
                              <a:latin typeface="Cambria Math" panose="02040503050406030204" pitchFamily="18" charset="0"/>
                              <a:ea typeface="Cambria Math" panose="02040503050406030204" pitchFamily="18" charset="0"/>
                            </a:rPr>
                            <m:t>+</m:t>
                          </m:r>
                          <m:r>
                            <a:rPr lang="ja-JP" altLang="en-US" b="0" i="1" smtClean="0">
                              <a:latin typeface="Cambria Math" panose="02040503050406030204" pitchFamily="18" charset="0"/>
                              <a:ea typeface="Cambria Math" panose="02040503050406030204" pitchFamily="18" charset="0"/>
                            </a:rPr>
                            <m:t>𝛽</m:t>
                          </m:r>
                          <m:r>
                            <a:rPr lang="en-US" altLang="ja-JP" b="0" i="1" smtClean="0">
                              <a:latin typeface="Cambria Math" panose="02040503050406030204" pitchFamily="18" charset="0"/>
                              <a:ea typeface="Cambria Math" panose="02040503050406030204" pitchFamily="18" charset="0"/>
                            </a:rPr>
                            <m:t>𝑥</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𝑢</m:t>
                          </m:r>
                          <m:r>
                            <a:rPr lang="en-US" altLang="ja-JP" b="0" i="1" smtClean="0">
                              <a:latin typeface="Cambria Math" panose="02040503050406030204" pitchFamily="18" charset="0"/>
                              <a:ea typeface="Cambria Math" panose="02040503050406030204" pitchFamily="18" charset="0"/>
                            </a:rPr>
                            <m:t>)</m:t>
                          </m:r>
                        </m:num>
                        <m:den>
                          <m:r>
                            <m:rPr>
                              <m:sty m:val="p"/>
                            </m:rPr>
                            <a:rPr lang="en-US" altLang="ja-JP" b="0" i="0" smtClean="0">
                              <a:latin typeface="Cambria Math" panose="02040503050406030204" pitchFamily="18" charset="0"/>
                            </a:rPr>
                            <m:t>var</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r>
                            <a:rPr lang="en-US" altLang="ja-JP" b="0" i="1" smtClean="0">
                              <a:latin typeface="Cambria Math" panose="02040503050406030204" pitchFamily="18" charset="0"/>
                            </a:rPr>
                            <m:t>)</m:t>
                          </m:r>
                        </m:den>
                      </m:f>
                      <m:r>
                        <a:rPr lang="en-US" altLang="ja-JP" b="0" i="1" smtClean="0">
                          <a:latin typeface="Cambria Math" panose="02040503050406030204" pitchFamily="18" charset="0"/>
                        </a:rPr>
                        <m:t>=</m:t>
                      </m:r>
                      <m:r>
                        <a:rPr lang="ja-JP" altLang="en-US" b="0" i="1" smtClean="0">
                          <a:latin typeface="Cambria Math" panose="02040503050406030204" pitchFamily="18" charset="0"/>
                        </a:rPr>
                        <m:t>𝛽</m:t>
                      </m:r>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m:rPr>
                              <m:sty m:val="p"/>
                            </m:rPr>
                            <a:rPr lang="en-US" altLang="ja-JP" b="0" i="0" smtClean="0">
                              <a:latin typeface="Cambria Math" panose="02040503050406030204" pitchFamily="18" charset="0"/>
                            </a:rPr>
                            <m:t>cov</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r>
                            <a:rPr lang="en-US" altLang="ja-JP" b="0" i="1" smtClean="0">
                              <a:latin typeface="Cambria Math" panose="02040503050406030204" pitchFamily="18" charset="0"/>
                            </a:rPr>
                            <m:t>,</m:t>
                          </m:r>
                          <m:r>
                            <a:rPr lang="en-US" altLang="ja-JP" b="0" i="1" smtClean="0">
                              <a:latin typeface="Cambria Math" panose="02040503050406030204" pitchFamily="18" charset="0"/>
                            </a:rPr>
                            <m:t>𝑢</m:t>
                          </m:r>
                          <m:r>
                            <a:rPr lang="en-US" altLang="ja-JP" b="0" i="1" smtClean="0">
                              <a:latin typeface="Cambria Math" panose="02040503050406030204" pitchFamily="18" charset="0"/>
                            </a:rPr>
                            <m:t>)</m:t>
                          </m:r>
                        </m:num>
                        <m:den>
                          <m:r>
                            <m:rPr>
                              <m:sty m:val="p"/>
                            </m:rPr>
                            <a:rPr lang="en-US" altLang="ja-JP" b="0" i="0" smtClean="0">
                              <a:latin typeface="Cambria Math" panose="02040503050406030204" pitchFamily="18" charset="0"/>
                            </a:rPr>
                            <m:t>var</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r>
                            <a:rPr lang="en-US" altLang="ja-JP" b="0" i="1" smtClean="0">
                              <a:latin typeface="Cambria Math" panose="02040503050406030204" pitchFamily="18" charset="0"/>
                            </a:rPr>
                            <m:t>)</m:t>
                          </m:r>
                        </m:den>
                      </m:f>
                    </m:oMath>
                  </m:oMathPara>
                </a14:m>
                <a:endParaRPr lang="ja-JP" altLang="en-US" dirty="0"/>
              </a:p>
              <a:p>
                <a:pPr>
                  <a:buNone/>
                </a:pPr>
                <a:endParaRPr lang="ja-JP" altLang="en-US" dirty="0"/>
              </a:p>
            </p:txBody>
          </p:sp>
        </mc:Choice>
        <mc:Fallback>
          <p:sp>
            <p:nvSpPr>
              <p:cNvPr id="5124" name="Object 4"/>
              <p:cNvSpPr txBox="1">
                <a:spLocks noGrp="1" noRot="1" noChangeAspect="1" noMove="1" noResize="1" noEditPoints="1" noAdjustHandles="1" noChangeArrowheads="1" noChangeShapeType="1" noTextEdit="1"/>
              </p:cNvSpPr>
              <p:nvPr>
                <p:ph sz="half" idx="1"/>
              </p:nvPr>
            </p:nvSpPr>
            <p:spPr bwMode="auto">
              <a:xfrm>
                <a:off x="323528" y="1268760"/>
                <a:ext cx="8568952" cy="5256584"/>
              </a:xfrm>
              <a:prstGeom prst="rect">
                <a:avLst/>
              </a:prstGeom>
              <a:blipFill>
                <a:blip r:embed="rId2"/>
                <a:stretch>
                  <a:fillRect l="-925" t="-928"/>
                </a:stretch>
              </a:blipFill>
              <a:ln>
                <a:noFill/>
              </a:ln>
              <a:effectLst/>
            </p:spPr>
            <p:txBody>
              <a:bodyPr/>
              <a:lstStyle/>
              <a:p>
                <a:r>
                  <a:rPr lang="ja-JP" altLang="en-US">
                    <a:noFill/>
                  </a:rPr>
                  <a:t> </a:t>
                </a:r>
              </a:p>
            </p:txBody>
          </p:sp>
        </mc:Fallback>
      </mc:AlternateContent>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982</TotalTime>
  <Words>3500</Words>
  <Application>Microsoft Office PowerPoint</Application>
  <PresentationFormat>画面に合わせる (4:3)</PresentationFormat>
  <Paragraphs>329</Paragraphs>
  <Slides>29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29</vt:i4>
      </vt:variant>
    </vt:vector>
  </HeadingPairs>
  <TitlesOfParts>
    <vt:vector size="38" baseType="lpstr">
      <vt:lpstr>游ゴシック</vt:lpstr>
      <vt:lpstr>游ゴシック Light</vt:lpstr>
      <vt:lpstr>Arial</vt:lpstr>
      <vt:lpstr>Cambria Math</vt:lpstr>
      <vt:lpstr>Courier New</vt:lpstr>
      <vt:lpstr>Symbol</vt:lpstr>
      <vt:lpstr>Times New Roman</vt:lpstr>
      <vt:lpstr>Wingdings</vt:lpstr>
      <vt:lpstr>Office テーマ</vt:lpstr>
      <vt:lpstr>操作変数法 Instrumental VariablesMethod</vt:lpstr>
      <vt:lpstr>誤差項と説明変数の相関</vt:lpstr>
      <vt:lpstr>説明変数の誤差</vt:lpstr>
      <vt:lpstr>説明変数の誤差(2)</vt:lpstr>
      <vt:lpstr>説明変数の誤差(3)</vt:lpstr>
      <vt:lpstr>連立方程式モデル（説明変数の内生性）</vt:lpstr>
      <vt:lpstr>連立方程式　(2)</vt:lpstr>
      <vt:lpstr>欠落変数　omitted variables</vt:lpstr>
      <vt:lpstr>操作変数法 　Instrumental Variable Method</vt:lpstr>
      <vt:lpstr>操作変数法(2)</vt:lpstr>
      <vt:lpstr>操作変数法(3)</vt:lpstr>
      <vt:lpstr>2段階最小二乗法 Two Stage Least Square Method</vt:lpstr>
      <vt:lpstr>操作変数法　(4)</vt:lpstr>
      <vt:lpstr>操作変数法　(5)</vt:lpstr>
      <vt:lpstr>Rでの操作変数法</vt:lpstr>
      <vt:lpstr>注意</vt:lpstr>
      <vt:lpstr>mroz.xls </vt:lpstr>
      <vt:lpstr>PowerPoint プレゼンテーション</vt:lpstr>
      <vt:lpstr>Rでの欠損値 後から欠損値を指定する場合</vt:lpstr>
      <vt:lpstr>R：パッケージのロード</vt:lpstr>
      <vt:lpstr>OLSの結果</vt:lpstr>
      <vt:lpstr>操作変数と説明変数の相関を確認</vt:lpstr>
      <vt:lpstr> 操作変数法による推計結果　ivreg(  )</vt:lpstr>
      <vt:lpstr>操作変数法による推計結果　tsls(  )</vt:lpstr>
      <vt:lpstr>Stata　操作変数法</vt:lpstr>
      <vt:lpstr>操作変数法　Eviews</vt:lpstr>
      <vt:lpstr>問題1</vt:lpstr>
      <vt:lpstr>card.xls : 教育の収益率の測定</vt:lpstr>
      <vt:lpstr>問題2</vt:lpstr>
    </vt:vector>
  </TitlesOfParts>
  <Company>Keio Univ.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操作変数法</dc:title>
  <dc:creator>Yoshibumi Aso</dc:creator>
  <cp:lastModifiedBy>麻生 良文</cp:lastModifiedBy>
  <cp:revision>82</cp:revision>
  <dcterms:created xsi:type="dcterms:W3CDTF">2008-07-13T01:25:01Z</dcterms:created>
  <dcterms:modified xsi:type="dcterms:W3CDTF">2023-07-10T11:52:10Z</dcterms:modified>
</cp:coreProperties>
</file>