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8"/>
  </p:notesMasterIdLst>
  <p:handoutMasterIdLst>
    <p:handoutMasterId r:id="rId39"/>
  </p:handoutMasterIdLst>
  <p:sldIdLst>
    <p:sldId id="256" r:id="rId2"/>
    <p:sldId id="257" r:id="rId3"/>
    <p:sldId id="258" r:id="rId4"/>
    <p:sldId id="259" r:id="rId5"/>
    <p:sldId id="308" r:id="rId6"/>
    <p:sldId id="283" r:id="rId7"/>
    <p:sldId id="260" r:id="rId8"/>
    <p:sldId id="261" r:id="rId9"/>
    <p:sldId id="262" r:id="rId10"/>
    <p:sldId id="289" r:id="rId11"/>
    <p:sldId id="303" r:id="rId12"/>
    <p:sldId id="304" r:id="rId13"/>
    <p:sldId id="305" r:id="rId14"/>
    <p:sldId id="278" r:id="rId15"/>
    <p:sldId id="280" r:id="rId16"/>
    <p:sldId id="290" r:id="rId17"/>
    <p:sldId id="264" r:id="rId18"/>
    <p:sldId id="281" r:id="rId19"/>
    <p:sldId id="292" r:id="rId20"/>
    <p:sldId id="294" r:id="rId21"/>
    <p:sldId id="299" r:id="rId22"/>
    <p:sldId id="306" r:id="rId23"/>
    <p:sldId id="293" r:id="rId24"/>
    <p:sldId id="291" r:id="rId25"/>
    <p:sldId id="295" r:id="rId26"/>
    <p:sldId id="296" r:id="rId27"/>
    <p:sldId id="298" r:id="rId28"/>
    <p:sldId id="307" r:id="rId29"/>
    <p:sldId id="297" r:id="rId30"/>
    <p:sldId id="265" r:id="rId31"/>
    <p:sldId id="266" r:id="rId32"/>
    <p:sldId id="267" r:id="rId33"/>
    <p:sldId id="300" r:id="rId34"/>
    <p:sldId id="309" r:id="rId35"/>
    <p:sldId id="301" r:id="rId36"/>
    <p:sldId id="302" r:id="rId3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07"/>
  </p:normalViewPr>
  <p:slideViewPr>
    <p:cSldViewPr>
      <p:cViewPr varScale="1">
        <p:scale>
          <a:sx n="83" d="100"/>
          <a:sy n="83" d="100"/>
        </p:scale>
        <p:origin x="754"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t" anchorCtr="0" compatLnSpc="1">
            <a:prstTxWarp prst="textNoShape">
              <a:avLst/>
            </a:prstTxWarp>
          </a:bodyPr>
          <a:lstStyle>
            <a:lvl1pPr defTabSz="955731">
              <a:defRPr sz="1300"/>
            </a:lvl1pPr>
          </a:lstStyle>
          <a:p>
            <a:endParaRPr lang="en-US" altLang="ja-JP"/>
          </a:p>
        </p:txBody>
      </p:sp>
      <p:sp>
        <p:nvSpPr>
          <p:cNvPr id="24579" name="Rectangle 3"/>
          <p:cNvSpPr>
            <a:spLocks noGrp="1" noChangeArrowheads="1"/>
          </p:cNvSpPr>
          <p:nvPr>
            <p:ph type="dt" sz="quarter" idx="1"/>
          </p:nvPr>
        </p:nvSpPr>
        <p:spPr bwMode="auto">
          <a:xfrm>
            <a:off x="3850294" y="0"/>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t" anchorCtr="0" compatLnSpc="1">
            <a:prstTxWarp prst="textNoShape">
              <a:avLst/>
            </a:prstTxWarp>
          </a:bodyPr>
          <a:lstStyle>
            <a:lvl1pPr algn="r" defTabSz="955731">
              <a:defRPr sz="1300"/>
            </a:lvl1pPr>
          </a:lstStyle>
          <a:p>
            <a:endParaRPr lang="en-US" altLang="ja-JP"/>
          </a:p>
        </p:txBody>
      </p:sp>
      <p:sp>
        <p:nvSpPr>
          <p:cNvPr id="24580" name="Rectangle 4"/>
          <p:cNvSpPr>
            <a:spLocks noGrp="1" noChangeArrowheads="1"/>
          </p:cNvSpPr>
          <p:nvPr>
            <p:ph type="ftr" sz="quarter" idx="2"/>
          </p:nvPr>
        </p:nvSpPr>
        <p:spPr bwMode="auto">
          <a:xfrm>
            <a:off x="0" y="9429305"/>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b" anchorCtr="0" compatLnSpc="1">
            <a:prstTxWarp prst="textNoShape">
              <a:avLst/>
            </a:prstTxWarp>
          </a:bodyPr>
          <a:lstStyle>
            <a:lvl1pPr defTabSz="955731">
              <a:defRPr sz="1300"/>
            </a:lvl1pPr>
          </a:lstStyle>
          <a:p>
            <a:endParaRPr lang="en-US" altLang="ja-JP"/>
          </a:p>
        </p:txBody>
      </p:sp>
      <p:sp>
        <p:nvSpPr>
          <p:cNvPr id="24581" name="Rectangle 5"/>
          <p:cNvSpPr>
            <a:spLocks noGrp="1" noChangeArrowheads="1"/>
          </p:cNvSpPr>
          <p:nvPr>
            <p:ph type="sldNum" sz="quarter" idx="3"/>
          </p:nvPr>
        </p:nvSpPr>
        <p:spPr bwMode="auto">
          <a:xfrm>
            <a:off x="3850294" y="9429305"/>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1" rIns="95562" bIns="47781" numCol="1" anchor="b" anchorCtr="0" compatLnSpc="1">
            <a:prstTxWarp prst="textNoShape">
              <a:avLst/>
            </a:prstTxWarp>
          </a:bodyPr>
          <a:lstStyle>
            <a:lvl1pPr algn="r" defTabSz="955731">
              <a:defRPr sz="1300"/>
            </a:lvl1pPr>
          </a:lstStyle>
          <a:p>
            <a:fld id="{C465D06E-F393-4437-8812-391D2BF43380}" type="slidenum">
              <a:rPr lang="en-US" altLang="ja-JP"/>
              <a:pPr/>
              <a:t>‹#›</a:t>
            </a:fld>
            <a:endParaRPr lang="en-US" altLang="ja-JP"/>
          </a:p>
        </p:txBody>
      </p:sp>
    </p:spTree>
    <p:extLst>
      <p:ext uri="{BB962C8B-B14F-4D97-AF65-F5344CB8AC3E}">
        <p14:creationId xmlns:p14="http://schemas.microsoft.com/office/powerpoint/2010/main" val="1213073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t" anchorCtr="0" compatLnSpc="1">
            <a:prstTxWarp prst="textNoShape">
              <a:avLst/>
            </a:prstTxWarp>
          </a:bodyPr>
          <a:lstStyle>
            <a:lvl1pPr>
              <a:defRPr sz="1200"/>
            </a:lvl1pPr>
          </a:lstStyle>
          <a:p>
            <a:endParaRPr lang="en-US" altLang="ja-JP"/>
          </a:p>
        </p:txBody>
      </p:sp>
      <p:sp>
        <p:nvSpPr>
          <p:cNvPr id="33795" name="Rectangle 3"/>
          <p:cNvSpPr>
            <a:spLocks noGrp="1" noChangeArrowheads="1"/>
          </p:cNvSpPr>
          <p:nvPr>
            <p:ph type="dt" idx="1"/>
          </p:nvPr>
        </p:nvSpPr>
        <p:spPr bwMode="auto">
          <a:xfrm>
            <a:off x="3850294" y="0"/>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t" anchorCtr="0" compatLnSpc="1">
            <a:prstTxWarp prst="textNoShape">
              <a:avLst/>
            </a:prstTxWarp>
          </a:bodyPr>
          <a:lstStyle>
            <a:lvl1pPr algn="r">
              <a:defRPr sz="1200"/>
            </a:lvl1pPr>
          </a:lstStyle>
          <a:p>
            <a:endParaRPr lang="en-US" altLang="ja-JP"/>
          </a:p>
        </p:txBody>
      </p:sp>
      <p:sp>
        <p:nvSpPr>
          <p:cNvPr id="337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p:cNvSpPr>
            <a:spLocks noGrp="1" noChangeArrowheads="1"/>
          </p:cNvSpPr>
          <p:nvPr>
            <p:ph type="body" sz="quarter" idx="3"/>
          </p:nvPr>
        </p:nvSpPr>
        <p:spPr bwMode="auto">
          <a:xfrm>
            <a:off x="679464" y="4714653"/>
            <a:ext cx="5438748" cy="4466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3798" name="Rectangle 6"/>
          <p:cNvSpPr>
            <a:spLocks noGrp="1" noChangeArrowheads="1"/>
          </p:cNvSpPr>
          <p:nvPr>
            <p:ph type="ftr" sz="quarter" idx="4"/>
          </p:nvPr>
        </p:nvSpPr>
        <p:spPr bwMode="auto">
          <a:xfrm>
            <a:off x="0" y="9429305"/>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b" anchorCtr="0" compatLnSpc="1">
            <a:prstTxWarp prst="textNoShape">
              <a:avLst/>
            </a:prstTxWarp>
          </a:bodyPr>
          <a:lstStyle>
            <a:lvl1pPr>
              <a:defRPr sz="1200"/>
            </a:lvl1pPr>
          </a:lstStyle>
          <a:p>
            <a:endParaRPr lang="en-US" altLang="ja-JP"/>
          </a:p>
        </p:txBody>
      </p:sp>
      <p:sp>
        <p:nvSpPr>
          <p:cNvPr id="33799" name="Rectangle 7"/>
          <p:cNvSpPr>
            <a:spLocks noGrp="1" noChangeArrowheads="1"/>
          </p:cNvSpPr>
          <p:nvPr>
            <p:ph type="sldNum" sz="quarter" idx="5"/>
          </p:nvPr>
        </p:nvSpPr>
        <p:spPr bwMode="auto">
          <a:xfrm>
            <a:off x="3850294" y="9429305"/>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b" anchorCtr="0" compatLnSpc="1">
            <a:prstTxWarp prst="textNoShape">
              <a:avLst/>
            </a:prstTxWarp>
          </a:bodyPr>
          <a:lstStyle>
            <a:lvl1pPr algn="r">
              <a:defRPr sz="1200"/>
            </a:lvl1pPr>
          </a:lstStyle>
          <a:p>
            <a:fld id="{3600D325-164F-4994-89C3-9D190724CF3A}" type="slidenum">
              <a:rPr lang="en-US" altLang="ja-JP"/>
              <a:pPr/>
              <a:t>‹#›</a:t>
            </a:fld>
            <a:endParaRPr lang="en-US" altLang="ja-JP"/>
          </a:p>
        </p:txBody>
      </p:sp>
    </p:spTree>
    <p:extLst>
      <p:ext uri="{BB962C8B-B14F-4D97-AF65-F5344CB8AC3E}">
        <p14:creationId xmlns:p14="http://schemas.microsoft.com/office/powerpoint/2010/main" val="21374584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C74D8A-C57C-4696-85E4-8E2007D024A9}" type="slidenum">
              <a:rPr lang="en-US" altLang="ja-JP"/>
              <a:pPr/>
              <a:t>1</a:t>
            </a:fld>
            <a:endParaRPr lang="en-US" altLang="ja-JP"/>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80EAA1-7886-4C82-A4B0-C254CF4775FC}" type="slidenum">
              <a:rPr lang="en-US" altLang="ja-JP"/>
              <a:pPr/>
              <a:t>16</a:t>
            </a:fld>
            <a:endParaRPr lang="en-US" altLang="ja-JP"/>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765809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A615CF-776E-4CD8-A5F5-51FF8D20C543}" type="slidenum">
              <a:rPr lang="en-US" altLang="ja-JP"/>
              <a:pPr/>
              <a:t>17</a:t>
            </a:fld>
            <a:endParaRPr lang="en-US" altLang="ja-JP"/>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B98E9-261F-47F1-AF22-72461DB158E6}" type="slidenum">
              <a:rPr lang="en-US" altLang="ja-JP"/>
              <a:pPr/>
              <a:t>18</a:t>
            </a:fld>
            <a:endParaRPr lang="en-US" altLang="ja-JP"/>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ABEC8E-E28D-4CF5-9DB0-FAB60E4077AA}" type="slidenum">
              <a:rPr lang="en-US" altLang="ja-JP"/>
              <a:pPr/>
              <a:t>24</a:t>
            </a:fld>
            <a:endParaRPr lang="en-US" altLang="ja-JP"/>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650380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45D99C-AAFD-4DE0-B96F-95F8A1CEB5CF}" type="slidenum">
              <a:rPr lang="en-US" altLang="ja-JP"/>
              <a:pPr/>
              <a:t>30</a:t>
            </a:fld>
            <a:endParaRPr lang="en-US" altLang="ja-JP"/>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5EB26-C477-4CB8-A6CF-121430289ED6}" type="slidenum">
              <a:rPr lang="en-US" altLang="ja-JP"/>
              <a:pPr/>
              <a:t>31</a:t>
            </a:fld>
            <a:endParaRPr lang="en-US" altLang="ja-JP"/>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10C810-9FB8-4C56-AC6E-93565D8903AE}" type="slidenum">
              <a:rPr lang="en-US" altLang="ja-JP"/>
              <a:pPr/>
              <a:t>32</a:t>
            </a:fld>
            <a:endParaRPr lang="en-US" altLang="ja-JP"/>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E1A2FE-1412-4193-A3AB-EB1C62018070}" type="slidenum">
              <a:rPr lang="en-US" altLang="ja-JP"/>
              <a:pPr/>
              <a:t>2</a:t>
            </a:fld>
            <a:endParaRPr lang="en-US" altLang="ja-JP"/>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3735B1-3FBA-42A5-9017-FA7E4A946508}" type="slidenum">
              <a:rPr lang="en-US" altLang="ja-JP"/>
              <a:pPr/>
              <a:t>3</a:t>
            </a:fld>
            <a:endParaRPr lang="en-US" altLang="ja-JP"/>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BCBC4B-5B88-4EFB-83ED-D6FB4203C5AB}" type="slidenum">
              <a:rPr lang="en-US" altLang="ja-JP"/>
              <a:pPr/>
              <a:t>4</a:t>
            </a:fld>
            <a:endParaRPr lang="en-US" altLang="ja-JP"/>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C63964-DC13-4742-98F0-4B2224B09B8A}" type="slidenum">
              <a:rPr lang="en-US" altLang="ja-JP"/>
              <a:pPr/>
              <a:t>7</a:t>
            </a:fld>
            <a:endParaRPr lang="en-US" altLang="ja-JP"/>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624DCB-FDAE-4E2D-A810-ED1E976EEF3D}" type="slidenum">
              <a:rPr lang="en-US" altLang="ja-JP"/>
              <a:pPr/>
              <a:t>8</a:t>
            </a:fld>
            <a:endParaRPr lang="en-US" altLang="ja-JP"/>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929C89-8AF1-44CB-9B6D-440455EE6B6B}" type="slidenum">
              <a:rPr lang="en-US" altLang="ja-JP"/>
              <a:pPr/>
              <a:t>9</a:t>
            </a:fld>
            <a:endParaRPr lang="en-US" altLang="ja-JP"/>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AC240E-38D8-45F7-A239-3C36CB07C771}" type="slidenum">
              <a:rPr lang="en-US" altLang="ja-JP"/>
              <a:pPr/>
              <a:t>14</a:t>
            </a:fld>
            <a:endParaRPr lang="en-US" altLang="ja-JP"/>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4FC2E8-AFEE-4DA0-BC2C-4A6D8BE5796E}" type="slidenum">
              <a:rPr lang="en-US" altLang="ja-JP"/>
              <a:pPr/>
              <a:t>15</a:t>
            </a:fld>
            <a:endParaRPr lang="en-US" altLang="ja-JP"/>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5A6148-4122-4C1D-A2DC-0F754E2D5EBB}"/>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B6C10FD-51E0-4329-8DC7-73149B8F2DE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F950A22-5E6F-4E95-9214-B64946367092}"/>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550A1BAC-9090-45CF-A009-0890A851826B}"/>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95AA2025-5FB8-4618-94DC-6E904C6257F7}"/>
              </a:ext>
            </a:extLst>
          </p:cNvPr>
          <p:cNvSpPr>
            <a:spLocks noGrp="1"/>
          </p:cNvSpPr>
          <p:nvPr>
            <p:ph type="sldNum" sz="quarter" idx="12"/>
          </p:nvPr>
        </p:nvSpPr>
        <p:spPr/>
        <p:txBody>
          <a:bodyPr/>
          <a:lstStyle/>
          <a:p>
            <a:fld id="{128C1E80-1F85-414F-A9D1-082F110C7D8B}" type="slidenum">
              <a:rPr lang="en-US" altLang="ja-JP" smtClean="0"/>
              <a:pPr/>
              <a:t>‹#›</a:t>
            </a:fld>
            <a:endParaRPr lang="en-US" altLang="ja-JP"/>
          </a:p>
        </p:txBody>
      </p:sp>
    </p:spTree>
    <p:extLst>
      <p:ext uri="{BB962C8B-B14F-4D97-AF65-F5344CB8AC3E}">
        <p14:creationId xmlns:p14="http://schemas.microsoft.com/office/powerpoint/2010/main" val="2798176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24EB01-F651-4D3B-B56F-C57A1EC5832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37431CF-40BB-4C1C-AE4B-2BCD383356D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75F6CBF-1321-46A1-9D63-D81D7E6E81E3}"/>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E7873957-6ED5-41D9-BDF4-2FC4B76C8BAE}"/>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E227184B-5D07-4601-8860-032D420A1EA6}"/>
              </a:ext>
            </a:extLst>
          </p:cNvPr>
          <p:cNvSpPr>
            <a:spLocks noGrp="1"/>
          </p:cNvSpPr>
          <p:nvPr>
            <p:ph type="sldNum" sz="quarter" idx="12"/>
          </p:nvPr>
        </p:nvSpPr>
        <p:spPr/>
        <p:txBody>
          <a:bodyPr/>
          <a:lstStyle/>
          <a:p>
            <a:fld id="{59D113E4-8BAD-4D37-9CDD-42958A313C10}" type="slidenum">
              <a:rPr lang="en-US" altLang="ja-JP" smtClean="0"/>
              <a:pPr/>
              <a:t>‹#›</a:t>
            </a:fld>
            <a:endParaRPr lang="en-US" altLang="ja-JP"/>
          </a:p>
        </p:txBody>
      </p:sp>
    </p:spTree>
    <p:extLst>
      <p:ext uri="{BB962C8B-B14F-4D97-AF65-F5344CB8AC3E}">
        <p14:creationId xmlns:p14="http://schemas.microsoft.com/office/powerpoint/2010/main" val="2784757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74BD490-D4F3-47B7-8B29-D4190D4395F6}"/>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12D53F9-2623-4D44-B448-48551B94F6ED}"/>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D021E2C-6768-4BD4-A2D5-C34F8EAB472B}"/>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A96C8DCA-1605-46FE-AA9A-3907E8BC03FF}"/>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D70B2D0A-8F58-4EE8-8456-58F24ABB1ABE}"/>
              </a:ext>
            </a:extLst>
          </p:cNvPr>
          <p:cNvSpPr>
            <a:spLocks noGrp="1"/>
          </p:cNvSpPr>
          <p:nvPr>
            <p:ph type="sldNum" sz="quarter" idx="12"/>
          </p:nvPr>
        </p:nvSpPr>
        <p:spPr/>
        <p:txBody>
          <a:bodyPr/>
          <a:lstStyle/>
          <a:p>
            <a:fld id="{8AA42D7C-AD28-4B7E-9F3C-53D886E0122C}" type="slidenum">
              <a:rPr lang="en-US" altLang="ja-JP" smtClean="0"/>
              <a:pPr/>
              <a:t>‹#›</a:t>
            </a:fld>
            <a:endParaRPr lang="en-US" altLang="ja-JP"/>
          </a:p>
        </p:txBody>
      </p:sp>
    </p:spTree>
    <p:extLst>
      <p:ext uri="{BB962C8B-B14F-4D97-AF65-F5344CB8AC3E}">
        <p14:creationId xmlns:p14="http://schemas.microsoft.com/office/powerpoint/2010/main" val="4132508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6" name="フッター プレースホルダー 5"/>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a:xfrm>
            <a:off x="6553200" y="6245225"/>
            <a:ext cx="2133600" cy="476250"/>
          </a:xfrm>
        </p:spPr>
        <p:txBody>
          <a:bodyPr/>
          <a:lstStyle>
            <a:lvl1pPr>
              <a:defRPr/>
            </a:lvl1pPr>
          </a:lstStyle>
          <a:p>
            <a:fld id="{8DDEBD14-8C01-48F5-85F0-BB5BAF7CEEC0}" type="slidenum">
              <a:rPr lang="en-US" altLang="ja-JP"/>
              <a:pPr/>
              <a:t>‹#›</a:t>
            </a:fld>
            <a:endParaRPr lang="en-US" altLang="ja-JP"/>
          </a:p>
        </p:txBody>
      </p:sp>
    </p:spTree>
    <p:extLst>
      <p:ext uri="{BB962C8B-B14F-4D97-AF65-F5344CB8AC3E}">
        <p14:creationId xmlns:p14="http://schemas.microsoft.com/office/powerpoint/2010/main" val="631150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5"/>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7" name="フッター プレースホルダー 6"/>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8" name="スライド番号プレースホルダー 7"/>
          <p:cNvSpPr>
            <a:spLocks noGrp="1"/>
          </p:cNvSpPr>
          <p:nvPr>
            <p:ph type="sldNum" sz="quarter" idx="12"/>
          </p:nvPr>
        </p:nvSpPr>
        <p:spPr>
          <a:xfrm>
            <a:off x="6553200" y="6245225"/>
            <a:ext cx="2133600" cy="476250"/>
          </a:xfrm>
        </p:spPr>
        <p:txBody>
          <a:bodyPr/>
          <a:lstStyle>
            <a:lvl1pPr>
              <a:defRPr/>
            </a:lvl1pPr>
          </a:lstStyle>
          <a:p>
            <a:fld id="{84DFD741-4E1B-42AE-9A91-EE33608DEA4B}" type="slidenum">
              <a:rPr lang="en-US" altLang="ja-JP"/>
              <a:pPr/>
              <a:t>‹#›</a:t>
            </a:fld>
            <a:endParaRPr lang="en-US" altLang="ja-JP"/>
          </a:p>
        </p:txBody>
      </p:sp>
    </p:spTree>
    <p:extLst>
      <p:ext uri="{BB962C8B-B14F-4D97-AF65-F5344CB8AC3E}">
        <p14:creationId xmlns:p14="http://schemas.microsoft.com/office/powerpoint/2010/main" val="1387156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B2389E-7F0B-4DBC-A3A3-F888B3C26D3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46DA345-C487-46BA-B9BC-46738D18E73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29F168-0076-4AD2-80A1-F23008394B19}"/>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074A82B5-3176-489A-8D5A-FB35D1B4092D}"/>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83F827B8-AC0E-40E4-AB5D-862D0AD79DBA}"/>
              </a:ext>
            </a:extLst>
          </p:cNvPr>
          <p:cNvSpPr>
            <a:spLocks noGrp="1"/>
          </p:cNvSpPr>
          <p:nvPr>
            <p:ph type="sldNum" sz="quarter" idx="12"/>
          </p:nvPr>
        </p:nvSpPr>
        <p:spPr/>
        <p:txBody>
          <a:bodyPr/>
          <a:lstStyle/>
          <a:p>
            <a:fld id="{7310BF1A-C6FA-402C-88D6-DE4F0EC09C6D}" type="slidenum">
              <a:rPr lang="en-US" altLang="ja-JP" smtClean="0"/>
              <a:pPr/>
              <a:t>‹#›</a:t>
            </a:fld>
            <a:endParaRPr lang="en-US" altLang="ja-JP"/>
          </a:p>
        </p:txBody>
      </p:sp>
    </p:spTree>
    <p:extLst>
      <p:ext uri="{BB962C8B-B14F-4D97-AF65-F5344CB8AC3E}">
        <p14:creationId xmlns:p14="http://schemas.microsoft.com/office/powerpoint/2010/main" val="2937685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EA31DD-B265-4A32-814B-1666C6631392}"/>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29CE6A2-7075-49BC-B0C6-A38140CA96B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7920AA5-4911-45E9-A42C-AB8B8600A011}"/>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7E2DD3C1-D2C3-4968-BE65-9C814E9F56B3}"/>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0DBC2BED-788B-48D4-A0C3-FF770C749CBD}"/>
              </a:ext>
            </a:extLst>
          </p:cNvPr>
          <p:cNvSpPr>
            <a:spLocks noGrp="1"/>
          </p:cNvSpPr>
          <p:nvPr>
            <p:ph type="sldNum" sz="quarter" idx="12"/>
          </p:nvPr>
        </p:nvSpPr>
        <p:spPr/>
        <p:txBody>
          <a:bodyPr/>
          <a:lstStyle/>
          <a:p>
            <a:fld id="{6D672D1A-859C-498E-9E37-6B8E4E6AFDF8}" type="slidenum">
              <a:rPr lang="en-US" altLang="ja-JP" smtClean="0"/>
              <a:pPr/>
              <a:t>‹#›</a:t>
            </a:fld>
            <a:endParaRPr lang="en-US" altLang="ja-JP"/>
          </a:p>
        </p:txBody>
      </p:sp>
    </p:spTree>
    <p:extLst>
      <p:ext uri="{BB962C8B-B14F-4D97-AF65-F5344CB8AC3E}">
        <p14:creationId xmlns:p14="http://schemas.microsoft.com/office/powerpoint/2010/main" val="1263899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033DDB-3C2B-4943-97B1-F17822B3EFA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1F853A1-1619-47A7-B2FD-F23B57FD852B}"/>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364B0C0-9A38-4A01-834F-C56C1E83B618}"/>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23B501C-7C64-4D76-867E-D55EB2A5CDA9}"/>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ADAB70D7-47A9-4B58-AE4B-6E415AB51D41}"/>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CA504F25-AC5D-4EFD-BF0B-05EA0C14712E}"/>
              </a:ext>
            </a:extLst>
          </p:cNvPr>
          <p:cNvSpPr>
            <a:spLocks noGrp="1"/>
          </p:cNvSpPr>
          <p:nvPr>
            <p:ph type="sldNum" sz="quarter" idx="12"/>
          </p:nvPr>
        </p:nvSpPr>
        <p:spPr/>
        <p:txBody>
          <a:bodyPr/>
          <a:lstStyle/>
          <a:p>
            <a:fld id="{79D20964-6B4C-46FE-B494-ABA58907EF41}" type="slidenum">
              <a:rPr lang="en-US" altLang="ja-JP" smtClean="0"/>
              <a:pPr/>
              <a:t>‹#›</a:t>
            </a:fld>
            <a:endParaRPr lang="en-US" altLang="ja-JP"/>
          </a:p>
        </p:txBody>
      </p:sp>
    </p:spTree>
    <p:extLst>
      <p:ext uri="{BB962C8B-B14F-4D97-AF65-F5344CB8AC3E}">
        <p14:creationId xmlns:p14="http://schemas.microsoft.com/office/powerpoint/2010/main" val="250281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A1977D-4A6D-4F12-8CF8-931355B7FB8B}"/>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74479C0-69C2-4EBC-824B-5B27DAD5BCF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C426E5E-8598-4A60-ABE1-1B598D760B38}"/>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0254EE4-7DD2-4FCA-8EB5-C2B23251E54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0F0A9C2-149C-4479-BE41-466B8BB77056}"/>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70661C4-FFBD-4DC8-B4CA-60920B87AD65}"/>
              </a:ext>
            </a:extLst>
          </p:cNvPr>
          <p:cNvSpPr>
            <a:spLocks noGrp="1"/>
          </p:cNvSpPr>
          <p:nvPr>
            <p:ph type="dt" sz="half" idx="10"/>
          </p:nvPr>
        </p:nvSpPr>
        <p:spPr/>
        <p:txBody>
          <a:bodyPr/>
          <a:lstStyle/>
          <a:p>
            <a:endParaRPr lang="en-US" altLang="ja-JP"/>
          </a:p>
        </p:txBody>
      </p:sp>
      <p:sp>
        <p:nvSpPr>
          <p:cNvPr id="8" name="フッター プレースホルダー 7">
            <a:extLst>
              <a:ext uri="{FF2B5EF4-FFF2-40B4-BE49-F238E27FC236}">
                <a16:creationId xmlns:a16="http://schemas.microsoft.com/office/drawing/2014/main" id="{959DE6B0-145D-4C27-9E69-928B78D924AE}"/>
              </a:ext>
            </a:extLst>
          </p:cNvPr>
          <p:cNvSpPr>
            <a:spLocks noGrp="1"/>
          </p:cNvSpPr>
          <p:nvPr>
            <p:ph type="ftr" sz="quarter" idx="11"/>
          </p:nvPr>
        </p:nvSpPr>
        <p:spPr/>
        <p:txBody>
          <a:bodyPr/>
          <a:lstStyle/>
          <a:p>
            <a:endParaRPr lang="en-US" altLang="ja-JP"/>
          </a:p>
        </p:txBody>
      </p:sp>
      <p:sp>
        <p:nvSpPr>
          <p:cNvPr id="9" name="スライド番号プレースホルダー 8">
            <a:extLst>
              <a:ext uri="{FF2B5EF4-FFF2-40B4-BE49-F238E27FC236}">
                <a16:creationId xmlns:a16="http://schemas.microsoft.com/office/drawing/2014/main" id="{1FEB1357-71C4-4C89-B09A-5E7F0F380E3B}"/>
              </a:ext>
            </a:extLst>
          </p:cNvPr>
          <p:cNvSpPr>
            <a:spLocks noGrp="1"/>
          </p:cNvSpPr>
          <p:nvPr>
            <p:ph type="sldNum" sz="quarter" idx="12"/>
          </p:nvPr>
        </p:nvSpPr>
        <p:spPr/>
        <p:txBody>
          <a:bodyPr/>
          <a:lstStyle/>
          <a:p>
            <a:fld id="{B38455A8-D06C-4812-B689-FA74BDE5B8B5}" type="slidenum">
              <a:rPr lang="en-US" altLang="ja-JP" smtClean="0"/>
              <a:pPr/>
              <a:t>‹#›</a:t>
            </a:fld>
            <a:endParaRPr lang="en-US" altLang="ja-JP"/>
          </a:p>
        </p:txBody>
      </p:sp>
    </p:spTree>
    <p:extLst>
      <p:ext uri="{BB962C8B-B14F-4D97-AF65-F5344CB8AC3E}">
        <p14:creationId xmlns:p14="http://schemas.microsoft.com/office/powerpoint/2010/main" val="253293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5F352F-FE7E-4F48-9C54-37259019957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6DF101F-B2F8-4935-B6D4-A3531F9EA9B3}"/>
              </a:ext>
            </a:extLst>
          </p:cNvPr>
          <p:cNvSpPr>
            <a:spLocks noGrp="1"/>
          </p:cNvSpPr>
          <p:nvPr>
            <p:ph type="dt" sz="half" idx="10"/>
          </p:nvPr>
        </p:nvSpPr>
        <p:spPr/>
        <p:txBody>
          <a:bodyPr/>
          <a:lstStyle/>
          <a:p>
            <a:endParaRPr lang="en-US" altLang="ja-JP"/>
          </a:p>
        </p:txBody>
      </p:sp>
      <p:sp>
        <p:nvSpPr>
          <p:cNvPr id="4" name="フッター プレースホルダー 3">
            <a:extLst>
              <a:ext uri="{FF2B5EF4-FFF2-40B4-BE49-F238E27FC236}">
                <a16:creationId xmlns:a16="http://schemas.microsoft.com/office/drawing/2014/main" id="{718C9883-D1D0-40F1-BA37-A22A9001B674}"/>
              </a:ext>
            </a:extLst>
          </p:cNvPr>
          <p:cNvSpPr>
            <a:spLocks noGrp="1"/>
          </p:cNvSpPr>
          <p:nvPr>
            <p:ph type="ftr" sz="quarter" idx="11"/>
          </p:nvPr>
        </p:nvSpPr>
        <p:spPr/>
        <p:txBody>
          <a:bodyPr/>
          <a:lstStyle/>
          <a:p>
            <a:endParaRPr lang="en-US" altLang="ja-JP"/>
          </a:p>
        </p:txBody>
      </p:sp>
      <p:sp>
        <p:nvSpPr>
          <p:cNvPr id="5" name="スライド番号プレースホルダー 4">
            <a:extLst>
              <a:ext uri="{FF2B5EF4-FFF2-40B4-BE49-F238E27FC236}">
                <a16:creationId xmlns:a16="http://schemas.microsoft.com/office/drawing/2014/main" id="{6E0FDB17-2C9D-4902-B64D-EDD71479D7A8}"/>
              </a:ext>
            </a:extLst>
          </p:cNvPr>
          <p:cNvSpPr>
            <a:spLocks noGrp="1"/>
          </p:cNvSpPr>
          <p:nvPr>
            <p:ph type="sldNum" sz="quarter" idx="12"/>
          </p:nvPr>
        </p:nvSpPr>
        <p:spPr/>
        <p:txBody>
          <a:bodyPr/>
          <a:lstStyle/>
          <a:p>
            <a:fld id="{E650179C-AC40-43EC-A91F-3598218972BC}" type="slidenum">
              <a:rPr lang="en-US" altLang="ja-JP" smtClean="0"/>
              <a:pPr/>
              <a:t>‹#›</a:t>
            </a:fld>
            <a:endParaRPr lang="en-US" altLang="ja-JP"/>
          </a:p>
        </p:txBody>
      </p:sp>
    </p:spTree>
    <p:extLst>
      <p:ext uri="{BB962C8B-B14F-4D97-AF65-F5344CB8AC3E}">
        <p14:creationId xmlns:p14="http://schemas.microsoft.com/office/powerpoint/2010/main" val="1680412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36EC33F-90BC-4E0B-8D33-46DCF7A7FD44}"/>
              </a:ext>
            </a:extLst>
          </p:cNvPr>
          <p:cNvSpPr>
            <a:spLocks noGrp="1"/>
          </p:cNvSpPr>
          <p:nvPr>
            <p:ph type="dt" sz="half" idx="10"/>
          </p:nvPr>
        </p:nvSpPr>
        <p:spPr/>
        <p:txBody>
          <a:bodyPr/>
          <a:lstStyle/>
          <a:p>
            <a:endParaRPr lang="en-US" altLang="ja-JP"/>
          </a:p>
        </p:txBody>
      </p:sp>
      <p:sp>
        <p:nvSpPr>
          <p:cNvPr id="3" name="フッター プレースホルダー 2">
            <a:extLst>
              <a:ext uri="{FF2B5EF4-FFF2-40B4-BE49-F238E27FC236}">
                <a16:creationId xmlns:a16="http://schemas.microsoft.com/office/drawing/2014/main" id="{D321E951-5BB0-42C6-B602-DD050C959F9C}"/>
              </a:ext>
            </a:extLst>
          </p:cNvPr>
          <p:cNvSpPr>
            <a:spLocks noGrp="1"/>
          </p:cNvSpPr>
          <p:nvPr>
            <p:ph type="ftr" sz="quarter" idx="11"/>
          </p:nvPr>
        </p:nvSpPr>
        <p:spPr/>
        <p:txBody>
          <a:bodyPr/>
          <a:lstStyle/>
          <a:p>
            <a:endParaRPr lang="en-US" altLang="ja-JP"/>
          </a:p>
        </p:txBody>
      </p:sp>
      <p:sp>
        <p:nvSpPr>
          <p:cNvPr id="4" name="スライド番号プレースホルダー 3">
            <a:extLst>
              <a:ext uri="{FF2B5EF4-FFF2-40B4-BE49-F238E27FC236}">
                <a16:creationId xmlns:a16="http://schemas.microsoft.com/office/drawing/2014/main" id="{C87C6C5F-F6C2-4EF8-A59B-724961BDD8C0}"/>
              </a:ext>
            </a:extLst>
          </p:cNvPr>
          <p:cNvSpPr>
            <a:spLocks noGrp="1"/>
          </p:cNvSpPr>
          <p:nvPr>
            <p:ph type="sldNum" sz="quarter" idx="12"/>
          </p:nvPr>
        </p:nvSpPr>
        <p:spPr/>
        <p:txBody>
          <a:bodyPr/>
          <a:lstStyle/>
          <a:p>
            <a:fld id="{CF814B96-57DC-4B6E-92D1-A0C362FE69DD}" type="slidenum">
              <a:rPr lang="en-US" altLang="ja-JP" smtClean="0"/>
              <a:pPr/>
              <a:t>‹#›</a:t>
            </a:fld>
            <a:endParaRPr lang="en-US" altLang="ja-JP"/>
          </a:p>
        </p:txBody>
      </p:sp>
    </p:spTree>
    <p:extLst>
      <p:ext uri="{BB962C8B-B14F-4D97-AF65-F5344CB8AC3E}">
        <p14:creationId xmlns:p14="http://schemas.microsoft.com/office/powerpoint/2010/main" val="2414236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A8CB4C-5619-43E5-966F-B6F0903F858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AC8FDE8-05E6-446F-A088-A23274B0296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AE03717-9333-4760-B9CA-711BA8670C4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B1AC4CD-D413-4DDF-A8A2-9D9FB374E371}"/>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F8BA4FE7-D7AB-422E-83DA-2A5C4B912C0F}"/>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9D9A5467-A54F-49EB-AB4D-5CF06D7CC9C4}"/>
              </a:ext>
            </a:extLst>
          </p:cNvPr>
          <p:cNvSpPr>
            <a:spLocks noGrp="1"/>
          </p:cNvSpPr>
          <p:nvPr>
            <p:ph type="sldNum" sz="quarter" idx="12"/>
          </p:nvPr>
        </p:nvSpPr>
        <p:spPr/>
        <p:txBody>
          <a:bodyPr/>
          <a:lstStyle/>
          <a:p>
            <a:fld id="{59D113E4-8BAD-4D37-9CDD-42958A313C10}" type="slidenum">
              <a:rPr lang="en-US" altLang="ja-JP" smtClean="0"/>
              <a:pPr/>
              <a:t>‹#›</a:t>
            </a:fld>
            <a:endParaRPr lang="en-US" altLang="ja-JP"/>
          </a:p>
        </p:txBody>
      </p:sp>
    </p:spTree>
    <p:extLst>
      <p:ext uri="{BB962C8B-B14F-4D97-AF65-F5344CB8AC3E}">
        <p14:creationId xmlns:p14="http://schemas.microsoft.com/office/powerpoint/2010/main" val="1743755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7776DB-0421-4DA0-9E06-4DDF1791925D}"/>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5F677F3-C009-40C8-9009-B5210C977D1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537936E-BA68-4FBB-AA40-D9E5A8D2A1C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63C981C-5DFC-4890-B318-A0409D2E8B28}"/>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353B282F-6995-4133-A15F-A9E875A944E0}"/>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086A78FA-E140-4596-9D5B-4826EAAF22D7}"/>
              </a:ext>
            </a:extLst>
          </p:cNvPr>
          <p:cNvSpPr>
            <a:spLocks noGrp="1"/>
          </p:cNvSpPr>
          <p:nvPr>
            <p:ph type="sldNum" sz="quarter" idx="12"/>
          </p:nvPr>
        </p:nvSpPr>
        <p:spPr/>
        <p:txBody>
          <a:bodyPr/>
          <a:lstStyle/>
          <a:p>
            <a:fld id="{3826AB92-C888-4965-ADAD-B6294A351365}" type="slidenum">
              <a:rPr lang="en-US" altLang="ja-JP" smtClean="0"/>
              <a:pPr/>
              <a:t>‹#›</a:t>
            </a:fld>
            <a:endParaRPr lang="en-US" altLang="ja-JP"/>
          </a:p>
        </p:txBody>
      </p:sp>
    </p:spTree>
    <p:extLst>
      <p:ext uri="{BB962C8B-B14F-4D97-AF65-F5344CB8AC3E}">
        <p14:creationId xmlns:p14="http://schemas.microsoft.com/office/powerpoint/2010/main" val="833423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A9DDCE5-59D1-4C45-84A8-5765AEA50A1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9BB0F7-6509-4123-B1F5-F38CF644EE1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E56D45F-9086-4A1E-B12A-4C768365038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ja-JP"/>
          </a:p>
        </p:txBody>
      </p:sp>
      <p:sp>
        <p:nvSpPr>
          <p:cNvPr id="5" name="フッター プレースホルダー 4">
            <a:extLst>
              <a:ext uri="{FF2B5EF4-FFF2-40B4-BE49-F238E27FC236}">
                <a16:creationId xmlns:a16="http://schemas.microsoft.com/office/drawing/2014/main" id="{C34B8F3D-D50F-42BC-BEAC-5ABB503F16D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ltLang="ja-JP"/>
          </a:p>
        </p:txBody>
      </p:sp>
      <p:sp>
        <p:nvSpPr>
          <p:cNvPr id="6" name="スライド番号プレースホルダー 5">
            <a:extLst>
              <a:ext uri="{FF2B5EF4-FFF2-40B4-BE49-F238E27FC236}">
                <a16:creationId xmlns:a16="http://schemas.microsoft.com/office/drawing/2014/main" id="{55333E75-CFBE-4658-9403-1AA50870C1E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D113E4-8BAD-4D37-9CDD-42958A313C10}" type="slidenum">
              <a:rPr lang="en-US" altLang="ja-JP" smtClean="0"/>
              <a:pPr/>
              <a:t>‹#›</a:t>
            </a:fld>
            <a:endParaRPr lang="en-US" altLang="ja-JP"/>
          </a:p>
        </p:txBody>
      </p:sp>
    </p:spTree>
    <p:extLst>
      <p:ext uri="{BB962C8B-B14F-4D97-AF65-F5344CB8AC3E}">
        <p14:creationId xmlns:p14="http://schemas.microsoft.com/office/powerpoint/2010/main" val="6327837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回帰分析</a:t>
            </a:r>
            <a:br>
              <a:rPr lang="ja-JP" altLang="en-US"/>
            </a:br>
            <a:r>
              <a:rPr lang="ja-JP" altLang="en-US"/>
              <a:t>重回帰</a:t>
            </a:r>
            <a:r>
              <a:rPr lang="en-US" altLang="ja-JP"/>
              <a:t>(3)</a:t>
            </a:r>
          </a:p>
        </p:txBody>
      </p:sp>
      <p:sp>
        <p:nvSpPr>
          <p:cNvPr id="2051" name="Rectangle 3"/>
          <p:cNvSpPr>
            <a:spLocks noGrp="1" noChangeArrowheads="1"/>
          </p:cNvSpPr>
          <p:nvPr>
            <p:ph type="subTitle" idx="1"/>
          </p:nvPr>
        </p:nvSpPr>
        <p:spPr/>
        <p:txBody>
          <a:bodyPr/>
          <a:lstStyle/>
          <a:p>
            <a:endParaRPr lang="en-US" altLang="ja-JP"/>
          </a:p>
          <a:p>
            <a:endParaRPr lang="en-US" altLang="ja-JP"/>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a:t>
            </a:r>
            <a:r>
              <a:rPr kumimoji="1" lang="ja-JP" altLang="en-US" dirty="0" err="1"/>
              <a:t>での</a:t>
            </a:r>
            <a:r>
              <a:rPr kumimoji="1" lang="ja-JP" altLang="en-US" dirty="0"/>
              <a:t>分散不均一性</a:t>
            </a:r>
          </a:p>
        </p:txBody>
      </p:sp>
      <p:sp>
        <p:nvSpPr>
          <p:cNvPr id="3" name="コンテンツ プレースホルダー 2"/>
          <p:cNvSpPr>
            <a:spLocks noGrp="1"/>
          </p:cNvSpPr>
          <p:nvPr>
            <p:ph idx="1"/>
          </p:nvPr>
        </p:nvSpPr>
        <p:spPr>
          <a:xfrm>
            <a:off x="457200" y="1417639"/>
            <a:ext cx="7859216" cy="4675658"/>
          </a:xfrm>
        </p:spPr>
        <p:txBody>
          <a:bodyPr>
            <a:normAutofit fontScale="92500" lnSpcReduction="20000"/>
          </a:bodyPr>
          <a:lstStyle/>
          <a:p>
            <a:pPr marL="0" indent="0">
              <a:buNone/>
            </a:pPr>
            <a:r>
              <a:rPr kumimoji="1" lang="en-US" altLang="ja-JP" sz="2400" dirty="0"/>
              <a:t>wage1.lm &lt;- lm(wage ~ </a:t>
            </a:r>
            <a:r>
              <a:rPr kumimoji="1" lang="en-US" altLang="ja-JP" sz="2400" dirty="0" err="1"/>
              <a:t>educ</a:t>
            </a:r>
            <a:r>
              <a:rPr kumimoji="1" lang="en-US" altLang="ja-JP" sz="2400" dirty="0"/>
              <a:t> + </a:t>
            </a:r>
            <a:r>
              <a:rPr kumimoji="1" lang="en-US" altLang="ja-JP" sz="2400" dirty="0" err="1"/>
              <a:t>exper</a:t>
            </a:r>
            <a:r>
              <a:rPr kumimoji="1" lang="en-US" altLang="ja-JP" sz="2400" dirty="0"/>
              <a:t> + tenure)</a:t>
            </a:r>
          </a:p>
          <a:p>
            <a:pPr marL="0" indent="0">
              <a:buNone/>
            </a:pPr>
            <a:r>
              <a:rPr kumimoji="1" lang="en-US" altLang="ja-JP" sz="2400" dirty="0"/>
              <a:t> </a:t>
            </a:r>
            <a:r>
              <a:rPr kumimoji="1" lang="ja-JP" altLang="en-US" sz="2400" dirty="0"/>
              <a:t>残差は</a:t>
            </a:r>
            <a:r>
              <a:rPr kumimoji="1" lang="en-US" altLang="ja-JP" sz="2400" dirty="0" err="1"/>
              <a:t>resid</a:t>
            </a:r>
            <a:r>
              <a:rPr kumimoji="1" lang="en-US" altLang="ja-JP" sz="2400" dirty="0"/>
              <a:t>(wage1.lm)</a:t>
            </a:r>
            <a:r>
              <a:rPr kumimoji="1" lang="ja-JP" altLang="en-US" sz="2400" dirty="0"/>
              <a:t>で取り出せる</a:t>
            </a:r>
            <a:endParaRPr kumimoji="1" lang="en-US" altLang="ja-JP" sz="2400" dirty="0"/>
          </a:p>
          <a:p>
            <a:pPr marL="0" indent="0">
              <a:buNone/>
            </a:pPr>
            <a:r>
              <a:rPr kumimoji="1" lang="ja-JP" altLang="en-US" sz="2400" dirty="0"/>
              <a:t> 残差の平方を被説明変数として回帰</a:t>
            </a:r>
            <a:endParaRPr kumimoji="1" lang="en-US" altLang="ja-JP" sz="2400" dirty="0"/>
          </a:p>
          <a:p>
            <a:pPr marL="0" indent="0">
              <a:buNone/>
            </a:pPr>
            <a:r>
              <a:rPr kumimoji="1" lang="en-US" altLang="ja-JP" sz="2400" dirty="0"/>
              <a:t>----------------</a:t>
            </a:r>
          </a:p>
          <a:p>
            <a:pPr marL="0" indent="0">
              <a:buNone/>
            </a:pPr>
            <a:r>
              <a:rPr lang="en-US" altLang="ja-JP" sz="2400" dirty="0"/>
              <a:t>res &lt;- </a:t>
            </a:r>
            <a:r>
              <a:rPr lang="en-US" altLang="ja-JP" sz="2400" dirty="0" err="1"/>
              <a:t>resid</a:t>
            </a:r>
            <a:r>
              <a:rPr lang="en-US" altLang="ja-JP" sz="2400" dirty="0"/>
              <a:t>(wage1.lm)   # </a:t>
            </a:r>
            <a:r>
              <a:rPr lang="ja-JP" altLang="en-US" sz="2400" dirty="0"/>
              <a:t>残差を</a:t>
            </a:r>
            <a:r>
              <a:rPr lang="en-US" altLang="ja-JP" sz="2400" dirty="0"/>
              <a:t>res</a:t>
            </a:r>
            <a:r>
              <a:rPr lang="ja-JP" altLang="en-US" sz="2400" dirty="0"/>
              <a:t>に代入</a:t>
            </a:r>
            <a:endParaRPr lang="en-US" altLang="ja-JP" sz="2400" dirty="0"/>
          </a:p>
          <a:p>
            <a:pPr marL="0" indent="0">
              <a:buNone/>
            </a:pPr>
            <a:r>
              <a:rPr lang="en-US" altLang="ja-JP" sz="2400" dirty="0"/>
              <a:t>res2 &lt;- res^2      </a:t>
            </a:r>
            <a:r>
              <a:rPr lang="ja-JP" altLang="en-US" sz="2400" dirty="0"/>
              <a:t>             </a:t>
            </a:r>
            <a:r>
              <a:rPr lang="en-US" altLang="ja-JP" sz="2400" dirty="0"/>
              <a:t>#</a:t>
            </a:r>
            <a:r>
              <a:rPr lang="ja-JP" altLang="en-US" sz="2400" dirty="0"/>
              <a:t>残差の平方を</a:t>
            </a:r>
            <a:r>
              <a:rPr lang="en-US" altLang="ja-JP" sz="2400" dirty="0"/>
              <a:t>res2</a:t>
            </a:r>
            <a:r>
              <a:rPr lang="ja-JP" altLang="en-US" sz="2400" dirty="0"/>
              <a:t>に代入</a:t>
            </a:r>
            <a:endParaRPr lang="en-US" altLang="ja-JP" sz="2400" dirty="0"/>
          </a:p>
          <a:p>
            <a:pPr marL="0" indent="0">
              <a:buNone/>
            </a:pPr>
            <a:r>
              <a:rPr lang="en-US" altLang="ja-JP" sz="2400" dirty="0"/>
              <a:t>wage1_bptest.lm &lt;- </a:t>
            </a:r>
            <a:r>
              <a:rPr lang="en-US" altLang="ja-JP" sz="2400" dirty="0" err="1"/>
              <a:t>lm</a:t>
            </a:r>
            <a:r>
              <a:rPr lang="en-US" altLang="ja-JP" sz="2400" dirty="0"/>
              <a:t>(res2 ~ educ + </a:t>
            </a:r>
            <a:r>
              <a:rPr lang="en-US" altLang="ja-JP" sz="2400" dirty="0" err="1"/>
              <a:t>exper</a:t>
            </a:r>
            <a:r>
              <a:rPr lang="en-US" altLang="ja-JP" sz="2400" dirty="0"/>
              <a:t> + tenure)</a:t>
            </a:r>
          </a:p>
          <a:p>
            <a:pPr marL="0" indent="0">
              <a:buNone/>
            </a:pPr>
            <a:r>
              <a:rPr lang="en-US" altLang="ja-JP" sz="2400" dirty="0"/>
              <a:t>summary(wage1_bptest.lm)</a:t>
            </a:r>
          </a:p>
          <a:p>
            <a:pPr marL="0" indent="0">
              <a:buNone/>
            </a:pPr>
            <a:endParaRPr lang="en-US" altLang="ja-JP" sz="2400" dirty="0"/>
          </a:p>
          <a:p>
            <a:pPr marL="0" indent="0">
              <a:buNone/>
            </a:pPr>
            <a:r>
              <a:rPr lang="ja-JP" altLang="en-US" sz="2400" dirty="0"/>
              <a:t>結果</a:t>
            </a:r>
            <a:endParaRPr lang="en-US" altLang="ja-JP" sz="2400" dirty="0"/>
          </a:p>
          <a:p>
            <a:pPr marL="0" indent="0">
              <a:buNone/>
            </a:pPr>
            <a:r>
              <a:rPr lang="en-US" altLang="ja-JP" sz="2400" dirty="0"/>
              <a:t>---(</a:t>
            </a:r>
            <a:r>
              <a:rPr lang="ja-JP" altLang="en-US" sz="2400" dirty="0"/>
              <a:t>途中省略</a:t>
            </a:r>
            <a:r>
              <a:rPr lang="en-US" altLang="ja-JP" sz="2400" dirty="0"/>
              <a:t>)---</a:t>
            </a:r>
          </a:p>
          <a:p>
            <a:pPr marL="0" indent="0">
              <a:buNone/>
            </a:pPr>
            <a:r>
              <a:rPr lang="en-US" altLang="ja-JP" sz="2400" dirty="0"/>
              <a:t>F-statistic: 15.53 on 3 and 522 DF,  p-value: 1.09e-09</a:t>
            </a:r>
          </a:p>
          <a:p>
            <a:pPr marL="0" indent="0">
              <a:buNone/>
            </a:pPr>
            <a:endParaRPr lang="en-US" altLang="ja-JP" sz="2400" dirty="0"/>
          </a:p>
          <a:p>
            <a:pPr marL="0" indent="0">
              <a:buNone/>
            </a:pPr>
            <a:r>
              <a:rPr lang="ja-JP" altLang="en-US" sz="2000" dirty="0"/>
              <a:t>パーケージ　</a:t>
            </a:r>
            <a:r>
              <a:rPr lang="en-US" altLang="ja-JP" sz="2000" dirty="0" err="1"/>
              <a:t>lmtest</a:t>
            </a:r>
            <a:r>
              <a:rPr lang="en-US" altLang="ja-JP" sz="2000" dirty="0"/>
              <a:t> </a:t>
            </a:r>
            <a:r>
              <a:rPr lang="ja-JP" altLang="en-US" sz="2000" dirty="0"/>
              <a:t>の </a:t>
            </a:r>
            <a:r>
              <a:rPr lang="en-US" altLang="ja-JP" sz="2000" dirty="0" err="1"/>
              <a:t>bptest</a:t>
            </a:r>
            <a:r>
              <a:rPr lang="en-US" altLang="ja-JP" sz="2000" dirty="0"/>
              <a:t>( ) </a:t>
            </a:r>
            <a:r>
              <a:rPr lang="ja-JP" altLang="en-US" sz="2000" dirty="0"/>
              <a:t>という関数を用いる方法もあり</a:t>
            </a:r>
            <a:endParaRPr lang="en-US" altLang="ja-JP" sz="2000" dirty="0"/>
          </a:p>
          <a:p>
            <a:pPr marL="0" indent="0">
              <a:buNone/>
            </a:pPr>
            <a:endParaRPr lang="en-US" altLang="ja-JP" sz="2400" dirty="0"/>
          </a:p>
          <a:p>
            <a:pPr>
              <a:buFont typeface="Wingdings" panose="05000000000000000000" pitchFamily="2" charset="2"/>
              <a:buChar char="Ø"/>
            </a:pPr>
            <a:endParaRPr kumimoji="1" lang="en-US" altLang="ja-JP" sz="2400" dirty="0"/>
          </a:p>
          <a:p>
            <a:pPr>
              <a:buFont typeface="Wingdings" panose="05000000000000000000" pitchFamily="2" charset="2"/>
              <a:buChar char="Ø"/>
            </a:pPr>
            <a:endParaRPr lang="en-US" altLang="ja-JP" sz="2400" dirty="0"/>
          </a:p>
          <a:p>
            <a:pPr>
              <a:buFont typeface="Wingdings" panose="05000000000000000000" pitchFamily="2" charset="2"/>
              <a:buChar char="Ø"/>
            </a:pPr>
            <a:endParaRPr kumimoji="1" lang="ja-JP" altLang="en-US" sz="2400" dirty="0"/>
          </a:p>
        </p:txBody>
      </p:sp>
      <p:sp>
        <p:nvSpPr>
          <p:cNvPr id="4" name="楕円 3"/>
          <p:cNvSpPr/>
          <p:nvPr/>
        </p:nvSpPr>
        <p:spPr>
          <a:xfrm>
            <a:off x="4932040" y="4869160"/>
            <a:ext cx="2623120" cy="6840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084168" y="3867434"/>
            <a:ext cx="2700300" cy="923330"/>
          </a:xfrm>
          <a:prstGeom prst="rect">
            <a:avLst/>
          </a:prstGeom>
          <a:noFill/>
          <a:ln>
            <a:solidFill>
              <a:srgbClr val="FF0000"/>
            </a:solidFill>
          </a:ln>
        </p:spPr>
        <p:txBody>
          <a:bodyPr wrap="square" rtlCol="0">
            <a:spAutoFit/>
          </a:bodyPr>
          <a:lstStyle/>
          <a:p>
            <a:r>
              <a:rPr lang="ja-JP" altLang="en-US" dirty="0"/>
              <a:t>説明変数の係数が全て</a:t>
            </a:r>
            <a:r>
              <a:rPr lang="en-US" altLang="ja-JP" dirty="0"/>
              <a:t>0</a:t>
            </a:r>
            <a:r>
              <a:rPr lang="ja-JP" altLang="en-US" dirty="0"/>
              <a:t>であるという仮説は棄却</a:t>
            </a:r>
            <a:endParaRPr lang="en-US" altLang="ja-JP" dirty="0"/>
          </a:p>
          <a:p>
            <a:r>
              <a:rPr kumimoji="1" lang="en-US" altLang="ja-JP" dirty="0">
                <a:sym typeface="Wingdings" panose="05000000000000000000" pitchFamily="2" charset="2"/>
              </a:rPr>
              <a:t></a:t>
            </a:r>
            <a:r>
              <a:rPr kumimoji="1" lang="ja-JP" altLang="en-US" dirty="0"/>
              <a:t>分散不均一性の存在</a:t>
            </a:r>
          </a:p>
        </p:txBody>
      </p:sp>
      <p:cxnSp>
        <p:nvCxnSpPr>
          <p:cNvPr id="12" name="直線矢印コネクタ 11">
            <a:extLst>
              <a:ext uri="{FF2B5EF4-FFF2-40B4-BE49-F238E27FC236}">
                <a16:creationId xmlns:a16="http://schemas.microsoft.com/office/drawing/2014/main" id="{E5677E98-81C0-D5BF-5C09-AD5EBC0D8456}"/>
              </a:ext>
            </a:extLst>
          </p:cNvPr>
          <p:cNvCxnSpPr/>
          <p:nvPr/>
        </p:nvCxnSpPr>
        <p:spPr>
          <a:xfrm flipH="1">
            <a:off x="5724128" y="4342904"/>
            <a:ext cx="360040" cy="52625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490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3A7531-F679-4367-8CC6-075D8B49DCE1}"/>
              </a:ext>
            </a:extLst>
          </p:cNvPr>
          <p:cNvSpPr>
            <a:spLocks noGrp="1"/>
          </p:cNvSpPr>
          <p:nvPr>
            <p:ph type="title"/>
          </p:nvPr>
        </p:nvSpPr>
        <p:spPr/>
        <p:txBody>
          <a:bodyPr/>
          <a:lstStyle/>
          <a:p>
            <a:r>
              <a:rPr kumimoji="1" lang="en-US" altLang="ja-JP" dirty="0"/>
              <a:t>Stata : </a:t>
            </a:r>
            <a:r>
              <a:rPr kumimoji="1" lang="ja-JP" altLang="en-US" dirty="0"/>
              <a:t>分散不均一性のテスト</a:t>
            </a:r>
          </a:p>
        </p:txBody>
      </p:sp>
      <p:pic>
        <p:nvPicPr>
          <p:cNvPr id="4" name="コンテンツ プレースホルダー 3">
            <a:extLst>
              <a:ext uri="{FF2B5EF4-FFF2-40B4-BE49-F238E27FC236}">
                <a16:creationId xmlns:a16="http://schemas.microsoft.com/office/drawing/2014/main" id="{2F6305B4-71E5-4453-A46B-4775F6879BB8}"/>
              </a:ext>
            </a:extLst>
          </p:cNvPr>
          <p:cNvPicPr>
            <a:picLocks noGrp="1" noChangeAspect="1"/>
          </p:cNvPicPr>
          <p:nvPr>
            <p:ph sz="half" idx="1"/>
          </p:nvPr>
        </p:nvPicPr>
        <p:blipFill>
          <a:blip r:embed="rId2"/>
          <a:stretch>
            <a:fillRect/>
          </a:stretch>
        </p:blipFill>
        <p:spPr>
          <a:xfrm>
            <a:off x="296330" y="1656206"/>
            <a:ext cx="4245852" cy="4351338"/>
          </a:xfrm>
          <a:prstGeom prst="rect">
            <a:avLst/>
          </a:prstGeom>
        </p:spPr>
      </p:pic>
      <p:sp>
        <p:nvSpPr>
          <p:cNvPr id="6" name="コンテンツ プレースホルダー 5">
            <a:extLst>
              <a:ext uri="{FF2B5EF4-FFF2-40B4-BE49-F238E27FC236}">
                <a16:creationId xmlns:a16="http://schemas.microsoft.com/office/drawing/2014/main" id="{F0A0A920-ED35-40FC-9213-F85BCDC54927}"/>
              </a:ext>
            </a:extLst>
          </p:cNvPr>
          <p:cNvSpPr>
            <a:spLocks noGrp="1"/>
          </p:cNvSpPr>
          <p:nvPr>
            <p:ph sz="half" idx="2"/>
          </p:nvPr>
        </p:nvSpPr>
        <p:spPr>
          <a:xfrm>
            <a:off x="4657751" y="1716044"/>
            <a:ext cx="3886200" cy="4351338"/>
          </a:xfrm>
        </p:spPr>
        <p:txBody>
          <a:bodyPr>
            <a:normAutofit lnSpcReduction="10000"/>
          </a:bodyPr>
          <a:lstStyle/>
          <a:p>
            <a:pPr marL="0" indent="0">
              <a:buNone/>
            </a:pPr>
            <a:r>
              <a:rPr kumimoji="1" lang="ja-JP" altLang="en-US" dirty="0"/>
              <a:t>回帰分析実行後，メニューから</a:t>
            </a:r>
            <a:endParaRPr kumimoji="1" lang="en-US" altLang="ja-JP" dirty="0"/>
          </a:p>
          <a:p>
            <a:pPr marL="0" indent="0">
              <a:buNone/>
            </a:pPr>
            <a:r>
              <a:rPr lang="en-US" altLang="ja-JP" dirty="0"/>
              <a:t>Statistics/ Postestimation/</a:t>
            </a:r>
          </a:p>
          <a:p>
            <a:pPr marL="0" indent="0">
              <a:buNone/>
            </a:pPr>
            <a:r>
              <a:rPr kumimoji="1" lang="ja-JP" altLang="en-US" dirty="0"/>
              <a:t>で左の画面</a:t>
            </a:r>
            <a:endParaRPr kumimoji="1" lang="en-US" altLang="ja-JP" dirty="0"/>
          </a:p>
          <a:p>
            <a:pPr marL="0" indent="0">
              <a:buNone/>
            </a:pPr>
            <a:r>
              <a:rPr lang="ja-JP" altLang="en-US" dirty="0"/>
              <a:t>そこから</a:t>
            </a:r>
            <a:endParaRPr kumimoji="1" lang="en-US" altLang="ja-JP" dirty="0"/>
          </a:p>
          <a:p>
            <a:pPr marL="0" indent="0">
              <a:buNone/>
            </a:pPr>
            <a:r>
              <a:rPr lang="en-US" altLang="ja-JP" dirty="0" err="1"/>
              <a:t>Specification,diagnostics</a:t>
            </a:r>
            <a:r>
              <a:rPr lang="en-US" altLang="ja-JP" dirty="0"/>
              <a:t>, and </a:t>
            </a:r>
            <a:r>
              <a:rPr lang="en-US" altLang="ja-JP" dirty="0" err="1"/>
              <a:t>goodnes</a:t>
            </a:r>
            <a:r>
              <a:rPr lang="en-US" altLang="ja-JP" dirty="0"/>
              <a:t> of fit analysis</a:t>
            </a:r>
            <a:r>
              <a:rPr lang="ja-JP" altLang="en-US" dirty="0"/>
              <a:t> </a:t>
            </a:r>
            <a:r>
              <a:rPr lang="en-US" altLang="ja-JP" dirty="0"/>
              <a:t>/  Tests for heteroskedasticity</a:t>
            </a:r>
          </a:p>
          <a:p>
            <a:pPr marL="0" indent="0">
              <a:buNone/>
            </a:pPr>
            <a:r>
              <a:rPr lang="ja-JP" altLang="en-US" dirty="0"/>
              <a:t>を選択し，</a:t>
            </a:r>
            <a:r>
              <a:rPr lang="en-US" altLang="ja-JP" dirty="0"/>
              <a:t>Launch</a:t>
            </a:r>
            <a:r>
              <a:rPr lang="ja-JP" altLang="en-US" dirty="0"/>
              <a:t>ボタンを押す</a:t>
            </a:r>
            <a:endParaRPr lang="en-US" altLang="ja-JP" dirty="0"/>
          </a:p>
          <a:p>
            <a:pPr marL="0" indent="0">
              <a:buNone/>
            </a:pPr>
            <a:r>
              <a:rPr kumimoji="1" lang="ja-JP" altLang="en-US" dirty="0"/>
              <a:t>（この画面で，</a:t>
            </a:r>
            <a:r>
              <a:rPr kumimoji="1" lang="en-US" altLang="ja-JP" dirty="0"/>
              <a:t>Diagnostics and analytical plots </a:t>
            </a:r>
            <a:r>
              <a:rPr lang="en-US" altLang="ja-JP" dirty="0">
                <a:sym typeface="Wingdings" panose="05000000000000000000" pitchFamily="2" charset="2"/>
              </a:rPr>
              <a:t></a:t>
            </a:r>
            <a:r>
              <a:rPr lang="ja-JP" altLang="en-US" dirty="0">
                <a:sym typeface="Wingdings" panose="05000000000000000000" pitchFamily="2" charset="2"/>
              </a:rPr>
              <a:t> 残差のプロット）</a:t>
            </a:r>
            <a:endParaRPr kumimoji="1" lang="ja-JP" altLang="en-US" dirty="0"/>
          </a:p>
        </p:txBody>
      </p:sp>
    </p:spTree>
    <p:extLst>
      <p:ext uri="{BB962C8B-B14F-4D97-AF65-F5344CB8AC3E}">
        <p14:creationId xmlns:p14="http://schemas.microsoft.com/office/powerpoint/2010/main" val="2166453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885E5F-F348-4133-BC78-9FFDCC0AB52E}"/>
              </a:ext>
            </a:extLst>
          </p:cNvPr>
          <p:cNvSpPr>
            <a:spLocks noGrp="1"/>
          </p:cNvSpPr>
          <p:nvPr>
            <p:ph type="title"/>
          </p:nvPr>
        </p:nvSpPr>
        <p:spPr/>
        <p:txBody>
          <a:bodyPr/>
          <a:lstStyle/>
          <a:p>
            <a:r>
              <a:rPr kumimoji="1" lang="en-US" altLang="ja-JP" dirty="0"/>
              <a:t>Stata:</a:t>
            </a:r>
            <a:r>
              <a:rPr kumimoji="1" lang="ja-JP" altLang="en-US" dirty="0"/>
              <a:t>　分散不均一性のテスト</a:t>
            </a:r>
            <a:r>
              <a:rPr kumimoji="1" lang="en-US" altLang="ja-JP" dirty="0"/>
              <a:t>(2)</a:t>
            </a:r>
            <a:endParaRPr kumimoji="1" lang="ja-JP" altLang="en-US" dirty="0"/>
          </a:p>
        </p:txBody>
      </p:sp>
      <p:pic>
        <p:nvPicPr>
          <p:cNvPr id="4" name="コンテンツ プレースホルダー 3">
            <a:extLst>
              <a:ext uri="{FF2B5EF4-FFF2-40B4-BE49-F238E27FC236}">
                <a16:creationId xmlns:a16="http://schemas.microsoft.com/office/drawing/2014/main" id="{0869213C-7603-48D8-BC2A-98AFE6479B85}"/>
              </a:ext>
            </a:extLst>
          </p:cNvPr>
          <p:cNvPicPr>
            <a:picLocks noGrp="1" noChangeAspect="1"/>
          </p:cNvPicPr>
          <p:nvPr>
            <p:ph sz="half" idx="1"/>
          </p:nvPr>
        </p:nvPicPr>
        <p:blipFill>
          <a:blip r:embed="rId2"/>
          <a:stretch>
            <a:fillRect/>
          </a:stretch>
        </p:blipFill>
        <p:spPr>
          <a:xfrm>
            <a:off x="511623" y="1545340"/>
            <a:ext cx="3886200" cy="4061199"/>
          </a:xfrm>
          <a:prstGeom prst="rect">
            <a:avLst/>
          </a:prstGeom>
        </p:spPr>
      </p:pic>
      <p:sp>
        <p:nvSpPr>
          <p:cNvPr id="5" name="コンテンツ プレースホルダー 4">
            <a:extLst>
              <a:ext uri="{FF2B5EF4-FFF2-40B4-BE49-F238E27FC236}">
                <a16:creationId xmlns:a16="http://schemas.microsoft.com/office/drawing/2014/main" id="{6C9B97E5-5898-49F5-8690-AD4C73E0E87B}"/>
              </a:ext>
            </a:extLst>
          </p:cNvPr>
          <p:cNvSpPr>
            <a:spLocks noGrp="1"/>
          </p:cNvSpPr>
          <p:nvPr>
            <p:ph sz="half" idx="2"/>
          </p:nvPr>
        </p:nvSpPr>
        <p:spPr>
          <a:xfrm>
            <a:off x="4788024" y="1340768"/>
            <a:ext cx="4032448" cy="4265771"/>
          </a:xfrm>
        </p:spPr>
        <p:txBody>
          <a:bodyPr>
            <a:normAutofit fontScale="92500" lnSpcReduction="10000"/>
          </a:bodyPr>
          <a:lstStyle/>
          <a:p>
            <a:r>
              <a:rPr kumimoji="1" lang="en-US" altLang="ja-JP" dirty="0"/>
              <a:t>Tests for heteroskedasticity </a:t>
            </a:r>
            <a:r>
              <a:rPr kumimoji="1" lang="ja-JP" altLang="en-US" dirty="0"/>
              <a:t>を選択して</a:t>
            </a:r>
            <a:r>
              <a:rPr kumimoji="1" lang="en-US" altLang="ja-JP" dirty="0"/>
              <a:t>OK</a:t>
            </a:r>
            <a:r>
              <a:rPr kumimoji="1" lang="ja-JP" altLang="en-US" dirty="0"/>
              <a:t>を押す</a:t>
            </a:r>
            <a:endParaRPr kumimoji="1" lang="en-US" altLang="ja-JP" dirty="0"/>
          </a:p>
          <a:p>
            <a:pPr marL="0" indent="0">
              <a:buNone/>
            </a:pPr>
            <a:r>
              <a:rPr lang="ja-JP" altLang="en-US" sz="1900" dirty="0"/>
              <a:t>出力結果</a:t>
            </a:r>
            <a:endParaRPr lang="en-US" altLang="ja-JP" sz="1900" dirty="0"/>
          </a:p>
          <a:p>
            <a:pPr marL="0" indent="0">
              <a:buNone/>
            </a:pPr>
            <a:r>
              <a:rPr lang="en-US" altLang="ja-JP" sz="1900" dirty="0"/>
              <a:t>--------------------</a:t>
            </a:r>
          </a:p>
          <a:p>
            <a:pPr marL="0" indent="0">
              <a:buNone/>
            </a:pPr>
            <a:r>
              <a:rPr lang="en-US" altLang="ja-JP" sz="1900" dirty="0"/>
              <a:t>.</a:t>
            </a:r>
            <a:r>
              <a:rPr lang="en-US" altLang="ja-JP" sz="1900" dirty="0" err="1"/>
              <a:t>estat</a:t>
            </a:r>
            <a:r>
              <a:rPr lang="en-US" altLang="ja-JP" sz="1900" dirty="0"/>
              <a:t> </a:t>
            </a:r>
            <a:r>
              <a:rPr lang="en-US" altLang="ja-JP" sz="1900" dirty="0" err="1"/>
              <a:t>hettest</a:t>
            </a:r>
            <a:endParaRPr lang="en-US" altLang="ja-JP" sz="1900" dirty="0"/>
          </a:p>
          <a:p>
            <a:pPr marL="0" indent="0">
              <a:buNone/>
            </a:pPr>
            <a:endParaRPr lang="en-US" altLang="ja-JP" sz="1900" dirty="0"/>
          </a:p>
          <a:p>
            <a:pPr marL="0" indent="0">
              <a:buNone/>
            </a:pPr>
            <a:r>
              <a:rPr lang="en-US" altLang="ja-JP" sz="1900" dirty="0"/>
              <a:t>Breusch-Pagan / Cook-Weisberg test for heteroskedasticity </a:t>
            </a:r>
          </a:p>
          <a:p>
            <a:pPr marL="0" indent="0">
              <a:buNone/>
            </a:pPr>
            <a:r>
              <a:rPr lang="en-US" altLang="ja-JP" sz="1900" dirty="0"/>
              <a:t>         Ho: Constant variance</a:t>
            </a:r>
          </a:p>
          <a:p>
            <a:pPr marL="0" indent="0">
              <a:buNone/>
            </a:pPr>
            <a:r>
              <a:rPr lang="en-US" altLang="ja-JP" sz="1900" dirty="0"/>
              <a:t>         Variables: fitted values of wage</a:t>
            </a:r>
          </a:p>
          <a:p>
            <a:pPr marL="0" indent="0">
              <a:buNone/>
            </a:pPr>
            <a:endParaRPr lang="en-US" altLang="ja-JP" sz="1900" dirty="0"/>
          </a:p>
          <a:p>
            <a:pPr marL="0" indent="0">
              <a:buNone/>
            </a:pPr>
            <a:r>
              <a:rPr lang="en-US" altLang="ja-JP" sz="1900" dirty="0"/>
              <a:t>         chi2(1)      =   129.54</a:t>
            </a:r>
          </a:p>
          <a:p>
            <a:pPr marL="0" indent="0">
              <a:buNone/>
            </a:pPr>
            <a:r>
              <a:rPr lang="en-US" altLang="ja-JP" sz="1900" dirty="0"/>
              <a:t>         Prob &gt; chi2  =   0.0000</a:t>
            </a:r>
          </a:p>
          <a:p>
            <a:endParaRPr kumimoji="1" lang="en-US" altLang="ja-JP" dirty="0"/>
          </a:p>
        </p:txBody>
      </p:sp>
      <p:cxnSp>
        <p:nvCxnSpPr>
          <p:cNvPr id="7" name="直線矢印コネクタ 6">
            <a:extLst>
              <a:ext uri="{FF2B5EF4-FFF2-40B4-BE49-F238E27FC236}">
                <a16:creationId xmlns:a16="http://schemas.microsoft.com/office/drawing/2014/main" id="{67E0435E-E302-44CC-8CB5-CC9F676A0779}"/>
              </a:ext>
            </a:extLst>
          </p:cNvPr>
          <p:cNvCxnSpPr>
            <a:cxnSpLocks/>
          </p:cNvCxnSpPr>
          <p:nvPr/>
        </p:nvCxnSpPr>
        <p:spPr>
          <a:xfrm flipH="1">
            <a:off x="3940485" y="1690689"/>
            <a:ext cx="919547" cy="4106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楕円 7">
            <a:extLst>
              <a:ext uri="{FF2B5EF4-FFF2-40B4-BE49-F238E27FC236}">
                <a16:creationId xmlns:a16="http://schemas.microsoft.com/office/drawing/2014/main" id="{E9E404A5-8041-4463-83EB-60F847C032E4}"/>
              </a:ext>
            </a:extLst>
          </p:cNvPr>
          <p:cNvSpPr/>
          <p:nvPr/>
        </p:nvSpPr>
        <p:spPr>
          <a:xfrm>
            <a:off x="535654" y="2918692"/>
            <a:ext cx="3456384" cy="8640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90007A9C-7ABE-4C73-B06B-D24088982F28}"/>
              </a:ext>
            </a:extLst>
          </p:cNvPr>
          <p:cNvSpPr/>
          <p:nvPr/>
        </p:nvSpPr>
        <p:spPr>
          <a:xfrm>
            <a:off x="468660" y="2605540"/>
            <a:ext cx="1727076" cy="26239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a:extLst>
              <a:ext uri="{FF2B5EF4-FFF2-40B4-BE49-F238E27FC236}">
                <a16:creationId xmlns:a16="http://schemas.microsoft.com/office/drawing/2014/main" id="{67F24B0E-988C-422F-BA2D-7E76663456D8}"/>
              </a:ext>
            </a:extLst>
          </p:cNvPr>
          <p:cNvCxnSpPr>
            <a:cxnSpLocks/>
          </p:cNvCxnSpPr>
          <p:nvPr/>
        </p:nvCxnSpPr>
        <p:spPr>
          <a:xfrm>
            <a:off x="2103596" y="2847876"/>
            <a:ext cx="1268257" cy="190874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23FF35FA-FAB2-4871-ADF9-732578C0DBD3}"/>
              </a:ext>
            </a:extLst>
          </p:cNvPr>
          <p:cNvSpPr txBox="1"/>
          <p:nvPr/>
        </p:nvSpPr>
        <p:spPr>
          <a:xfrm>
            <a:off x="2208718" y="4752245"/>
            <a:ext cx="2448272" cy="369332"/>
          </a:xfrm>
          <a:prstGeom prst="rect">
            <a:avLst/>
          </a:prstGeom>
          <a:noFill/>
        </p:spPr>
        <p:txBody>
          <a:bodyPr wrap="square" rtlCol="0">
            <a:spAutoFit/>
          </a:bodyPr>
          <a:lstStyle/>
          <a:p>
            <a:r>
              <a:rPr kumimoji="1" lang="en-US" altLang="ja-JP" dirty="0"/>
              <a:t>default </a:t>
            </a:r>
            <a:r>
              <a:rPr kumimoji="1" lang="ja-JP" altLang="en-US" dirty="0"/>
              <a:t>で</a:t>
            </a:r>
            <a:r>
              <a:rPr kumimoji="1" lang="en-US" altLang="ja-JP" dirty="0"/>
              <a:t>χ</a:t>
            </a:r>
            <a:r>
              <a:rPr lang="en-US" altLang="ja-JP" dirty="0"/>
              <a:t>2</a:t>
            </a:r>
            <a:r>
              <a:rPr lang="ja-JP" altLang="en-US" dirty="0"/>
              <a:t>乗検定</a:t>
            </a:r>
            <a:endParaRPr kumimoji="1" lang="ja-JP" altLang="en-US" dirty="0"/>
          </a:p>
        </p:txBody>
      </p:sp>
      <p:cxnSp>
        <p:nvCxnSpPr>
          <p:cNvPr id="15" name="直線矢印コネクタ 14">
            <a:extLst>
              <a:ext uri="{FF2B5EF4-FFF2-40B4-BE49-F238E27FC236}">
                <a16:creationId xmlns:a16="http://schemas.microsoft.com/office/drawing/2014/main" id="{4A9A5546-AE7D-44C0-BB48-AC624C419D2C}"/>
              </a:ext>
            </a:extLst>
          </p:cNvPr>
          <p:cNvCxnSpPr>
            <a:cxnSpLocks/>
          </p:cNvCxnSpPr>
          <p:nvPr/>
        </p:nvCxnSpPr>
        <p:spPr>
          <a:xfrm flipV="1">
            <a:off x="1619672" y="3833524"/>
            <a:ext cx="288032" cy="210984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BB2738F5-6F6B-4F2E-9D06-E40B62DE1AFD}"/>
              </a:ext>
            </a:extLst>
          </p:cNvPr>
          <p:cNvSpPr txBox="1"/>
          <p:nvPr/>
        </p:nvSpPr>
        <p:spPr>
          <a:xfrm>
            <a:off x="384492" y="6073904"/>
            <a:ext cx="8289731" cy="646331"/>
          </a:xfrm>
          <a:prstGeom prst="rect">
            <a:avLst/>
          </a:prstGeom>
          <a:noFill/>
        </p:spPr>
        <p:txBody>
          <a:bodyPr wrap="square" rtlCol="0">
            <a:spAutoFit/>
          </a:bodyPr>
          <a:lstStyle/>
          <a:p>
            <a:r>
              <a:rPr kumimoji="1" lang="en-US" altLang="ja-JP" dirty="0"/>
              <a:t>y</a:t>
            </a:r>
            <a:r>
              <a:rPr kumimoji="1" lang="ja-JP" altLang="en-US" dirty="0"/>
              <a:t>の</a:t>
            </a:r>
            <a:r>
              <a:rPr kumimoji="1" lang="en-US" altLang="ja-JP" dirty="0"/>
              <a:t>fitted value </a:t>
            </a:r>
            <a:r>
              <a:rPr kumimoji="1" lang="ja-JP" altLang="en-US" dirty="0"/>
              <a:t>に回帰する指定</a:t>
            </a:r>
            <a:endParaRPr kumimoji="1" lang="en-US" altLang="ja-JP" dirty="0"/>
          </a:p>
          <a:p>
            <a:r>
              <a:rPr kumimoji="1" lang="ja-JP" altLang="en-US" dirty="0"/>
              <a:t>元の説明変数に回帰するには下のボックスに変数を指定</a:t>
            </a:r>
          </a:p>
        </p:txBody>
      </p:sp>
      <p:sp>
        <p:nvSpPr>
          <p:cNvPr id="3" name="楕円 2">
            <a:extLst>
              <a:ext uri="{FF2B5EF4-FFF2-40B4-BE49-F238E27FC236}">
                <a16:creationId xmlns:a16="http://schemas.microsoft.com/office/drawing/2014/main" id="{5F64885E-12AF-4F55-A03D-247F592E611F}"/>
              </a:ext>
            </a:extLst>
          </p:cNvPr>
          <p:cNvSpPr/>
          <p:nvPr/>
        </p:nvSpPr>
        <p:spPr>
          <a:xfrm>
            <a:off x="5191862" y="4605461"/>
            <a:ext cx="2880320" cy="10081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B5CA8E93-2794-4A16-82ED-074C3CD8B08D}"/>
              </a:ext>
            </a:extLst>
          </p:cNvPr>
          <p:cNvSpPr txBox="1"/>
          <p:nvPr/>
        </p:nvSpPr>
        <p:spPr>
          <a:xfrm>
            <a:off x="4491875" y="5634676"/>
            <a:ext cx="4280294" cy="646331"/>
          </a:xfrm>
          <a:prstGeom prst="rect">
            <a:avLst/>
          </a:prstGeom>
          <a:noFill/>
          <a:ln>
            <a:solidFill>
              <a:schemeClr val="tx2"/>
            </a:solidFill>
          </a:ln>
        </p:spPr>
        <p:txBody>
          <a:bodyPr wrap="square" rtlCol="0">
            <a:spAutoFit/>
          </a:bodyPr>
          <a:lstStyle/>
          <a:p>
            <a:r>
              <a:rPr kumimoji="1" lang="ja-JP" altLang="en-US" dirty="0"/>
              <a:t>帰無仮説は説明変数の係数は全て０</a:t>
            </a:r>
            <a:endParaRPr kumimoji="1" lang="en-US" altLang="ja-JP" dirty="0"/>
          </a:p>
          <a:p>
            <a:r>
              <a:rPr lang="ja-JP" altLang="en-US" dirty="0"/>
              <a:t>仮説は棄却された</a:t>
            </a:r>
            <a:endParaRPr kumimoji="1" lang="ja-JP" altLang="en-US" dirty="0"/>
          </a:p>
        </p:txBody>
      </p:sp>
      <p:cxnSp>
        <p:nvCxnSpPr>
          <p:cNvPr id="18" name="直線矢印コネクタ 17">
            <a:extLst>
              <a:ext uri="{FF2B5EF4-FFF2-40B4-BE49-F238E27FC236}">
                <a16:creationId xmlns:a16="http://schemas.microsoft.com/office/drawing/2014/main" id="{E3CD5A51-09CA-448C-9E79-AD094CCB86AE}"/>
              </a:ext>
            </a:extLst>
          </p:cNvPr>
          <p:cNvCxnSpPr/>
          <p:nvPr/>
        </p:nvCxnSpPr>
        <p:spPr>
          <a:xfrm flipV="1">
            <a:off x="5082579" y="5360346"/>
            <a:ext cx="288032" cy="260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2965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BB309DEC-1E2D-4554-A2AD-73FC1E031D94}"/>
              </a:ext>
            </a:extLst>
          </p:cNvPr>
          <p:cNvSpPr>
            <a:spLocks noGrp="1"/>
          </p:cNvSpPr>
          <p:nvPr>
            <p:ph type="title"/>
          </p:nvPr>
        </p:nvSpPr>
        <p:spPr/>
        <p:txBody>
          <a:bodyPr/>
          <a:lstStyle/>
          <a:p>
            <a:r>
              <a:rPr lang="en-US" altLang="ja-JP" dirty="0"/>
              <a:t>Stata:</a:t>
            </a:r>
            <a:r>
              <a:rPr lang="ja-JP" altLang="en-US" dirty="0"/>
              <a:t>　分散不均一性のテスト</a:t>
            </a:r>
            <a:r>
              <a:rPr lang="en-US" altLang="ja-JP" dirty="0"/>
              <a:t>(3)</a:t>
            </a:r>
            <a:endParaRPr kumimoji="1" lang="ja-JP" altLang="en-US" dirty="0"/>
          </a:p>
        </p:txBody>
      </p:sp>
      <p:pic>
        <p:nvPicPr>
          <p:cNvPr id="7" name="コンテンツ プレースホルダー 6">
            <a:extLst>
              <a:ext uri="{FF2B5EF4-FFF2-40B4-BE49-F238E27FC236}">
                <a16:creationId xmlns:a16="http://schemas.microsoft.com/office/drawing/2014/main" id="{40799348-6202-4A78-85DE-157397544FF3}"/>
              </a:ext>
            </a:extLst>
          </p:cNvPr>
          <p:cNvPicPr>
            <a:picLocks noGrp="1" noChangeAspect="1"/>
          </p:cNvPicPr>
          <p:nvPr>
            <p:ph sz="half" idx="1"/>
          </p:nvPr>
        </p:nvPicPr>
        <p:blipFill>
          <a:blip r:embed="rId2"/>
          <a:stretch>
            <a:fillRect/>
          </a:stretch>
        </p:blipFill>
        <p:spPr>
          <a:xfrm>
            <a:off x="628650" y="1970694"/>
            <a:ext cx="3886200" cy="4061199"/>
          </a:xfrm>
          <a:prstGeom prst="rect">
            <a:avLst/>
          </a:prstGeom>
        </p:spPr>
      </p:pic>
      <p:sp>
        <p:nvSpPr>
          <p:cNvPr id="6" name="コンテンツ プレースホルダー 5">
            <a:extLst>
              <a:ext uri="{FF2B5EF4-FFF2-40B4-BE49-F238E27FC236}">
                <a16:creationId xmlns:a16="http://schemas.microsoft.com/office/drawing/2014/main" id="{BA97345B-36F6-46E0-94AC-D5D8CD4B0D14}"/>
              </a:ext>
            </a:extLst>
          </p:cNvPr>
          <p:cNvSpPr>
            <a:spLocks noGrp="1"/>
          </p:cNvSpPr>
          <p:nvPr>
            <p:ph sz="half" idx="2"/>
          </p:nvPr>
        </p:nvSpPr>
        <p:spPr>
          <a:xfrm>
            <a:off x="4629152" y="1973411"/>
            <a:ext cx="4191322" cy="4351338"/>
          </a:xfrm>
        </p:spPr>
        <p:txBody>
          <a:bodyPr>
            <a:normAutofit fontScale="92500" lnSpcReduction="10000"/>
          </a:bodyPr>
          <a:lstStyle/>
          <a:p>
            <a:pPr marL="0" indent="0">
              <a:buNone/>
            </a:pPr>
            <a:r>
              <a:rPr lang="en-US" altLang="ja-JP" sz="2000" dirty="0"/>
              <a:t>F</a:t>
            </a:r>
            <a:r>
              <a:rPr lang="ja-JP" altLang="en-US" sz="2000" dirty="0"/>
              <a:t>統計量，元の説明変数に回帰する指定を行った場合</a:t>
            </a:r>
            <a:endParaRPr lang="en-US" altLang="ja-JP" sz="2000" dirty="0"/>
          </a:p>
          <a:p>
            <a:pPr marL="0" indent="0">
              <a:buNone/>
            </a:pPr>
            <a:r>
              <a:rPr lang="ja-JP" altLang="en-US" sz="2000" dirty="0"/>
              <a:t>出力結果</a:t>
            </a:r>
            <a:endParaRPr lang="en-US" altLang="ja-JP" sz="2000" dirty="0"/>
          </a:p>
          <a:p>
            <a:pPr marL="0" indent="0">
              <a:buNone/>
            </a:pPr>
            <a:r>
              <a:rPr lang="en-US" altLang="ja-JP" sz="2000" dirty="0"/>
              <a:t>---------------</a:t>
            </a:r>
          </a:p>
          <a:p>
            <a:pPr marL="0" indent="0">
              <a:buNone/>
            </a:pPr>
            <a:r>
              <a:rPr lang="en-US" altLang="ja-JP" sz="2000" dirty="0"/>
              <a:t>. </a:t>
            </a:r>
            <a:r>
              <a:rPr lang="en-US" altLang="ja-JP" sz="2000" dirty="0" err="1"/>
              <a:t>estat</a:t>
            </a:r>
            <a:r>
              <a:rPr lang="en-US" altLang="ja-JP" sz="2000" dirty="0"/>
              <a:t> </a:t>
            </a:r>
            <a:r>
              <a:rPr lang="en-US" altLang="ja-JP" sz="2000" dirty="0" err="1"/>
              <a:t>hettest</a:t>
            </a:r>
            <a:r>
              <a:rPr lang="en-US" altLang="ja-JP" sz="2000" dirty="0"/>
              <a:t> educ </a:t>
            </a:r>
            <a:r>
              <a:rPr lang="en-US" altLang="ja-JP" sz="2000" dirty="0" err="1"/>
              <a:t>exper</a:t>
            </a:r>
            <a:r>
              <a:rPr lang="en-US" altLang="ja-JP" sz="2000" dirty="0"/>
              <a:t> tenure, </a:t>
            </a:r>
            <a:r>
              <a:rPr lang="en-US" altLang="ja-JP" sz="2000" dirty="0" err="1"/>
              <a:t>fstat</a:t>
            </a:r>
            <a:endParaRPr lang="en-US" altLang="ja-JP" sz="2000" dirty="0"/>
          </a:p>
          <a:p>
            <a:pPr marL="0" indent="0">
              <a:buNone/>
            </a:pPr>
            <a:endParaRPr lang="en-US" altLang="ja-JP" sz="2000" dirty="0"/>
          </a:p>
          <a:p>
            <a:pPr marL="0" indent="0">
              <a:buNone/>
            </a:pPr>
            <a:r>
              <a:rPr lang="en-US" altLang="ja-JP" sz="2000" dirty="0"/>
              <a:t>Breusch-Pagan / Cook-Weisberg test for heteroskedasticity </a:t>
            </a:r>
          </a:p>
          <a:p>
            <a:pPr marL="0" indent="0">
              <a:buNone/>
            </a:pPr>
            <a:r>
              <a:rPr lang="en-US" altLang="ja-JP" sz="2000" dirty="0"/>
              <a:t>         Ho: Constant variance</a:t>
            </a:r>
          </a:p>
          <a:p>
            <a:pPr marL="0" indent="0">
              <a:buNone/>
            </a:pPr>
            <a:r>
              <a:rPr lang="en-US" altLang="ja-JP" sz="2000" dirty="0"/>
              <a:t>         Variables: educ </a:t>
            </a:r>
            <a:r>
              <a:rPr lang="en-US" altLang="ja-JP" sz="2000" dirty="0" err="1"/>
              <a:t>exper</a:t>
            </a:r>
            <a:r>
              <a:rPr lang="en-US" altLang="ja-JP" sz="2000" dirty="0"/>
              <a:t> tenure</a:t>
            </a:r>
          </a:p>
          <a:p>
            <a:pPr marL="0" indent="0">
              <a:buNone/>
            </a:pPr>
            <a:endParaRPr lang="en-US" altLang="ja-JP" sz="2000" dirty="0"/>
          </a:p>
          <a:p>
            <a:pPr marL="0" indent="0">
              <a:buNone/>
            </a:pPr>
            <a:r>
              <a:rPr lang="en-US" altLang="ja-JP" sz="2000" dirty="0"/>
              <a:t>         F(3 , 522)   =    15.53</a:t>
            </a:r>
          </a:p>
          <a:p>
            <a:pPr marL="0" indent="0">
              <a:buNone/>
            </a:pPr>
            <a:r>
              <a:rPr lang="en-US" altLang="ja-JP" sz="2000" dirty="0"/>
              <a:t>         Prob &gt; F     =   0.0000</a:t>
            </a:r>
          </a:p>
          <a:p>
            <a:endParaRPr kumimoji="1" lang="ja-JP" altLang="en-US" dirty="0"/>
          </a:p>
        </p:txBody>
      </p:sp>
      <p:sp>
        <p:nvSpPr>
          <p:cNvPr id="8" name="楕円 7">
            <a:extLst>
              <a:ext uri="{FF2B5EF4-FFF2-40B4-BE49-F238E27FC236}">
                <a16:creationId xmlns:a16="http://schemas.microsoft.com/office/drawing/2014/main" id="{91D1C64B-52D2-482D-ABFE-24E8DB24E494}"/>
              </a:ext>
            </a:extLst>
          </p:cNvPr>
          <p:cNvSpPr/>
          <p:nvPr/>
        </p:nvSpPr>
        <p:spPr>
          <a:xfrm>
            <a:off x="467544" y="2924944"/>
            <a:ext cx="1872208"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BCC048B8-7F47-4C90-9317-5E72AA8748FE}"/>
              </a:ext>
            </a:extLst>
          </p:cNvPr>
          <p:cNvSpPr/>
          <p:nvPr/>
        </p:nvSpPr>
        <p:spPr>
          <a:xfrm>
            <a:off x="683568" y="3501008"/>
            <a:ext cx="3744416"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a:extLst>
              <a:ext uri="{FF2B5EF4-FFF2-40B4-BE49-F238E27FC236}">
                <a16:creationId xmlns:a16="http://schemas.microsoft.com/office/drawing/2014/main" id="{0CC1959E-4359-4586-A63A-9570C499BF30}"/>
              </a:ext>
            </a:extLst>
          </p:cNvPr>
          <p:cNvCxnSpPr>
            <a:cxnSpLocks/>
          </p:cNvCxnSpPr>
          <p:nvPr/>
        </p:nvCxnSpPr>
        <p:spPr>
          <a:xfrm>
            <a:off x="2267744" y="3254283"/>
            <a:ext cx="3024336" cy="23810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楕円 13">
            <a:extLst>
              <a:ext uri="{FF2B5EF4-FFF2-40B4-BE49-F238E27FC236}">
                <a16:creationId xmlns:a16="http://schemas.microsoft.com/office/drawing/2014/main" id="{B2F9376E-6A8C-4686-8233-8CB837E95509}"/>
              </a:ext>
            </a:extLst>
          </p:cNvPr>
          <p:cNvSpPr/>
          <p:nvPr/>
        </p:nvSpPr>
        <p:spPr>
          <a:xfrm>
            <a:off x="5148064" y="4941168"/>
            <a:ext cx="367240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a:extLst>
              <a:ext uri="{FF2B5EF4-FFF2-40B4-BE49-F238E27FC236}">
                <a16:creationId xmlns:a16="http://schemas.microsoft.com/office/drawing/2014/main" id="{30C8B9B5-99A1-47B5-A637-0DBE9A27BA0A}"/>
              </a:ext>
            </a:extLst>
          </p:cNvPr>
          <p:cNvCxnSpPr/>
          <p:nvPr/>
        </p:nvCxnSpPr>
        <p:spPr>
          <a:xfrm>
            <a:off x="4283968" y="4077072"/>
            <a:ext cx="1008112" cy="93610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6451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6394" y="836712"/>
            <a:ext cx="5143500" cy="568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373" name="Text Box 5"/>
          <p:cNvSpPr txBox="1">
            <a:spLocks noChangeArrowheads="1"/>
          </p:cNvSpPr>
          <p:nvPr/>
        </p:nvSpPr>
        <p:spPr bwMode="auto">
          <a:xfrm>
            <a:off x="539750" y="188913"/>
            <a:ext cx="53283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400" dirty="0" err="1"/>
              <a:t>Eviews</a:t>
            </a:r>
            <a:r>
              <a:rPr lang="en-US" altLang="ja-JP" sz="2400" dirty="0"/>
              <a:t>:  </a:t>
            </a:r>
            <a:r>
              <a:rPr lang="en-US" altLang="ja-JP" sz="2400" dirty="0" err="1"/>
              <a:t>Breusch</a:t>
            </a:r>
            <a:r>
              <a:rPr lang="en-US" altLang="ja-JP" sz="2400" dirty="0"/>
              <a:t> and Pagan </a:t>
            </a:r>
            <a:r>
              <a:rPr lang="ja-JP" altLang="en-US" sz="2400" dirty="0"/>
              <a:t>の検定</a:t>
            </a:r>
          </a:p>
        </p:txBody>
      </p:sp>
      <p:sp>
        <p:nvSpPr>
          <p:cNvPr id="58374" name="Text Box 6"/>
          <p:cNvSpPr txBox="1">
            <a:spLocks noChangeArrowheads="1"/>
          </p:cNvSpPr>
          <p:nvPr/>
        </p:nvSpPr>
        <p:spPr bwMode="auto">
          <a:xfrm>
            <a:off x="323528" y="1196752"/>
            <a:ext cx="2972866" cy="341632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dirty="0"/>
              <a:t>回帰式を推定した後，</a:t>
            </a:r>
          </a:p>
          <a:p>
            <a:pPr>
              <a:spcBef>
                <a:spcPct val="50000"/>
              </a:spcBef>
            </a:pPr>
            <a:r>
              <a:rPr lang="en-US" altLang="ja-JP" dirty="0"/>
              <a:t>View/ Residual Diagnostics/ </a:t>
            </a:r>
            <a:r>
              <a:rPr lang="en-US" altLang="ja-JP" dirty="0" err="1"/>
              <a:t>Heteroskedasticity</a:t>
            </a:r>
            <a:r>
              <a:rPr lang="en-US" altLang="ja-JP" dirty="0"/>
              <a:t> Tests</a:t>
            </a:r>
          </a:p>
          <a:p>
            <a:pPr>
              <a:spcBef>
                <a:spcPct val="50000"/>
              </a:spcBef>
            </a:pPr>
            <a:r>
              <a:rPr lang="ja-JP" altLang="en-US" dirty="0"/>
              <a:t>を選択</a:t>
            </a:r>
          </a:p>
          <a:p>
            <a:pPr>
              <a:spcBef>
                <a:spcPct val="50000"/>
              </a:spcBef>
            </a:pPr>
            <a:r>
              <a:rPr lang="en-US" altLang="ja-JP" dirty="0" err="1"/>
              <a:t>Breusch</a:t>
            </a:r>
            <a:r>
              <a:rPr lang="en-US" altLang="ja-JP" dirty="0"/>
              <a:t> and Pagan test</a:t>
            </a:r>
          </a:p>
          <a:p>
            <a:pPr>
              <a:spcBef>
                <a:spcPct val="50000"/>
              </a:spcBef>
            </a:pPr>
            <a:r>
              <a:rPr lang="en-US" altLang="ja-JP" dirty="0"/>
              <a:t>White test</a:t>
            </a:r>
            <a:r>
              <a:rPr lang="ja-JP" altLang="en-US" dirty="0"/>
              <a:t>などの</a:t>
            </a:r>
          </a:p>
          <a:p>
            <a:pPr>
              <a:spcBef>
                <a:spcPct val="50000"/>
              </a:spcBef>
            </a:pPr>
            <a:r>
              <a:rPr lang="en-US" altLang="ja-JP" dirty="0"/>
              <a:t>Option</a:t>
            </a:r>
            <a:r>
              <a:rPr lang="ja-JP" altLang="en-US" dirty="0"/>
              <a:t>がある</a:t>
            </a:r>
          </a:p>
          <a:p>
            <a:pPr>
              <a:spcBef>
                <a:spcPct val="50000"/>
              </a:spcBef>
            </a:pPr>
            <a:endParaRPr lang="en-US" altLang="ja-JP" dirty="0"/>
          </a:p>
        </p:txBody>
      </p:sp>
      <p:sp>
        <p:nvSpPr>
          <p:cNvPr id="2" name="楕円 1">
            <a:extLst>
              <a:ext uri="{FF2B5EF4-FFF2-40B4-BE49-F238E27FC236}">
                <a16:creationId xmlns:a16="http://schemas.microsoft.com/office/drawing/2014/main" id="{658A6165-F292-48D0-A2AB-09DCD9B7B3D3}"/>
              </a:ext>
            </a:extLst>
          </p:cNvPr>
          <p:cNvSpPr/>
          <p:nvPr/>
        </p:nvSpPr>
        <p:spPr>
          <a:xfrm>
            <a:off x="3131840" y="5301208"/>
            <a:ext cx="259228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楕円 2">
            <a:extLst>
              <a:ext uri="{FF2B5EF4-FFF2-40B4-BE49-F238E27FC236}">
                <a16:creationId xmlns:a16="http://schemas.microsoft.com/office/drawing/2014/main" id="{3ECCE6D7-B788-4CEC-A05F-59AE1F0F0E34}"/>
              </a:ext>
            </a:extLst>
          </p:cNvPr>
          <p:cNvSpPr/>
          <p:nvPr/>
        </p:nvSpPr>
        <p:spPr>
          <a:xfrm>
            <a:off x="3131840" y="1338714"/>
            <a:ext cx="5308054" cy="8661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矢印コネクタ 4">
            <a:extLst>
              <a:ext uri="{FF2B5EF4-FFF2-40B4-BE49-F238E27FC236}">
                <a16:creationId xmlns:a16="http://schemas.microsoft.com/office/drawing/2014/main" id="{2E73CF30-C9B9-4E2F-B2BC-9645921EEAF9}"/>
              </a:ext>
            </a:extLst>
          </p:cNvPr>
          <p:cNvCxnSpPr>
            <a:cxnSpLocks/>
          </p:cNvCxnSpPr>
          <p:nvPr/>
        </p:nvCxnSpPr>
        <p:spPr>
          <a:xfrm flipV="1">
            <a:off x="1791122" y="2040816"/>
            <a:ext cx="1988790" cy="296624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C8CA263F-8951-460A-B076-702069CE150B}"/>
              </a:ext>
            </a:extLst>
          </p:cNvPr>
          <p:cNvCxnSpPr>
            <a:cxnSpLocks/>
            <a:stCxn id="8" idx="3"/>
            <a:endCxn id="2" idx="2"/>
          </p:cNvCxnSpPr>
          <p:nvPr/>
        </p:nvCxnSpPr>
        <p:spPr>
          <a:xfrm flipV="1">
            <a:off x="2555776" y="5553236"/>
            <a:ext cx="576064" cy="2061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99FF0233-47EB-45BA-9A5B-5C885A3FC57B}"/>
              </a:ext>
            </a:extLst>
          </p:cNvPr>
          <p:cNvSpPr txBox="1"/>
          <p:nvPr/>
        </p:nvSpPr>
        <p:spPr>
          <a:xfrm>
            <a:off x="251520" y="5159246"/>
            <a:ext cx="2304256" cy="1200329"/>
          </a:xfrm>
          <a:prstGeom prst="rect">
            <a:avLst/>
          </a:prstGeom>
          <a:noFill/>
        </p:spPr>
        <p:txBody>
          <a:bodyPr wrap="square" rtlCol="0">
            <a:spAutoFit/>
          </a:bodyPr>
          <a:lstStyle/>
          <a:p>
            <a:r>
              <a:rPr kumimoji="1" lang="ja-JP" altLang="en-US" dirty="0"/>
              <a:t>全ての説明変数の係数は０（分散不均一性は無い）という仮説は棄却される</a:t>
            </a:r>
          </a:p>
        </p:txBody>
      </p:sp>
    </p:spTree>
    <p:extLst>
      <p:ext uri="{BB962C8B-B14F-4D97-AF65-F5344CB8AC3E}">
        <p14:creationId xmlns:p14="http://schemas.microsoft.com/office/powerpoint/2010/main" val="1147770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33375"/>
            <a:ext cx="5119687"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421" name="Text Box 5"/>
          <p:cNvSpPr txBox="1">
            <a:spLocks noChangeArrowheads="1"/>
          </p:cNvSpPr>
          <p:nvPr/>
        </p:nvSpPr>
        <p:spPr bwMode="auto">
          <a:xfrm>
            <a:off x="250825" y="26035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ja-JP" altLang="ja-JP"/>
          </a:p>
        </p:txBody>
      </p:sp>
      <p:sp>
        <p:nvSpPr>
          <p:cNvPr id="60422" name="Text Box 6"/>
          <p:cNvSpPr txBox="1">
            <a:spLocks noChangeArrowheads="1"/>
          </p:cNvSpPr>
          <p:nvPr/>
        </p:nvSpPr>
        <p:spPr bwMode="auto">
          <a:xfrm>
            <a:off x="395288" y="333375"/>
            <a:ext cx="30245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400" dirty="0" err="1"/>
              <a:t>Eviews</a:t>
            </a:r>
            <a:r>
              <a:rPr lang="en-US" altLang="ja-JP" sz="2400" dirty="0"/>
              <a:t>: White</a:t>
            </a:r>
            <a:r>
              <a:rPr lang="ja-JP" altLang="en-US" sz="2400" dirty="0"/>
              <a:t>の検定</a:t>
            </a:r>
          </a:p>
        </p:txBody>
      </p:sp>
      <p:sp>
        <p:nvSpPr>
          <p:cNvPr id="60423" name="Text Box 7"/>
          <p:cNvSpPr txBox="1">
            <a:spLocks noChangeArrowheads="1"/>
          </p:cNvSpPr>
          <p:nvPr/>
        </p:nvSpPr>
        <p:spPr bwMode="auto">
          <a:xfrm>
            <a:off x="395288" y="1341438"/>
            <a:ext cx="2664544" cy="272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dirty="0"/>
              <a:t>回帰分析の後，</a:t>
            </a:r>
          </a:p>
          <a:p>
            <a:pPr>
              <a:spcBef>
                <a:spcPct val="50000"/>
              </a:spcBef>
            </a:pPr>
            <a:r>
              <a:rPr lang="en-US" altLang="ja-JP" dirty="0"/>
              <a:t>View/ Residual Tests/ </a:t>
            </a:r>
            <a:r>
              <a:rPr lang="en-US" altLang="ja-JP" dirty="0" err="1"/>
              <a:t>Heteroskedasticity</a:t>
            </a:r>
            <a:r>
              <a:rPr lang="en-US" altLang="ja-JP" dirty="0"/>
              <a:t> tests</a:t>
            </a:r>
          </a:p>
          <a:p>
            <a:pPr>
              <a:spcBef>
                <a:spcPct val="50000"/>
              </a:spcBef>
            </a:pPr>
            <a:r>
              <a:rPr lang="ja-JP" altLang="en-US" dirty="0"/>
              <a:t>を選択</a:t>
            </a:r>
          </a:p>
          <a:p>
            <a:pPr>
              <a:spcBef>
                <a:spcPct val="50000"/>
              </a:spcBef>
            </a:pPr>
            <a:r>
              <a:rPr lang="en-US" altLang="ja-JP" dirty="0"/>
              <a:t>White</a:t>
            </a:r>
            <a:r>
              <a:rPr lang="ja-JP" altLang="en-US" dirty="0"/>
              <a:t>の</a:t>
            </a:r>
            <a:r>
              <a:rPr lang="en-US" altLang="ja-JP" dirty="0"/>
              <a:t>test</a:t>
            </a:r>
            <a:r>
              <a:rPr lang="ja-JP" altLang="en-US" dirty="0"/>
              <a:t>を選択すると，自動的に説明変数のクロス項，平方を説明変数のリストに加えてくれる</a:t>
            </a:r>
          </a:p>
        </p:txBody>
      </p:sp>
    </p:spTree>
    <p:extLst>
      <p:ext uri="{BB962C8B-B14F-4D97-AF65-F5344CB8AC3E}">
        <p14:creationId xmlns:p14="http://schemas.microsoft.com/office/powerpoint/2010/main" val="1150011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ja-JP" altLang="en-US" sz="3600" dirty="0"/>
              <a:t>分散不均一性の検定</a:t>
            </a:r>
            <a:br>
              <a:rPr lang="en-US" altLang="ja-JP" sz="3600" dirty="0"/>
            </a:br>
            <a:r>
              <a:rPr lang="ja-JP" altLang="en-US" sz="2800" dirty="0"/>
              <a:t>メニューを使わない方法</a:t>
            </a:r>
            <a:r>
              <a:rPr lang="en-US" altLang="ja-JP" sz="2800" dirty="0"/>
              <a:t>(</a:t>
            </a:r>
            <a:r>
              <a:rPr lang="ja-JP" altLang="en-US" sz="2800" dirty="0"/>
              <a:t>まとめ）</a:t>
            </a:r>
            <a:endParaRPr lang="ja-JP" altLang="en-US" dirty="0"/>
          </a:p>
        </p:txBody>
      </p:sp>
      <p:sp>
        <p:nvSpPr>
          <p:cNvPr id="51203" name="Rectangle 3"/>
          <p:cNvSpPr>
            <a:spLocks noGrp="1" noChangeArrowheads="1"/>
          </p:cNvSpPr>
          <p:nvPr>
            <p:ph idx="1"/>
          </p:nvPr>
        </p:nvSpPr>
        <p:spPr>
          <a:xfrm>
            <a:off x="457200" y="1600200"/>
            <a:ext cx="8435280" cy="4925144"/>
          </a:xfrm>
        </p:spPr>
        <p:txBody>
          <a:bodyPr/>
          <a:lstStyle/>
          <a:p>
            <a:pPr marL="0" indent="0">
              <a:lnSpc>
                <a:spcPct val="80000"/>
              </a:lnSpc>
              <a:buNone/>
            </a:pPr>
            <a:r>
              <a:rPr lang="en-US" altLang="ja-JP" sz="2400" dirty="0"/>
              <a:t>R</a:t>
            </a:r>
          </a:p>
          <a:p>
            <a:pPr marL="342900" lvl="1" indent="0">
              <a:lnSpc>
                <a:spcPct val="80000"/>
              </a:lnSpc>
              <a:buNone/>
            </a:pPr>
            <a:r>
              <a:rPr lang="ja-JP" altLang="en-US" sz="2000" dirty="0"/>
              <a:t>残差は　</a:t>
            </a:r>
            <a:r>
              <a:rPr lang="en-US" altLang="ja-JP" sz="2000" dirty="0" err="1"/>
              <a:t>resid</a:t>
            </a:r>
            <a:r>
              <a:rPr lang="en-US" altLang="ja-JP" sz="2000" dirty="0"/>
              <a:t>(</a:t>
            </a:r>
            <a:r>
              <a:rPr lang="ja-JP" altLang="en-US" sz="2000" dirty="0"/>
              <a:t>オブジェクト名）で取り出せる</a:t>
            </a:r>
            <a:endParaRPr lang="en-US" altLang="ja-JP" sz="2000" dirty="0"/>
          </a:p>
          <a:p>
            <a:pPr marL="342900" lvl="1" indent="0">
              <a:lnSpc>
                <a:spcPct val="80000"/>
              </a:lnSpc>
              <a:buNone/>
            </a:pPr>
            <a:r>
              <a:rPr lang="en-US" altLang="ja-JP" sz="2000" dirty="0"/>
              <a:t>res &lt;- </a:t>
            </a:r>
            <a:r>
              <a:rPr lang="en-US" altLang="ja-JP" sz="2000" dirty="0" err="1"/>
              <a:t>resid</a:t>
            </a:r>
            <a:r>
              <a:rPr lang="en-US" altLang="ja-JP" sz="2000" dirty="0"/>
              <a:t>(wage1.lm)   # wage1.lm </a:t>
            </a:r>
            <a:r>
              <a:rPr lang="ja-JP" altLang="en-US" sz="2000" dirty="0"/>
              <a:t>に回帰分析の結果</a:t>
            </a:r>
            <a:endParaRPr lang="en-US" altLang="ja-JP" sz="2000" dirty="0"/>
          </a:p>
          <a:p>
            <a:pPr marL="342900" lvl="1" indent="0">
              <a:lnSpc>
                <a:spcPct val="80000"/>
              </a:lnSpc>
              <a:buNone/>
            </a:pPr>
            <a:r>
              <a:rPr lang="en-US" altLang="ja-JP" sz="2000" dirty="0"/>
              <a:t>res2 &lt;- res^2</a:t>
            </a:r>
          </a:p>
          <a:p>
            <a:pPr marL="342900" lvl="1" indent="0">
              <a:lnSpc>
                <a:spcPct val="80000"/>
              </a:lnSpc>
              <a:buNone/>
            </a:pPr>
            <a:r>
              <a:rPr lang="ja-JP" altLang="en-US" sz="2000" dirty="0"/>
              <a:t>として，</a:t>
            </a:r>
            <a:r>
              <a:rPr lang="en-US" altLang="ja-JP" sz="2000" dirty="0"/>
              <a:t>res2</a:t>
            </a:r>
            <a:r>
              <a:rPr lang="ja-JP" altLang="en-US" sz="2000" dirty="0"/>
              <a:t>を被説明変数として元の回帰式の説明変数に回帰させ，全ての変数の係数</a:t>
            </a:r>
            <a:r>
              <a:rPr lang="en-US" altLang="ja-JP" sz="2000" dirty="0"/>
              <a:t>=0</a:t>
            </a:r>
            <a:r>
              <a:rPr lang="ja-JP" altLang="en-US" sz="2000" dirty="0"/>
              <a:t>の検定を行う</a:t>
            </a:r>
            <a:endParaRPr lang="en-US" altLang="ja-JP" sz="2000" dirty="0"/>
          </a:p>
          <a:p>
            <a:pPr marL="0" indent="0">
              <a:lnSpc>
                <a:spcPct val="80000"/>
              </a:lnSpc>
              <a:buNone/>
            </a:pPr>
            <a:r>
              <a:rPr lang="en-US" altLang="ja-JP" sz="2400" dirty="0"/>
              <a:t>Stata</a:t>
            </a:r>
          </a:p>
          <a:p>
            <a:pPr marL="342900" lvl="1" indent="0">
              <a:lnSpc>
                <a:spcPct val="100000"/>
              </a:lnSpc>
              <a:buNone/>
            </a:pPr>
            <a:r>
              <a:rPr lang="ja-JP" altLang="en-US" sz="2000" dirty="0"/>
              <a:t>回帰分析の直後に，メニューから　</a:t>
            </a:r>
            <a:r>
              <a:rPr lang="en-US" altLang="ja-JP" sz="2000" dirty="0"/>
              <a:t>Statistics/ Postestimation </a:t>
            </a:r>
            <a:r>
              <a:rPr lang="ja-JP" altLang="en-US" sz="2000" dirty="0"/>
              <a:t>を選択すると </a:t>
            </a:r>
            <a:r>
              <a:rPr lang="en-US" altLang="ja-JP" sz="2000" dirty="0"/>
              <a:t>Postestimation selector</a:t>
            </a:r>
            <a:r>
              <a:rPr lang="ja-JP" altLang="en-US" sz="2000" dirty="0"/>
              <a:t>の画面から </a:t>
            </a:r>
            <a:r>
              <a:rPr lang="en-US" altLang="ja-JP" sz="2000" dirty="0" err="1"/>
              <a:t>Predicition</a:t>
            </a:r>
            <a:r>
              <a:rPr lang="en-US" altLang="ja-JP" sz="2000" dirty="0"/>
              <a:t> </a:t>
            </a:r>
            <a:r>
              <a:rPr lang="ja-JP" altLang="en-US" sz="2000" dirty="0"/>
              <a:t>を選択する。そこで笑われた画面で残差に名前をつけて保存する。後は上と同様の計算をする</a:t>
            </a:r>
            <a:endParaRPr lang="en-US" altLang="ja-JP" sz="2000" dirty="0"/>
          </a:p>
          <a:p>
            <a:pPr marL="0" indent="0">
              <a:lnSpc>
                <a:spcPct val="80000"/>
              </a:lnSpc>
              <a:buNone/>
            </a:pPr>
            <a:r>
              <a:rPr lang="en-US" altLang="ja-JP" sz="2400" dirty="0" err="1"/>
              <a:t>Eviews</a:t>
            </a:r>
            <a:r>
              <a:rPr lang="en-US" altLang="ja-JP" dirty="0"/>
              <a:t> </a:t>
            </a:r>
          </a:p>
          <a:p>
            <a:pPr marL="342900" lvl="1" indent="0">
              <a:lnSpc>
                <a:spcPct val="100000"/>
              </a:lnSpc>
              <a:buNone/>
            </a:pPr>
            <a:r>
              <a:rPr lang="ja-JP" altLang="en-US" sz="2000" dirty="0"/>
              <a:t>直前の回帰の残差は</a:t>
            </a:r>
            <a:r>
              <a:rPr lang="en-US" altLang="ja-JP" sz="2000" dirty="0" err="1"/>
              <a:t>resid</a:t>
            </a:r>
            <a:r>
              <a:rPr lang="en-US" altLang="ja-JP" sz="2000" dirty="0"/>
              <a:t> </a:t>
            </a:r>
            <a:r>
              <a:rPr lang="ja-JP" altLang="en-US" sz="2000" dirty="0"/>
              <a:t>という変数に保存されるので，</a:t>
            </a:r>
            <a:r>
              <a:rPr lang="en-US" altLang="ja-JP" sz="2000" dirty="0" err="1"/>
              <a:t>resid</a:t>
            </a:r>
            <a:r>
              <a:rPr lang="ja-JP" altLang="en-US" sz="2000" dirty="0"/>
              <a:t>の</a:t>
            </a:r>
            <a:r>
              <a:rPr lang="en-US" altLang="ja-JP" sz="2000" dirty="0"/>
              <a:t>2</a:t>
            </a:r>
            <a:r>
              <a:rPr lang="ja-JP" altLang="en-US" sz="2000" dirty="0"/>
              <a:t>乗を計算させ，名前をつけて変数として保存する。後は上と同様</a:t>
            </a:r>
            <a:endParaRPr lang="en-US" altLang="ja-JP" sz="2000" dirty="0"/>
          </a:p>
          <a:p>
            <a:pPr lvl="1">
              <a:lnSpc>
                <a:spcPct val="80000"/>
              </a:lnSpc>
            </a:pPr>
            <a:endParaRPr lang="en-US" altLang="ja-JP" sz="2100" dirty="0"/>
          </a:p>
        </p:txBody>
      </p:sp>
    </p:spTree>
    <p:extLst>
      <p:ext uri="{BB962C8B-B14F-4D97-AF65-F5344CB8AC3E}">
        <p14:creationId xmlns:p14="http://schemas.microsoft.com/office/powerpoint/2010/main" val="3676240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dirty="0"/>
              <a:t>問題</a:t>
            </a:r>
            <a:r>
              <a:rPr lang="en-US" altLang="ja-JP" dirty="0"/>
              <a:t>1</a:t>
            </a:r>
          </a:p>
        </p:txBody>
      </p:sp>
      <p:sp>
        <p:nvSpPr>
          <p:cNvPr id="14339" name="Rectangle 3"/>
          <p:cNvSpPr>
            <a:spLocks noGrp="1" noChangeArrowheads="1"/>
          </p:cNvSpPr>
          <p:nvPr>
            <p:ph idx="1"/>
          </p:nvPr>
        </p:nvSpPr>
        <p:spPr>
          <a:xfrm>
            <a:off x="628650" y="1690689"/>
            <a:ext cx="7886700" cy="4486274"/>
          </a:xfrm>
        </p:spPr>
        <p:txBody>
          <a:bodyPr>
            <a:normAutofit/>
          </a:bodyPr>
          <a:lstStyle/>
          <a:p>
            <a:pPr>
              <a:lnSpc>
                <a:spcPct val="100000"/>
              </a:lnSpc>
            </a:pPr>
            <a:r>
              <a:rPr lang="ja-JP" altLang="en-US" sz="2800" dirty="0"/>
              <a:t>データセット：</a:t>
            </a:r>
            <a:r>
              <a:rPr lang="en-US" altLang="ja-JP" sz="2800" dirty="0"/>
              <a:t>wage1.xls (wage1.raw)</a:t>
            </a:r>
          </a:p>
          <a:p>
            <a:pPr>
              <a:lnSpc>
                <a:spcPct val="100000"/>
              </a:lnSpc>
            </a:pPr>
            <a:r>
              <a:rPr lang="ja-JP" altLang="en-US" sz="2800" dirty="0"/>
              <a:t>回帰式</a:t>
            </a:r>
            <a:endParaRPr lang="en-US" altLang="ja-JP" sz="2800" dirty="0"/>
          </a:p>
          <a:p>
            <a:pPr lvl="1">
              <a:lnSpc>
                <a:spcPct val="100000"/>
              </a:lnSpc>
            </a:pPr>
            <a:r>
              <a:rPr lang="ja-JP" altLang="en-US" sz="2400" dirty="0"/>
              <a:t>被説明変数： </a:t>
            </a:r>
            <a:r>
              <a:rPr lang="en-US" altLang="ja-JP" sz="2400" dirty="0"/>
              <a:t>wage</a:t>
            </a:r>
          </a:p>
          <a:p>
            <a:pPr lvl="1">
              <a:lnSpc>
                <a:spcPct val="100000"/>
              </a:lnSpc>
            </a:pPr>
            <a:r>
              <a:rPr lang="ja-JP" altLang="en-US" sz="2400" dirty="0"/>
              <a:t>説明変数：　</a:t>
            </a:r>
            <a:r>
              <a:rPr lang="en-US" altLang="ja-JP" sz="2400" dirty="0" err="1"/>
              <a:t>educ</a:t>
            </a:r>
            <a:r>
              <a:rPr lang="en-US" altLang="ja-JP" sz="2400" dirty="0"/>
              <a:t>, </a:t>
            </a:r>
            <a:r>
              <a:rPr lang="en-US" altLang="ja-JP" sz="2400" dirty="0" err="1"/>
              <a:t>exper</a:t>
            </a:r>
            <a:r>
              <a:rPr lang="en-US" altLang="ja-JP" sz="2400" dirty="0"/>
              <a:t>, tenure, female</a:t>
            </a:r>
          </a:p>
          <a:p>
            <a:pPr marL="514350" indent="-514350">
              <a:lnSpc>
                <a:spcPct val="100000"/>
              </a:lnSpc>
              <a:buFont typeface="+mj-lt"/>
              <a:buAutoNum type="arabicPeriod"/>
            </a:pPr>
            <a:r>
              <a:rPr lang="ja-JP" altLang="en-US" sz="2800" dirty="0"/>
              <a:t>分散不均一性のテストを</a:t>
            </a:r>
            <a:r>
              <a:rPr lang="en-US" altLang="ja-JP" sz="2800" dirty="0"/>
              <a:t>(Breusch and Pagan</a:t>
            </a:r>
            <a:r>
              <a:rPr lang="ja-JP" altLang="en-US" sz="2800" dirty="0"/>
              <a:t>のテストを行え。</a:t>
            </a:r>
            <a:endParaRPr lang="en-US" altLang="ja-JP" sz="2800" dirty="0"/>
          </a:p>
          <a:p>
            <a:pPr marL="514350" indent="-514350">
              <a:lnSpc>
                <a:spcPct val="100000"/>
              </a:lnSpc>
              <a:buFont typeface="+mj-lt"/>
              <a:buAutoNum type="arabicPeriod"/>
            </a:pPr>
            <a:r>
              <a:rPr lang="ja-JP" altLang="en-US" sz="2800" dirty="0"/>
              <a:t>被説明変数を</a:t>
            </a:r>
            <a:r>
              <a:rPr lang="en-US" altLang="ja-JP" sz="2800" dirty="0" err="1"/>
              <a:t>lwage</a:t>
            </a:r>
            <a:r>
              <a:rPr lang="ja-JP" altLang="en-US" sz="2800" dirty="0"/>
              <a:t>（</a:t>
            </a:r>
            <a:r>
              <a:rPr lang="en-US" altLang="ja-JP" sz="2800" dirty="0"/>
              <a:t>wage</a:t>
            </a:r>
            <a:r>
              <a:rPr lang="ja-JP" altLang="en-US" sz="2800" dirty="0"/>
              <a:t>の対数値）に変えて回帰分析を行い，分散不均一性が検出されるかどうか確かめよ。</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ja-JP" altLang="en-US" dirty="0"/>
              <a:t>問題</a:t>
            </a:r>
            <a:r>
              <a:rPr lang="en-US" altLang="ja-JP" dirty="0"/>
              <a:t>2</a:t>
            </a:r>
          </a:p>
        </p:txBody>
      </p:sp>
      <p:sp>
        <p:nvSpPr>
          <p:cNvPr id="63491" name="Rectangle 3"/>
          <p:cNvSpPr>
            <a:spLocks noGrp="1" noChangeArrowheads="1"/>
          </p:cNvSpPr>
          <p:nvPr>
            <p:ph idx="1"/>
          </p:nvPr>
        </p:nvSpPr>
        <p:spPr/>
        <p:txBody>
          <a:bodyPr>
            <a:normAutofit/>
          </a:bodyPr>
          <a:lstStyle/>
          <a:p>
            <a:pPr>
              <a:lnSpc>
                <a:spcPct val="90000"/>
              </a:lnSpc>
            </a:pPr>
            <a:r>
              <a:rPr lang="ja-JP" altLang="en-US" sz="2800" dirty="0"/>
              <a:t>データセット：</a:t>
            </a:r>
            <a:r>
              <a:rPr lang="en-US" altLang="ja-JP" sz="2800" dirty="0"/>
              <a:t>hprice1.xls (</a:t>
            </a:r>
            <a:r>
              <a:rPr lang="en-US" altLang="ja-JP" sz="2800" dirty="0" err="1"/>
              <a:t>hprice.raw</a:t>
            </a:r>
            <a:r>
              <a:rPr lang="en-US" altLang="ja-JP" sz="2800" dirty="0"/>
              <a:t>)</a:t>
            </a:r>
          </a:p>
          <a:p>
            <a:pPr lvl="1"/>
            <a:r>
              <a:rPr lang="ja-JP" altLang="en-US" sz="2500" dirty="0"/>
              <a:t>住宅価格と住宅の属性についてのデータ</a:t>
            </a:r>
            <a:endParaRPr lang="en-US" altLang="ja-JP" sz="2500" dirty="0"/>
          </a:p>
          <a:p>
            <a:pPr marL="514350" indent="-514350">
              <a:lnSpc>
                <a:spcPct val="90000"/>
              </a:lnSpc>
              <a:buFont typeface="+mj-lt"/>
              <a:buAutoNum type="arabicPeriod"/>
            </a:pPr>
            <a:r>
              <a:rPr lang="ja-JP" altLang="en-US" sz="2800" dirty="0"/>
              <a:t>次のモデルを推計し，分散不均一性のテストを行え</a:t>
            </a:r>
          </a:p>
          <a:p>
            <a:pPr lvl="1">
              <a:lnSpc>
                <a:spcPct val="90000"/>
              </a:lnSpc>
            </a:pPr>
            <a:r>
              <a:rPr lang="ja-JP" altLang="en-US" sz="2400" dirty="0"/>
              <a:t>被説明変数：</a:t>
            </a:r>
            <a:r>
              <a:rPr lang="en-US" altLang="ja-JP" sz="2400" dirty="0"/>
              <a:t>price(</a:t>
            </a:r>
            <a:r>
              <a:rPr lang="ja-JP" altLang="en-US" sz="2400" dirty="0"/>
              <a:t>住宅価格）</a:t>
            </a:r>
          </a:p>
          <a:p>
            <a:pPr lvl="1">
              <a:lnSpc>
                <a:spcPct val="90000"/>
              </a:lnSpc>
            </a:pPr>
            <a:r>
              <a:rPr lang="ja-JP" altLang="en-US" sz="2400" dirty="0"/>
              <a:t>説明変数：</a:t>
            </a:r>
            <a:r>
              <a:rPr lang="en-US" altLang="ja-JP" sz="2400" dirty="0" err="1"/>
              <a:t>lotsize</a:t>
            </a:r>
            <a:r>
              <a:rPr lang="en-US" altLang="ja-JP" sz="2400" dirty="0"/>
              <a:t>, </a:t>
            </a:r>
            <a:r>
              <a:rPr lang="en-US" altLang="ja-JP" sz="2400" dirty="0" err="1"/>
              <a:t>sqrft</a:t>
            </a:r>
            <a:r>
              <a:rPr lang="en-US" altLang="ja-JP" sz="2400" dirty="0"/>
              <a:t>, </a:t>
            </a:r>
            <a:r>
              <a:rPr lang="en-US" altLang="ja-JP" sz="2400" dirty="0" err="1"/>
              <a:t>bdrms</a:t>
            </a:r>
            <a:endParaRPr lang="en-US" altLang="ja-JP" sz="2400" dirty="0"/>
          </a:p>
          <a:p>
            <a:pPr marL="514350" indent="-514350">
              <a:lnSpc>
                <a:spcPct val="90000"/>
              </a:lnSpc>
              <a:buFont typeface="+mj-lt"/>
              <a:buAutoNum type="arabicPeriod"/>
            </a:pPr>
            <a:r>
              <a:rPr lang="ja-JP" altLang="en-US" sz="2800" dirty="0"/>
              <a:t>上のモデルを対数形で推計し，分散不均一性のテストを行え</a:t>
            </a:r>
          </a:p>
          <a:p>
            <a:pPr lvl="1">
              <a:lnSpc>
                <a:spcPct val="90000"/>
              </a:lnSpc>
            </a:pPr>
            <a:r>
              <a:rPr lang="ja-JP" altLang="en-US" sz="2400" dirty="0"/>
              <a:t>被説明変数： </a:t>
            </a:r>
            <a:r>
              <a:rPr lang="en-US" altLang="ja-JP" sz="2400" dirty="0"/>
              <a:t>log(price)</a:t>
            </a:r>
          </a:p>
          <a:p>
            <a:pPr lvl="1">
              <a:lnSpc>
                <a:spcPct val="90000"/>
              </a:lnSpc>
            </a:pPr>
            <a:r>
              <a:rPr lang="ja-JP" altLang="en-US" sz="2400" dirty="0"/>
              <a:t>説明変数：</a:t>
            </a:r>
            <a:r>
              <a:rPr lang="en-US" altLang="ja-JP" sz="2400" dirty="0"/>
              <a:t>log(</a:t>
            </a:r>
            <a:r>
              <a:rPr lang="en-US" altLang="ja-JP" sz="2400" dirty="0" err="1"/>
              <a:t>lotsize</a:t>
            </a:r>
            <a:r>
              <a:rPr lang="en-US" altLang="ja-JP" sz="2400" dirty="0"/>
              <a:t>), log(</a:t>
            </a:r>
            <a:r>
              <a:rPr lang="en-US" altLang="ja-JP" sz="2400" dirty="0" err="1"/>
              <a:t>sqrft</a:t>
            </a:r>
            <a:r>
              <a:rPr lang="en-US" altLang="ja-JP" sz="2400" dirty="0"/>
              <a:t>), log(</a:t>
            </a:r>
            <a:r>
              <a:rPr lang="en-US" altLang="ja-JP" sz="2400" dirty="0" err="1"/>
              <a:t>bdrms</a:t>
            </a:r>
            <a:r>
              <a:rPr lang="en-US" altLang="ja-JP" sz="2400" dirty="0"/>
              <a:t>)</a:t>
            </a:r>
          </a:p>
        </p:txBody>
      </p:sp>
    </p:spTree>
    <p:extLst>
      <p:ext uri="{BB962C8B-B14F-4D97-AF65-F5344CB8AC3E}">
        <p14:creationId xmlns:p14="http://schemas.microsoft.com/office/powerpoint/2010/main" val="2343173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Heteroskedasticity  Consistent Estimator</a:t>
            </a:r>
            <a:endParaRPr kumimoji="1" lang="ja-JP" altLang="en-US" dirty="0"/>
          </a:p>
        </p:txBody>
      </p:sp>
      <mc:AlternateContent xmlns:mc="http://schemas.openxmlformats.org/markup-compatibility/2006" xmlns:a14="http://schemas.microsoft.com/office/drawing/2010/main">
        <mc:Choice Requires="a14">
          <p:sp>
            <p:nvSpPr>
              <p:cNvPr id="3" name="テキスト プレースホルダー 2"/>
              <p:cNvSpPr>
                <a:spLocks noGrp="1"/>
              </p:cNvSpPr>
              <p:nvPr>
                <p:ph type="body" sz="half" idx="1"/>
              </p:nvPr>
            </p:nvSpPr>
            <p:spPr>
              <a:xfrm>
                <a:off x="457200" y="1268760"/>
                <a:ext cx="8363272" cy="5184576"/>
              </a:xfrm>
            </p:spPr>
            <p:txBody>
              <a:bodyPr>
                <a:normAutofit fontScale="92500"/>
              </a:bodyPr>
              <a:lstStyle/>
              <a:p>
                <a:pPr>
                  <a:lnSpc>
                    <a:spcPct val="100000"/>
                  </a:lnSpc>
                </a:pPr>
                <a:r>
                  <a:rPr lang="ja-JP" altLang="en-US" sz="2400" dirty="0"/>
                  <a:t>分散不均一性</a:t>
                </a:r>
                <a:endParaRPr lang="en-US" altLang="ja-JP" sz="2400" dirty="0"/>
              </a:p>
              <a:p>
                <a:pPr lvl="1">
                  <a:lnSpc>
                    <a:spcPct val="100000"/>
                  </a:lnSpc>
                </a:pPr>
                <a:r>
                  <a:rPr lang="ja-JP" altLang="en-US" sz="2100" dirty="0"/>
                  <a:t>係数の推定値は不偏性をもつ</a:t>
                </a:r>
                <a:endParaRPr lang="en-US" altLang="ja-JP" sz="2100" dirty="0"/>
              </a:p>
              <a:p>
                <a:pPr lvl="1">
                  <a:lnSpc>
                    <a:spcPct val="100000"/>
                  </a:lnSpc>
                </a:pPr>
                <a:r>
                  <a:rPr lang="ja-JP" altLang="en-US" sz="2100" dirty="0"/>
                  <a:t>しかし，分散の推定値は正しくない </a:t>
                </a:r>
                <a:r>
                  <a:rPr lang="en-US" altLang="ja-JP" sz="2100" dirty="0">
                    <a:sym typeface="Wingdings" panose="05000000000000000000" pitchFamily="2" charset="2"/>
                  </a:rPr>
                  <a:t></a:t>
                </a:r>
                <a:r>
                  <a:rPr lang="ja-JP" altLang="en-US" sz="2100" dirty="0">
                    <a:sym typeface="Wingdings" panose="05000000000000000000" pitchFamily="2" charset="2"/>
                  </a:rPr>
                  <a:t>係数の信頼区間，</a:t>
                </a:r>
                <a:r>
                  <a:rPr lang="en-US" altLang="ja-JP" sz="2100" dirty="0">
                    <a:sym typeface="Wingdings" panose="05000000000000000000" pitchFamily="2" charset="2"/>
                  </a:rPr>
                  <a:t> t</a:t>
                </a:r>
                <a:r>
                  <a:rPr lang="ja-JP" altLang="en-US" sz="2100" dirty="0">
                    <a:sym typeface="Wingdings" panose="05000000000000000000" pitchFamily="2" charset="2"/>
                  </a:rPr>
                  <a:t>検定，</a:t>
                </a:r>
                <a:r>
                  <a:rPr lang="en-US" altLang="ja-JP" sz="2100" dirty="0">
                    <a:sym typeface="Wingdings" panose="05000000000000000000" pitchFamily="2" charset="2"/>
                  </a:rPr>
                  <a:t>F</a:t>
                </a:r>
                <a:r>
                  <a:rPr lang="ja-JP" altLang="en-US" sz="2100" dirty="0">
                    <a:sym typeface="Wingdings" panose="05000000000000000000" pitchFamily="2" charset="2"/>
                  </a:rPr>
                  <a:t>検定は正しくない</a:t>
                </a:r>
                <a:endParaRPr kumimoji="1" lang="en-US" altLang="ja-JP" sz="2100" dirty="0"/>
              </a:p>
              <a:p>
                <a:pPr>
                  <a:lnSpc>
                    <a:spcPct val="100000"/>
                  </a:lnSpc>
                </a:pPr>
                <a:r>
                  <a:rPr lang="ja-JP" altLang="en-US" sz="2400" dirty="0">
                    <a:sym typeface="Wingdings" pitchFamily="2" charset="2"/>
                  </a:rPr>
                  <a:t>漸近的に正しい統計量</a:t>
                </a:r>
                <a:endParaRPr lang="en-US" altLang="ja-JP" sz="2400" dirty="0">
                  <a:sym typeface="Wingdings" pitchFamily="2" charset="2"/>
                </a:endParaRPr>
              </a:p>
              <a:p>
                <a:pPr marL="342900" lvl="1" indent="0">
                  <a:lnSpc>
                    <a:spcPct val="100000"/>
                  </a:lnSpc>
                  <a:buNone/>
                </a:pPr>
                <a:r>
                  <a:rPr lang="ja-JP" altLang="en-US" sz="2100" dirty="0">
                    <a:sym typeface="Wingdings" pitchFamily="2" charset="2"/>
                  </a:rPr>
                  <a:t>サンプルサイズが十分に大きいときに一致性を持つ（推定量が真の値に近づいていくという性質）</a:t>
                </a:r>
                <a:endParaRPr lang="en-US" altLang="ja-JP" sz="2100" dirty="0">
                  <a:sym typeface="Wingdings" pitchFamily="2" charset="2"/>
                </a:endParaRPr>
              </a:p>
              <a:p>
                <a:pPr marL="342900" lvl="1" indent="0">
                  <a:lnSpc>
                    <a:spcPct val="100000"/>
                  </a:lnSpc>
                  <a:buNone/>
                </a:pPr>
                <a:r>
                  <a:rPr lang="en-US" altLang="ja-JP" sz="2100" dirty="0"/>
                  <a:t>Heteroskedasticity robust estimator</a:t>
                </a:r>
                <a:r>
                  <a:rPr lang="ja-JP" altLang="en-US" sz="2100" dirty="0"/>
                  <a:t>（頑健な推定量）とも言われる</a:t>
                </a:r>
                <a:endParaRPr lang="en-US" altLang="ja-JP" sz="2100" dirty="0"/>
              </a:p>
              <a:p>
                <a:pPr marL="342900" lvl="1" indent="0">
                  <a:lnSpc>
                    <a:spcPct val="100000"/>
                  </a:lnSpc>
                  <a:buNone/>
                </a:pPr>
                <a:r>
                  <a:rPr lang="en-US" altLang="ja-JP" sz="2100" dirty="0"/>
                  <a:t>OLS</a:t>
                </a:r>
                <a:r>
                  <a:rPr lang="ja-JP" altLang="en-US" sz="2100" dirty="0"/>
                  <a:t>の残差を</a:t>
                </a:r>
                <a:r>
                  <a:rPr lang="en-US" altLang="ja-JP" sz="2100" i="1" dirty="0">
                    <a:latin typeface="Times New Roman" panose="02020603050405020304" pitchFamily="18" charset="0"/>
                    <a:cs typeface="Times New Roman" panose="02020603050405020304" pitchFamily="18" charset="0"/>
                  </a:rPr>
                  <a:t>e</a:t>
                </a:r>
                <a:r>
                  <a:rPr lang="ja-JP" altLang="en-US" sz="2100" dirty="0"/>
                  <a:t>として，次のように計算（単回帰の場合）</a:t>
                </a:r>
              </a:p>
              <a:p>
                <a:pPr marL="0" indent="0">
                  <a:lnSpc>
                    <a:spcPct val="100000"/>
                  </a:lnSpc>
                  <a:buNone/>
                </a:pPr>
                <a14:m>
                  <m:oMathPara xmlns:m="http://schemas.openxmlformats.org/officeDocument/2006/math">
                    <m:oMathParaPr>
                      <m:jc m:val="centerGroup"/>
                    </m:oMathParaPr>
                    <m:oMath xmlns:m="http://schemas.openxmlformats.org/officeDocument/2006/math">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var</m:t>
                          </m:r>
                        </m:fName>
                        <m:e>
                          <m:r>
                            <a:rPr lang="ja-JP" altLang="en-US" sz="2400" i="1">
                              <a:solidFill>
                                <a:srgbClr val="000000"/>
                              </a:solidFill>
                              <a:latin typeface="Cambria Math" panose="02040503050406030204" pitchFamily="18" charset="0"/>
                            </a:rPr>
                            <m:t>(</m:t>
                          </m:r>
                        </m:e>
                      </m:func>
                      <m:r>
                        <a:rPr lang="ja-JP" altLang="en-US" sz="2400" i="1">
                          <a:solidFill>
                            <a:srgbClr val="000000"/>
                          </a:solidFill>
                          <a:latin typeface="Cambria Math" panose="02040503050406030204" pitchFamily="18" charset="0"/>
                        </a:rPr>
                        <m:t>𝑏</m:t>
                      </m:r>
                      <m:r>
                        <a:rPr lang="ja-JP" altLang="en-US" sz="2400" i="1">
                          <a:solidFill>
                            <a:srgbClr val="000000"/>
                          </a:solidFill>
                          <a:latin typeface="Cambria Math" panose="02040503050406030204" pitchFamily="18" charset="0"/>
                        </a:rPr>
                        <m:t>)=</m:t>
                      </m:r>
                      <m:f>
                        <m:fPr>
                          <m:ctrlPr>
                            <a:rPr lang="ja-JP" altLang="en-US" sz="2400" i="1">
                              <a:solidFill>
                                <a:srgbClr val="000000"/>
                              </a:solidFill>
                              <a:latin typeface="Cambria Math" panose="02040503050406030204" pitchFamily="18" charset="0"/>
                            </a:rPr>
                          </m:ctrlPr>
                        </m:fPr>
                        <m:num>
                          <m:nary>
                            <m:naryPr>
                              <m:chr m:val="∑"/>
                              <m:supHide m:val="on"/>
                              <m:ctrlPr>
                                <a:rPr lang="ja-JP" altLang="en-US" sz="2400" i="1">
                                  <a:solidFill>
                                    <a:srgbClr val="000000"/>
                                  </a:solidFill>
                                  <a:latin typeface="Cambria Math" panose="02040503050406030204" pitchFamily="18" charset="0"/>
                                </a:rPr>
                              </m:ctrlPr>
                            </m:naryPr>
                            <m:sub>
                              <m:r>
                                <a:rPr lang="ja-JP" altLang="en-US" sz="2400" i="1">
                                  <a:solidFill>
                                    <a:srgbClr val="000000"/>
                                  </a:solidFill>
                                  <a:latin typeface="Cambria Math" panose="02040503050406030204" pitchFamily="18" charset="0"/>
                                </a:rPr>
                                <m:t>𝑖</m:t>
                              </m:r>
                            </m:sub>
                            <m:sup/>
                            <m:e>
                              <m:sSup>
                                <m:sSupPr>
                                  <m:ctrlPr>
                                    <a:rPr lang="ja-JP" altLang="en-US" sz="2400" i="1">
                                      <a:solidFill>
                                        <a:srgbClr val="000000"/>
                                      </a:solidFill>
                                      <a:latin typeface="Cambria Math" panose="02040503050406030204" pitchFamily="18" charset="0"/>
                                    </a:rPr>
                                  </m:ctrlPr>
                                </m:sSupPr>
                                <m:e>
                                  <m:d>
                                    <m:dPr>
                                      <m:ctrlPr>
                                        <a:rPr lang="ja-JP" altLang="en-US" sz="2400" i="1">
                                          <a:solidFill>
                                            <a:srgbClr val="000000"/>
                                          </a:solidFill>
                                          <a:latin typeface="Cambria Math" panose="02040503050406030204" pitchFamily="18" charset="0"/>
                                        </a:rPr>
                                      </m:ctrlPr>
                                    </m:dPr>
                                    <m:e>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acc>
                                        <m:accPr>
                                          <m:chr m:val="̄"/>
                                          <m:ctrlPr>
                                            <a:rPr lang="ja-JP" altLang="en-US" sz="2400" i="1">
                                              <a:solidFill>
                                                <a:srgbClr val="000000"/>
                                              </a:solidFill>
                                              <a:latin typeface="Cambria Math" panose="02040503050406030204" pitchFamily="18" charset="0"/>
                                            </a:rPr>
                                          </m:ctrlPr>
                                        </m:accPr>
                                        <m:e>
                                          <m:r>
                                            <a:rPr lang="ja-JP" altLang="en-US" sz="2400" i="1">
                                              <a:solidFill>
                                                <a:srgbClr val="000000"/>
                                              </a:solidFill>
                                              <a:latin typeface="Cambria Math" panose="02040503050406030204" pitchFamily="18" charset="0"/>
                                            </a:rPr>
                                            <m:t>𝑥</m:t>
                                          </m:r>
                                        </m:e>
                                      </m:acc>
                                    </m:e>
                                  </m:d>
                                </m:e>
                                <m:sup>
                                  <m:r>
                                    <a:rPr lang="ja-JP" altLang="en-US" sz="2400" i="1">
                                      <a:solidFill>
                                        <a:srgbClr val="000000"/>
                                      </a:solidFill>
                                      <a:latin typeface="Cambria Math" panose="02040503050406030204" pitchFamily="18" charset="0"/>
                                    </a:rPr>
                                    <m:t>2</m:t>
                                  </m:r>
                                </m:sup>
                              </m:sSup>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𝑒</m:t>
                                  </m:r>
                                </m:e>
                                <m:sub>
                                  <m:r>
                                    <a:rPr lang="ja-JP" altLang="en-US" sz="2400" i="1">
                                      <a:solidFill>
                                        <a:srgbClr val="000000"/>
                                      </a:solidFill>
                                      <a:latin typeface="Cambria Math" panose="02040503050406030204" pitchFamily="18" charset="0"/>
                                    </a:rPr>
                                    <m:t>𝑖</m:t>
                                  </m:r>
                                </m:sub>
                                <m:sup>
                                  <m:r>
                                    <a:rPr lang="ja-JP" altLang="en-US" sz="2400" i="1">
                                      <a:solidFill>
                                        <a:srgbClr val="000000"/>
                                      </a:solidFill>
                                      <a:latin typeface="Cambria Math" panose="02040503050406030204" pitchFamily="18" charset="0"/>
                                    </a:rPr>
                                    <m:t>2</m:t>
                                  </m:r>
                                </m:sup>
                              </m:sSubSup>
                            </m:e>
                          </m:nary>
                        </m:num>
                        <m:den>
                          <m:sSup>
                            <m:sSupPr>
                              <m:ctrlPr>
                                <a:rPr lang="ja-JP" altLang="en-US" sz="2400" i="1">
                                  <a:solidFill>
                                    <a:srgbClr val="000000"/>
                                  </a:solidFill>
                                  <a:latin typeface="Cambria Math" panose="02040503050406030204" pitchFamily="18" charset="0"/>
                                </a:rPr>
                              </m:ctrlPr>
                            </m:sSupPr>
                            <m:e>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𝑆</m:t>
                                  </m:r>
                                </m:e>
                                <m:sub>
                                  <m:r>
                                    <a:rPr lang="ja-JP" altLang="en-US" sz="2400" i="1">
                                      <a:solidFill>
                                        <a:srgbClr val="000000"/>
                                      </a:solidFill>
                                      <a:latin typeface="Cambria Math" panose="02040503050406030204" pitchFamily="18" charset="0"/>
                                    </a:rPr>
                                    <m:t>𝑥𝑥</m:t>
                                  </m:r>
                                </m:sub>
                              </m:sSub>
                            </m:e>
                            <m:sup>
                              <m:r>
                                <a:rPr lang="ja-JP" altLang="en-US" sz="2400" i="1">
                                  <a:solidFill>
                                    <a:srgbClr val="000000"/>
                                  </a:solidFill>
                                  <a:latin typeface="Cambria Math" panose="02040503050406030204" pitchFamily="18" charset="0"/>
                                </a:rPr>
                                <m:t>2</m:t>
                              </m:r>
                            </m:sup>
                          </m:sSup>
                        </m:den>
                      </m:f>
                    </m:oMath>
                  </m:oMathPara>
                </a14:m>
                <a:endParaRPr lang="en-US" altLang="ja-JP" sz="2400" dirty="0"/>
              </a:p>
              <a:p>
                <a:pPr>
                  <a:lnSpc>
                    <a:spcPct val="100000"/>
                  </a:lnSpc>
                </a:pPr>
                <a:r>
                  <a:rPr lang="ja-JP" altLang="en-US" sz="2400" dirty="0"/>
                  <a:t>係数の</a:t>
                </a:r>
                <a:r>
                  <a:rPr lang="en-US" altLang="ja-JP" sz="2400" dirty="0"/>
                  <a:t>HC estimator </a:t>
                </a:r>
                <a:r>
                  <a:rPr lang="ja-JP" altLang="en-US" sz="2400" dirty="0"/>
                  <a:t>と</a:t>
                </a:r>
                <a:r>
                  <a:rPr lang="en-US" altLang="ja-JP" sz="2400" dirty="0"/>
                  <a:t>OLS</a:t>
                </a:r>
                <a:r>
                  <a:rPr lang="ja-JP" altLang="en-US" sz="2400" dirty="0"/>
                  <a:t> </a:t>
                </a:r>
                <a:r>
                  <a:rPr lang="en-US" altLang="ja-JP" sz="2400" dirty="0"/>
                  <a:t>estimator</a:t>
                </a:r>
                <a:r>
                  <a:rPr lang="ja-JP" altLang="en-US" sz="2400" dirty="0"/>
                  <a:t> </a:t>
                </a:r>
                <a:endParaRPr lang="en-US" altLang="ja-JP" sz="2400" dirty="0"/>
              </a:p>
              <a:p>
                <a:pPr lvl="1">
                  <a:lnSpc>
                    <a:spcPct val="100000"/>
                  </a:lnSpc>
                </a:pPr>
                <a:r>
                  <a:rPr lang="ja-JP" altLang="en-US" sz="2100" dirty="0"/>
                  <a:t>係数自体は同じ</a:t>
                </a:r>
                <a:endParaRPr lang="en-US" altLang="ja-JP" sz="2100" dirty="0"/>
              </a:p>
              <a:p>
                <a:pPr lvl="1">
                  <a:lnSpc>
                    <a:spcPct val="100000"/>
                  </a:lnSpc>
                </a:pPr>
                <a:r>
                  <a:rPr lang="en-US" altLang="ja-JP" sz="2100" dirty="0"/>
                  <a:t>t</a:t>
                </a:r>
                <a:r>
                  <a:rPr lang="ja-JP" altLang="en-US" sz="2100" dirty="0"/>
                  <a:t>値，標準誤差が異なる</a:t>
                </a:r>
              </a:p>
              <a:p>
                <a:endParaRPr lang="en-US" altLang="ja-JP" sz="2400" dirty="0"/>
              </a:p>
              <a:p>
                <a:endParaRPr kumimoji="1" lang="ja-JP" altLang="en-US" dirty="0"/>
              </a:p>
            </p:txBody>
          </p:sp>
        </mc:Choice>
        <mc:Fallback xmlns="">
          <p:sp>
            <p:nvSpPr>
              <p:cNvPr id="3" name="テキスト プレースホルダー 2"/>
              <p:cNvSpPr>
                <a:spLocks noGrp="1" noRot="1" noChangeAspect="1" noMove="1" noResize="1" noEditPoints="1" noAdjustHandles="1" noChangeArrowheads="1" noChangeShapeType="1" noTextEdit="1"/>
              </p:cNvSpPr>
              <p:nvPr>
                <p:ph type="body" sz="half" idx="1"/>
              </p:nvPr>
            </p:nvSpPr>
            <p:spPr>
              <a:xfrm>
                <a:off x="457200" y="1268760"/>
                <a:ext cx="8363272" cy="5184576"/>
              </a:xfrm>
              <a:blipFill>
                <a:blip r:embed="rId2"/>
                <a:stretch>
                  <a:fillRect l="-802" t="-82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16297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a:t>内容</a:t>
            </a:r>
          </a:p>
        </p:txBody>
      </p:sp>
      <p:sp>
        <p:nvSpPr>
          <p:cNvPr id="3075" name="Rectangle 3"/>
          <p:cNvSpPr>
            <a:spLocks noGrp="1" noChangeArrowheads="1"/>
          </p:cNvSpPr>
          <p:nvPr>
            <p:ph idx="1"/>
          </p:nvPr>
        </p:nvSpPr>
        <p:spPr>
          <a:xfrm>
            <a:off x="628650" y="1628800"/>
            <a:ext cx="7975798" cy="4680519"/>
          </a:xfrm>
        </p:spPr>
        <p:txBody>
          <a:bodyPr>
            <a:normAutofit/>
          </a:bodyPr>
          <a:lstStyle/>
          <a:p>
            <a:pPr>
              <a:lnSpc>
                <a:spcPct val="100000"/>
              </a:lnSpc>
            </a:pPr>
            <a:r>
              <a:rPr lang="ja-JP" altLang="en-US" sz="2800" dirty="0">
                <a:latin typeface="+mn-ea"/>
              </a:rPr>
              <a:t>分散不均一性</a:t>
            </a:r>
            <a:endParaRPr lang="en-US" altLang="ja-JP" sz="2800" dirty="0">
              <a:latin typeface="+mn-ea"/>
            </a:endParaRPr>
          </a:p>
          <a:p>
            <a:pPr lvl="1">
              <a:lnSpc>
                <a:spcPct val="100000"/>
              </a:lnSpc>
            </a:pPr>
            <a:r>
              <a:rPr lang="ja-JP" altLang="en-US" sz="2400" dirty="0">
                <a:latin typeface="+mn-ea"/>
              </a:rPr>
              <a:t>分散不均一性の問題点</a:t>
            </a:r>
            <a:endParaRPr lang="en-US" altLang="ja-JP" sz="2400" dirty="0">
              <a:latin typeface="+mn-ea"/>
            </a:endParaRPr>
          </a:p>
          <a:p>
            <a:pPr lvl="1">
              <a:lnSpc>
                <a:spcPct val="100000"/>
              </a:lnSpc>
            </a:pPr>
            <a:r>
              <a:rPr lang="ja-JP" altLang="en-US" sz="2400" dirty="0">
                <a:latin typeface="+mn-ea"/>
              </a:rPr>
              <a:t>分散不均一性の検出</a:t>
            </a:r>
            <a:endParaRPr lang="en-US" altLang="ja-JP" sz="2400" dirty="0">
              <a:latin typeface="+mn-ea"/>
            </a:endParaRPr>
          </a:p>
          <a:p>
            <a:pPr lvl="1">
              <a:lnSpc>
                <a:spcPct val="100000"/>
              </a:lnSpc>
            </a:pPr>
            <a:r>
              <a:rPr lang="en-US" altLang="ja-JP" sz="2400" dirty="0" err="1">
                <a:latin typeface="+mn-ea"/>
              </a:rPr>
              <a:t>Heteroskedsticity</a:t>
            </a:r>
            <a:r>
              <a:rPr lang="en-US" altLang="ja-JP" sz="2400" dirty="0">
                <a:latin typeface="+mn-ea"/>
              </a:rPr>
              <a:t> robust estimator</a:t>
            </a:r>
          </a:p>
          <a:p>
            <a:pPr lvl="1">
              <a:lnSpc>
                <a:spcPct val="100000"/>
              </a:lnSpc>
            </a:pPr>
            <a:r>
              <a:rPr lang="ja-JP" altLang="en-US" sz="2400" dirty="0">
                <a:latin typeface="+mn-ea"/>
              </a:rPr>
              <a:t>加重最小二乗法 </a:t>
            </a:r>
            <a:r>
              <a:rPr lang="en-US" altLang="ja-JP" sz="2400" dirty="0">
                <a:latin typeface="+mn-ea"/>
              </a:rPr>
              <a:t>(Weighted Least Square</a:t>
            </a:r>
            <a:r>
              <a:rPr lang="en-US" altLang="ja-JP" sz="2800" dirty="0">
                <a:latin typeface="+mn-ea"/>
              </a:rPr>
              <a:t>)</a:t>
            </a:r>
            <a:endParaRPr lang="ja-JP" altLang="en-US" sz="2800" dirty="0">
              <a:latin typeface="+mn-ea"/>
            </a:endParaRPr>
          </a:p>
          <a:p>
            <a:pPr>
              <a:lnSpc>
                <a:spcPct val="100000"/>
              </a:lnSpc>
            </a:pPr>
            <a:r>
              <a:rPr lang="ja-JP" altLang="en-US" sz="2800" dirty="0">
                <a:latin typeface="+mn-ea"/>
              </a:rPr>
              <a:t>誤差項の系列相関</a:t>
            </a:r>
          </a:p>
          <a:p>
            <a:pPr>
              <a:lnSpc>
                <a:spcPct val="100000"/>
              </a:lnSpc>
            </a:pPr>
            <a:r>
              <a:rPr lang="ja-JP" altLang="en-US" sz="2800" dirty="0">
                <a:latin typeface="+mn-ea"/>
              </a:rPr>
              <a:t>多重共線性</a:t>
            </a:r>
          </a:p>
          <a:p>
            <a:pPr>
              <a:lnSpc>
                <a:spcPct val="100000"/>
              </a:lnSpc>
            </a:pPr>
            <a:r>
              <a:rPr lang="ja-JP" altLang="en-US" sz="2800" dirty="0">
                <a:latin typeface="+mn-ea"/>
              </a:rPr>
              <a:t>説明変数の誤差</a:t>
            </a:r>
            <a:r>
              <a:rPr lang="en-US" altLang="ja-JP" sz="2800" dirty="0">
                <a:latin typeface="+mn-ea"/>
                <a:sym typeface="Wingdings" panose="05000000000000000000" pitchFamily="2" charset="2"/>
              </a:rPr>
              <a:t></a:t>
            </a:r>
            <a:r>
              <a:rPr lang="ja-JP" altLang="en-US" sz="2800" dirty="0">
                <a:latin typeface="+mn-ea"/>
                <a:sym typeface="Wingdings" panose="05000000000000000000" pitchFamily="2" charset="2"/>
              </a:rPr>
              <a:t>詳細は「操作変数法」</a:t>
            </a:r>
            <a:endParaRPr lang="ja-JP" altLang="en-US" sz="2800" dirty="0">
              <a:latin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a:t>R</a:t>
            </a:r>
            <a:r>
              <a:rPr kumimoji="1" lang="ja-JP" altLang="en-US" dirty="0"/>
              <a:t>での</a:t>
            </a:r>
            <a:r>
              <a:rPr kumimoji="1" lang="en-US" altLang="ja-JP" dirty="0"/>
              <a:t>HC estimator</a:t>
            </a:r>
            <a:endParaRPr kumimoji="1" lang="ja-JP" altLang="en-US" dirty="0"/>
          </a:p>
        </p:txBody>
      </p:sp>
      <p:sp>
        <p:nvSpPr>
          <p:cNvPr id="6" name="コンテンツ プレースホルダー 5"/>
          <p:cNvSpPr>
            <a:spLocks noGrp="1"/>
          </p:cNvSpPr>
          <p:nvPr>
            <p:ph idx="1"/>
          </p:nvPr>
        </p:nvSpPr>
        <p:spPr>
          <a:xfrm>
            <a:off x="395536" y="1672651"/>
            <a:ext cx="8229600" cy="4785395"/>
          </a:xfrm>
        </p:spPr>
        <p:txBody>
          <a:bodyPr>
            <a:normAutofit/>
          </a:bodyPr>
          <a:lstStyle/>
          <a:p>
            <a:pPr>
              <a:lnSpc>
                <a:spcPct val="100000"/>
              </a:lnSpc>
            </a:pPr>
            <a:r>
              <a:rPr lang="en-US" altLang="ja-JP" sz="2800" dirty="0" err="1"/>
              <a:t>vcov</a:t>
            </a:r>
            <a:r>
              <a:rPr lang="en-US" altLang="ja-JP" sz="2800" dirty="0"/>
              <a:t>(object</a:t>
            </a:r>
            <a:r>
              <a:rPr lang="ja-JP" altLang="en-US" sz="2800" dirty="0"/>
              <a:t>名</a:t>
            </a:r>
            <a:r>
              <a:rPr lang="en-US" altLang="ja-JP" sz="2800" dirty="0"/>
              <a:t>) </a:t>
            </a:r>
          </a:p>
          <a:p>
            <a:pPr lvl="1">
              <a:lnSpc>
                <a:spcPct val="100000"/>
              </a:lnSpc>
            </a:pPr>
            <a:r>
              <a:rPr lang="ja-JP" altLang="en-US" sz="2400" dirty="0"/>
              <a:t>回帰分析の係数の分散共分散行列</a:t>
            </a:r>
            <a:endParaRPr lang="en-US" altLang="ja-JP" sz="2400" dirty="0"/>
          </a:p>
          <a:p>
            <a:pPr>
              <a:lnSpc>
                <a:spcPct val="100000"/>
              </a:lnSpc>
            </a:pPr>
            <a:r>
              <a:rPr lang="en-US" altLang="ja-JP" sz="2800" dirty="0" err="1"/>
              <a:t>vcovHC</a:t>
            </a:r>
            <a:r>
              <a:rPr lang="en-US" altLang="ja-JP" sz="2800" dirty="0"/>
              <a:t>(object</a:t>
            </a:r>
            <a:r>
              <a:rPr lang="ja-JP" altLang="en-US" sz="2800" dirty="0"/>
              <a:t>名</a:t>
            </a:r>
            <a:r>
              <a:rPr lang="en-US" altLang="ja-JP" sz="2800" dirty="0"/>
              <a:t>)</a:t>
            </a:r>
          </a:p>
          <a:p>
            <a:pPr lvl="1">
              <a:lnSpc>
                <a:spcPct val="100000"/>
              </a:lnSpc>
            </a:pPr>
            <a:r>
              <a:rPr lang="en-US" altLang="ja-JP" sz="2400" dirty="0"/>
              <a:t>OLS</a:t>
            </a:r>
            <a:r>
              <a:rPr lang="ja-JP" altLang="en-US" sz="2400" dirty="0"/>
              <a:t>の残差をもとに係数の分散共分散行列を修正</a:t>
            </a:r>
            <a:endParaRPr lang="en-US" altLang="ja-JP" sz="2400" dirty="0"/>
          </a:p>
          <a:p>
            <a:pPr>
              <a:lnSpc>
                <a:spcPct val="100000"/>
              </a:lnSpc>
            </a:pPr>
            <a:r>
              <a:rPr lang="ja-JP" altLang="en-US" sz="2800" dirty="0"/>
              <a:t>パッケージ </a:t>
            </a:r>
            <a:r>
              <a:rPr lang="en-US" altLang="ja-JP" sz="2800" dirty="0" err="1"/>
              <a:t>sandwitch</a:t>
            </a:r>
            <a:r>
              <a:rPr lang="en-US" altLang="ja-JP" sz="2800" dirty="0"/>
              <a:t> </a:t>
            </a:r>
            <a:r>
              <a:rPr lang="ja-JP" altLang="en-US" sz="2800" dirty="0"/>
              <a:t>が必要</a:t>
            </a:r>
            <a:endParaRPr lang="en-US" altLang="ja-JP" sz="2800" dirty="0"/>
          </a:p>
          <a:p>
            <a:pPr lvl="1">
              <a:lnSpc>
                <a:spcPct val="100000"/>
              </a:lnSpc>
            </a:pPr>
            <a:r>
              <a:rPr lang="en-US" altLang="ja-JP" sz="2400" dirty="0"/>
              <a:t>library(sandwich)</a:t>
            </a:r>
          </a:p>
          <a:p>
            <a:pPr>
              <a:lnSpc>
                <a:spcPct val="100000"/>
              </a:lnSpc>
            </a:pPr>
            <a:r>
              <a:rPr lang="ja-JP" altLang="en-US" sz="2800" dirty="0"/>
              <a:t>回帰分析の結果</a:t>
            </a:r>
            <a:r>
              <a:rPr lang="en-US" altLang="ja-JP" sz="2800" dirty="0"/>
              <a:t>--&gt;wage1.lm</a:t>
            </a:r>
          </a:p>
          <a:p>
            <a:pPr lvl="1">
              <a:lnSpc>
                <a:spcPct val="100000"/>
              </a:lnSpc>
            </a:pPr>
            <a:r>
              <a:rPr lang="en-US" altLang="ja-JP" sz="2400" dirty="0" err="1"/>
              <a:t>vcov</a:t>
            </a:r>
            <a:r>
              <a:rPr lang="en-US" altLang="ja-JP" sz="2400" dirty="0"/>
              <a:t>(wage1.lm)</a:t>
            </a:r>
            <a:r>
              <a:rPr lang="ja-JP" altLang="en-US" sz="2400" dirty="0"/>
              <a:t>で通常の分散共分散行列，</a:t>
            </a:r>
            <a:endParaRPr lang="en-US" altLang="ja-JP" sz="2400" dirty="0"/>
          </a:p>
          <a:p>
            <a:pPr lvl="1">
              <a:lnSpc>
                <a:spcPct val="100000"/>
              </a:lnSpc>
            </a:pPr>
            <a:r>
              <a:rPr lang="en-US" altLang="ja-JP" sz="2400" dirty="0" err="1"/>
              <a:t>vcovHC</a:t>
            </a:r>
            <a:r>
              <a:rPr lang="en-US" altLang="ja-JP" sz="2400" dirty="0"/>
              <a:t>(wage1.lm)</a:t>
            </a:r>
            <a:r>
              <a:rPr lang="ja-JP" altLang="en-US" sz="2400" dirty="0"/>
              <a:t>で誤差項の分散不均一性を考慮した分散共分散行列</a:t>
            </a:r>
            <a:endParaRPr lang="en-US" altLang="ja-JP" sz="2400" dirty="0"/>
          </a:p>
        </p:txBody>
      </p:sp>
    </p:spTree>
    <p:extLst>
      <p:ext uri="{BB962C8B-B14F-4D97-AF65-F5344CB8AC3E}">
        <p14:creationId xmlns:p14="http://schemas.microsoft.com/office/powerpoint/2010/main" val="721553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a:t>
            </a:r>
            <a:r>
              <a:rPr kumimoji="1" lang="ja-JP" altLang="en-US" dirty="0"/>
              <a:t>での</a:t>
            </a:r>
            <a:r>
              <a:rPr kumimoji="1" lang="en-US" altLang="ja-JP" dirty="0"/>
              <a:t>HC</a:t>
            </a:r>
            <a:r>
              <a:rPr kumimoji="1" lang="ja-JP" altLang="en-US" dirty="0"/>
              <a:t> </a:t>
            </a:r>
            <a:r>
              <a:rPr kumimoji="1" lang="en-US" altLang="ja-JP" dirty="0"/>
              <a:t>estimator</a:t>
            </a:r>
            <a:r>
              <a:rPr kumimoji="1" lang="ja-JP" altLang="en-US" dirty="0"/>
              <a:t> （</a:t>
            </a:r>
            <a:r>
              <a:rPr kumimoji="1" lang="en-US" altLang="ja-JP" dirty="0"/>
              <a:t>2</a:t>
            </a:r>
            <a:r>
              <a:rPr kumimoji="1" lang="ja-JP" altLang="en-US" dirty="0"/>
              <a:t>）</a:t>
            </a:r>
          </a:p>
        </p:txBody>
      </p:sp>
      <p:sp>
        <p:nvSpPr>
          <p:cNvPr id="3" name="コンテンツ プレースホルダー 2"/>
          <p:cNvSpPr>
            <a:spLocks noGrp="1"/>
          </p:cNvSpPr>
          <p:nvPr>
            <p:ph idx="1"/>
          </p:nvPr>
        </p:nvSpPr>
        <p:spPr>
          <a:xfrm>
            <a:off x="628650" y="1690688"/>
            <a:ext cx="7886700" cy="4834655"/>
          </a:xfrm>
        </p:spPr>
        <p:txBody>
          <a:bodyPr>
            <a:normAutofit fontScale="77500" lnSpcReduction="20000"/>
          </a:bodyPr>
          <a:lstStyle/>
          <a:p>
            <a:pPr>
              <a:lnSpc>
                <a:spcPct val="120000"/>
              </a:lnSpc>
            </a:pPr>
            <a:r>
              <a:rPr lang="ja-JP" altLang="en-US" sz="2800" dirty="0"/>
              <a:t>パッケージ </a:t>
            </a:r>
            <a:r>
              <a:rPr lang="en-US" altLang="ja-JP" sz="2800" dirty="0" err="1"/>
              <a:t>lmtest</a:t>
            </a:r>
            <a:r>
              <a:rPr lang="en-US" altLang="ja-JP" sz="2800" dirty="0"/>
              <a:t> </a:t>
            </a:r>
            <a:r>
              <a:rPr lang="ja-JP" altLang="en-US" sz="2800" dirty="0"/>
              <a:t>が必要 </a:t>
            </a:r>
            <a:endParaRPr lang="en-US" altLang="ja-JP" sz="2800" dirty="0"/>
          </a:p>
          <a:p>
            <a:pPr lvl="1">
              <a:lnSpc>
                <a:spcPct val="120000"/>
              </a:lnSpc>
            </a:pPr>
            <a:r>
              <a:rPr lang="en-US" altLang="ja-JP" sz="2500" dirty="0"/>
              <a:t>library(</a:t>
            </a:r>
            <a:r>
              <a:rPr lang="en-US" altLang="ja-JP" sz="2500" dirty="0" err="1"/>
              <a:t>lmtest</a:t>
            </a:r>
            <a:r>
              <a:rPr lang="en-US" altLang="ja-JP" sz="2500" dirty="0"/>
              <a:t>)</a:t>
            </a:r>
          </a:p>
          <a:p>
            <a:pPr>
              <a:lnSpc>
                <a:spcPct val="120000"/>
              </a:lnSpc>
            </a:pPr>
            <a:r>
              <a:rPr lang="en-US" altLang="ja-JP" sz="2800" dirty="0"/>
              <a:t>OLS</a:t>
            </a:r>
            <a:r>
              <a:rPr lang="ja-JP" altLang="en-US" sz="2800" dirty="0"/>
              <a:t>の結果を</a:t>
            </a:r>
            <a:r>
              <a:rPr lang="en-US" altLang="ja-JP" sz="2800" dirty="0"/>
              <a:t>object</a:t>
            </a:r>
            <a:r>
              <a:rPr lang="ja-JP" altLang="en-US" sz="2800" dirty="0"/>
              <a:t>として保存（例えば</a:t>
            </a:r>
            <a:r>
              <a:rPr lang="en-US" altLang="ja-JP" sz="2800" dirty="0"/>
              <a:t>wage1.lm)</a:t>
            </a:r>
          </a:p>
          <a:p>
            <a:pPr>
              <a:lnSpc>
                <a:spcPct val="120000"/>
              </a:lnSpc>
            </a:pPr>
            <a:r>
              <a:rPr lang="en-US" altLang="ja-JP" sz="2800" dirty="0" err="1"/>
              <a:t>coeftest</a:t>
            </a:r>
            <a:r>
              <a:rPr lang="en-US" altLang="ja-JP" sz="2800" dirty="0"/>
              <a:t>(wage1.lm)</a:t>
            </a:r>
          </a:p>
          <a:p>
            <a:pPr lvl="1">
              <a:lnSpc>
                <a:spcPct val="120000"/>
              </a:lnSpc>
            </a:pPr>
            <a:r>
              <a:rPr lang="ja-JP" altLang="en-US" sz="2400" dirty="0"/>
              <a:t>係数の推定値，標準誤差，</a:t>
            </a:r>
            <a:r>
              <a:rPr lang="en-US" altLang="ja-JP" sz="2400" dirty="0"/>
              <a:t>t</a:t>
            </a:r>
            <a:r>
              <a:rPr lang="ja-JP" altLang="en-US" sz="2400" dirty="0"/>
              <a:t>値，</a:t>
            </a:r>
            <a:r>
              <a:rPr lang="en-US" altLang="ja-JP" sz="2400" dirty="0"/>
              <a:t>p</a:t>
            </a:r>
            <a:r>
              <a:rPr lang="ja-JP" altLang="en-US" sz="2400" dirty="0"/>
              <a:t>値などが出力される</a:t>
            </a:r>
            <a:r>
              <a:rPr lang="en-US" altLang="ja-JP" sz="2400" dirty="0"/>
              <a:t> </a:t>
            </a:r>
          </a:p>
          <a:p>
            <a:pPr>
              <a:lnSpc>
                <a:spcPct val="120000"/>
              </a:lnSpc>
            </a:pPr>
            <a:r>
              <a:rPr lang="en-US" altLang="ja-JP" sz="2800" dirty="0" err="1"/>
              <a:t>coeftest</a:t>
            </a:r>
            <a:r>
              <a:rPr lang="en-US" altLang="ja-JP" sz="2800" dirty="0"/>
              <a:t>(wage1.lm, </a:t>
            </a:r>
            <a:r>
              <a:rPr lang="en-US" altLang="ja-JP" sz="2800" dirty="0" err="1"/>
              <a:t>vcov</a:t>
            </a:r>
            <a:r>
              <a:rPr lang="en-US" altLang="ja-JP" sz="2800" dirty="0"/>
              <a:t>=</a:t>
            </a:r>
            <a:r>
              <a:rPr lang="en-US" altLang="ja-JP" sz="2800" dirty="0" err="1"/>
              <a:t>vcovHC</a:t>
            </a:r>
            <a:r>
              <a:rPr lang="en-US" altLang="ja-JP" sz="2800" dirty="0"/>
              <a:t>) </a:t>
            </a:r>
          </a:p>
          <a:p>
            <a:pPr lvl="1">
              <a:lnSpc>
                <a:spcPct val="120000"/>
              </a:lnSpc>
            </a:pPr>
            <a:r>
              <a:rPr lang="ja-JP" altLang="en-US" sz="2400" dirty="0"/>
              <a:t>分散不均一性を考慮して，標準誤差，</a:t>
            </a:r>
            <a:r>
              <a:rPr lang="en-US" altLang="ja-JP" sz="2400" dirty="0"/>
              <a:t>t</a:t>
            </a:r>
            <a:r>
              <a:rPr lang="ja-JP" altLang="en-US" sz="2400" dirty="0"/>
              <a:t>値，</a:t>
            </a:r>
            <a:r>
              <a:rPr lang="en-US" altLang="ja-JP" sz="2400" dirty="0"/>
              <a:t>p</a:t>
            </a:r>
            <a:r>
              <a:rPr lang="ja-JP" altLang="en-US" sz="2400" dirty="0"/>
              <a:t>値が修正された結果が出力される</a:t>
            </a:r>
            <a:endParaRPr lang="en-US" altLang="ja-JP" sz="2400" dirty="0"/>
          </a:p>
          <a:p>
            <a:pPr>
              <a:lnSpc>
                <a:spcPct val="120000"/>
              </a:lnSpc>
            </a:pPr>
            <a:r>
              <a:rPr lang="ja-JP" altLang="en-US" sz="2800" dirty="0"/>
              <a:t>係数の推定値自体は，分散不均一性があっても変わらない（不偏性を持つ）ことに注意</a:t>
            </a:r>
            <a:endParaRPr lang="en-US" altLang="ja-JP" sz="2800" dirty="0"/>
          </a:p>
          <a:p>
            <a:pPr>
              <a:lnSpc>
                <a:spcPct val="120000"/>
              </a:lnSpc>
            </a:pPr>
            <a:r>
              <a:rPr lang="ja-JP" altLang="en-US" sz="2800" dirty="0"/>
              <a:t>複数の制約がある場合は</a:t>
            </a:r>
            <a:r>
              <a:rPr lang="en-US" altLang="ja-JP" sz="2800" dirty="0" err="1"/>
              <a:t>waldtest</a:t>
            </a:r>
            <a:r>
              <a:rPr lang="en-US" altLang="ja-JP" sz="2800" dirty="0"/>
              <a:t>(</a:t>
            </a:r>
            <a:r>
              <a:rPr lang="ja-JP" altLang="en-US" sz="2800" dirty="0"/>
              <a:t>制約なしモデル，制約付きモデル</a:t>
            </a:r>
            <a:r>
              <a:rPr lang="en-US" altLang="ja-JP" sz="2800" dirty="0"/>
              <a:t>)</a:t>
            </a:r>
            <a:r>
              <a:rPr lang="ja-JP" altLang="en-US" sz="2800" dirty="0"/>
              <a:t>を用いる</a:t>
            </a:r>
          </a:p>
          <a:p>
            <a:endParaRPr kumimoji="1" lang="ja-JP" altLang="en-US" dirty="0"/>
          </a:p>
        </p:txBody>
      </p:sp>
    </p:spTree>
    <p:extLst>
      <p:ext uri="{BB962C8B-B14F-4D97-AF65-F5344CB8AC3E}">
        <p14:creationId xmlns:p14="http://schemas.microsoft.com/office/powerpoint/2010/main" val="1898347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3443BC4-2478-4452-9AD7-3859E6C12F3A}"/>
              </a:ext>
            </a:extLst>
          </p:cNvPr>
          <p:cNvSpPr>
            <a:spLocks noGrp="1"/>
          </p:cNvSpPr>
          <p:nvPr>
            <p:ph type="title"/>
          </p:nvPr>
        </p:nvSpPr>
        <p:spPr/>
        <p:txBody>
          <a:bodyPr/>
          <a:lstStyle/>
          <a:p>
            <a:r>
              <a:rPr kumimoji="1" lang="en-US" altLang="ja-JP" dirty="0"/>
              <a:t>Stata</a:t>
            </a:r>
            <a:r>
              <a:rPr kumimoji="1" lang="ja-JP" altLang="en-US" dirty="0"/>
              <a:t>での</a:t>
            </a:r>
            <a:r>
              <a:rPr kumimoji="1" lang="en-US" altLang="ja-JP" dirty="0"/>
              <a:t>HC estimator</a:t>
            </a:r>
            <a:endParaRPr kumimoji="1" lang="ja-JP" altLang="en-US" dirty="0"/>
          </a:p>
        </p:txBody>
      </p:sp>
      <p:sp>
        <p:nvSpPr>
          <p:cNvPr id="7" name="コンテンツ プレースホルダー 6">
            <a:extLst>
              <a:ext uri="{FF2B5EF4-FFF2-40B4-BE49-F238E27FC236}">
                <a16:creationId xmlns:a16="http://schemas.microsoft.com/office/drawing/2014/main" id="{694F7F1A-FB3D-4A2B-A15E-8D9DCAE3B24B}"/>
              </a:ext>
            </a:extLst>
          </p:cNvPr>
          <p:cNvSpPr>
            <a:spLocks noGrp="1"/>
          </p:cNvSpPr>
          <p:nvPr>
            <p:ph sz="half" idx="1"/>
          </p:nvPr>
        </p:nvSpPr>
        <p:spPr>
          <a:xfrm>
            <a:off x="478665" y="1822450"/>
            <a:ext cx="3079254" cy="4351338"/>
          </a:xfrm>
        </p:spPr>
        <p:txBody>
          <a:bodyPr/>
          <a:lstStyle/>
          <a:p>
            <a:r>
              <a:rPr kumimoji="1" lang="en-US" altLang="ja-JP" dirty="0"/>
              <a:t>Statistics/ Linear models and related/ Linear regression </a:t>
            </a:r>
            <a:r>
              <a:rPr kumimoji="1" lang="ja-JP" altLang="en-US" dirty="0"/>
              <a:t>を選択して回帰式を指定する</a:t>
            </a:r>
            <a:endParaRPr kumimoji="1" lang="en-US" altLang="ja-JP" dirty="0"/>
          </a:p>
          <a:p>
            <a:r>
              <a:rPr kumimoji="1" lang="en-US" altLang="ja-JP" dirty="0"/>
              <a:t>SE/Robust </a:t>
            </a:r>
            <a:r>
              <a:rPr kumimoji="1" lang="ja-JP" altLang="en-US" dirty="0"/>
              <a:t>タブを選択する</a:t>
            </a:r>
            <a:endParaRPr kumimoji="1" lang="en-US" altLang="ja-JP" dirty="0"/>
          </a:p>
          <a:p>
            <a:r>
              <a:rPr kumimoji="1" lang="en-US" altLang="ja-JP" dirty="0"/>
              <a:t>Standard error type</a:t>
            </a:r>
            <a:r>
              <a:rPr lang="ja-JP" altLang="en-US" dirty="0"/>
              <a:t>から</a:t>
            </a:r>
            <a:r>
              <a:rPr lang="en-US" altLang="ja-JP" dirty="0"/>
              <a:t>Robust</a:t>
            </a:r>
            <a:r>
              <a:rPr lang="ja-JP" altLang="en-US" dirty="0"/>
              <a:t>を選択</a:t>
            </a:r>
            <a:endParaRPr kumimoji="1" lang="ja-JP" altLang="en-US" dirty="0"/>
          </a:p>
        </p:txBody>
      </p:sp>
      <p:pic>
        <p:nvPicPr>
          <p:cNvPr id="9" name="コンテンツ プレースホルダー 8">
            <a:extLst>
              <a:ext uri="{FF2B5EF4-FFF2-40B4-BE49-F238E27FC236}">
                <a16:creationId xmlns:a16="http://schemas.microsoft.com/office/drawing/2014/main" id="{3830B61C-FB1E-4F82-8506-1E6E02772856}"/>
              </a:ext>
            </a:extLst>
          </p:cNvPr>
          <p:cNvPicPr>
            <a:picLocks noGrp="1" noChangeAspect="1"/>
          </p:cNvPicPr>
          <p:nvPr>
            <p:ph sz="half" idx="2"/>
          </p:nvPr>
        </p:nvPicPr>
        <p:blipFill>
          <a:blip r:embed="rId2"/>
          <a:stretch>
            <a:fillRect/>
          </a:stretch>
        </p:blipFill>
        <p:spPr>
          <a:xfrm>
            <a:off x="3491880" y="1556792"/>
            <a:ext cx="5520690" cy="4251960"/>
          </a:xfrm>
          <a:prstGeom prst="rect">
            <a:avLst/>
          </a:prstGeom>
        </p:spPr>
      </p:pic>
      <p:sp>
        <p:nvSpPr>
          <p:cNvPr id="10" name="楕円 9">
            <a:extLst>
              <a:ext uri="{FF2B5EF4-FFF2-40B4-BE49-F238E27FC236}">
                <a16:creationId xmlns:a16="http://schemas.microsoft.com/office/drawing/2014/main" id="{F553B46C-69AB-4672-ABF8-C5893C0CEA3C}"/>
              </a:ext>
            </a:extLst>
          </p:cNvPr>
          <p:cNvSpPr/>
          <p:nvPr/>
        </p:nvSpPr>
        <p:spPr>
          <a:xfrm>
            <a:off x="5148064" y="1822450"/>
            <a:ext cx="612068" cy="5386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a:extLst>
              <a:ext uri="{FF2B5EF4-FFF2-40B4-BE49-F238E27FC236}">
                <a16:creationId xmlns:a16="http://schemas.microsoft.com/office/drawing/2014/main" id="{D64967CE-4F56-4B87-9414-040CB22000AF}"/>
              </a:ext>
            </a:extLst>
          </p:cNvPr>
          <p:cNvCxnSpPr>
            <a:cxnSpLocks/>
          </p:cNvCxnSpPr>
          <p:nvPr/>
        </p:nvCxnSpPr>
        <p:spPr>
          <a:xfrm flipV="1">
            <a:off x="3347864" y="2276872"/>
            <a:ext cx="1800200" cy="108012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0783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a:t>Eviews</a:t>
            </a:r>
            <a:r>
              <a:rPr lang="ja-JP" altLang="en-US" dirty="0" err="1"/>
              <a:t>での</a:t>
            </a:r>
            <a:r>
              <a:rPr kumimoji="1" lang="en-US" altLang="ja-JP" dirty="0"/>
              <a:t>HC estimator</a:t>
            </a:r>
            <a:endParaRPr kumimoji="1" lang="ja-JP" altLang="en-US" dirty="0"/>
          </a:p>
        </p:txBody>
      </p:sp>
      <p:sp>
        <p:nvSpPr>
          <p:cNvPr id="8" name="テキスト ボックス 7"/>
          <p:cNvSpPr txBox="1"/>
          <p:nvPr/>
        </p:nvSpPr>
        <p:spPr>
          <a:xfrm>
            <a:off x="294630" y="1268760"/>
            <a:ext cx="3213274" cy="4708981"/>
          </a:xfrm>
          <a:prstGeom prst="rect">
            <a:avLst/>
          </a:prstGeom>
          <a:noFill/>
        </p:spPr>
        <p:txBody>
          <a:bodyPr wrap="square" rtlCol="0">
            <a:spAutoFit/>
          </a:bodyPr>
          <a:lstStyle/>
          <a:p>
            <a:r>
              <a:rPr kumimoji="1" lang="en-US" altLang="ja-JP" sz="2000" dirty="0"/>
              <a:t>Menu</a:t>
            </a:r>
            <a:r>
              <a:rPr kumimoji="1" lang="ja-JP" altLang="en-US" sz="2000" dirty="0"/>
              <a:t>から　</a:t>
            </a:r>
            <a:endParaRPr kumimoji="1" lang="en-US" altLang="ja-JP" sz="2000" dirty="0"/>
          </a:p>
          <a:p>
            <a:r>
              <a:rPr kumimoji="1" lang="en-US" altLang="ja-JP" sz="2000" dirty="0"/>
              <a:t>Quick /Estimate Equation</a:t>
            </a:r>
          </a:p>
          <a:p>
            <a:endParaRPr lang="en-US" altLang="ja-JP" sz="2000" dirty="0"/>
          </a:p>
          <a:p>
            <a:r>
              <a:rPr lang="en-US" altLang="ja-JP" sz="2000" dirty="0" err="1"/>
              <a:t>specicfication</a:t>
            </a:r>
            <a:r>
              <a:rPr lang="ja-JP" altLang="en-US" sz="2000" dirty="0"/>
              <a:t>に回帰式を書き（</a:t>
            </a:r>
            <a:r>
              <a:rPr lang="en-US" altLang="ja-JP" sz="2000" dirty="0"/>
              <a:t>method </a:t>
            </a:r>
            <a:r>
              <a:rPr lang="ja-JP" altLang="en-US" sz="2000" dirty="0"/>
              <a:t>は</a:t>
            </a:r>
            <a:r>
              <a:rPr lang="en-US" altLang="ja-JP" sz="2000" dirty="0"/>
              <a:t>LS</a:t>
            </a:r>
            <a:r>
              <a:rPr lang="ja-JP" altLang="en-US" sz="2000" dirty="0"/>
              <a:t>），</a:t>
            </a:r>
            <a:endParaRPr lang="en-US" altLang="ja-JP" sz="2000" dirty="0"/>
          </a:p>
          <a:p>
            <a:endParaRPr lang="en-US" altLang="ja-JP" sz="2000" dirty="0"/>
          </a:p>
          <a:p>
            <a:r>
              <a:rPr lang="en-US" altLang="ja-JP" sz="2000" dirty="0"/>
              <a:t>options </a:t>
            </a:r>
            <a:r>
              <a:rPr lang="ja-JP" altLang="en-US" sz="2000" dirty="0"/>
              <a:t>のタブをクリック</a:t>
            </a:r>
            <a:endParaRPr lang="en-US" altLang="ja-JP" sz="2000" dirty="0"/>
          </a:p>
          <a:p>
            <a:r>
              <a:rPr lang="en-US" altLang="ja-JP" sz="2000" dirty="0"/>
              <a:t>Coefficient covariance</a:t>
            </a:r>
            <a:r>
              <a:rPr lang="ja-JP" altLang="en-US" sz="2000" dirty="0"/>
              <a:t>の</a:t>
            </a:r>
            <a:r>
              <a:rPr lang="en-US" altLang="ja-JP" sz="2000" dirty="0"/>
              <a:t> covariance method </a:t>
            </a:r>
            <a:r>
              <a:rPr lang="ja-JP" altLang="en-US" sz="2000" dirty="0"/>
              <a:t>で</a:t>
            </a:r>
            <a:r>
              <a:rPr lang="en-US" altLang="ja-JP" sz="2000" dirty="0"/>
              <a:t>Huber-White</a:t>
            </a:r>
            <a:r>
              <a:rPr lang="ja-JP" altLang="en-US" sz="2000" dirty="0"/>
              <a:t>を選択する。</a:t>
            </a:r>
            <a:endParaRPr lang="en-US" altLang="ja-JP" sz="2000" dirty="0"/>
          </a:p>
          <a:p>
            <a:endParaRPr lang="en-US" altLang="ja-JP" sz="2000" dirty="0"/>
          </a:p>
          <a:p>
            <a:r>
              <a:rPr lang="ja-JP" altLang="en-US" sz="2000" dirty="0"/>
              <a:t>（他の</a:t>
            </a:r>
            <a:r>
              <a:rPr lang="en-US" altLang="ja-JP" sz="2000" dirty="0"/>
              <a:t>option</a:t>
            </a:r>
            <a:r>
              <a:rPr lang="ja-JP" altLang="en-US" sz="2000" dirty="0"/>
              <a:t>は</a:t>
            </a:r>
            <a:r>
              <a:rPr lang="en-US" altLang="ja-JP" sz="2000" dirty="0"/>
              <a:t>Ordinary(</a:t>
            </a:r>
            <a:r>
              <a:rPr lang="ja-JP" altLang="en-US" sz="2000" dirty="0"/>
              <a:t>通常の</a:t>
            </a:r>
            <a:r>
              <a:rPr lang="en-US" altLang="ja-JP" sz="2000" dirty="0"/>
              <a:t>OLS)</a:t>
            </a:r>
            <a:r>
              <a:rPr lang="ja-JP" altLang="en-US" sz="2000" dirty="0" err="1"/>
              <a:t>，</a:t>
            </a:r>
            <a:r>
              <a:rPr lang="en-US" altLang="ja-JP" sz="2000" dirty="0"/>
              <a:t>HAC</a:t>
            </a:r>
            <a:r>
              <a:rPr lang="ja-JP" altLang="en-US" sz="2000" dirty="0"/>
              <a:t>）</a:t>
            </a:r>
            <a:endParaRPr lang="en-US" altLang="ja-JP" sz="2000" dirty="0"/>
          </a:p>
          <a:p>
            <a:endParaRPr lang="en-US" altLang="ja-JP" sz="2000" dirty="0"/>
          </a:p>
        </p:txBody>
      </p:sp>
      <p:pic>
        <p:nvPicPr>
          <p:cNvPr id="3" name="図 2"/>
          <p:cNvPicPr>
            <a:picLocks noChangeAspect="1"/>
          </p:cNvPicPr>
          <p:nvPr/>
        </p:nvPicPr>
        <p:blipFill>
          <a:blip r:embed="rId2"/>
          <a:stretch>
            <a:fillRect/>
          </a:stretch>
        </p:blipFill>
        <p:spPr>
          <a:xfrm>
            <a:off x="3635896" y="1484784"/>
            <a:ext cx="5301506" cy="5104201"/>
          </a:xfrm>
          <a:prstGeom prst="rect">
            <a:avLst/>
          </a:prstGeom>
        </p:spPr>
      </p:pic>
      <p:sp>
        <p:nvSpPr>
          <p:cNvPr id="6" name="円/楕円 5"/>
          <p:cNvSpPr/>
          <p:nvPr/>
        </p:nvSpPr>
        <p:spPr>
          <a:xfrm>
            <a:off x="4788024" y="2492896"/>
            <a:ext cx="79208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21935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19256" cy="1066130"/>
          </a:xfrm>
        </p:spPr>
        <p:txBody>
          <a:bodyPr/>
          <a:lstStyle/>
          <a:p>
            <a:r>
              <a:rPr lang="ja-JP" altLang="en-US" sz="3200" dirty="0"/>
              <a:t>加重最小二乗法　</a:t>
            </a:r>
            <a:r>
              <a:rPr lang="en-US" altLang="ja-JP" sz="3200" dirty="0"/>
              <a:t>Weighted Least Square</a:t>
            </a:r>
            <a:endParaRPr lang="ja-JP" altLang="en-US" sz="4000" dirty="0"/>
          </a:p>
        </p:txBody>
      </p:sp>
      <mc:AlternateContent xmlns:mc="http://schemas.openxmlformats.org/markup-compatibility/2006">
        <mc:Choice xmlns:a14="http://schemas.microsoft.com/office/drawing/2010/main" Requires="a14">
          <p:sp>
            <p:nvSpPr>
              <p:cNvPr id="11267" name="Rectangle 3"/>
              <p:cNvSpPr>
                <a:spLocks noGrp="1" noChangeArrowheads="1"/>
              </p:cNvSpPr>
              <p:nvPr>
                <p:ph type="body" sz="half" idx="1"/>
              </p:nvPr>
            </p:nvSpPr>
            <p:spPr>
              <a:xfrm>
                <a:off x="683568" y="1556792"/>
                <a:ext cx="7632848" cy="4824536"/>
              </a:xfrm>
            </p:spPr>
            <p:txBody>
              <a:bodyPr>
                <a:normAutofit/>
              </a:bodyPr>
              <a:lstStyle/>
              <a:p>
                <a:pPr>
                  <a:lnSpc>
                    <a:spcPct val="100000"/>
                  </a:lnSpc>
                </a:pPr>
                <a:r>
                  <a:rPr lang="ja-JP" altLang="en-US" sz="2400" dirty="0"/>
                  <a:t>不均一性のテストは検出のみ</a:t>
                </a:r>
              </a:p>
              <a:p>
                <a:pPr lvl="1">
                  <a:lnSpc>
                    <a:spcPct val="100000"/>
                  </a:lnSpc>
                </a:pPr>
                <a:r>
                  <a:rPr lang="ja-JP" altLang="en-US" sz="2000" dirty="0"/>
                  <a:t>どのような方法で対処すべきか</a:t>
                </a:r>
                <a:r>
                  <a:rPr lang="ja-JP" altLang="en-US" sz="2000" dirty="0" err="1"/>
                  <a:t>は</a:t>
                </a:r>
                <a:r>
                  <a:rPr lang="ja-JP" altLang="en-US" sz="2000" dirty="0"/>
                  <a:t>教えてくれない</a:t>
                </a:r>
                <a:endParaRPr lang="en-US" altLang="ja-JP" sz="2000" dirty="0"/>
              </a:p>
              <a:p>
                <a:pPr lvl="1">
                  <a:lnSpc>
                    <a:spcPct val="100000"/>
                  </a:lnSpc>
                </a:pPr>
                <a:r>
                  <a:rPr lang="ja-JP" altLang="en-US" sz="2000" dirty="0"/>
                  <a:t>推定する方程式の関数型を変えることで解決する場合もある</a:t>
                </a:r>
              </a:p>
              <a:p>
                <a:pPr>
                  <a:lnSpc>
                    <a:spcPct val="100000"/>
                  </a:lnSpc>
                </a:pPr>
                <a:r>
                  <a:rPr lang="ja-JP" altLang="en-US" sz="2400" dirty="0"/>
                  <a:t>誤差項の分散がある変数に比例していることがわかっている場合（実際にはほとんど無いが）</a:t>
                </a:r>
                <a:endParaRPr lang="en-US" altLang="ja-JP" sz="2400" dirty="0"/>
              </a:p>
              <a:p>
                <a:pPr lvl="1">
                  <a:lnSpc>
                    <a:spcPct val="100000"/>
                  </a:lnSpc>
                  <a:buFont typeface="Wingdings" panose="05000000000000000000" pitchFamily="2" charset="2"/>
                  <a:buChar char="à"/>
                </a:pPr>
                <a:r>
                  <a:rPr lang="en-US" altLang="ja-JP" sz="2400" dirty="0">
                    <a:sym typeface="Wingdings" panose="05000000000000000000" pitchFamily="2" charset="2"/>
                  </a:rPr>
                  <a:t>Weighted Least Square </a:t>
                </a:r>
                <a:r>
                  <a:rPr lang="ja-JP" altLang="en-US" sz="2400" dirty="0">
                    <a:sym typeface="Wingdings" panose="05000000000000000000" pitchFamily="2" charset="2"/>
                  </a:rPr>
                  <a:t>加重最小二乗法</a:t>
                </a:r>
                <a:endParaRPr lang="en-US" altLang="ja-JP" sz="2400" dirty="0">
                  <a:sym typeface="Wingdings" panose="05000000000000000000" pitchFamily="2" charset="2"/>
                </a:endParaRPr>
              </a:p>
              <a:p>
                <a:pPr>
                  <a:lnSpc>
                    <a:spcPct val="100000"/>
                  </a:lnSpc>
                </a:pPr>
                <a:r>
                  <a:rPr lang="en-US" altLang="ja-JP" sz="2400" dirty="0">
                    <a:latin typeface="Cambria Math" panose="02040503050406030204" pitchFamily="18" charset="0"/>
                  </a:rPr>
                  <a:t>WLS : </a:t>
                </a:r>
                <a:r>
                  <a:rPr lang="ja-JP" altLang="en-US" sz="2400" dirty="0">
                    <a:latin typeface="Cambria Math" panose="02040503050406030204" pitchFamily="18" charset="0"/>
                  </a:rPr>
                  <a:t>次の式を最小化するように係数を決定</a:t>
                </a:r>
                <a:endParaRPr lang="en-US" altLang="ja-JP" sz="2400" dirty="0">
                  <a:latin typeface="Cambria Math" panose="02040503050406030204" pitchFamily="18" charset="0"/>
                </a:endParaRPr>
              </a:p>
              <a:p>
                <a:pPr marL="0" indent="0">
                  <a:lnSpc>
                    <a:spcPct val="100000"/>
                  </a:lnSpc>
                  <a:buNone/>
                </a:pPr>
                <a14:m>
                  <m:oMathPara xmlns:m="http://schemas.openxmlformats.org/officeDocument/2006/math">
                    <m:oMathParaPr>
                      <m:jc m:val="centerGroup"/>
                    </m:oMathParaPr>
                    <m:oMath xmlns:m="http://schemas.openxmlformats.org/officeDocument/2006/math">
                      <m:nary>
                        <m:naryPr>
                          <m:chr m:val="∑"/>
                          <m:ctrlPr>
                            <a:rPr lang="ja-JP" altLang="en-US" sz="2400" i="1">
                              <a:latin typeface="Cambria Math" panose="02040503050406030204" pitchFamily="18" charset="0"/>
                            </a:rPr>
                          </m:ctrlPr>
                        </m:naryPr>
                        <m:sub>
                          <m:r>
                            <m:rPr>
                              <m:brk m:alnAt="23"/>
                            </m:rPr>
                            <a:rPr lang="en-US" altLang="ja-JP" sz="2400" i="1">
                              <a:latin typeface="Cambria Math" panose="02040503050406030204" pitchFamily="18" charset="0"/>
                            </a:rPr>
                            <m:t>𝑖</m:t>
                          </m:r>
                          <m:r>
                            <a:rPr lang="en-US" altLang="ja-JP" sz="2400" i="1">
                              <a:latin typeface="Cambria Math" panose="02040503050406030204" pitchFamily="18" charset="0"/>
                            </a:rPr>
                            <m:t>=1</m:t>
                          </m:r>
                        </m:sub>
                        <m:sup>
                          <m:r>
                            <a:rPr lang="en-US" altLang="ja-JP" sz="2400" i="1">
                              <a:latin typeface="Cambria Math" panose="02040503050406030204" pitchFamily="18" charset="0"/>
                            </a:rPr>
                            <m:t>𝑛</m:t>
                          </m:r>
                        </m:sup>
                        <m:e>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𝑤</m:t>
                              </m:r>
                            </m:e>
                            <m:sub>
                              <m:r>
                                <a:rPr lang="en-US" altLang="ja-JP" sz="2400" i="1">
                                  <a:latin typeface="Cambria Math" panose="02040503050406030204" pitchFamily="18" charset="0"/>
                                </a:rPr>
                                <m:t>𝑖</m:t>
                              </m:r>
                            </m:sub>
                          </m:sSub>
                          <m:sSup>
                            <m:sSupPr>
                              <m:ctrlPr>
                                <a:rPr lang="en-US" altLang="ja-JP" sz="2400" i="1">
                                  <a:latin typeface="Cambria Math" panose="02040503050406030204" pitchFamily="18" charset="0"/>
                                </a:rPr>
                              </m:ctrlPr>
                            </m:sSupPr>
                            <m:e>
                              <m:d>
                                <m:dPr>
                                  <m:ctrlPr>
                                    <a:rPr lang="en-US" altLang="ja-JP" sz="2400" i="1">
                                      <a:latin typeface="Cambria Math" panose="02040503050406030204" pitchFamily="18" charset="0"/>
                                    </a:rPr>
                                  </m:ctrlPr>
                                </m:dPr>
                                <m:e>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𝑦</m:t>
                                      </m:r>
                                    </m:e>
                                    <m:sub>
                                      <m:r>
                                        <a:rPr lang="en-US" altLang="ja-JP" sz="2400" i="1">
                                          <a:latin typeface="Cambria Math" panose="02040503050406030204" pitchFamily="18" charset="0"/>
                                        </a:rPr>
                                        <m:t>𝑖</m:t>
                                      </m:r>
                                    </m:sub>
                                  </m:sSub>
                                  <m:r>
                                    <a:rPr lang="en-US" altLang="ja-JP" sz="2400" i="1">
                                      <a:latin typeface="Cambria Math" panose="02040503050406030204" pitchFamily="18" charset="0"/>
                                    </a:rPr>
                                    <m:t>−</m:t>
                                  </m:r>
                                  <m:r>
                                    <a:rPr lang="en-US" altLang="ja-JP" sz="2400" i="1">
                                      <a:latin typeface="Cambria Math" panose="02040503050406030204" pitchFamily="18" charset="0"/>
                                    </a:rPr>
                                    <m:t>𝑎</m:t>
                                  </m:r>
                                  <m:r>
                                    <a:rPr lang="en-US" altLang="ja-JP" sz="2400" i="1">
                                      <a:latin typeface="Cambria Math" panose="02040503050406030204" pitchFamily="18" charset="0"/>
                                    </a:rPr>
                                    <m:t>−</m:t>
                                  </m:r>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𝑏</m:t>
                                      </m:r>
                                    </m:e>
                                    <m:sub>
                                      <m:r>
                                        <a:rPr lang="en-US" altLang="ja-JP" sz="2400" i="1">
                                          <a:latin typeface="Cambria Math" panose="02040503050406030204" pitchFamily="18" charset="0"/>
                                        </a:rPr>
                                        <m:t>1</m:t>
                                      </m:r>
                                    </m:sub>
                                  </m:sSub>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𝑥</m:t>
                                      </m:r>
                                    </m:e>
                                    <m:sub>
                                      <m:r>
                                        <a:rPr lang="en-US" altLang="ja-JP" sz="2400" i="1">
                                          <a:latin typeface="Cambria Math" panose="02040503050406030204" pitchFamily="18" charset="0"/>
                                        </a:rPr>
                                        <m:t>1</m:t>
                                      </m:r>
                                      <m:r>
                                        <a:rPr lang="en-US" altLang="ja-JP" sz="2400" b="0" i="1" smtClean="0">
                                          <a:latin typeface="Cambria Math" charset="0"/>
                                        </a:rPr>
                                        <m:t>,</m:t>
                                      </m:r>
                                      <m:r>
                                        <a:rPr lang="en-US" altLang="ja-JP" sz="2400" b="0" i="1" smtClean="0">
                                          <a:latin typeface="Cambria Math" charset="0"/>
                                        </a:rPr>
                                        <m:t>𝑖</m:t>
                                      </m:r>
                                    </m:sub>
                                  </m:sSub>
                                  <m:r>
                                    <a:rPr lang="en-US" altLang="ja-JP" sz="2400" i="1">
                                      <a:latin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𝑏</m:t>
                                      </m:r>
                                    </m:e>
                                    <m:sub>
                                      <m:r>
                                        <a:rPr lang="en-US" altLang="ja-JP" sz="2400" i="1">
                                          <a:latin typeface="Cambria Math" panose="02040503050406030204" pitchFamily="18" charset="0"/>
                                          <a:ea typeface="Cambria Math" panose="02040503050406030204" pitchFamily="18" charset="0"/>
                                        </a:rPr>
                                        <m:t>𝑘</m:t>
                                      </m:r>
                                    </m:sub>
                                  </m:sSub>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𝑥</m:t>
                                      </m:r>
                                    </m:e>
                                    <m:sub>
                                      <m:r>
                                        <a:rPr lang="en-US" altLang="ja-JP" sz="2400" i="1">
                                          <a:latin typeface="Cambria Math" panose="02040503050406030204" pitchFamily="18" charset="0"/>
                                          <a:ea typeface="Cambria Math" panose="02040503050406030204" pitchFamily="18" charset="0"/>
                                        </a:rPr>
                                        <m:t>𝑘</m:t>
                                      </m:r>
                                      <m:r>
                                        <a:rPr lang="en-US" altLang="ja-JP" sz="2400" b="0" i="1" smtClean="0">
                                          <a:latin typeface="Cambria Math" charset="0"/>
                                          <a:ea typeface="Cambria Math" panose="02040503050406030204" pitchFamily="18" charset="0"/>
                                        </a:rPr>
                                        <m:t>,</m:t>
                                      </m:r>
                                      <m:r>
                                        <a:rPr lang="en-US" altLang="ja-JP" sz="2400" b="0" i="1" smtClean="0">
                                          <a:latin typeface="Cambria Math" charset="0"/>
                                          <a:ea typeface="Cambria Math" panose="02040503050406030204" pitchFamily="18" charset="0"/>
                                        </a:rPr>
                                        <m:t>𝑖</m:t>
                                      </m:r>
                                    </m:sub>
                                  </m:sSub>
                                </m:e>
                              </m:d>
                            </m:e>
                            <m:sup>
                              <m:r>
                                <a:rPr lang="en-US" altLang="ja-JP" sz="2400" i="1">
                                  <a:latin typeface="Cambria Math" panose="02040503050406030204" pitchFamily="18" charset="0"/>
                                </a:rPr>
                                <m:t>2</m:t>
                              </m:r>
                            </m:sup>
                          </m:sSup>
                        </m:e>
                      </m:nary>
                    </m:oMath>
                  </m:oMathPara>
                </a14:m>
                <a:endParaRPr lang="en-US" altLang="ja-JP" sz="2800" dirty="0"/>
              </a:p>
              <a:p>
                <a:pPr marL="0" indent="0">
                  <a:lnSpc>
                    <a:spcPct val="100000"/>
                  </a:lnSpc>
                  <a:buNone/>
                </a:pPr>
                <a:r>
                  <a:rPr lang="ja-JP" altLang="en-US" sz="2800" dirty="0">
                    <a:sym typeface="Wingdings" panose="05000000000000000000" pitchFamily="2" charset="2"/>
                  </a:rPr>
                  <a:t>　</a:t>
                </a:r>
                <a:r>
                  <a:rPr lang="en-US" altLang="ja-JP" sz="2800" dirty="0">
                    <a:sym typeface="Wingdings" panose="05000000000000000000" pitchFamily="2" charset="2"/>
                  </a:rPr>
                  <a:t>	</a:t>
                </a:r>
                <a:r>
                  <a:rPr lang="en-US" altLang="ja-JP" sz="2400" i="1" dirty="0" err="1">
                    <a:latin typeface="Times New Roman" charset="0"/>
                    <a:ea typeface="Times New Roman" charset="0"/>
                    <a:cs typeface="Times New Roman" charset="0"/>
                    <a:sym typeface="Wingdings" panose="05000000000000000000" pitchFamily="2" charset="2"/>
                  </a:rPr>
                  <a:t>w</a:t>
                </a:r>
                <a:r>
                  <a:rPr lang="en-US" altLang="ja-JP" sz="2400" i="1" baseline="-25000" dirty="0" err="1">
                    <a:latin typeface="Times New Roman" charset="0"/>
                    <a:ea typeface="Times New Roman" charset="0"/>
                    <a:cs typeface="Times New Roman" charset="0"/>
                    <a:sym typeface="Wingdings" panose="05000000000000000000" pitchFamily="2" charset="2"/>
                  </a:rPr>
                  <a:t>i</a:t>
                </a:r>
                <a:r>
                  <a:rPr lang="en-US" altLang="ja-JP" sz="2400" i="1" baseline="-25000" dirty="0">
                    <a:latin typeface="Times New Roman" charset="0"/>
                    <a:ea typeface="Times New Roman" charset="0"/>
                    <a:cs typeface="Times New Roman" charset="0"/>
                    <a:sym typeface="Wingdings" panose="05000000000000000000" pitchFamily="2" charset="2"/>
                  </a:rPr>
                  <a:t> </a:t>
                </a:r>
                <a:r>
                  <a:rPr lang="en-US" altLang="ja-JP" sz="2400" i="1" dirty="0">
                    <a:latin typeface="Times New Roman" charset="0"/>
                    <a:ea typeface="Times New Roman" charset="0"/>
                    <a:cs typeface="Times New Roman" charset="0"/>
                    <a:sym typeface="Wingdings" panose="05000000000000000000" pitchFamily="2" charset="2"/>
                  </a:rPr>
                  <a:t> </a:t>
                </a:r>
                <a:r>
                  <a:rPr lang="en-US" altLang="ja-JP" sz="2400" dirty="0">
                    <a:sym typeface="Wingdings" panose="05000000000000000000" pitchFamily="2" charset="2"/>
                  </a:rPr>
                  <a:t>:  weight</a:t>
                </a:r>
              </a:p>
              <a:p>
                <a:pPr marL="0" indent="0">
                  <a:lnSpc>
                    <a:spcPct val="90000"/>
                  </a:lnSpc>
                  <a:buNone/>
                </a:pPr>
                <a:endParaRPr lang="en-US" altLang="ja-JP" sz="2800" dirty="0">
                  <a:sym typeface="Wingdings" panose="05000000000000000000" pitchFamily="2" charset="2"/>
                </a:endParaRPr>
              </a:p>
              <a:p>
                <a:pPr>
                  <a:lnSpc>
                    <a:spcPct val="90000"/>
                  </a:lnSpc>
                  <a:buFont typeface="Arial" panose="020B0604020202020204" pitchFamily="34" charset="0"/>
                  <a:buChar char="•"/>
                </a:pPr>
                <a:endParaRPr lang="ja-JP" altLang="en-US" sz="2800" dirty="0"/>
              </a:p>
            </p:txBody>
          </p:sp>
        </mc:Choice>
        <mc:Fallback>
          <p:sp>
            <p:nvSpPr>
              <p:cNvPr id="11267" name="Rectangle 3"/>
              <p:cNvSpPr>
                <a:spLocks noGrp="1" noRot="1" noChangeAspect="1" noMove="1" noResize="1" noEditPoints="1" noAdjustHandles="1" noChangeArrowheads="1" noChangeShapeType="1" noTextEdit="1"/>
              </p:cNvSpPr>
              <p:nvPr>
                <p:ph type="body" sz="half" idx="1"/>
              </p:nvPr>
            </p:nvSpPr>
            <p:spPr>
              <a:xfrm>
                <a:off x="683568" y="1556792"/>
                <a:ext cx="7632848" cy="4824536"/>
              </a:xfrm>
              <a:blipFill>
                <a:blip r:embed="rId3"/>
                <a:stretch>
                  <a:fillRect l="-1038" t="-1010" r="-8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39024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Weighted Least Square</a:t>
            </a:r>
            <a:endParaRPr kumimoji="1" lang="ja-JP" altLang="en-US" dirty="0"/>
          </a:p>
        </p:txBody>
      </p:sp>
      <mc:AlternateContent xmlns:mc="http://schemas.openxmlformats.org/markup-compatibility/2006">
        <mc:Choice xmlns:a14="http://schemas.microsoft.com/office/drawing/2010/main" Requires="a14">
          <p:sp>
            <p:nvSpPr>
              <p:cNvPr id="3" name="テキスト プレースホルダー 2"/>
              <p:cNvSpPr>
                <a:spLocks noGrp="1"/>
              </p:cNvSpPr>
              <p:nvPr>
                <p:ph type="body" sz="half" idx="1"/>
              </p:nvPr>
            </p:nvSpPr>
            <p:spPr>
              <a:xfrm>
                <a:off x="457200" y="1417638"/>
                <a:ext cx="8363272" cy="4603650"/>
              </a:xfrm>
            </p:spPr>
            <p:txBody>
              <a:bodyPr>
                <a:normAutofit/>
              </a:bodyPr>
              <a:lstStyle/>
              <a:p>
                <a:pPr marL="0" indent="0">
                  <a:lnSpc>
                    <a:spcPct val="100000"/>
                  </a:lnSpc>
                  <a:buNone/>
                </a:pPr>
                <a:r>
                  <a:rPr kumimoji="1" lang="ja-JP" altLang="en-US" sz="2800" dirty="0">
                    <a:latin typeface="Cambria Math" charset="0"/>
                  </a:rPr>
                  <a:t>次のモデルを考える</a:t>
                </a:r>
                <a:endParaRPr kumimoji="1" lang="en-US" altLang="ja-JP" sz="2800" dirty="0">
                  <a:latin typeface="Cambria Math" charset="0"/>
                </a:endParaRPr>
              </a:p>
              <a:p>
                <a:pPr marL="0" indent="0">
                  <a:lnSpc>
                    <a:spcPct val="100000"/>
                  </a:lnSpc>
                  <a:buNone/>
                </a:pPr>
                <a14:m>
                  <m:oMathPara xmlns:m="http://schemas.openxmlformats.org/officeDocument/2006/math">
                    <m:oMathParaPr>
                      <m:jc m:val="centerGroup"/>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charset="0"/>
                            </a:rPr>
                            <m:t>𝑦</m:t>
                          </m:r>
                        </m:e>
                        <m:sub>
                          <m:r>
                            <a:rPr kumimoji="1" lang="en-US" altLang="ja-JP" sz="2800" b="0" i="1" smtClean="0">
                              <a:latin typeface="Cambria Math" charset="0"/>
                            </a:rPr>
                            <m:t>𝑖</m:t>
                          </m:r>
                        </m:sub>
                      </m:sSub>
                      <m:r>
                        <a:rPr kumimoji="1" lang="en-US" altLang="ja-JP" sz="2800" b="0" i="1" smtClean="0">
                          <a:latin typeface="Cambria Math" charset="0"/>
                        </a:rPr>
                        <m:t>=</m:t>
                      </m:r>
                      <m:r>
                        <a:rPr kumimoji="1" lang="en-US" altLang="ja-JP" sz="2800" b="0" i="1" smtClean="0">
                          <a:latin typeface="Cambria Math" charset="0"/>
                          <a:ea typeface="Cambria Math" charset="0"/>
                          <a:cs typeface="Cambria Math" charset="0"/>
                        </a:rPr>
                        <m:t>𝛼</m:t>
                      </m:r>
                      <m:r>
                        <a:rPr kumimoji="1" lang="en-US" altLang="ja-JP" sz="2800" b="0" i="1" smtClean="0">
                          <a:latin typeface="Cambria Math" charset="0"/>
                          <a:ea typeface="Cambria Math" charset="0"/>
                          <a:cs typeface="Cambria Math" charset="0"/>
                        </a:rPr>
                        <m:t>+</m:t>
                      </m:r>
                      <m:sSub>
                        <m:sSubPr>
                          <m:ctrlPr>
                            <a:rPr kumimoji="1" lang="en-US" altLang="ja-JP" sz="2800" b="0" i="1" smtClean="0">
                              <a:latin typeface="Cambria Math" panose="02040503050406030204" pitchFamily="18" charset="0"/>
                              <a:ea typeface="Cambria Math" charset="0"/>
                              <a:cs typeface="Cambria Math" charset="0"/>
                            </a:rPr>
                          </m:ctrlPr>
                        </m:sSubPr>
                        <m:e>
                          <m:r>
                            <a:rPr kumimoji="1" lang="en-US" altLang="ja-JP" sz="2800" b="0" i="1" smtClean="0">
                              <a:latin typeface="Cambria Math" charset="0"/>
                              <a:ea typeface="Cambria Math" charset="0"/>
                              <a:cs typeface="Cambria Math" charset="0"/>
                            </a:rPr>
                            <m:t>𝛽</m:t>
                          </m:r>
                        </m:e>
                        <m:sub>
                          <m:r>
                            <a:rPr kumimoji="1" lang="en-US" altLang="ja-JP" sz="2800" b="0" i="1" smtClean="0">
                              <a:latin typeface="Cambria Math" charset="0"/>
                              <a:ea typeface="Cambria Math" charset="0"/>
                              <a:cs typeface="Cambria Math" charset="0"/>
                            </a:rPr>
                            <m:t>1</m:t>
                          </m:r>
                        </m:sub>
                      </m:sSub>
                      <m:sSub>
                        <m:sSubPr>
                          <m:ctrlPr>
                            <a:rPr kumimoji="1" lang="en-US" altLang="ja-JP" sz="2800" b="0" i="1" smtClean="0">
                              <a:latin typeface="Cambria Math" panose="02040503050406030204" pitchFamily="18" charset="0"/>
                              <a:ea typeface="Cambria Math" charset="0"/>
                              <a:cs typeface="Cambria Math" charset="0"/>
                            </a:rPr>
                          </m:ctrlPr>
                        </m:sSubPr>
                        <m:e>
                          <m:r>
                            <a:rPr kumimoji="1" lang="en-US" altLang="ja-JP" sz="2800" b="0" i="1" smtClean="0">
                              <a:latin typeface="Cambria Math" charset="0"/>
                              <a:ea typeface="Cambria Math" charset="0"/>
                              <a:cs typeface="Cambria Math" charset="0"/>
                            </a:rPr>
                            <m:t>𝑥</m:t>
                          </m:r>
                        </m:e>
                        <m:sub>
                          <m:r>
                            <a:rPr kumimoji="1" lang="en-US" altLang="ja-JP" sz="2800" b="0" i="1" smtClean="0">
                              <a:latin typeface="Cambria Math" charset="0"/>
                              <a:ea typeface="Cambria Math" charset="0"/>
                              <a:cs typeface="Cambria Math" charset="0"/>
                            </a:rPr>
                            <m:t>1,</m:t>
                          </m:r>
                          <m:r>
                            <a:rPr kumimoji="1" lang="en-US" altLang="ja-JP" sz="2800" b="0" i="1" smtClean="0">
                              <a:latin typeface="Cambria Math" charset="0"/>
                              <a:ea typeface="Cambria Math" charset="0"/>
                              <a:cs typeface="Cambria Math" charset="0"/>
                            </a:rPr>
                            <m:t>𝑖</m:t>
                          </m:r>
                        </m:sub>
                      </m:sSub>
                      <m:r>
                        <a:rPr kumimoji="1" lang="en-US" altLang="ja-JP" sz="2800" b="0" i="1" smtClean="0">
                          <a:latin typeface="Cambria Math" charset="0"/>
                          <a:ea typeface="Cambria Math" charset="0"/>
                          <a:cs typeface="Cambria Math" charset="0"/>
                        </a:rPr>
                        <m:t>+⋯+</m:t>
                      </m:r>
                      <m:sSub>
                        <m:sSubPr>
                          <m:ctrlPr>
                            <a:rPr kumimoji="1" lang="en-US" altLang="ja-JP" sz="2800" b="0" i="1" smtClean="0">
                              <a:latin typeface="Cambria Math" panose="02040503050406030204" pitchFamily="18" charset="0"/>
                              <a:ea typeface="Cambria Math" charset="0"/>
                              <a:cs typeface="Cambria Math" charset="0"/>
                            </a:rPr>
                          </m:ctrlPr>
                        </m:sSubPr>
                        <m:e>
                          <m:r>
                            <a:rPr kumimoji="1" lang="en-US" altLang="ja-JP" sz="2800" b="0" i="1" smtClean="0">
                              <a:latin typeface="Cambria Math" charset="0"/>
                              <a:ea typeface="Cambria Math" charset="0"/>
                              <a:cs typeface="Cambria Math" charset="0"/>
                            </a:rPr>
                            <m:t>𝛽</m:t>
                          </m:r>
                        </m:e>
                        <m:sub>
                          <m:r>
                            <a:rPr kumimoji="1" lang="en-US" altLang="ja-JP" sz="2800" b="0" i="1" smtClean="0">
                              <a:latin typeface="Cambria Math" charset="0"/>
                              <a:ea typeface="Cambria Math" charset="0"/>
                              <a:cs typeface="Cambria Math" charset="0"/>
                            </a:rPr>
                            <m:t>𝑘</m:t>
                          </m:r>
                        </m:sub>
                      </m:sSub>
                      <m:sSub>
                        <m:sSubPr>
                          <m:ctrlPr>
                            <a:rPr kumimoji="1" lang="en-US" altLang="ja-JP" sz="2800" b="0" i="1" smtClean="0">
                              <a:latin typeface="Cambria Math" panose="02040503050406030204" pitchFamily="18" charset="0"/>
                              <a:ea typeface="Cambria Math" charset="0"/>
                              <a:cs typeface="Cambria Math" charset="0"/>
                            </a:rPr>
                          </m:ctrlPr>
                        </m:sSubPr>
                        <m:e>
                          <m:r>
                            <a:rPr kumimoji="1" lang="en-US" altLang="ja-JP" sz="2800" b="0" i="1" smtClean="0">
                              <a:latin typeface="Cambria Math" charset="0"/>
                              <a:ea typeface="Cambria Math" charset="0"/>
                              <a:cs typeface="Cambria Math" charset="0"/>
                            </a:rPr>
                            <m:t>𝑥</m:t>
                          </m:r>
                        </m:e>
                        <m:sub>
                          <m:r>
                            <a:rPr kumimoji="1" lang="en-US" altLang="ja-JP" sz="2800" b="0" i="1" smtClean="0">
                              <a:latin typeface="Cambria Math" charset="0"/>
                              <a:ea typeface="Cambria Math" charset="0"/>
                              <a:cs typeface="Cambria Math" charset="0"/>
                            </a:rPr>
                            <m:t>𝑘</m:t>
                          </m:r>
                          <m:r>
                            <a:rPr kumimoji="1" lang="en-US" altLang="ja-JP" sz="2800" b="0" i="1" smtClean="0">
                              <a:latin typeface="Cambria Math" charset="0"/>
                              <a:ea typeface="Cambria Math" charset="0"/>
                              <a:cs typeface="Cambria Math" charset="0"/>
                            </a:rPr>
                            <m:t>,</m:t>
                          </m:r>
                          <m:r>
                            <a:rPr kumimoji="1" lang="en-US" altLang="ja-JP" sz="2800" b="0" i="1" smtClean="0">
                              <a:latin typeface="Cambria Math" charset="0"/>
                              <a:ea typeface="Cambria Math" charset="0"/>
                              <a:cs typeface="Cambria Math" charset="0"/>
                            </a:rPr>
                            <m:t>𝑖</m:t>
                          </m:r>
                        </m:sub>
                      </m:sSub>
                      <m:r>
                        <a:rPr kumimoji="1" lang="en-US" altLang="ja-JP" sz="2800" b="0" i="1" smtClean="0">
                          <a:latin typeface="Cambria Math" charset="0"/>
                          <a:ea typeface="Cambria Math" charset="0"/>
                          <a:cs typeface="Cambria Math" charset="0"/>
                        </a:rPr>
                        <m:t>+</m:t>
                      </m:r>
                      <m:sSub>
                        <m:sSubPr>
                          <m:ctrlPr>
                            <a:rPr kumimoji="1" lang="en-US" altLang="ja-JP" sz="2800" b="0" i="1" smtClean="0">
                              <a:latin typeface="Cambria Math" panose="02040503050406030204" pitchFamily="18" charset="0"/>
                              <a:ea typeface="Cambria Math" charset="0"/>
                              <a:cs typeface="Cambria Math" charset="0"/>
                            </a:rPr>
                          </m:ctrlPr>
                        </m:sSubPr>
                        <m:e>
                          <m:r>
                            <a:rPr kumimoji="1" lang="en-US" altLang="ja-JP" sz="2800" b="0" i="1" smtClean="0">
                              <a:latin typeface="Cambria Math" charset="0"/>
                              <a:ea typeface="Cambria Math" charset="0"/>
                              <a:cs typeface="Cambria Math" charset="0"/>
                            </a:rPr>
                            <m:t>𝑢</m:t>
                          </m:r>
                        </m:e>
                        <m:sub>
                          <m:r>
                            <a:rPr kumimoji="1" lang="en-US" altLang="ja-JP" sz="2800" b="0" i="1" smtClean="0">
                              <a:latin typeface="Cambria Math" charset="0"/>
                              <a:ea typeface="Cambria Math" charset="0"/>
                              <a:cs typeface="Cambria Math" charset="0"/>
                            </a:rPr>
                            <m:t>𝑖</m:t>
                          </m:r>
                        </m:sub>
                      </m:sSub>
                    </m:oMath>
                  </m:oMathPara>
                </a14:m>
                <a:endParaRPr kumimoji="1" lang="en-US" altLang="ja-JP" sz="2800" dirty="0"/>
              </a:p>
              <a:p>
                <a:pPr marL="0" lvl="1" indent="0">
                  <a:lnSpc>
                    <a:spcPct val="100000"/>
                  </a:lnSpc>
                  <a:buNone/>
                </a:pPr>
                <a14:m>
                  <m:oMathPara xmlns:m="http://schemas.openxmlformats.org/officeDocument/2006/math">
                    <m:oMathParaPr>
                      <m:jc m:val="centerGroup"/>
                    </m:oMathParaPr>
                    <m:oMath xmlns:m="http://schemas.openxmlformats.org/officeDocument/2006/math">
                      <m:sSubSup>
                        <m:sSubSupPr>
                          <m:ctrlPr>
                            <a:rPr lang="en-US" altLang="ja-JP" sz="2800" i="1" smtClean="0">
                              <a:latin typeface="Cambria Math" panose="02040503050406030204" pitchFamily="18" charset="0"/>
                            </a:rPr>
                          </m:ctrlPr>
                        </m:sSubSupPr>
                        <m:e>
                          <m:r>
                            <m:rPr>
                              <m:nor/>
                            </m:rPr>
                            <a:rPr lang="en-US" altLang="ja-JP" sz="2800" b="0" i="0" smtClean="0">
                              <a:latin typeface="Cambria Math" charset="0"/>
                            </a:rPr>
                            <m:t>var</m:t>
                          </m:r>
                          <m:d>
                            <m:dPr>
                              <m:ctrlPr>
                                <a:rPr lang="mr-IN" altLang="ja-JP" sz="2800" b="0" i="1" smtClean="0">
                                  <a:latin typeface="Cambria Math" panose="02040503050406030204" pitchFamily="18" charset="0"/>
                                </a:rPr>
                              </m:ctrlPr>
                            </m:dPr>
                            <m:e>
                              <m:sSub>
                                <m:sSubPr>
                                  <m:ctrlPr>
                                    <a:rPr lang="en-US" altLang="ja-JP" sz="2800" b="0" i="1" smtClean="0">
                                      <a:latin typeface="Cambria Math" panose="02040503050406030204" pitchFamily="18" charset="0"/>
                                    </a:rPr>
                                  </m:ctrlPr>
                                </m:sSubPr>
                                <m:e>
                                  <m:r>
                                    <a:rPr lang="en-US" altLang="ja-JP" sz="2800" b="0" i="1" smtClean="0">
                                      <a:latin typeface="Cambria Math" charset="0"/>
                                    </a:rPr>
                                    <m:t>𝑢</m:t>
                                  </m:r>
                                </m:e>
                                <m:sub>
                                  <m:r>
                                    <a:rPr lang="en-US" altLang="ja-JP" sz="2800" b="0" i="1" smtClean="0">
                                      <a:latin typeface="Cambria Math" charset="0"/>
                                    </a:rPr>
                                    <m:t>𝑖</m:t>
                                  </m:r>
                                </m:sub>
                              </m:sSub>
                            </m:e>
                          </m:d>
                          <m:r>
                            <a:rPr lang="mr-IN" altLang="ja-JP" sz="2800" b="0" i="1" smtClean="0">
                              <a:latin typeface="Cambria Math" charset="0"/>
                              <a:ea typeface="Cambria Math" charset="0"/>
                              <a:cs typeface="Cambria Math" charset="0"/>
                            </a:rPr>
                            <m:t>=</m:t>
                          </m:r>
                          <m:r>
                            <a:rPr lang="en-US" altLang="ja-JP" sz="2800" i="1" smtClean="0">
                              <a:latin typeface="Cambria Math" charset="0"/>
                              <a:ea typeface="Cambria Math" charset="0"/>
                              <a:cs typeface="Cambria Math" charset="0"/>
                            </a:rPr>
                            <m:t>𝜎</m:t>
                          </m:r>
                        </m:e>
                        <m:sub>
                          <m:r>
                            <a:rPr lang="en-US" altLang="ja-JP" sz="2800" b="0" i="1" smtClean="0">
                              <a:latin typeface="Cambria Math" charset="0"/>
                            </a:rPr>
                            <m:t>𝑖</m:t>
                          </m:r>
                        </m:sub>
                        <m:sup>
                          <m:r>
                            <a:rPr lang="en-US" altLang="ja-JP" sz="2800" b="0" i="1" smtClean="0">
                              <a:latin typeface="Cambria Math" charset="0"/>
                            </a:rPr>
                            <m:t>2</m:t>
                          </m:r>
                        </m:sup>
                      </m:sSubSup>
                      <m:r>
                        <a:rPr lang="mr-IN" altLang="ja-JP" sz="2800" i="1" smtClean="0">
                          <a:latin typeface="Cambria Math" charset="0"/>
                          <a:ea typeface="Cambria Math" charset="0"/>
                          <a:cs typeface="Cambria Math" charset="0"/>
                        </a:rPr>
                        <m:t>=</m:t>
                      </m:r>
                      <m:sSub>
                        <m:sSubPr>
                          <m:ctrlPr>
                            <a:rPr lang="en-US" altLang="ja-JP" sz="2800" i="1" smtClean="0">
                              <a:latin typeface="Cambria Math" panose="02040503050406030204" pitchFamily="18" charset="0"/>
                              <a:ea typeface="Cambria Math" charset="0"/>
                              <a:cs typeface="Cambria Math" charset="0"/>
                            </a:rPr>
                          </m:ctrlPr>
                        </m:sSubPr>
                        <m:e>
                          <m:r>
                            <a:rPr lang="en-US" altLang="ja-JP" sz="2800" b="0" i="1" smtClean="0">
                              <a:latin typeface="Cambria Math" charset="0"/>
                              <a:ea typeface="Cambria Math" charset="0"/>
                              <a:cs typeface="Cambria Math" charset="0"/>
                            </a:rPr>
                            <m:t>h</m:t>
                          </m:r>
                        </m:e>
                        <m:sub>
                          <m:r>
                            <a:rPr lang="en-US" altLang="ja-JP" sz="2800" b="0" i="1" smtClean="0">
                              <a:latin typeface="Cambria Math" charset="0"/>
                              <a:ea typeface="Cambria Math" charset="0"/>
                              <a:cs typeface="Cambria Math" charset="0"/>
                            </a:rPr>
                            <m:t>𝑖</m:t>
                          </m:r>
                        </m:sub>
                      </m:sSub>
                      <m:sSup>
                        <m:sSupPr>
                          <m:ctrlPr>
                            <a:rPr lang="en-US" altLang="ja-JP" sz="2800" i="1" smtClean="0">
                              <a:latin typeface="Cambria Math" panose="02040503050406030204" pitchFamily="18" charset="0"/>
                              <a:ea typeface="Cambria Math" charset="0"/>
                              <a:cs typeface="Cambria Math" charset="0"/>
                            </a:rPr>
                          </m:ctrlPr>
                        </m:sSupPr>
                        <m:e>
                          <m:r>
                            <a:rPr lang="en-US" altLang="ja-JP" sz="2800" i="1" smtClean="0">
                              <a:latin typeface="Cambria Math" charset="0"/>
                              <a:ea typeface="Cambria Math" charset="0"/>
                              <a:cs typeface="Cambria Math" charset="0"/>
                            </a:rPr>
                            <m:t>𝜎</m:t>
                          </m:r>
                        </m:e>
                        <m:sup>
                          <m:r>
                            <a:rPr lang="en-US" altLang="ja-JP" sz="2800" b="0" i="1" smtClean="0">
                              <a:latin typeface="Cambria Math" charset="0"/>
                              <a:ea typeface="Cambria Math" charset="0"/>
                              <a:cs typeface="Cambria Math" charset="0"/>
                            </a:rPr>
                            <m:t>2</m:t>
                          </m:r>
                        </m:sup>
                      </m:sSup>
                    </m:oMath>
                  </m:oMathPara>
                </a14:m>
                <a:endParaRPr kumimoji="1" lang="en-US" altLang="ja-JP" sz="2800" dirty="0"/>
              </a:p>
              <a:p>
                <a:pPr marL="457200" lvl="1" indent="-457200">
                  <a:lnSpc>
                    <a:spcPct val="100000"/>
                  </a:lnSpc>
                </a:pPr>
                <a:r>
                  <a:rPr kumimoji="1" lang="ja-JP" altLang="en-US" sz="2800" dirty="0">
                    <a:latin typeface="+mn-ea"/>
                  </a:rPr>
                  <a:t>誤差項の分散が変数</a:t>
                </a:r>
                <a:r>
                  <a:rPr kumimoji="1" lang="en-US" altLang="ja-JP" sz="2800" i="1" dirty="0">
                    <a:latin typeface="Times New Roman" panose="02020603050405020304" pitchFamily="18" charset="0"/>
                    <a:cs typeface="Times New Roman" panose="02020603050405020304" pitchFamily="18" charset="0"/>
                  </a:rPr>
                  <a:t>h</a:t>
                </a:r>
                <a:r>
                  <a:rPr kumimoji="1" lang="ja-JP" altLang="en-US" sz="2800" dirty="0">
                    <a:latin typeface="+mn-ea"/>
                  </a:rPr>
                  <a:t>に比例</a:t>
                </a:r>
                <a:r>
                  <a:rPr kumimoji="1" lang="ja-JP" altLang="en-US" sz="2800" dirty="0">
                    <a:latin typeface="+mn-ea"/>
                    <a:sym typeface="Wingdings"/>
                  </a:rPr>
                  <a:t></a:t>
                </a:r>
                <a:r>
                  <a:rPr kumimoji="1" lang="en-US" altLang="ja-JP" sz="2800" dirty="0">
                    <a:latin typeface="+mn-ea"/>
                    <a:sym typeface="Wingdings"/>
                  </a:rPr>
                  <a:t> </a:t>
                </a:r>
                <a:r>
                  <a:rPr kumimoji="1" lang="ja-JP" altLang="en-US" sz="2800" dirty="0">
                    <a:latin typeface="+mn-ea"/>
                    <a:sym typeface="Wingdings"/>
                  </a:rPr>
                  <a:t>分散不均一性</a:t>
                </a:r>
                <a:endParaRPr kumimoji="1" lang="en-US" altLang="ja-JP" sz="2800" dirty="0">
                  <a:latin typeface="+mn-ea"/>
                  <a:sym typeface="Wingdings"/>
                </a:endParaRPr>
              </a:p>
              <a:p>
                <a:pPr marL="0" lvl="1" indent="0">
                  <a:lnSpc>
                    <a:spcPct val="100000"/>
                  </a:lnSpc>
                  <a:buNone/>
                </a:pPr>
                <a:r>
                  <a:rPr lang="ja-JP" altLang="en-US" sz="2800" dirty="0">
                    <a:latin typeface="+mn-ea"/>
                  </a:rPr>
                  <a:t>このとき次のように式変換すれば</a:t>
                </a:r>
                <a:endParaRPr lang="en-US" altLang="ja-JP" sz="2800" dirty="0">
                  <a:latin typeface="+mn-ea"/>
                </a:endParaRPr>
              </a:p>
              <a:p>
                <a:pPr marL="0" indent="0" algn="ctr">
                  <a:lnSpc>
                    <a:spcPct val="100000"/>
                  </a:lnSpc>
                  <a:buNone/>
                </a:pPr>
                <a14:m>
                  <m:oMath xmlns:m="http://schemas.openxmlformats.org/officeDocument/2006/math">
                    <m:f>
                      <m:fPr>
                        <m:ctrlPr>
                          <a:rPr lang="mr-IN" altLang="ja-JP" sz="2800" i="1" smtClean="0">
                            <a:latin typeface="Cambria Math" panose="02040503050406030204" pitchFamily="18" charset="0"/>
                          </a:rPr>
                        </m:ctrlPr>
                      </m:fPr>
                      <m:num>
                        <m:sSub>
                          <m:sSubPr>
                            <m:ctrlPr>
                              <a:rPr lang="en-US" altLang="ja-JP" sz="2800" i="1" smtClean="0">
                                <a:latin typeface="Cambria Math" panose="02040503050406030204" pitchFamily="18" charset="0"/>
                              </a:rPr>
                            </m:ctrlPr>
                          </m:sSubPr>
                          <m:e>
                            <m:r>
                              <a:rPr lang="en-US" altLang="ja-JP" sz="2800" b="0" i="1" smtClean="0">
                                <a:latin typeface="Cambria Math" charset="0"/>
                              </a:rPr>
                              <m:t>𝑦</m:t>
                            </m:r>
                          </m:e>
                          <m:sub>
                            <m:r>
                              <a:rPr lang="en-US" altLang="ja-JP" sz="2800" b="0" i="1" smtClean="0">
                                <a:latin typeface="Cambria Math" charset="0"/>
                              </a:rPr>
                              <m:t>𝑖</m:t>
                            </m:r>
                          </m:sub>
                        </m:sSub>
                      </m:num>
                      <m:den>
                        <m:rad>
                          <m:radPr>
                            <m:degHide m:val="on"/>
                            <m:ctrlPr>
                              <a:rPr lang="mr-IN" altLang="ja-JP" sz="2800" i="1" smtClean="0">
                                <a:latin typeface="Cambria Math" panose="02040503050406030204" pitchFamily="18" charset="0"/>
                              </a:rPr>
                            </m:ctrlPr>
                          </m:radPr>
                          <m:deg/>
                          <m:e>
                            <m:sSub>
                              <m:sSubPr>
                                <m:ctrlPr>
                                  <a:rPr lang="en-US" altLang="ja-JP" sz="2800" i="1" smtClean="0">
                                    <a:latin typeface="Cambria Math" panose="02040503050406030204" pitchFamily="18" charset="0"/>
                                  </a:rPr>
                                </m:ctrlPr>
                              </m:sSubPr>
                              <m:e>
                                <m:r>
                                  <a:rPr lang="en-US" altLang="ja-JP" sz="2800" b="0" i="1" smtClean="0">
                                    <a:latin typeface="Cambria Math" charset="0"/>
                                  </a:rPr>
                                  <m:t>h</m:t>
                                </m:r>
                              </m:e>
                              <m:sub>
                                <m:r>
                                  <a:rPr lang="en-US" altLang="ja-JP" sz="2800" b="0" i="1" smtClean="0">
                                    <a:latin typeface="Cambria Math" charset="0"/>
                                  </a:rPr>
                                  <m:t>𝑖</m:t>
                                </m:r>
                              </m:sub>
                            </m:sSub>
                          </m:e>
                        </m:rad>
                      </m:den>
                    </m:f>
                    <m:r>
                      <a:rPr lang="en-US" altLang="ja-JP" sz="2800" i="1">
                        <a:latin typeface="Cambria Math" charset="0"/>
                      </a:rPr>
                      <m:t>=</m:t>
                    </m:r>
                    <m:r>
                      <a:rPr lang="en-US" altLang="ja-JP" sz="2800" i="1" smtClean="0">
                        <a:latin typeface="Cambria Math" charset="0"/>
                        <a:ea typeface="Cambria Math" charset="0"/>
                        <a:cs typeface="Cambria Math" charset="0"/>
                      </a:rPr>
                      <m:t>𝛼</m:t>
                    </m:r>
                    <m:f>
                      <m:fPr>
                        <m:ctrlPr>
                          <a:rPr lang="mr-IN" altLang="ja-JP" sz="2800" i="1">
                            <a:latin typeface="Cambria Math" panose="02040503050406030204" pitchFamily="18" charset="0"/>
                          </a:rPr>
                        </m:ctrlPr>
                      </m:fPr>
                      <m:num>
                        <m:r>
                          <a:rPr lang="en-US" altLang="ja-JP" sz="2800" b="0" i="1" smtClean="0">
                            <a:latin typeface="Cambria Math" charset="0"/>
                            <a:ea typeface="Cambria Math" charset="0"/>
                            <a:cs typeface="Cambria Math" charset="0"/>
                          </a:rPr>
                          <m:t>1</m:t>
                        </m:r>
                      </m:num>
                      <m:den>
                        <m:rad>
                          <m:radPr>
                            <m:degHide m:val="on"/>
                            <m:ctrlPr>
                              <a:rPr lang="mr-IN" altLang="ja-JP" sz="2800" i="1">
                                <a:latin typeface="Cambria Math" panose="02040503050406030204" pitchFamily="18" charset="0"/>
                              </a:rPr>
                            </m:ctrlPr>
                          </m:radPr>
                          <m:deg/>
                          <m:e>
                            <m:sSub>
                              <m:sSubPr>
                                <m:ctrlPr>
                                  <a:rPr lang="en-US" altLang="ja-JP" sz="2800" i="1">
                                    <a:latin typeface="Cambria Math" panose="02040503050406030204" pitchFamily="18" charset="0"/>
                                  </a:rPr>
                                </m:ctrlPr>
                              </m:sSubPr>
                              <m:e>
                                <m:r>
                                  <a:rPr lang="en-US" altLang="ja-JP" sz="2800" i="1">
                                    <a:latin typeface="Cambria Math" charset="0"/>
                                  </a:rPr>
                                  <m:t>h</m:t>
                                </m:r>
                              </m:e>
                              <m:sub>
                                <m:r>
                                  <a:rPr lang="en-US" altLang="ja-JP" sz="2800" i="1">
                                    <a:latin typeface="Cambria Math" charset="0"/>
                                  </a:rPr>
                                  <m:t>𝑖</m:t>
                                </m:r>
                              </m:sub>
                            </m:sSub>
                          </m:e>
                        </m:rad>
                      </m:den>
                    </m:f>
                    <m:r>
                      <a:rPr lang="en-US" altLang="ja-JP" sz="2800" i="1">
                        <a:latin typeface="Cambria Math" charset="0"/>
                        <a:ea typeface="Cambria Math" charset="0"/>
                        <a:cs typeface="Cambria Math" charset="0"/>
                      </a:rPr>
                      <m:t>+</m:t>
                    </m:r>
                    <m:sSub>
                      <m:sSubPr>
                        <m:ctrlPr>
                          <a:rPr lang="en-US" altLang="ja-JP" sz="2800" i="1">
                            <a:latin typeface="Cambria Math" panose="02040503050406030204" pitchFamily="18" charset="0"/>
                            <a:ea typeface="Cambria Math" charset="0"/>
                            <a:cs typeface="Cambria Math" charset="0"/>
                          </a:rPr>
                        </m:ctrlPr>
                      </m:sSubPr>
                      <m:e>
                        <m:r>
                          <a:rPr lang="en-US" altLang="ja-JP" sz="2800" i="1">
                            <a:latin typeface="Cambria Math" charset="0"/>
                            <a:ea typeface="Cambria Math" charset="0"/>
                            <a:cs typeface="Cambria Math" charset="0"/>
                          </a:rPr>
                          <m:t>𝛽</m:t>
                        </m:r>
                      </m:e>
                      <m:sub>
                        <m:r>
                          <a:rPr lang="en-US" altLang="ja-JP" sz="2800" i="1">
                            <a:latin typeface="Cambria Math" charset="0"/>
                            <a:ea typeface="Cambria Math" charset="0"/>
                            <a:cs typeface="Cambria Math" charset="0"/>
                          </a:rPr>
                          <m:t>1</m:t>
                        </m:r>
                      </m:sub>
                    </m:sSub>
                    <m:f>
                      <m:fPr>
                        <m:ctrlPr>
                          <a:rPr lang="mr-IN" altLang="ja-JP" sz="2800" i="1">
                            <a:latin typeface="Cambria Math" panose="02040503050406030204" pitchFamily="18" charset="0"/>
                          </a:rPr>
                        </m:ctrlPr>
                      </m:fPr>
                      <m:num>
                        <m:sSub>
                          <m:sSubPr>
                            <m:ctrlPr>
                              <a:rPr lang="en-US" altLang="ja-JP" sz="2800" i="1">
                                <a:latin typeface="Cambria Math" panose="02040503050406030204" pitchFamily="18" charset="0"/>
                              </a:rPr>
                            </m:ctrlPr>
                          </m:sSubPr>
                          <m:e>
                            <m:r>
                              <a:rPr lang="en-US" altLang="ja-JP" sz="2800" b="0" i="1" smtClean="0">
                                <a:latin typeface="Cambria Math" charset="0"/>
                              </a:rPr>
                              <m:t>𝑥</m:t>
                            </m:r>
                          </m:e>
                          <m:sub>
                            <m:r>
                              <a:rPr lang="en-US" altLang="ja-JP" sz="2800" b="0" i="1" smtClean="0">
                                <a:latin typeface="Cambria Math" charset="0"/>
                              </a:rPr>
                              <m:t>1,</m:t>
                            </m:r>
                            <m:r>
                              <a:rPr lang="en-US" altLang="ja-JP" sz="2800" i="1">
                                <a:latin typeface="Cambria Math" charset="0"/>
                              </a:rPr>
                              <m:t>𝑖</m:t>
                            </m:r>
                          </m:sub>
                        </m:sSub>
                      </m:num>
                      <m:den>
                        <m:rad>
                          <m:radPr>
                            <m:degHide m:val="on"/>
                            <m:ctrlPr>
                              <a:rPr lang="mr-IN" altLang="ja-JP" sz="2800" i="1">
                                <a:latin typeface="Cambria Math" panose="02040503050406030204" pitchFamily="18" charset="0"/>
                              </a:rPr>
                            </m:ctrlPr>
                          </m:radPr>
                          <m:deg/>
                          <m:e>
                            <m:sSub>
                              <m:sSubPr>
                                <m:ctrlPr>
                                  <a:rPr lang="en-US" altLang="ja-JP" sz="2800" i="1">
                                    <a:latin typeface="Cambria Math" panose="02040503050406030204" pitchFamily="18" charset="0"/>
                                  </a:rPr>
                                </m:ctrlPr>
                              </m:sSubPr>
                              <m:e>
                                <m:r>
                                  <a:rPr lang="en-US" altLang="ja-JP" sz="2800" i="1">
                                    <a:latin typeface="Cambria Math" charset="0"/>
                                  </a:rPr>
                                  <m:t>h</m:t>
                                </m:r>
                              </m:e>
                              <m:sub>
                                <m:r>
                                  <a:rPr lang="en-US" altLang="ja-JP" sz="2800" i="1">
                                    <a:latin typeface="Cambria Math" charset="0"/>
                                  </a:rPr>
                                  <m:t>𝑖</m:t>
                                </m:r>
                              </m:sub>
                            </m:sSub>
                          </m:e>
                        </m:rad>
                      </m:den>
                    </m:f>
                    <m:r>
                      <a:rPr lang="en-US" altLang="ja-JP" sz="2800" i="1">
                        <a:latin typeface="Cambria Math" charset="0"/>
                        <a:ea typeface="Cambria Math" charset="0"/>
                        <a:cs typeface="Cambria Math" charset="0"/>
                      </a:rPr>
                      <m:t>+⋯</m:t>
                    </m:r>
                    <m:r>
                      <a:rPr lang="en-US" altLang="ja-JP" sz="2800" b="1" i="1">
                        <a:latin typeface="Cambria Math" charset="0"/>
                        <a:ea typeface="Cambria Math" charset="0"/>
                        <a:cs typeface="Cambria Math" charset="0"/>
                      </a:rPr>
                      <m:t>+</m:t>
                    </m:r>
                    <m:sSub>
                      <m:sSubPr>
                        <m:ctrlPr>
                          <a:rPr lang="en-US" altLang="ja-JP" sz="2800" i="1">
                            <a:latin typeface="Cambria Math" panose="02040503050406030204" pitchFamily="18" charset="0"/>
                            <a:ea typeface="Cambria Math" charset="0"/>
                            <a:cs typeface="Cambria Math" charset="0"/>
                          </a:rPr>
                        </m:ctrlPr>
                      </m:sSubPr>
                      <m:e>
                        <m:r>
                          <a:rPr lang="en-US" altLang="ja-JP" sz="2800" i="1">
                            <a:latin typeface="Cambria Math" charset="0"/>
                            <a:ea typeface="Cambria Math" charset="0"/>
                            <a:cs typeface="Cambria Math" charset="0"/>
                          </a:rPr>
                          <m:t>𝛽</m:t>
                        </m:r>
                      </m:e>
                      <m:sub>
                        <m:r>
                          <a:rPr lang="en-US" altLang="ja-JP" sz="2800" b="0" i="1" smtClean="0">
                            <a:latin typeface="Cambria Math" charset="0"/>
                            <a:ea typeface="Cambria Math" charset="0"/>
                            <a:cs typeface="Cambria Math" charset="0"/>
                          </a:rPr>
                          <m:t>𝑘</m:t>
                        </m:r>
                      </m:sub>
                    </m:sSub>
                    <m:f>
                      <m:fPr>
                        <m:ctrlPr>
                          <a:rPr lang="mr-IN" altLang="ja-JP" sz="2800" i="1">
                            <a:latin typeface="Cambria Math" panose="02040503050406030204" pitchFamily="18" charset="0"/>
                          </a:rPr>
                        </m:ctrlPr>
                      </m:fPr>
                      <m:num>
                        <m:sSub>
                          <m:sSubPr>
                            <m:ctrlPr>
                              <a:rPr lang="en-US" altLang="ja-JP" sz="2800" i="1">
                                <a:latin typeface="Cambria Math" panose="02040503050406030204" pitchFamily="18" charset="0"/>
                              </a:rPr>
                            </m:ctrlPr>
                          </m:sSubPr>
                          <m:e>
                            <m:r>
                              <a:rPr lang="en-US" altLang="ja-JP" sz="2800" i="1">
                                <a:latin typeface="Cambria Math" charset="0"/>
                              </a:rPr>
                              <m:t>𝑥</m:t>
                            </m:r>
                          </m:e>
                          <m:sub>
                            <m:r>
                              <a:rPr lang="en-US" altLang="ja-JP" sz="2800" b="0" i="1" smtClean="0">
                                <a:latin typeface="Cambria Math" charset="0"/>
                              </a:rPr>
                              <m:t>𝑘</m:t>
                            </m:r>
                            <m:r>
                              <a:rPr lang="en-US" altLang="ja-JP" sz="2800" i="1">
                                <a:latin typeface="Cambria Math" charset="0"/>
                              </a:rPr>
                              <m:t>,</m:t>
                            </m:r>
                            <m:r>
                              <a:rPr lang="en-US" altLang="ja-JP" sz="2800" i="1">
                                <a:latin typeface="Cambria Math" charset="0"/>
                              </a:rPr>
                              <m:t>𝑖</m:t>
                            </m:r>
                          </m:sub>
                        </m:sSub>
                      </m:num>
                      <m:den>
                        <m:rad>
                          <m:radPr>
                            <m:degHide m:val="on"/>
                            <m:ctrlPr>
                              <a:rPr lang="mr-IN" altLang="ja-JP" sz="2800" i="1">
                                <a:latin typeface="Cambria Math" panose="02040503050406030204" pitchFamily="18" charset="0"/>
                              </a:rPr>
                            </m:ctrlPr>
                          </m:radPr>
                          <m:deg/>
                          <m:e>
                            <m:sSub>
                              <m:sSubPr>
                                <m:ctrlPr>
                                  <a:rPr lang="en-US" altLang="ja-JP" sz="2800" i="1">
                                    <a:latin typeface="Cambria Math" panose="02040503050406030204" pitchFamily="18" charset="0"/>
                                  </a:rPr>
                                </m:ctrlPr>
                              </m:sSubPr>
                              <m:e>
                                <m:r>
                                  <a:rPr lang="en-US" altLang="ja-JP" sz="2800" i="1">
                                    <a:latin typeface="Cambria Math" charset="0"/>
                                  </a:rPr>
                                  <m:t>h</m:t>
                                </m:r>
                              </m:e>
                              <m:sub>
                                <m:r>
                                  <a:rPr lang="en-US" altLang="ja-JP" sz="2800" i="1">
                                    <a:latin typeface="Cambria Math" charset="0"/>
                                  </a:rPr>
                                  <m:t>𝑖</m:t>
                                </m:r>
                              </m:sub>
                            </m:sSub>
                          </m:e>
                        </m:rad>
                      </m:den>
                    </m:f>
                    <m:r>
                      <a:rPr lang="en-US" altLang="ja-JP" sz="2800" b="0" i="1" smtClean="0">
                        <a:latin typeface="Cambria Math" charset="0"/>
                      </a:rPr>
                      <m:t>+</m:t>
                    </m:r>
                    <m:f>
                      <m:fPr>
                        <m:ctrlPr>
                          <a:rPr lang="mr-IN" altLang="ja-JP" sz="2800" b="0" i="1" smtClean="0">
                            <a:latin typeface="Cambria Math" panose="02040503050406030204" pitchFamily="18" charset="0"/>
                          </a:rPr>
                        </m:ctrlPr>
                      </m:fPr>
                      <m:num>
                        <m:sSub>
                          <m:sSubPr>
                            <m:ctrlPr>
                              <a:rPr lang="en-US" altLang="ja-JP" sz="2800" b="0" i="1" smtClean="0">
                                <a:latin typeface="Cambria Math" panose="02040503050406030204" pitchFamily="18" charset="0"/>
                              </a:rPr>
                            </m:ctrlPr>
                          </m:sSubPr>
                          <m:e>
                            <m:r>
                              <a:rPr lang="en-US" altLang="ja-JP" sz="2800" b="0" i="1" smtClean="0">
                                <a:latin typeface="Cambria Math" charset="0"/>
                              </a:rPr>
                              <m:t>𝑢</m:t>
                            </m:r>
                          </m:e>
                          <m:sub>
                            <m:r>
                              <a:rPr lang="en-US" altLang="ja-JP" sz="2800" b="0" i="1" smtClean="0">
                                <a:latin typeface="Cambria Math" charset="0"/>
                              </a:rPr>
                              <m:t>𝑖</m:t>
                            </m:r>
                          </m:sub>
                        </m:sSub>
                      </m:num>
                      <m:den>
                        <m:rad>
                          <m:radPr>
                            <m:degHide m:val="on"/>
                            <m:ctrlPr>
                              <a:rPr lang="mr-IN" altLang="ja-JP" sz="2800" i="1">
                                <a:latin typeface="Cambria Math" panose="02040503050406030204" pitchFamily="18" charset="0"/>
                              </a:rPr>
                            </m:ctrlPr>
                          </m:radPr>
                          <m:deg/>
                          <m:e>
                            <m:sSub>
                              <m:sSubPr>
                                <m:ctrlPr>
                                  <a:rPr lang="en-US" altLang="ja-JP" sz="2800" i="1">
                                    <a:latin typeface="Cambria Math" panose="02040503050406030204" pitchFamily="18" charset="0"/>
                                  </a:rPr>
                                </m:ctrlPr>
                              </m:sSubPr>
                              <m:e>
                                <m:r>
                                  <a:rPr lang="en-US" altLang="ja-JP" sz="2800" i="1">
                                    <a:latin typeface="Cambria Math" charset="0"/>
                                  </a:rPr>
                                  <m:t>h</m:t>
                                </m:r>
                              </m:e>
                              <m:sub>
                                <m:r>
                                  <a:rPr lang="en-US" altLang="ja-JP" sz="2800" i="1">
                                    <a:latin typeface="Cambria Math" charset="0"/>
                                  </a:rPr>
                                  <m:t>𝑖</m:t>
                                </m:r>
                              </m:sub>
                            </m:sSub>
                          </m:e>
                        </m:rad>
                      </m:den>
                    </m:f>
                  </m:oMath>
                </a14:m>
                <a:r>
                  <a:rPr kumimoji="1" lang="en-US" altLang="ja-JP" sz="2800" dirty="0"/>
                  <a:t> </a:t>
                </a:r>
              </a:p>
              <a:p>
                <a:pPr marL="0" indent="0">
                  <a:lnSpc>
                    <a:spcPct val="100000"/>
                  </a:lnSpc>
                  <a:buNone/>
                </a:pPr>
                <a:endParaRPr kumimoji="1" lang="en-US" altLang="ja-JP" sz="2800" dirty="0"/>
              </a:p>
              <a:p>
                <a:pPr marL="0" indent="0" algn="ctr">
                  <a:lnSpc>
                    <a:spcPct val="100000"/>
                  </a:lnSpc>
                  <a:buNone/>
                </a:pPr>
                <a:r>
                  <a:rPr lang="ja-JP" altLang="en-US" sz="2800" dirty="0"/>
                  <a:t>　　</a:t>
                </a:r>
                <a14:m>
                  <m:oMath xmlns:m="http://schemas.openxmlformats.org/officeDocument/2006/math">
                    <m:r>
                      <m:rPr>
                        <m:nor/>
                      </m:rPr>
                      <a:rPr lang="en-US" altLang="ja-JP" sz="2800" b="0" i="0" smtClean="0">
                        <a:latin typeface="Cambria Math" charset="0"/>
                      </a:rPr>
                      <m:t>var</m:t>
                    </m:r>
                    <m:d>
                      <m:dPr>
                        <m:ctrlPr>
                          <a:rPr lang="mr-IN" altLang="ja-JP" sz="2800" b="0" i="1" smtClean="0">
                            <a:latin typeface="Cambria Math" panose="02040503050406030204" pitchFamily="18" charset="0"/>
                          </a:rPr>
                        </m:ctrlPr>
                      </m:dPr>
                      <m:e>
                        <m:f>
                          <m:fPr>
                            <m:ctrlPr>
                              <a:rPr lang="mr-IN" altLang="ja-JP" sz="2800" b="0" i="1" smtClean="0">
                                <a:latin typeface="Cambria Math" panose="02040503050406030204" pitchFamily="18" charset="0"/>
                              </a:rPr>
                            </m:ctrlPr>
                          </m:fPr>
                          <m:num>
                            <m:sSub>
                              <m:sSubPr>
                                <m:ctrlPr>
                                  <a:rPr lang="en-US" altLang="ja-JP" sz="2800" b="0" i="1" smtClean="0">
                                    <a:latin typeface="Cambria Math" panose="02040503050406030204" pitchFamily="18" charset="0"/>
                                  </a:rPr>
                                </m:ctrlPr>
                              </m:sSubPr>
                              <m:e>
                                <m:r>
                                  <a:rPr lang="en-US" altLang="ja-JP" sz="2800" b="0" i="1" smtClean="0">
                                    <a:latin typeface="Cambria Math" charset="0"/>
                                  </a:rPr>
                                  <m:t>𝑢</m:t>
                                </m:r>
                              </m:e>
                              <m:sub>
                                <m:r>
                                  <a:rPr lang="en-US" altLang="ja-JP" sz="2800" b="0" i="1" smtClean="0">
                                    <a:latin typeface="Cambria Math" charset="0"/>
                                  </a:rPr>
                                  <m:t>𝑖</m:t>
                                </m:r>
                              </m:sub>
                            </m:sSub>
                          </m:num>
                          <m:den>
                            <m:rad>
                              <m:radPr>
                                <m:degHide m:val="on"/>
                                <m:ctrlPr>
                                  <a:rPr lang="mr-IN" altLang="ja-JP" sz="2800" b="0" i="1" smtClean="0">
                                    <a:latin typeface="Cambria Math" panose="02040503050406030204" pitchFamily="18" charset="0"/>
                                  </a:rPr>
                                </m:ctrlPr>
                              </m:radPr>
                              <m:deg/>
                              <m:e>
                                <m:sSub>
                                  <m:sSubPr>
                                    <m:ctrlPr>
                                      <a:rPr lang="en-US" altLang="ja-JP" sz="2800" b="0" i="1" smtClean="0">
                                        <a:latin typeface="Cambria Math" panose="02040503050406030204" pitchFamily="18" charset="0"/>
                                      </a:rPr>
                                    </m:ctrlPr>
                                  </m:sSubPr>
                                  <m:e>
                                    <m:r>
                                      <a:rPr lang="en-US" altLang="ja-JP" sz="2800" b="0" i="1" smtClean="0">
                                        <a:latin typeface="Cambria Math" charset="0"/>
                                      </a:rPr>
                                      <m:t>h</m:t>
                                    </m:r>
                                  </m:e>
                                  <m:sub>
                                    <m:r>
                                      <a:rPr lang="en-US" altLang="ja-JP" sz="2800" b="0" i="1" smtClean="0">
                                        <a:latin typeface="Cambria Math" charset="0"/>
                                      </a:rPr>
                                      <m:t>𝑖</m:t>
                                    </m:r>
                                  </m:sub>
                                </m:sSub>
                              </m:e>
                            </m:rad>
                          </m:den>
                        </m:f>
                      </m:e>
                    </m:d>
                    <m:r>
                      <a:rPr lang="mr-IN" altLang="ja-JP" sz="2800" b="0" i="1" smtClean="0">
                        <a:latin typeface="Cambria Math" charset="0"/>
                        <a:ea typeface="Cambria Math" charset="0"/>
                        <a:cs typeface="Cambria Math" charset="0"/>
                      </a:rPr>
                      <m:t>=</m:t>
                    </m:r>
                    <m:sSup>
                      <m:sSupPr>
                        <m:ctrlPr>
                          <a:rPr lang="mr-IN" altLang="ja-JP" sz="2800" b="0" i="1" smtClean="0">
                            <a:latin typeface="Cambria Math" panose="02040503050406030204" pitchFamily="18" charset="0"/>
                            <a:ea typeface="Cambria Math" charset="0"/>
                            <a:cs typeface="Cambria Math" charset="0"/>
                          </a:rPr>
                        </m:ctrlPr>
                      </m:sSupPr>
                      <m:e>
                        <m:r>
                          <a:rPr lang="mr-IN" altLang="ja-JP" sz="2800" b="0" i="1" smtClean="0">
                            <a:latin typeface="Cambria Math" charset="0"/>
                            <a:ea typeface="Cambria Math" charset="0"/>
                            <a:cs typeface="Cambria Math" charset="0"/>
                          </a:rPr>
                          <m:t>𝜎</m:t>
                        </m:r>
                      </m:e>
                      <m:sup>
                        <m:r>
                          <a:rPr lang="en-US" altLang="ja-JP" sz="2800" b="0" i="1" smtClean="0">
                            <a:latin typeface="Cambria Math" charset="0"/>
                            <a:ea typeface="Cambria Math" charset="0"/>
                            <a:cs typeface="Cambria Math" charset="0"/>
                          </a:rPr>
                          <m:t>2</m:t>
                        </m:r>
                      </m:sup>
                    </m:sSup>
                  </m:oMath>
                </a14:m>
                <a:r>
                  <a:rPr kumimoji="1" lang="en-US" altLang="ja-JP" sz="2800" dirty="0"/>
                  <a:t> </a:t>
                </a:r>
                <a:r>
                  <a:rPr kumimoji="1" lang="en-US" altLang="ja-JP" sz="2800" dirty="0">
                    <a:sym typeface="Wingdings"/>
                  </a:rPr>
                  <a:t> </a:t>
                </a:r>
                <a:r>
                  <a:rPr kumimoji="1" lang="ja-JP" altLang="en-US" sz="2800" dirty="0">
                    <a:sym typeface="Wingdings"/>
                  </a:rPr>
                  <a:t>分散は均一</a:t>
                </a:r>
                <a:r>
                  <a:rPr kumimoji="1" lang="en-US" altLang="ja-JP" sz="2800" dirty="0"/>
                  <a:t> </a:t>
                </a:r>
                <a:endParaRPr kumimoji="1" lang="ja-JP" altLang="en-US" sz="2800" dirty="0"/>
              </a:p>
            </p:txBody>
          </p:sp>
        </mc:Choice>
        <mc:Fallback>
          <p:sp>
            <p:nvSpPr>
              <p:cNvPr id="3" name="テキスト プレースホルダー 2"/>
              <p:cNvSpPr>
                <a:spLocks noGrp="1" noRot="1" noChangeAspect="1" noMove="1" noResize="1" noEditPoints="1" noAdjustHandles="1" noChangeArrowheads="1" noChangeShapeType="1" noTextEdit="1"/>
              </p:cNvSpPr>
              <p:nvPr>
                <p:ph type="body" sz="half" idx="1"/>
              </p:nvPr>
            </p:nvSpPr>
            <p:spPr>
              <a:xfrm>
                <a:off x="457200" y="1417638"/>
                <a:ext cx="8363272" cy="4603650"/>
              </a:xfrm>
              <a:blipFill>
                <a:blip r:embed="rId2"/>
                <a:stretch>
                  <a:fillRect l="-1458" t="-132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902287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Weighted Least Square (2)</a:t>
            </a:r>
            <a:endParaRPr kumimoji="1" lang="ja-JP" altLang="en-US" dirty="0"/>
          </a:p>
        </p:txBody>
      </p:sp>
      <mc:AlternateContent xmlns:mc="http://schemas.openxmlformats.org/markup-compatibility/2006" xmlns:a14="http://schemas.microsoft.com/office/drawing/2010/main">
        <mc:Choice Requires="a14">
          <p:sp>
            <p:nvSpPr>
              <p:cNvPr id="3" name="テキスト プレースホルダー 2"/>
              <p:cNvSpPr>
                <a:spLocks noGrp="1"/>
              </p:cNvSpPr>
              <p:nvPr>
                <p:ph type="body" sz="half" idx="1"/>
              </p:nvPr>
            </p:nvSpPr>
            <p:spPr>
              <a:xfrm>
                <a:off x="457200" y="1417638"/>
                <a:ext cx="8229600" cy="4963690"/>
              </a:xfrm>
            </p:spPr>
            <p:txBody>
              <a:bodyPr/>
              <a:lstStyle/>
              <a:p>
                <a:r>
                  <a:rPr kumimoji="1" lang="ja-JP" altLang="en-US" sz="2400" dirty="0"/>
                  <a:t>前ページの</a:t>
                </a:r>
                <a:r>
                  <a:rPr kumimoji="1" lang="en-US" altLang="ja-JP" sz="2400" dirty="0"/>
                  <a:t>2</a:t>
                </a:r>
                <a:r>
                  <a:rPr kumimoji="1" lang="ja-JP" altLang="en-US" sz="2400" dirty="0"/>
                  <a:t>番めの式をもとに係数を推定</a:t>
                </a:r>
                <a:endParaRPr kumimoji="1" lang="en-US" altLang="ja-JP" sz="2400" dirty="0"/>
              </a:p>
              <a:p>
                <a:pPr marL="0" indent="0">
                  <a:buNone/>
                </a:pPr>
                <a:r>
                  <a:rPr kumimoji="1" lang="ja-JP" altLang="en-US" sz="2400" dirty="0">
                    <a:sym typeface="Wingdings"/>
                  </a:rPr>
                  <a:t>次の式の最小化</a:t>
                </a:r>
                <a:endParaRPr kumimoji="1" lang="en-US" altLang="ja-JP" sz="2400" dirty="0">
                  <a:sym typeface="Wingdings"/>
                </a:endParaRPr>
              </a:p>
              <a:p>
                <a:pPr marL="0" indent="0">
                  <a:buNone/>
                </a:pPr>
                <a:endParaRPr kumimoji="1" lang="en-US" altLang="ja-JP" dirty="0"/>
              </a:p>
              <a:p>
                <a:pPr marL="0" indent="0">
                  <a:lnSpc>
                    <a:spcPct val="100000"/>
                  </a:lnSpc>
                  <a:buNone/>
                </a:pPr>
                <a14:m>
                  <m:oMathPara xmlns:m="http://schemas.openxmlformats.org/officeDocument/2006/math">
                    <m:oMathParaPr>
                      <m:jc m:val="centerGroup"/>
                    </m:oMathParaPr>
                    <m:oMath xmlns:m="http://schemas.openxmlformats.org/officeDocument/2006/math">
                      <m:nary>
                        <m:naryPr>
                          <m:chr m:val="∑"/>
                          <m:limLoc m:val="subSup"/>
                          <m:ctrlPr>
                            <a:rPr kumimoji="1" lang="is-IS" altLang="ja-JP" sz="2400" i="1" smtClean="0">
                              <a:latin typeface="Cambria Math" panose="02040503050406030204" pitchFamily="18" charset="0"/>
                            </a:rPr>
                          </m:ctrlPr>
                        </m:naryPr>
                        <m:sub>
                          <m:r>
                            <m:rPr>
                              <m:brk m:alnAt="25"/>
                            </m:rPr>
                            <a:rPr kumimoji="1" lang="en-US" altLang="ja-JP" sz="2400" b="0" i="1" smtClean="0">
                              <a:latin typeface="Cambria Math" charset="0"/>
                            </a:rPr>
                            <m:t>𝑖</m:t>
                          </m:r>
                          <m:r>
                            <a:rPr kumimoji="1" lang="en-US" altLang="ja-JP" sz="2400" b="0" i="1" smtClean="0">
                              <a:latin typeface="Cambria Math" charset="0"/>
                            </a:rPr>
                            <m:t>=1</m:t>
                          </m:r>
                        </m:sub>
                        <m:sup>
                          <m:r>
                            <a:rPr kumimoji="1" lang="en-US" altLang="ja-JP" sz="2400" b="0" i="1" smtClean="0">
                              <a:latin typeface="Cambria Math" charset="0"/>
                            </a:rPr>
                            <m:t>𝑛</m:t>
                          </m:r>
                        </m:sup>
                        <m:e>
                          <m:sSup>
                            <m:sSupPr>
                              <m:ctrlPr>
                                <a:rPr kumimoji="1" lang="is-IS" altLang="ja-JP" sz="2400" i="1" smtClean="0">
                                  <a:latin typeface="Cambria Math" panose="02040503050406030204" pitchFamily="18" charset="0"/>
                                </a:rPr>
                              </m:ctrlPr>
                            </m:sSupPr>
                            <m:e>
                              <m:d>
                                <m:dPr>
                                  <m:begChr m:val="["/>
                                  <m:endChr m:val="]"/>
                                  <m:ctrlPr>
                                    <a:rPr kumimoji="1" lang="mr-IN" altLang="ja-JP" sz="2400" i="1" smtClean="0">
                                      <a:latin typeface="Cambria Math" panose="02040503050406030204" pitchFamily="18" charset="0"/>
                                    </a:rPr>
                                  </m:ctrlPr>
                                </m:dPr>
                                <m:e>
                                  <m:f>
                                    <m:fPr>
                                      <m:ctrlPr>
                                        <a:rPr lang="mr-IN" altLang="ja-JP" sz="2400" i="1">
                                          <a:latin typeface="Cambria Math" panose="02040503050406030204" pitchFamily="18" charset="0"/>
                                        </a:rPr>
                                      </m:ctrlPr>
                                    </m:fPr>
                                    <m:num>
                                      <m:sSub>
                                        <m:sSubPr>
                                          <m:ctrlPr>
                                            <a:rPr lang="en-US" altLang="ja-JP" sz="2400" i="1">
                                              <a:latin typeface="Cambria Math" panose="02040503050406030204" pitchFamily="18" charset="0"/>
                                            </a:rPr>
                                          </m:ctrlPr>
                                        </m:sSubPr>
                                        <m:e>
                                          <m:r>
                                            <a:rPr lang="en-US" altLang="ja-JP" sz="2400" i="1">
                                              <a:latin typeface="Cambria Math" charset="0"/>
                                            </a:rPr>
                                            <m:t>𝑦</m:t>
                                          </m:r>
                                        </m:e>
                                        <m:sub>
                                          <m:r>
                                            <a:rPr lang="en-US" altLang="ja-JP" sz="2400" i="1">
                                              <a:latin typeface="Cambria Math" charset="0"/>
                                            </a:rPr>
                                            <m:t>𝑖</m:t>
                                          </m:r>
                                        </m:sub>
                                      </m:sSub>
                                    </m:num>
                                    <m:den>
                                      <m:rad>
                                        <m:radPr>
                                          <m:degHide m:val="on"/>
                                          <m:ctrlPr>
                                            <a:rPr lang="mr-IN" altLang="ja-JP" sz="2400" i="1">
                                              <a:latin typeface="Cambria Math" panose="02040503050406030204" pitchFamily="18" charset="0"/>
                                            </a:rPr>
                                          </m:ctrlPr>
                                        </m:radPr>
                                        <m:deg/>
                                        <m:e>
                                          <m:sSub>
                                            <m:sSubPr>
                                              <m:ctrlPr>
                                                <a:rPr lang="en-US" altLang="ja-JP" sz="2400" i="1">
                                                  <a:latin typeface="Cambria Math" panose="02040503050406030204" pitchFamily="18" charset="0"/>
                                                </a:rPr>
                                              </m:ctrlPr>
                                            </m:sSubPr>
                                            <m:e>
                                              <m:r>
                                                <a:rPr lang="en-US" altLang="ja-JP" sz="2400" i="1">
                                                  <a:latin typeface="Cambria Math" charset="0"/>
                                                </a:rPr>
                                                <m:t>h</m:t>
                                              </m:r>
                                            </m:e>
                                            <m:sub>
                                              <m:r>
                                                <a:rPr lang="en-US" altLang="ja-JP" sz="2400" i="1">
                                                  <a:latin typeface="Cambria Math" charset="0"/>
                                                </a:rPr>
                                                <m:t>𝑖</m:t>
                                              </m:r>
                                            </m:sub>
                                          </m:sSub>
                                        </m:e>
                                      </m:rad>
                                    </m:den>
                                  </m:f>
                                  <m:r>
                                    <a:rPr lang="en-US" altLang="ja-JP" sz="2400" b="0" i="1" smtClean="0">
                                      <a:latin typeface="Cambria Math" charset="0"/>
                                    </a:rPr>
                                    <m:t>−</m:t>
                                  </m:r>
                                  <m:r>
                                    <a:rPr lang="en-US" altLang="ja-JP" sz="2400" b="0" i="1" smtClean="0">
                                      <a:latin typeface="Cambria Math" charset="0"/>
                                      <a:ea typeface="Cambria Math" charset="0"/>
                                      <a:cs typeface="Cambria Math" charset="0"/>
                                    </a:rPr>
                                    <m:t>𝑎</m:t>
                                  </m:r>
                                  <m:f>
                                    <m:fPr>
                                      <m:ctrlPr>
                                        <a:rPr lang="mr-IN" altLang="ja-JP" sz="2400" i="1">
                                          <a:latin typeface="Cambria Math" panose="02040503050406030204" pitchFamily="18" charset="0"/>
                                        </a:rPr>
                                      </m:ctrlPr>
                                    </m:fPr>
                                    <m:num>
                                      <m:r>
                                        <a:rPr lang="en-US" altLang="ja-JP" sz="2400" i="1">
                                          <a:latin typeface="Cambria Math" charset="0"/>
                                          <a:ea typeface="Cambria Math" charset="0"/>
                                          <a:cs typeface="Cambria Math" charset="0"/>
                                        </a:rPr>
                                        <m:t>1</m:t>
                                      </m:r>
                                    </m:num>
                                    <m:den>
                                      <m:rad>
                                        <m:radPr>
                                          <m:degHide m:val="on"/>
                                          <m:ctrlPr>
                                            <a:rPr lang="mr-IN" altLang="ja-JP" sz="2400" i="1">
                                              <a:latin typeface="Cambria Math" panose="02040503050406030204" pitchFamily="18" charset="0"/>
                                            </a:rPr>
                                          </m:ctrlPr>
                                        </m:radPr>
                                        <m:deg/>
                                        <m:e>
                                          <m:sSub>
                                            <m:sSubPr>
                                              <m:ctrlPr>
                                                <a:rPr lang="en-US" altLang="ja-JP" sz="2400" i="1">
                                                  <a:latin typeface="Cambria Math" panose="02040503050406030204" pitchFamily="18" charset="0"/>
                                                </a:rPr>
                                              </m:ctrlPr>
                                            </m:sSubPr>
                                            <m:e>
                                              <m:r>
                                                <a:rPr lang="en-US" altLang="ja-JP" sz="2400" i="1">
                                                  <a:latin typeface="Cambria Math" charset="0"/>
                                                </a:rPr>
                                                <m:t>h</m:t>
                                              </m:r>
                                            </m:e>
                                            <m:sub>
                                              <m:r>
                                                <a:rPr lang="en-US" altLang="ja-JP" sz="2400" i="1">
                                                  <a:latin typeface="Cambria Math" charset="0"/>
                                                </a:rPr>
                                                <m:t>𝑖</m:t>
                                              </m:r>
                                            </m:sub>
                                          </m:sSub>
                                        </m:e>
                                      </m:rad>
                                    </m:den>
                                  </m:f>
                                  <m:r>
                                    <a:rPr lang="en-US" altLang="ja-JP" sz="2400" b="0" i="1" smtClean="0">
                                      <a:latin typeface="Cambria Math" charset="0"/>
                                    </a:rPr>
                                    <m:t>−</m:t>
                                  </m:r>
                                  <m:sSub>
                                    <m:sSubPr>
                                      <m:ctrlPr>
                                        <a:rPr lang="en-US" altLang="ja-JP" sz="2400" i="1">
                                          <a:latin typeface="Cambria Math" panose="02040503050406030204" pitchFamily="18" charset="0"/>
                                          <a:ea typeface="Cambria Math" charset="0"/>
                                          <a:cs typeface="Cambria Math" charset="0"/>
                                        </a:rPr>
                                      </m:ctrlPr>
                                    </m:sSubPr>
                                    <m:e>
                                      <m:r>
                                        <a:rPr lang="en-US" altLang="ja-JP" sz="2400" b="0" i="1" smtClean="0">
                                          <a:latin typeface="Cambria Math" charset="0"/>
                                          <a:ea typeface="Cambria Math" charset="0"/>
                                          <a:cs typeface="Cambria Math" charset="0"/>
                                        </a:rPr>
                                        <m:t>𝑏</m:t>
                                      </m:r>
                                    </m:e>
                                    <m:sub>
                                      <m:r>
                                        <a:rPr lang="en-US" altLang="ja-JP" sz="2400" i="1">
                                          <a:latin typeface="Cambria Math" charset="0"/>
                                          <a:ea typeface="Cambria Math" charset="0"/>
                                          <a:cs typeface="Cambria Math" charset="0"/>
                                        </a:rPr>
                                        <m:t>1</m:t>
                                      </m:r>
                                    </m:sub>
                                  </m:sSub>
                                  <m:f>
                                    <m:fPr>
                                      <m:ctrlPr>
                                        <a:rPr lang="mr-IN" altLang="ja-JP" sz="2400" i="1">
                                          <a:latin typeface="Cambria Math" panose="02040503050406030204" pitchFamily="18" charset="0"/>
                                        </a:rPr>
                                      </m:ctrlPr>
                                    </m:fPr>
                                    <m:num>
                                      <m:sSub>
                                        <m:sSubPr>
                                          <m:ctrlPr>
                                            <a:rPr lang="en-US" altLang="ja-JP" sz="2400" i="1">
                                              <a:latin typeface="Cambria Math" panose="02040503050406030204" pitchFamily="18" charset="0"/>
                                            </a:rPr>
                                          </m:ctrlPr>
                                        </m:sSubPr>
                                        <m:e>
                                          <m:r>
                                            <a:rPr lang="en-US" altLang="ja-JP" sz="2400" i="1">
                                              <a:latin typeface="Cambria Math" charset="0"/>
                                            </a:rPr>
                                            <m:t>𝑥</m:t>
                                          </m:r>
                                        </m:e>
                                        <m:sub>
                                          <m:r>
                                            <a:rPr lang="en-US" altLang="ja-JP" sz="2400" i="1">
                                              <a:latin typeface="Cambria Math" charset="0"/>
                                            </a:rPr>
                                            <m:t>1,</m:t>
                                          </m:r>
                                          <m:r>
                                            <a:rPr lang="en-US" altLang="ja-JP" sz="2400" i="1">
                                              <a:latin typeface="Cambria Math" charset="0"/>
                                            </a:rPr>
                                            <m:t>𝑖</m:t>
                                          </m:r>
                                        </m:sub>
                                      </m:sSub>
                                    </m:num>
                                    <m:den>
                                      <m:rad>
                                        <m:radPr>
                                          <m:degHide m:val="on"/>
                                          <m:ctrlPr>
                                            <a:rPr lang="mr-IN" altLang="ja-JP" sz="2400" i="1">
                                              <a:latin typeface="Cambria Math" panose="02040503050406030204" pitchFamily="18" charset="0"/>
                                            </a:rPr>
                                          </m:ctrlPr>
                                        </m:radPr>
                                        <m:deg/>
                                        <m:e>
                                          <m:sSub>
                                            <m:sSubPr>
                                              <m:ctrlPr>
                                                <a:rPr lang="en-US" altLang="ja-JP" sz="2400" i="1">
                                                  <a:latin typeface="Cambria Math" panose="02040503050406030204" pitchFamily="18" charset="0"/>
                                                </a:rPr>
                                              </m:ctrlPr>
                                            </m:sSubPr>
                                            <m:e>
                                              <m:r>
                                                <a:rPr lang="en-US" altLang="ja-JP" sz="2400" i="1">
                                                  <a:latin typeface="Cambria Math" charset="0"/>
                                                </a:rPr>
                                                <m:t>h</m:t>
                                              </m:r>
                                            </m:e>
                                            <m:sub>
                                              <m:r>
                                                <a:rPr lang="en-US" altLang="ja-JP" sz="2400" i="1">
                                                  <a:latin typeface="Cambria Math" charset="0"/>
                                                </a:rPr>
                                                <m:t>𝑖</m:t>
                                              </m:r>
                                            </m:sub>
                                          </m:sSub>
                                        </m:e>
                                      </m:rad>
                                    </m:den>
                                  </m:f>
                                  <m:r>
                                    <a:rPr lang="en-US" altLang="ja-JP" sz="2400" b="0" i="1" smtClean="0">
                                      <a:latin typeface="Cambria Math" charset="0"/>
                                    </a:rPr>
                                    <m:t>−</m:t>
                                  </m:r>
                                  <m:r>
                                    <a:rPr lang="en-US" altLang="ja-JP" sz="2400" i="1">
                                      <a:latin typeface="Cambria Math" charset="0"/>
                                      <a:ea typeface="Cambria Math" charset="0"/>
                                      <a:cs typeface="Cambria Math" charset="0"/>
                                    </a:rPr>
                                    <m:t>⋯</m:t>
                                  </m:r>
                                  <m:r>
                                    <a:rPr lang="en-US" altLang="ja-JP" sz="2400" b="1" i="1" smtClean="0">
                                      <a:latin typeface="Cambria Math" charset="0"/>
                                      <a:ea typeface="Cambria Math" charset="0"/>
                                      <a:cs typeface="Cambria Math" charset="0"/>
                                    </a:rPr>
                                    <m:t>−</m:t>
                                  </m:r>
                                  <m:sSub>
                                    <m:sSubPr>
                                      <m:ctrlPr>
                                        <a:rPr lang="en-US" altLang="ja-JP" sz="2400" i="1">
                                          <a:latin typeface="Cambria Math" panose="02040503050406030204" pitchFamily="18" charset="0"/>
                                          <a:ea typeface="Cambria Math" charset="0"/>
                                          <a:cs typeface="Cambria Math" charset="0"/>
                                        </a:rPr>
                                      </m:ctrlPr>
                                    </m:sSubPr>
                                    <m:e>
                                      <m:r>
                                        <a:rPr lang="en-US" altLang="ja-JP" sz="2400" b="0" i="1" smtClean="0">
                                          <a:latin typeface="Cambria Math" charset="0"/>
                                          <a:ea typeface="Cambria Math" charset="0"/>
                                          <a:cs typeface="Cambria Math" charset="0"/>
                                        </a:rPr>
                                        <m:t>𝑏</m:t>
                                      </m:r>
                                    </m:e>
                                    <m:sub>
                                      <m:r>
                                        <a:rPr lang="en-US" altLang="ja-JP" sz="2400" i="1">
                                          <a:latin typeface="Cambria Math" charset="0"/>
                                          <a:ea typeface="Cambria Math" charset="0"/>
                                          <a:cs typeface="Cambria Math" charset="0"/>
                                        </a:rPr>
                                        <m:t>𝑘</m:t>
                                      </m:r>
                                    </m:sub>
                                  </m:sSub>
                                  <m:f>
                                    <m:fPr>
                                      <m:ctrlPr>
                                        <a:rPr lang="mr-IN" altLang="ja-JP" sz="2400" i="1">
                                          <a:latin typeface="Cambria Math" panose="02040503050406030204" pitchFamily="18" charset="0"/>
                                        </a:rPr>
                                      </m:ctrlPr>
                                    </m:fPr>
                                    <m:num>
                                      <m:sSub>
                                        <m:sSubPr>
                                          <m:ctrlPr>
                                            <a:rPr lang="en-US" altLang="ja-JP" sz="2400" i="1">
                                              <a:latin typeface="Cambria Math" panose="02040503050406030204" pitchFamily="18" charset="0"/>
                                            </a:rPr>
                                          </m:ctrlPr>
                                        </m:sSubPr>
                                        <m:e>
                                          <m:r>
                                            <a:rPr lang="en-US" altLang="ja-JP" sz="2400" i="1">
                                              <a:latin typeface="Cambria Math" charset="0"/>
                                            </a:rPr>
                                            <m:t>𝑥</m:t>
                                          </m:r>
                                        </m:e>
                                        <m:sub>
                                          <m:r>
                                            <a:rPr lang="en-US" altLang="ja-JP" sz="2400" i="1">
                                              <a:latin typeface="Cambria Math" charset="0"/>
                                            </a:rPr>
                                            <m:t>𝑘</m:t>
                                          </m:r>
                                          <m:r>
                                            <a:rPr lang="en-US" altLang="ja-JP" sz="2400" i="1">
                                              <a:latin typeface="Cambria Math" charset="0"/>
                                            </a:rPr>
                                            <m:t>,</m:t>
                                          </m:r>
                                          <m:r>
                                            <a:rPr lang="en-US" altLang="ja-JP" sz="2400" i="1">
                                              <a:latin typeface="Cambria Math" charset="0"/>
                                            </a:rPr>
                                            <m:t>𝑖</m:t>
                                          </m:r>
                                        </m:sub>
                                      </m:sSub>
                                    </m:num>
                                    <m:den>
                                      <m:rad>
                                        <m:radPr>
                                          <m:degHide m:val="on"/>
                                          <m:ctrlPr>
                                            <a:rPr lang="mr-IN" altLang="ja-JP" sz="2400" i="1">
                                              <a:latin typeface="Cambria Math" panose="02040503050406030204" pitchFamily="18" charset="0"/>
                                            </a:rPr>
                                          </m:ctrlPr>
                                        </m:radPr>
                                        <m:deg/>
                                        <m:e>
                                          <m:sSub>
                                            <m:sSubPr>
                                              <m:ctrlPr>
                                                <a:rPr lang="en-US" altLang="ja-JP" sz="2400" i="1">
                                                  <a:latin typeface="Cambria Math" panose="02040503050406030204" pitchFamily="18" charset="0"/>
                                                </a:rPr>
                                              </m:ctrlPr>
                                            </m:sSubPr>
                                            <m:e>
                                              <m:r>
                                                <a:rPr lang="en-US" altLang="ja-JP" sz="2400" i="1">
                                                  <a:latin typeface="Cambria Math" charset="0"/>
                                                </a:rPr>
                                                <m:t>h</m:t>
                                              </m:r>
                                            </m:e>
                                            <m:sub>
                                              <m:r>
                                                <a:rPr lang="en-US" altLang="ja-JP" sz="2400" i="1">
                                                  <a:latin typeface="Cambria Math" charset="0"/>
                                                </a:rPr>
                                                <m:t>𝑖</m:t>
                                              </m:r>
                                            </m:sub>
                                          </m:sSub>
                                        </m:e>
                                      </m:rad>
                                    </m:den>
                                  </m:f>
                                </m:e>
                              </m:d>
                            </m:e>
                            <m:sup>
                              <m:r>
                                <a:rPr kumimoji="1" lang="en-US" altLang="ja-JP" sz="2400" b="0" i="1" smtClean="0">
                                  <a:latin typeface="Cambria Math" charset="0"/>
                                </a:rPr>
                                <m:t>2</m:t>
                              </m:r>
                            </m:sup>
                          </m:sSup>
                        </m:e>
                      </m:nary>
                      <m:r>
                        <a:rPr kumimoji="1" lang="en-US" altLang="ja-JP" sz="2400" b="0" i="1" smtClean="0">
                          <a:latin typeface="Cambria Math" charset="0"/>
                        </a:rPr>
                        <m:t>=</m:t>
                      </m:r>
                      <m:nary>
                        <m:naryPr>
                          <m:chr m:val="∑"/>
                          <m:limLoc m:val="subSup"/>
                          <m:ctrlPr>
                            <a:rPr kumimoji="1" lang="is-IS" altLang="ja-JP" sz="2400" b="0" i="1" smtClean="0">
                              <a:latin typeface="Cambria Math" panose="02040503050406030204" pitchFamily="18" charset="0"/>
                            </a:rPr>
                          </m:ctrlPr>
                        </m:naryPr>
                        <m:sub>
                          <m:r>
                            <m:rPr>
                              <m:brk m:alnAt="25"/>
                            </m:rPr>
                            <a:rPr kumimoji="1" lang="en-US" altLang="ja-JP" sz="2400" b="0" i="1" smtClean="0">
                              <a:latin typeface="Cambria Math" charset="0"/>
                            </a:rPr>
                            <m:t>𝑖</m:t>
                          </m:r>
                          <m:r>
                            <a:rPr kumimoji="1" lang="en-US" altLang="ja-JP" sz="2400" b="0" i="1" smtClean="0">
                              <a:latin typeface="Cambria Math" charset="0"/>
                            </a:rPr>
                            <m:t>=1</m:t>
                          </m:r>
                        </m:sub>
                        <m:sup>
                          <m:r>
                            <a:rPr kumimoji="1" lang="en-US" altLang="ja-JP" sz="2400" b="0" i="1" smtClean="0">
                              <a:latin typeface="Cambria Math" charset="0"/>
                            </a:rPr>
                            <m:t>𝑛</m:t>
                          </m:r>
                        </m:sup>
                        <m:e>
                          <m:f>
                            <m:fPr>
                              <m:ctrlPr>
                                <a:rPr kumimoji="1" lang="mr-IN" altLang="ja-JP" sz="2400" b="0" i="1" smtClean="0">
                                  <a:latin typeface="Cambria Math" panose="02040503050406030204" pitchFamily="18" charset="0"/>
                                </a:rPr>
                              </m:ctrlPr>
                            </m:fPr>
                            <m:num>
                              <m:r>
                                <a:rPr kumimoji="1" lang="en-US" altLang="ja-JP" sz="2400" b="0" i="1" smtClean="0">
                                  <a:latin typeface="Cambria Math" charset="0"/>
                                </a:rPr>
                                <m:t>1</m:t>
                              </m:r>
                            </m:num>
                            <m:den>
                              <m:sSub>
                                <m:sSubPr>
                                  <m:ctrlPr>
                                    <a:rPr kumimoji="1" lang="en-US" altLang="ja-JP" sz="2400" b="0" i="1" smtClean="0">
                                      <a:latin typeface="Cambria Math" panose="02040503050406030204" pitchFamily="18" charset="0"/>
                                    </a:rPr>
                                  </m:ctrlPr>
                                </m:sSubPr>
                                <m:e>
                                  <m:r>
                                    <a:rPr kumimoji="1" lang="en-US" altLang="ja-JP" sz="2400" b="0" i="1" smtClean="0">
                                      <a:latin typeface="Cambria Math" charset="0"/>
                                    </a:rPr>
                                    <m:t>h</m:t>
                                  </m:r>
                                </m:e>
                                <m:sub>
                                  <m:r>
                                    <a:rPr kumimoji="1" lang="en-US" altLang="ja-JP" sz="2400" b="0" i="1" smtClean="0">
                                      <a:latin typeface="Cambria Math" charset="0"/>
                                    </a:rPr>
                                    <m:t>𝑖</m:t>
                                  </m:r>
                                </m:sub>
                              </m:sSub>
                            </m:den>
                          </m:f>
                        </m:e>
                      </m:nary>
                      <m:sSup>
                        <m:sSupPr>
                          <m:ctrlPr>
                            <a:rPr kumimoji="1" lang="is-IS" altLang="ja-JP" sz="2400" b="0" i="1" smtClean="0">
                              <a:latin typeface="Cambria Math" panose="02040503050406030204" pitchFamily="18" charset="0"/>
                            </a:rPr>
                          </m:ctrlPr>
                        </m:sSupPr>
                        <m:e>
                          <m:d>
                            <m:dPr>
                              <m:begChr m:val="["/>
                              <m:endChr m:val="]"/>
                              <m:ctrlPr>
                                <a:rPr kumimoji="1" lang="mr-IN" altLang="ja-JP" sz="2400" b="0" i="1" smtClean="0">
                                  <a:latin typeface="Cambria Math" panose="02040503050406030204" pitchFamily="18" charset="0"/>
                                </a:rPr>
                              </m:ctrlPr>
                            </m:dPr>
                            <m:e>
                              <m:sSub>
                                <m:sSubPr>
                                  <m:ctrlPr>
                                    <a:rPr lang="en-US" altLang="ja-JP" sz="2400" i="1">
                                      <a:latin typeface="Cambria Math" panose="02040503050406030204" pitchFamily="18" charset="0"/>
                                    </a:rPr>
                                  </m:ctrlPr>
                                </m:sSubPr>
                                <m:e>
                                  <m:r>
                                    <a:rPr lang="en-US" altLang="ja-JP" sz="2400" i="1">
                                      <a:latin typeface="Cambria Math" charset="0"/>
                                    </a:rPr>
                                    <m:t>𝑦</m:t>
                                  </m:r>
                                </m:e>
                                <m:sub>
                                  <m:r>
                                    <a:rPr lang="en-US" altLang="ja-JP" sz="2400" i="1">
                                      <a:latin typeface="Cambria Math" charset="0"/>
                                    </a:rPr>
                                    <m:t>𝑖</m:t>
                                  </m:r>
                                </m:sub>
                              </m:sSub>
                              <m:r>
                                <a:rPr lang="en-US" altLang="ja-JP" sz="2400" b="0" i="1" smtClean="0">
                                  <a:latin typeface="Cambria Math" charset="0"/>
                                </a:rPr>
                                <m:t>−</m:t>
                              </m:r>
                              <m:r>
                                <a:rPr lang="en-US" altLang="ja-JP" sz="2400" b="0" i="1" smtClean="0">
                                  <a:latin typeface="Cambria Math" charset="0"/>
                                  <a:ea typeface="Cambria Math" charset="0"/>
                                  <a:cs typeface="Cambria Math" charset="0"/>
                                </a:rPr>
                                <m:t>𝑎</m:t>
                              </m:r>
                              <m:r>
                                <a:rPr lang="en-US" altLang="ja-JP" sz="2400" b="0" i="1" smtClean="0">
                                  <a:latin typeface="Cambria Math" charset="0"/>
                                  <a:ea typeface="Cambria Math" charset="0"/>
                                  <a:cs typeface="Cambria Math" charset="0"/>
                                </a:rPr>
                                <m:t>−</m:t>
                              </m:r>
                              <m:sSub>
                                <m:sSubPr>
                                  <m:ctrlPr>
                                    <a:rPr lang="en-US" altLang="ja-JP" sz="2400" i="1">
                                      <a:latin typeface="Cambria Math" panose="02040503050406030204" pitchFamily="18" charset="0"/>
                                      <a:ea typeface="Cambria Math" charset="0"/>
                                      <a:cs typeface="Cambria Math" charset="0"/>
                                    </a:rPr>
                                  </m:ctrlPr>
                                </m:sSubPr>
                                <m:e>
                                  <m:r>
                                    <a:rPr lang="en-US" altLang="ja-JP" sz="2400" b="0" i="1" smtClean="0">
                                      <a:latin typeface="Cambria Math" charset="0"/>
                                      <a:ea typeface="Cambria Math" charset="0"/>
                                      <a:cs typeface="Cambria Math" charset="0"/>
                                    </a:rPr>
                                    <m:t>𝑏</m:t>
                                  </m:r>
                                </m:e>
                                <m:sub>
                                  <m:r>
                                    <a:rPr lang="en-US" altLang="ja-JP" sz="2400" i="1">
                                      <a:latin typeface="Cambria Math" charset="0"/>
                                      <a:ea typeface="Cambria Math" charset="0"/>
                                      <a:cs typeface="Cambria Math" charset="0"/>
                                    </a:rPr>
                                    <m:t>1</m:t>
                                  </m:r>
                                </m:sub>
                              </m:sSub>
                              <m:sSub>
                                <m:sSubPr>
                                  <m:ctrlPr>
                                    <a:rPr lang="en-US" altLang="ja-JP" sz="2400" i="1">
                                      <a:latin typeface="Cambria Math" panose="02040503050406030204" pitchFamily="18" charset="0"/>
                                      <a:ea typeface="Cambria Math" charset="0"/>
                                      <a:cs typeface="Cambria Math" charset="0"/>
                                    </a:rPr>
                                  </m:ctrlPr>
                                </m:sSubPr>
                                <m:e>
                                  <m:r>
                                    <a:rPr lang="en-US" altLang="ja-JP" sz="2400" i="1">
                                      <a:latin typeface="Cambria Math" charset="0"/>
                                      <a:ea typeface="Cambria Math" charset="0"/>
                                      <a:cs typeface="Cambria Math" charset="0"/>
                                    </a:rPr>
                                    <m:t>𝑥</m:t>
                                  </m:r>
                                </m:e>
                                <m:sub>
                                  <m:r>
                                    <a:rPr lang="en-US" altLang="ja-JP" sz="2400" i="1">
                                      <a:latin typeface="Cambria Math" charset="0"/>
                                      <a:ea typeface="Cambria Math" charset="0"/>
                                      <a:cs typeface="Cambria Math" charset="0"/>
                                    </a:rPr>
                                    <m:t>1,</m:t>
                                  </m:r>
                                  <m:r>
                                    <a:rPr lang="en-US" altLang="ja-JP" sz="2400" i="1">
                                      <a:latin typeface="Cambria Math" charset="0"/>
                                      <a:ea typeface="Cambria Math" charset="0"/>
                                      <a:cs typeface="Cambria Math" charset="0"/>
                                    </a:rPr>
                                    <m:t>𝑖</m:t>
                                  </m:r>
                                </m:sub>
                              </m:sSub>
                              <m:r>
                                <a:rPr lang="en-US" altLang="ja-JP" sz="2400" b="0" i="1" smtClean="0">
                                  <a:latin typeface="Cambria Math" charset="0"/>
                                  <a:ea typeface="Cambria Math" charset="0"/>
                                  <a:cs typeface="Cambria Math" charset="0"/>
                                </a:rPr>
                                <m:t>−</m:t>
                              </m:r>
                              <m:r>
                                <a:rPr lang="en-US" altLang="ja-JP" sz="2400" i="1">
                                  <a:latin typeface="Cambria Math" charset="0"/>
                                  <a:ea typeface="Cambria Math" charset="0"/>
                                  <a:cs typeface="Cambria Math" charset="0"/>
                                </a:rPr>
                                <m:t>⋯</m:t>
                              </m:r>
                              <m:r>
                                <a:rPr lang="en-US" altLang="ja-JP" sz="2400" b="0" i="1" smtClean="0">
                                  <a:latin typeface="Cambria Math" charset="0"/>
                                  <a:ea typeface="Cambria Math" charset="0"/>
                                  <a:cs typeface="Cambria Math" charset="0"/>
                                </a:rPr>
                                <m:t>−</m:t>
                              </m:r>
                              <m:sSub>
                                <m:sSubPr>
                                  <m:ctrlPr>
                                    <a:rPr lang="en-US" altLang="ja-JP" sz="2400" i="1">
                                      <a:latin typeface="Cambria Math" panose="02040503050406030204" pitchFamily="18" charset="0"/>
                                      <a:ea typeface="Cambria Math" charset="0"/>
                                      <a:cs typeface="Cambria Math" charset="0"/>
                                    </a:rPr>
                                  </m:ctrlPr>
                                </m:sSubPr>
                                <m:e>
                                  <m:r>
                                    <a:rPr lang="en-US" altLang="ja-JP" sz="2400" b="0" i="1" smtClean="0">
                                      <a:latin typeface="Cambria Math" charset="0"/>
                                      <a:ea typeface="Cambria Math" charset="0"/>
                                      <a:cs typeface="Cambria Math" charset="0"/>
                                    </a:rPr>
                                    <m:t>𝑏</m:t>
                                  </m:r>
                                </m:e>
                                <m:sub>
                                  <m:r>
                                    <a:rPr lang="en-US" altLang="ja-JP" sz="2400" i="1">
                                      <a:latin typeface="Cambria Math" charset="0"/>
                                      <a:ea typeface="Cambria Math" charset="0"/>
                                      <a:cs typeface="Cambria Math" charset="0"/>
                                    </a:rPr>
                                    <m:t>𝑘</m:t>
                                  </m:r>
                                </m:sub>
                              </m:sSub>
                              <m:sSub>
                                <m:sSubPr>
                                  <m:ctrlPr>
                                    <a:rPr lang="en-US" altLang="ja-JP" sz="2400" i="1">
                                      <a:latin typeface="Cambria Math" panose="02040503050406030204" pitchFamily="18" charset="0"/>
                                      <a:ea typeface="Cambria Math" charset="0"/>
                                      <a:cs typeface="Cambria Math" charset="0"/>
                                    </a:rPr>
                                  </m:ctrlPr>
                                </m:sSubPr>
                                <m:e>
                                  <m:r>
                                    <a:rPr lang="en-US" altLang="ja-JP" sz="2400" i="1">
                                      <a:latin typeface="Cambria Math" charset="0"/>
                                      <a:ea typeface="Cambria Math" charset="0"/>
                                      <a:cs typeface="Cambria Math" charset="0"/>
                                    </a:rPr>
                                    <m:t>𝑥</m:t>
                                  </m:r>
                                </m:e>
                                <m:sub>
                                  <m:r>
                                    <a:rPr lang="en-US" altLang="ja-JP" sz="2400" i="1">
                                      <a:latin typeface="Cambria Math" charset="0"/>
                                      <a:ea typeface="Cambria Math" charset="0"/>
                                      <a:cs typeface="Cambria Math" charset="0"/>
                                    </a:rPr>
                                    <m:t>𝑘</m:t>
                                  </m:r>
                                  <m:r>
                                    <a:rPr lang="en-US" altLang="ja-JP" sz="2400" i="1">
                                      <a:latin typeface="Cambria Math" charset="0"/>
                                      <a:ea typeface="Cambria Math" charset="0"/>
                                      <a:cs typeface="Cambria Math" charset="0"/>
                                    </a:rPr>
                                    <m:t>,</m:t>
                                  </m:r>
                                  <m:r>
                                    <a:rPr lang="en-US" altLang="ja-JP" sz="2400" i="1">
                                      <a:latin typeface="Cambria Math" charset="0"/>
                                      <a:ea typeface="Cambria Math" charset="0"/>
                                      <a:cs typeface="Cambria Math" charset="0"/>
                                    </a:rPr>
                                    <m:t>𝑖</m:t>
                                  </m:r>
                                </m:sub>
                              </m:sSub>
                            </m:e>
                          </m:d>
                        </m:e>
                        <m:sup>
                          <m:r>
                            <a:rPr kumimoji="1" lang="en-US" altLang="ja-JP" sz="2400" b="0" i="1" smtClean="0">
                              <a:latin typeface="Cambria Math" charset="0"/>
                            </a:rPr>
                            <m:t>2</m:t>
                          </m:r>
                        </m:sup>
                      </m:sSup>
                      <m:r>
                        <a:rPr kumimoji="1" lang="en-US" altLang="ja-JP" sz="2400" b="0" i="1" smtClean="0">
                          <a:latin typeface="Cambria Math" charset="0"/>
                        </a:rPr>
                        <m:t>=</m:t>
                      </m:r>
                      <m:nary>
                        <m:naryPr>
                          <m:chr m:val="∑"/>
                          <m:limLoc m:val="subSup"/>
                          <m:ctrlPr>
                            <a:rPr kumimoji="1" lang="is-IS" altLang="ja-JP" sz="2400" b="0" i="1" smtClean="0">
                              <a:latin typeface="Cambria Math" panose="02040503050406030204" pitchFamily="18" charset="0"/>
                            </a:rPr>
                          </m:ctrlPr>
                        </m:naryPr>
                        <m:sub>
                          <m:r>
                            <m:rPr>
                              <m:brk m:alnAt="25"/>
                            </m:rPr>
                            <a:rPr kumimoji="1" lang="en-US" altLang="ja-JP" sz="2400" b="0" i="1" smtClean="0">
                              <a:latin typeface="Cambria Math" charset="0"/>
                            </a:rPr>
                            <m:t>𝑖</m:t>
                          </m:r>
                          <m:r>
                            <a:rPr kumimoji="1" lang="en-US" altLang="ja-JP" sz="2400" b="0" i="1" smtClean="0">
                              <a:latin typeface="Cambria Math" charset="0"/>
                            </a:rPr>
                            <m:t>=1</m:t>
                          </m:r>
                        </m:sub>
                        <m:sup>
                          <m:r>
                            <a:rPr kumimoji="1" lang="en-US" altLang="ja-JP" sz="2400" b="0" i="1" smtClean="0">
                              <a:latin typeface="Cambria Math" charset="0"/>
                            </a:rPr>
                            <m:t>𝑛</m:t>
                          </m:r>
                        </m:sup>
                        <m:e>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𝑤</m:t>
                              </m:r>
                            </m:e>
                            <m:sub>
                              <m:r>
                                <a:rPr lang="en-US" altLang="ja-JP" sz="2400" i="1">
                                  <a:latin typeface="Cambria Math" panose="02040503050406030204" pitchFamily="18" charset="0"/>
                                </a:rPr>
                                <m:t>𝑖</m:t>
                              </m:r>
                            </m:sub>
                          </m:sSub>
                          <m:sSup>
                            <m:sSupPr>
                              <m:ctrlPr>
                                <a:rPr lang="en-US" altLang="ja-JP" sz="2400" i="1">
                                  <a:latin typeface="Cambria Math" panose="02040503050406030204" pitchFamily="18" charset="0"/>
                                </a:rPr>
                              </m:ctrlPr>
                            </m:sSupPr>
                            <m:e>
                              <m:d>
                                <m:dPr>
                                  <m:ctrlPr>
                                    <a:rPr lang="en-US" altLang="ja-JP" sz="2400" i="1">
                                      <a:latin typeface="Cambria Math" panose="02040503050406030204" pitchFamily="18" charset="0"/>
                                    </a:rPr>
                                  </m:ctrlPr>
                                </m:dPr>
                                <m:e>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𝑦</m:t>
                                      </m:r>
                                    </m:e>
                                    <m:sub>
                                      <m:r>
                                        <a:rPr lang="en-US" altLang="ja-JP" sz="2400" i="1">
                                          <a:latin typeface="Cambria Math" panose="02040503050406030204" pitchFamily="18" charset="0"/>
                                        </a:rPr>
                                        <m:t>𝑖</m:t>
                                      </m:r>
                                    </m:sub>
                                  </m:sSub>
                                  <m:r>
                                    <a:rPr lang="en-US" altLang="ja-JP" sz="2400" i="1">
                                      <a:latin typeface="Cambria Math" panose="02040503050406030204" pitchFamily="18" charset="0"/>
                                    </a:rPr>
                                    <m:t>−</m:t>
                                  </m:r>
                                  <m:r>
                                    <a:rPr lang="en-US" altLang="ja-JP" sz="2400" i="1">
                                      <a:latin typeface="Cambria Math" panose="02040503050406030204" pitchFamily="18" charset="0"/>
                                    </a:rPr>
                                    <m:t>𝑎</m:t>
                                  </m:r>
                                  <m:r>
                                    <a:rPr lang="en-US" altLang="ja-JP" sz="2400" i="1">
                                      <a:latin typeface="Cambria Math" panose="02040503050406030204" pitchFamily="18" charset="0"/>
                                    </a:rPr>
                                    <m:t>−</m:t>
                                  </m:r>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𝑏</m:t>
                                      </m:r>
                                    </m:e>
                                    <m:sub>
                                      <m:r>
                                        <a:rPr lang="en-US" altLang="ja-JP" sz="2400" i="1">
                                          <a:latin typeface="Cambria Math" panose="02040503050406030204" pitchFamily="18" charset="0"/>
                                        </a:rPr>
                                        <m:t>1</m:t>
                                      </m:r>
                                    </m:sub>
                                  </m:sSub>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𝑥</m:t>
                                      </m:r>
                                    </m:e>
                                    <m:sub>
                                      <m:r>
                                        <a:rPr lang="en-US" altLang="ja-JP" sz="2400" i="1">
                                          <a:latin typeface="Cambria Math" panose="02040503050406030204" pitchFamily="18" charset="0"/>
                                        </a:rPr>
                                        <m:t>1</m:t>
                                      </m:r>
                                      <m:r>
                                        <a:rPr lang="en-US" altLang="ja-JP" sz="2400" i="1">
                                          <a:latin typeface="Cambria Math" charset="0"/>
                                        </a:rPr>
                                        <m:t>,</m:t>
                                      </m:r>
                                      <m:r>
                                        <a:rPr lang="en-US" altLang="ja-JP" sz="2400" i="1">
                                          <a:latin typeface="Cambria Math" charset="0"/>
                                        </a:rPr>
                                        <m:t>𝑖</m:t>
                                      </m:r>
                                    </m:sub>
                                  </m:sSub>
                                  <m:r>
                                    <a:rPr lang="en-US" altLang="ja-JP" sz="2400" i="1">
                                      <a:latin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𝑏</m:t>
                                      </m:r>
                                    </m:e>
                                    <m:sub>
                                      <m:r>
                                        <a:rPr lang="en-US" altLang="ja-JP" sz="2400" i="1">
                                          <a:latin typeface="Cambria Math" panose="02040503050406030204" pitchFamily="18" charset="0"/>
                                          <a:ea typeface="Cambria Math" panose="02040503050406030204" pitchFamily="18" charset="0"/>
                                        </a:rPr>
                                        <m:t>𝑘</m:t>
                                      </m:r>
                                    </m:sub>
                                  </m:sSub>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𝑥</m:t>
                                      </m:r>
                                    </m:e>
                                    <m:sub>
                                      <m:r>
                                        <a:rPr lang="en-US" altLang="ja-JP" sz="2400" i="1">
                                          <a:latin typeface="Cambria Math" panose="02040503050406030204" pitchFamily="18" charset="0"/>
                                          <a:ea typeface="Cambria Math" panose="02040503050406030204" pitchFamily="18" charset="0"/>
                                        </a:rPr>
                                        <m:t>𝑘</m:t>
                                      </m:r>
                                      <m:r>
                                        <a:rPr lang="en-US" altLang="ja-JP" sz="2400" i="1">
                                          <a:latin typeface="Cambria Math" charset="0"/>
                                          <a:ea typeface="Cambria Math" panose="02040503050406030204" pitchFamily="18" charset="0"/>
                                        </a:rPr>
                                        <m:t>,</m:t>
                                      </m:r>
                                      <m:r>
                                        <a:rPr lang="en-US" altLang="ja-JP" sz="2400" i="1">
                                          <a:latin typeface="Cambria Math" charset="0"/>
                                          <a:ea typeface="Cambria Math" panose="02040503050406030204" pitchFamily="18" charset="0"/>
                                        </a:rPr>
                                        <m:t>𝑖</m:t>
                                      </m:r>
                                    </m:sub>
                                  </m:sSub>
                                </m:e>
                              </m:d>
                            </m:e>
                            <m:sup>
                              <m:r>
                                <a:rPr lang="en-US" altLang="ja-JP" sz="2400" i="1">
                                  <a:latin typeface="Cambria Math" panose="02040503050406030204" pitchFamily="18" charset="0"/>
                                </a:rPr>
                                <m:t>2</m:t>
                              </m:r>
                            </m:sup>
                          </m:sSup>
                        </m:e>
                      </m:nary>
                    </m:oMath>
                  </m:oMathPara>
                </a14:m>
                <a:endParaRPr kumimoji="1" lang="en-US" altLang="ja-JP" sz="2400" dirty="0"/>
              </a:p>
              <a:p>
                <a:pPr marL="0" indent="0">
                  <a:lnSpc>
                    <a:spcPct val="100000"/>
                  </a:lnSpc>
                  <a:buNone/>
                </a:pPr>
                <a:endParaRPr lang="en-US" altLang="ja-JP" sz="2400" dirty="0"/>
              </a:p>
              <a:p>
                <a:r>
                  <a:rPr lang="ja-JP" altLang="en-US" sz="2400" dirty="0"/>
                  <a:t>元のモデルの誤差項の分散が</a:t>
                </a:r>
                <a:r>
                  <a:rPr lang="en-US" altLang="ja-JP" sz="2400" i="1" dirty="0">
                    <a:latin typeface="Times New Roman" panose="02020603050405020304" pitchFamily="18" charset="0"/>
                    <a:cs typeface="Times New Roman" panose="02020603050405020304" pitchFamily="18" charset="0"/>
                  </a:rPr>
                  <a:t>h</a:t>
                </a:r>
                <a:r>
                  <a:rPr lang="ja-JP" altLang="en-US" sz="2400" dirty="0"/>
                  <a:t>に比例する</a:t>
                </a:r>
                <a:r>
                  <a:rPr lang="ja-JP" altLang="en-US" sz="2400" dirty="0">
                    <a:sym typeface="Wingdings"/>
                  </a:rPr>
                  <a:t></a:t>
                </a:r>
                <a:r>
                  <a:rPr lang="en-US" altLang="ja-JP" sz="2400" dirty="0">
                    <a:sym typeface="Wingdings"/>
                  </a:rPr>
                  <a:t>weight</a:t>
                </a:r>
                <a:r>
                  <a:rPr lang="ja-JP" altLang="en-US" sz="2400" dirty="0">
                    <a:sym typeface="Wingdings"/>
                  </a:rPr>
                  <a:t>変数を</a:t>
                </a:r>
                <a:r>
                  <a:rPr lang="en-US" altLang="ja-JP" sz="2400" dirty="0">
                    <a:latin typeface="Times New Roman" panose="02020603050405020304" pitchFamily="18" charset="0"/>
                    <a:cs typeface="Times New Roman" panose="02020603050405020304" pitchFamily="18" charset="0"/>
                    <a:sym typeface="Wingdings"/>
                  </a:rPr>
                  <a:t>1/</a:t>
                </a:r>
                <a:r>
                  <a:rPr lang="en-US" altLang="ja-JP" sz="2400" i="1" dirty="0">
                    <a:latin typeface="Times New Roman" panose="02020603050405020304" pitchFamily="18" charset="0"/>
                    <a:cs typeface="Times New Roman" panose="02020603050405020304" pitchFamily="18" charset="0"/>
                    <a:sym typeface="Wingdings"/>
                  </a:rPr>
                  <a:t>h</a:t>
                </a:r>
                <a:r>
                  <a:rPr lang="ja-JP" altLang="en-US" sz="2400" dirty="0">
                    <a:sym typeface="Wingdings"/>
                  </a:rPr>
                  <a:t>にする</a:t>
                </a:r>
                <a:endParaRPr kumimoji="1" lang="en-US" altLang="ja-JP" sz="2400" dirty="0"/>
              </a:p>
            </p:txBody>
          </p:sp>
        </mc:Choice>
        <mc:Fallback xmlns="">
          <p:sp>
            <p:nvSpPr>
              <p:cNvPr id="3" name="テキスト プレースホルダー 2"/>
              <p:cNvSpPr>
                <a:spLocks noGrp="1" noRot="1" noChangeAspect="1" noMove="1" noResize="1" noEditPoints="1" noAdjustHandles="1" noChangeArrowheads="1" noChangeShapeType="1" noTextEdit="1"/>
              </p:cNvSpPr>
              <p:nvPr>
                <p:ph type="body" sz="half" idx="1"/>
              </p:nvPr>
            </p:nvSpPr>
            <p:spPr>
              <a:xfrm>
                <a:off x="457200" y="1417638"/>
                <a:ext cx="8229600" cy="4963690"/>
              </a:xfrm>
              <a:blipFill>
                <a:blip r:embed="rId2"/>
                <a:stretch>
                  <a:fillRect l="-1111" t="-1597" r="-74" b="-282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98792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a:t>
            </a:r>
            <a:r>
              <a:rPr kumimoji="1" lang="ja-JP" altLang="en-US" dirty="0"/>
              <a:t>での</a:t>
            </a:r>
            <a:r>
              <a:rPr kumimoji="1" lang="en-US" altLang="ja-JP" dirty="0"/>
              <a:t>WLS</a:t>
            </a:r>
            <a:endParaRPr kumimoji="1" lang="ja-JP" altLang="en-US" dirty="0"/>
          </a:p>
        </p:txBody>
      </p:sp>
      <p:sp>
        <p:nvSpPr>
          <p:cNvPr id="3" name="テキスト プレースホルダー 2"/>
          <p:cNvSpPr>
            <a:spLocks noGrp="1"/>
          </p:cNvSpPr>
          <p:nvPr>
            <p:ph type="body" sz="half" idx="1"/>
          </p:nvPr>
        </p:nvSpPr>
        <p:spPr>
          <a:xfrm>
            <a:off x="457200" y="1417638"/>
            <a:ext cx="8579296" cy="4708525"/>
          </a:xfrm>
        </p:spPr>
        <p:txBody>
          <a:bodyPr>
            <a:normAutofit fontScale="92500" lnSpcReduction="10000"/>
          </a:bodyPr>
          <a:lstStyle/>
          <a:p>
            <a:r>
              <a:rPr lang="ja-JP" altLang="en-US" sz="2800" dirty="0" err="1"/>
              <a:t>ｗ</a:t>
            </a:r>
            <a:r>
              <a:rPr lang="en-US" altLang="ja-JP" sz="2800" dirty="0"/>
              <a:t>ls</a:t>
            </a:r>
            <a:r>
              <a:rPr lang="ja-JP" altLang="en-US" sz="2800" dirty="0"/>
              <a:t>：　</a:t>
            </a:r>
            <a:r>
              <a:rPr lang="en-US" altLang="ja-JP" sz="2800" dirty="0" err="1"/>
              <a:t>lm</a:t>
            </a:r>
            <a:r>
              <a:rPr lang="en-US" altLang="ja-JP" sz="2800" dirty="0"/>
              <a:t>(y~x1+x2+x3,weights=w)</a:t>
            </a:r>
            <a:r>
              <a:rPr lang="ja-JP" altLang="en-US" sz="2800" dirty="0"/>
              <a:t>　で実行</a:t>
            </a:r>
            <a:r>
              <a:rPr lang="en-US" altLang="ja-JP" sz="2800" dirty="0"/>
              <a:t>(w=1/h)</a:t>
            </a:r>
          </a:p>
          <a:p>
            <a:r>
              <a:rPr lang="ja-JP" altLang="en-US" sz="2800" dirty="0"/>
              <a:t>例）賃金方程式で誤差項の分散が教育年数</a:t>
            </a:r>
            <a:r>
              <a:rPr lang="en-US" altLang="ja-JP" sz="2800" dirty="0"/>
              <a:t>(educ)</a:t>
            </a:r>
            <a:r>
              <a:rPr lang="ja-JP" altLang="en-US" sz="2800" dirty="0"/>
              <a:t>に比例する場合，</a:t>
            </a:r>
            <a:r>
              <a:rPr lang="en-US" altLang="ja-JP" sz="2800" dirty="0"/>
              <a:t>weights=1/educ </a:t>
            </a:r>
            <a:r>
              <a:rPr lang="ja-JP" altLang="en-US" sz="2800" dirty="0"/>
              <a:t>とし</a:t>
            </a:r>
            <a:endParaRPr kumimoji="1" lang="en-US" altLang="ja-JP" sz="2800" dirty="0"/>
          </a:p>
          <a:p>
            <a:pPr marL="0" indent="0">
              <a:buNone/>
            </a:pPr>
            <a:endParaRPr lang="en-US" altLang="ja-JP" sz="2800" dirty="0"/>
          </a:p>
          <a:p>
            <a:pPr marL="0" indent="0">
              <a:buNone/>
            </a:pPr>
            <a:r>
              <a:rPr lang="en-US" altLang="ja-JP" sz="2800" dirty="0" err="1"/>
              <a:t>wage.wls</a:t>
            </a:r>
            <a:r>
              <a:rPr lang="en-US" altLang="ja-JP" sz="2800" dirty="0"/>
              <a:t> &lt;- </a:t>
            </a:r>
            <a:r>
              <a:rPr lang="en-US" altLang="ja-JP" sz="2800" dirty="0" err="1"/>
              <a:t>lm</a:t>
            </a:r>
            <a:r>
              <a:rPr lang="en-US" altLang="ja-JP" sz="2800" dirty="0"/>
              <a:t>(</a:t>
            </a:r>
            <a:r>
              <a:rPr lang="en-US" altLang="ja-JP" sz="2800" dirty="0" err="1"/>
              <a:t>lwage</a:t>
            </a:r>
            <a:r>
              <a:rPr lang="en-US" altLang="ja-JP" sz="2800" dirty="0"/>
              <a:t> ~</a:t>
            </a:r>
            <a:r>
              <a:rPr lang="en-US" altLang="ja-JP" sz="2800" dirty="0" err="1"/>
              <a:t>educ</a:t>
            </a:r>
            <a:r>
              <a:rPr lang="en-US" altLang="ja-JP" sz="2800" dirty="0"/>
              <a:t> + </a:t>
            </a:r>
            <a:r>
              <a:rPr lang="en-US" altLang="ja-JP" sz="2800" dirty="0" err="1"/>
              <a:t>expre</a:t>
            </a:r>
            <a:r>
              <a:rPr lang="en-US" altLang="ja-JP" sz="2800" dirty="0"/>
              <a:t> + tenure,</a:t>
            </a:r>
            <a:r>
              <a:rPr lang="ja-JP" altLang="en-US" sz="2800" dirty="0"/>
              <a:t>　</a:t>
            </a:r>
            <a:r>
              <a:rPr lang="en-US" altLang="ja-JP" sz="2800" dirty="0"/>
              <a:t>weights=1/</a:t>
            </a:r>
            <a:r>
              <a:rPr lang="en-US" altLang="ja-JP" sz="2800" dirty="0" err="1"/>
              <a:t>educ</a:t>
            </a:r>
            <a:r>
              <a:rPr lang="en-US" altLang="ja-JP" sz="2800" dirty="0"/>
              <a:t>,</a:t>
            </a:r>
            <a:r>
              <a:rPr lang="ja-JP" altLang="en-US" sz="2800" dirty="0"/>
              <a:t> </a:t>
            </a:r>
            <a:r>
              <a:rPr lang="en-US" altLang="ja-JP" sz="2800" dirty="0"/>
              <a:t>subset=(</a:t>
            </a:r>
            <a:r>
              <a:rPr lang="en-US" altLang="ja-JP" sz="2800" dirty="0" err="1"/>
              <a:t>educ</a:t>
            </a:r>
            <a:r>
              <a:rPr lang="en-US" altLang="ja-JP" sz="2800" dirty="0"/>
              <a:t>&gt;0))</a:t>
            </a:r>
          </a:p>
          <a:p>
            <a:pPr marL="0" indent="0">
              <a:buNone/>
            </a:pPr>
            <a:endParaRPr kumimoji="1" lang="en-US" altLang="ja-JP" sz="2800" dirty="0"/>
          </a:p>
          <a:p>
            <a:pPr marL="0" indent="0">
              <a:buNone/>
            </a:pPr>
            <a:r>
              <a:rPr kumimoji="1" lang="en-US" altLang="ja-JP" sz="2800" dirty="0"/>
              <a:t>summary(</a:t>
            </a:r>
            <a:r>
              <a:rPr kumimoji="1" lang="en-US" altLang="ja-JP" sz="2800" dirty="0" err="1"/>
              <a:t>wage.wls</a:t>
            </a:r>
            <a:r>
              <a:rPr kumimoji="1" lang="en-US" altLang="ja-JP" sz="2800" dirty="0"/>
              <a:t>)</a:t>
            </a:r>
            <a:r>
              <a:rPr kumimoji="1" lang="ja-JP" altLang="en-US" sz="2800" dirty="0"/>
              <a:t>で結果を取り出す</a:t>
            </a:r>
            <a:endParaRPr kumimoji="1" lang="en-US" altLang="ja-JP" sz="2800" dirty="0"/>
          </a:p>
          <a:p>
            <a:pPr marL="0" indent="0">
              <a:buNone/>
            </a:pPr>
            <a:endParaRPr lang="en-US" altLang="ja-JP" sz="2400" dirty="0"/>
          </a:p>
          <a:p>
            <a:pPr marL="0" indent="0">
              <a:buNone/>
            </a:pPr>
            <a:r>
              <a:rPr lang="ja-JP" altLang="en-US" sz="2400" dirty="0"/>
              <a:t>注意）</a:t>
            </a:r>
            <a:r>
              <a:rPr lang="en-US" altLang="ja-JP" sz="2400" dirty="0"/>
              <a:t>weight</a:t>
            </a:r>
            <a:r>
              <a:rPr lang="ja-JP" altLang="en-US" sz="2400" dirty="0"/>
              <a:t>変数に</a:t>
            </a:r>
            <a:r>
              <a:rPr lang="en-US" altLang="ja-JP" sz="2400" dirty="0"/>
              <a:t>0</a:t>
            </a:r>
            <a:r>
              <a:rPr lang="ja-JP" altLang="en-US" sz="2400" dirty="0"/>
              <a:t>があるとエラーが出ます</a:t>
            </a:r>
            <a:r>
              <a:rPr lang="en-US" altLang="ja-JP" sz="2400" dirty="0"/>
              <a:t>(</a:t>
            </a:r>
            <a:r>
              <a:rPr lang="ja-JP" altLang="en-US" sz="2400" dirty="0"/>
              <a:t>自動的に除外してくれない）。</a:t>
            </a:r>
            <a:r>
              <a:rPr lang="en-US" altLang="ja-JP" sz="2400" dirty="0" err="1"/>
              <a:t>lm</a:t>
            </a:r>
            <a:r>
              <a:rPr lang="en-US" altLang="ja-JP" sz="2400" dirty="0"/>
              <a:t>( )</a:t>
            </a:r>
            <a:r>
              <a:rPr lang="ja-JP" altLang="en-US" sz="2400" dirty="0"/>
              <a:t> 関数の</a:t>
            </a:r>
            <a:r>
              <a:rPr lang="en-US" altLang="ja-JP" sz="2400" dirty="0"/>
              <a:t>option</a:t>
            </a:r>
            <a:r>
              <a:rPr lang="ja-JP" altLang="en-US" sz="2400" dirty="0"/>
              <a:t>で</a:t>
            </a:r>
            <a:r>
              <a:rPr lang="en-US" altLang="ja-JP" sz="2400" dirty="0"/>
              <a:t>subset=( )</a:t>
            </a:r>
            <a:r>
              <a:rPr lang="ja-JP" altLang="en-US" sz="2400" dirty="0"/>
              <a:t>を指定すると，</a:t>
            </a:r>
            <a:r>
              <a:rPr lang="en-US" altLang="ja-JP" sz="2400" dirty="0"/>
              <a:t>(</a:t>
            </a:r>
            <a:r>
              <a:rPr lang="ja-JP" altLang="en-US" sz="2400" dirty="0"/>
              <a:t>　</a:t>
            </a:r>
            <a:r>
              <a:rPr lang="en-US" altLang="ja-JP" sz="2400" dirty="0"/>
              <a:t> )</a:t>
            </a:r>
            <a:r>
              <a:rPr lang="ja-JP" altLang="en-US" sz="2400" dirty="0"/>
              <a:t>内の条件を満たすようなデータについてのみの回帰を行うことができる</a:t>
            </a:r>
            <a:r>
              <a:rPr lang="en-US" altLang="ja-JP" sz="2400" dirty="0"/>
              <a:t> </a:t>
            </a:r>
          </a:p>
          <a:p>
            <a:pPr>
              <a:buFont typeface="Arial" charset="0"/>
              <a:buChar char="•"/>
            </a:pPr>
            <a:endParaRPr kumimoji="1" lang="ja-JP" altLang="en-US" dirty="0"/>
          </a:p>
        </p:txBody>
      </p:sp>
    </p:spTree>
    <p:extLst>
      <p:ext uri="{BB962C8B-B14F-4D97-AF65-F5344CB8AC3E}">
        <p14:creationId xmlns:p14="http://schemas.microsoft.com/office/powerpoint/2010/main" val="3799187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93B95-A855-4CC5-A895-54A86FB1CAE4}"/>
              </a:ext>
            </a:extLst>
          </p:cNvPr>
          <p:cNvSpPr>
            <a:spLocks noGrp="1"/>
          </p:cNvSpPr>
          <p:nvPr>
            <p:ph type="title"/>
          </p:nvPr>
        </p:nvSpPr>
        <p:spPr/>
        <p:txBody>
          <a:bodyPr/>
          <a:lstStyle/>
          <a:p>
            <a:r>
              <a:rPr kumimoji="1" lang="en-US" altLang="ja-JP" dirty="0"/>
              <a:t>Stata</a:t>
            </a:r>
            <a:r>
              <a:rPr kumimoji="1" lang="ja-JP" altLang="en-US" dirty="0"/>
              <a:t>での</a:t>
            </a:r>
            <a:r>
              <a:rPr kumimoji="1" lang="en-US" altLang="ja-JP" dirty="0"/>
              <a:t>WLS</a:t>
            </a:r>
            <a:endParaRPr kumimoji="1" lang="ja-JP" altLang="en-US" dirty="0"/>
          </a:p>
        </p:txBody>
      </p:sp>
      <p:sp>
        <p:nvSpPr>
          <p:cNvPr id="3" name="テキスト プレースホルダー 2">
            <a:extLst>
              <a:ext uri="{FF2B5EF4-FFF2-40B4-BE49-F238E27FC236}">
                <a16:creationId xmlns:a16="http://schemas.microsoft.com/office/drawing/2014/main" id="{2CCFE45E-F333-43F0-9FEB-3FCCA97EE939}"/>
              </a:ext>
            </a:extLst>
          </p:cNvPr>
          <p:cNvSpPr>
            <a:spLocks noGrp="1"/>
          </p:cNvSpPr>
          <p:nvPr>
            <p:ph type="body" sz="half" idx="1"/>
          </p:nvPr>
        </p:nvSpPr>
        <p:spPr>
          <a:xfrm>
            <a:off x="457200" y="1600201"/>
            <a:ext cx="2746648" cy="3484984"/>
          </a:xfrm>
        </p:spPr>
        <p:txBody>
          <a:bodyPr/>
          <a:lstStyle/>
          <a:p>
            <a:r>
              <a:rPr lang="en-US" altLang="ja-JP" dirty="0"/>
              <a:t>Statistics/ Linear models and related/ Linear regression </a:t>
            </a:r>
            <a:r>
              <a:rPr lang="ja-JP" altLang="en-US" dirty="0"/>
              <a:t>を選択して回帰式を指定する</a:t>
            </a:r>
            <a:endParaRPr lang="en-US" altLang="ja-JP" dirty="0"/>
          </a:p>
          <a:p>
            <a:r>
              <a:rPr lang="en-US" altLang="ja-JP" dirty="0"/>
              <a:t>Weights</a:t>
            </a:r>
            <a:r>
              <a:rPr lang="ja-JP" altLang="en-US" dirty="0"/>
              <a:t>タブを選択する</a:t>
            </a:r>
            <a:endParaRPr lang="en-US" altLang="ja-JP" dirty="0"/>
          </a:p>
          <a:p>
            <a:r>
              <a:rPr lang="ja-JP" altLang="en-US" dirty="0"/>
              <a:t> </a:t>
            </a:r>
            <a:r>
              <a:rPr lang="en-US" altLang="ja-JP" dirty="0"/>
              <a:t>Analytic weights</a:t>
            </a:r>
            <a:r>
              <a:rPr lang="ja-JP" altLang="en-US" dirty="0"/>
              <a:t>を選択し，ウェイト変数</a:t>
            </a:r>
            <a:r>
              <a:rPr lang="en-US" altLang="ja-JP" i="1" dirty="0" err="1">
                <a:latin typeface="Times New Roman" panose="02020603050405020304" pitchFamily="18" charset="0"/>
                <a:cs typeface="Times New Roman" panose="02020603050405020304" pitchFamily="18" charset="0"/>
              </a:rPr>
              <a:t>w</a:t>
            </a:r>
            <a:r>
              <a:rPr lang="en-US" altLang="ja-JP" i="1" baseline="-25000" dirty="0" err="1">
                <a:latin typeface="Times New Roman" panose="02020603050405020304" pitchFamily="18" charset="0"/>
                <a:cs typeface="Times New Roman" panose="02020603050405020304" pitchFamily="18" charset="0"/>
              </a:rPr>
              <a:t>i</a:t>
            </a:r>
            <a:r>
              <a:rPr lang="ja-JP" altLang="en-US" dirty="0"/>
              <a:t>を指定する</a:t>
            </a:r>
            <a:endParaRPr lang="en-US" altLang="ja-JP" dirty="0"/>
          </a:p>
          <a:p>
            <a:endParaRPr kumimoji="1" lang="ja-JP" altLang="en-US" dirty="0"/>
          </a:p>
        </p:txBody>
      </p:sp>
      <p:pic>
        <p:nvPicPr>
          <p:cNvPr id="6" name="コンテンツ プレースホルダー 5">
            <a:extLst>
              <a:ext uri="{FF2B5EF4-FFF2-40B4-BE49-F238E27FC236}">
                <a16:creationId xmlns:a16="http://schemas.microsoft.com/office/drawing/2014/main" id="{0C2F070C-EB8E-4BC8-A435-9A561E882E34}"/>
              </a:ext>
            </a:extLst>
          </p:cNvPr>
          <p:cNvPicPr>
            <a:picLocks noGrp="1" noChangeAspect="1"/>
          </p:cNvPicPr>
          <p:nvPr>
            <p:ph sz="quarter" idx="2"/>
          </p:nvPr>
        </p:nvPicPr>
        <p:blipFill>
          <a:blip r:embed="rId2"/>
          <a:stretch>
            <a:fillRect/>
          </a:stretch>
        </p:blipFill>
        <p:spPr>
          <a:xfrm>
            <a:off x="3707904" y="1305328"/>
            <a:ext cx="5152644" cy="3968496"/>
          </a:xfrm>
          <a:prstGeom prst="rect">
            <a:avLst/>
          </a:prstGeom>
        </p:spPr>
      </p:pic>
      <p:sp>
        <p:nvSpPr>
          <p:cNvPr id="7" name="楕円 6">
            <a:extLst>
              <a:ext uri="{FF2B5EF4-FFF2-40B4-BE49-F238E27FC236}">
                <a16:creationId xmlns:a16="http://schemas.microsoft.com/office/drawing/2014/main" id="{E3635D68-7678-45ED-87E8-7807DF7F6B4F}"/>
              </a:ext>
            </a:extLst>
          </p:cNvPr>
          <p:cNvSpPr/>
          <p:nvPr/>
        </p:nvSpPr>
        <p:spPr>
          <a:xfrm>
            <a:off x="3713381" y="2708920"/>
            <a:ext cx="1800200"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487BB235-8E39-484E-A255-901ED1719271}"/>
              </a:ext>
            </a:extLst>
          </p:cNvPr>
          <p:cNvSpPr/>
          <p:nvPr/>
        </p:nvSpPr>
        <p:spPr>
          <a:xfrm>
            <a:off x="4644008" y="1584176"/>
            <a:ext cx="720080" cy="4046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B496C0F5-C78B-4D09-9253-1BE7A2B31314}"/>
              </a:ext>
            </a:extLst>
          </p:cNvPr>
          <p:cNvSpPr/>
          <p:nvPr/>
        </p:nvSpPr>
        <p:spPr>
          <a:xfrm>
            <a:off x="3707904" y="3280122"/>
            <a:ext cx="1656184" cy="5809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77433EE3-3B49-4F75-B5C3-2B7ABEE001F6}"/>
              </a:ext>
            </a:extLst>
          </p:cNvPr>
          <p:cNvCxnSpPr>
            <a:cxnSpLocks/>
          </p:cNvCxnSpPr>
          <p:nvPr/>
        </p:nvCxnSpPr>
        <p:spPr>
          <a:xfrm flipV="1">
            <a:off x="2915816" y="3847358"/>
            <a:ext cx="935698" cy="10120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7CDFF387-1736-4E77-85E0-6EAE619BEE84}"/>
              </a:ext>
            </a:extLst>
          </p:cNvPr>
          <p:cNvCxnSpPr/>
          <p:nvPr/>
        </p:nvCxnSpPr>
        <p:spPr>
          <a:xfrm flipV="1">
            <a:off x="2987824" y="2996952"/>
            <a:ext cx="863690" cy="12241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97A12931-BA05-4CDD-8711-86FB52096381}"/>
              </a:ext>
            </a:extLst>
          </p:cNvPr>
          <p:cNvSpPr txBox="1"/>
          <p:nvPr/>
        </p:nvSpPr>
        <p:spPr>
          <a:xfrm>
            <a:off x="755576" y="5661248"/>
            <a:ext cx="7632848" cy="738664"/>
          </a:xfrm>
          <a:prstGeom prst="rect">
            <a:avLst/>
          </a:prstGeom>
          <a:noFill/>
        </p:spPr>
        <p:txBody>
          <a:bodyPr wrap="square" rtlCol="0">
            <a:spAutoFit/>
          </a:bodyPr>
          <a:lstStyle/>
          <a:p>
            <a:r>
              <a:rPr lang="en-US" altLang="ja-JP" sz="2100" i="1" dirty="0" err="1">
                <a:solidFill>
                  <a:prstClr val="black"/>
                </a:solidFill>
                <a:latin typeface="Times New Roman" panose="02020603050405020304" pitchFamily="18" charset="0"/>
                <a:cs typeface="Times New Roman" panose="02020603050405020304" pitchFamily="18" charset="0"/>
              </a:rPr>
              <a:t>w</a:t>
            </a:r>
            <a:r>
              <a:rPr lang="en-US" altLang="ja-JP" sz="2100" i="1" baseline="-25000" dirty="0" err="1">
                <a:solidFill>
                  <a:prstClr val="black"/>
                </a:solidFill>
                <a:latin typeface="Times New Roman" panose="02020603050405020304" pitchFamily="18" charset="0"/>
                <a:cs typeface="Times New Roman" panose="02020603050405020304" pitchFamily="18" charset="0"/>
              </a:rPr>
              <a:t>i</a:t>
            </a:r>
            <a:r>
              <a:rPr lang="ja-JP" altLang="en-US" sz="2100" dirty="0">
                <a:solidFill>
                  <a:prstClr val="black"/>
                </a:solidFill>
                <a:latin typeface="Times New Roman" panose="02020603050405020304" pitchFamily="18" charset="0"/>
                <a:cs typeface="Times New Roman" panose="02020603050405020304" pitchFamily="18" charset="0"/>
              </a:rPr>
              <a:t>　誤差項の分散が教育年数</a:t>
            </a:r>
            <a:r>
              <a:rPr lang="en-US" altLang="ja-JP" sz="2100" dirty="0">
                <a:solidFill>
                  <a:prstClr val="black"/>
                </a:solidFill>
                <a:latin typeface="Times New Roman" panose="02020603050405020304" pitchFamily="18" charset="0"/>
                <a:cs typeface="Times New Roman" panose="02020603050405020304" pitchFamily="18" charset="0"/>
              </a:rPr>
              <a:t>educ</a:t>
            </a:r>
            <a:r>
              <a:rPr lang="ja-JP" altLang="en-US" sz="2100" dirty="0">
                <a:solidFill>
                  <a:prstClr val="black"/>
                </a:solidFill>
                <a:latin typeface="Times New Roman" panose="02020603050405020304" pitchFamily="18" charset="0"/>
                <a:cs typeface="Times New Roman" panose="02020603050405020304" pitchFamily="18" charset="0"/>
              </a:rPr>
              <a:t>に比例している場合，</a:t>
            </a:r>
            <a:r>
              <a:rPr lang="en-US" altLang="ja-JP" sz="2100" dirty="0">
                <a:solidFill>
                  <a:prstClr val="black"/>
                </a:solidFill>
                <a:latin typeface="Times New Roman" panose="02020603050405020304" pitchFamily="18" charset="0"/>
                <a:cs typeface="Times New Roman" panose="02020603050405020304" pitchFamily="18" charset="0"/>
              </a:rPr>
              <a:t>WLS</a:t>
            </a:r>
            <a:r>
              <a:rPr lang="ja-JP" altLang="en-US" sz="2100" dirty="0">
                <a:solidFill>
                  <a:prstClr val="black"/>
                </a:solidFill>
                <a:latin typeface="Times New Roman" panose="02020603050405020304" pitchFamily="18" charset="0"/>
                <a:cs typeface="Times New Roman" panose="02020603050405020304" pitchFamily="18" charset="0"/>
              </a:rPr>
              <a:t>のウェイト変数は </a:t>
            </a:r>
            <a:r>
              <a:rPr lang="en-US" altLang="ja-JP" sz="2100" dirty="0">
                <a:solidFill>
                  <a:prstClr val="black"/>
                </a:solidFill>
                <a:latin typeface="Times New Roman" panose="02020603050405020304" pitchFamily="18" charset="0"/>
                <a:cs typeface="Times New Roman" panose="02020603050405020304" pitchFamily="18" charset="0"/>
              </a:rPr>
              <a:t>1/educ </a:t>
            </a:r>
            <a:r>
              <a:rPr lang="ja-JP" altLang="en-US" sz="2100" dirty="0">
                <a:solidFill>
                  <a:prstClr val="black"/>
                </a:solidFill>
                <a:latin typeface="Times New Roman" panose="02020603050405020304" pitchFamily="18" charset="0"/>
                <a:cs typeface="Times New Roman" panose="02020603050405020304" pitchFamily="18" charset="0"/>
              </a:rPr>
              <a:t>であることに注意</a:t>
            </a:r>
            <a:endParaRPr kumimoji="1" lang="ja-JP" altLang="en-US" dirty="0"/>
          </a:p>
        </p:txBody>
      </p:sp>
    </p:spTree>
    <p:extLst>
      <p:ext uri="{BB962C8B-B14F-4D97-AF65-F5344CB8AC3E}">
        <p14:creationId xmlns:p14="http://schemas.microsoft.com/office/powerpoint/2010/main" val="2401140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a:t>Eviews</a:t>
            </a:r>
            <a:r>
              <a:rPr kumimoji="1" lang="ja-JP" altLang="en-US" dirty="0"/>
              <a:t>での</a:t>
            </a:r>
            <a:r>
              <a:rPr kumimoji="1" lang="en-US" altLang="ja-JP" dirty="0"/>
              <a:t>WLS</a:t>
            </a:r>
            <a:endParaRPr kumimoji="1" lang="ja-JP" altLang="en-US" dirty="0"/>
          </a:p>
        </p:txBody>
      </p:sp>
      <p:sp>
        <p:nvSpPr>
          <p:cNvPr id="3" name="テキスト プレースホルダー 2"/>
          <p:cNvSpPr>
            <a:spLocks noGrp="1"/>
          </p:cNvSpPr>
          <p:nvPr>
            <p:ph type="body" sz="half" idx="1"/>
          </p:nvPr>
        </p:nvSpPr>
        <p:spPr>
          <a:xfrm>
            <a:off x="457200" y="1417435"/>
            <a:ext cx="8075240" cy="5314602"/>
          </a:xfrm>
        </p:spPr>
        <p:txBody>
          <a:bodyPr/>
          <a:lstStyle/>
          <a:p>
            <a:r>
              <a:rPr kumimoji="1" lang="en-US" altLang="ja-JP" sz="2400" dirty="0"/>
              <a:t>Quick/Estimate Equation </a:t>
            </a:r>
            <a:r>
              <a:rPr kumimoji="1" lang="ja-JP" altLang="en-US" sz="2400" dirty="0"/>
              <a:t>で最小二乗法（</a:t>
            </a:r>
            <a:r>
              <a:rPr kumimoji="1" lang="en-US" altLang="ja-JP" sz="2400" dirty="0"/>
              <a:t>LS</a:t>
            </a:r>
            <a:r>
              <a:rPr kumimoji="1" lang="ja-JP" altLang="en-US" sz="2400" dirty="0"/>
              <a:t>）を選択し，モデル式を記述 </a:t>
            </a:r>
            <a:r>
              <a:rPr kumimoji="1" lang="en-US" altLang="ja-JP" sz="2400" dirty="0">
                <a:sym typeface="Wingdings" panose="05000000000000000000" pitchFamily="2" charset="2"/>
              </a:rPr>
              <a:t> </a:t>
            </a:r>
            <a:r>
              <a:rPr lang="en-US" altLang="ja-JP" sz="2000" dirty="0"/>
              <a:t>Option </a:t>
            </a:r>
            <a:r>
              <a:rPr lang="ja-JP" altLang="en-US" sz="2000" dirty="0"/>
              <a:t>のタブを選択</a:t>
            </a:r>
            <a:r>
              <a:rPr lang="en-US" altLang="ja-JP" sz="2000" dirty="0"/>
              <a:t> </a:t>
            </a:r>
            <a:r>
              <a:rPr lang="en-US" altLang="ja-JP" sz="2000" dirty="0">
                <a:sym typeface="Wingdings"/>
              </a:rPr>
              <a:t> Weights</a:t>
            </a:r>
            <a:r>
              <a:rPr lang="ja-JP" altLang="en-US" sz="2000" dirty="0">
                <a:sym typeface="Wingdings"/>
              </a:rPr>
              <a:t>の欄</a:t>
            </a:r>
            <a:endParaRPr lang="en-US" altLang="ja-JP" sz="2000" dirty="0">
              <a:sym typeface="Wingdings"/>
            </a:endParaRPr>
          </a:p>
          <a:p>
            <a:pPr lvl="1"/>
            <a:r>
              <a:rPr lang="en-US" altLang="ja-JP" sz="2000" dirty="0">
                <a:sym typeface="Wingdings"/>
              </a:rPr>
              <a:t>Type </a:t>
            </a:r>
            <a:r>
              <a:rPr lang="en-US" altLang="ja-JP" sz="2000" dirty="0">
                <a:sym typeface="Wingdings" panose="05000000000000000000" pitchFamily="2" charset="2"/>
              </a:rPr>
              <a:t> </a:t>
            </a:r>
            <a:r>
              <a:rPr lang="en-US" altLang="ja-JP" sz="2000" dirty="0">
                <a:sym typeface="Wingdings"/>
              </a:rPr>
              <a:t>Variance (</a:t>
            </a:r>
            <a:r>
              <a:rPr lang="ja-JP" altLang="en-US" sz="2000" dirty="0">
                <a:sym typeface="Wingdings"/>
              </a:rPr>
              <a:t>誤差項の分散が</a:t>
            </a:r>
            <a:r>
              <a:rPr lang="en-US" altLang="ja-JP" sz="2000" dirty="0">
                <a:sym typeface="Wingdings"/>
              </a:rPr>
              <a:t>h</a:t>
            </a:r>
            <a:r>
              <a:rPr lang="ja-JP" altLang="en-US" sz="2000" dirty="0">
                <a:sym typeface="Wingdings"/>
              </a:rPr>
              <a:t>に比例）</a:t>
            </a:r>
            <a:endParaRPr lang="en-US" altLang="ja-JP" sz="2000" dirty="0">
              <a:sym typeface="Wingdings"/>
            </a:endParaRPr>
          </a:p>
          <a:p>
            <a:pPr lvl="1"/>
            <a:r>
              <a:rPr lang="en-US" altLang="ja-JP" sz="2000" dirty="0">
                <a:sym typeface="Wingdings"/>
              </a:rPr>
              <a:t>Weight </a:t>
            </a:r>
            <a:r>
              <a:rPr lang="en-US" altLang="ja-JP" sz="2000" dirty="0" err="1">
                <a:sym typeface="Wingdings"/>
              </a:rPr>
              <a:t>Seriese</a:t>
            </a:r>
            <a:r>
              <a:rPr lang="en-US" altLang="ja-JP" sz="2000" dirty="0">
                <a:sym typeface="Wingdings"/>
              </a:rPr>
              <a:t>  </a:t>
            </a:r>
            <a:r>
              <a:rPr lang="en-US" altLang="ja-JP" sz="2000" dirty="0">
                <a:sym typeface="Wingdings" panose="05000000000000000000" pitchFamily="2" charset="2"/>
              </a:rPr>
              <a:t> </a:t>
            </a:r>
            <a:r>
              <a:rPr lang="ja-JP" altLang="en-US" sz="2000" dirty="0">
                <a:sym typeface="Wingdings"/>
              </a:rPr>
              <a:t>変数</a:t>
            </a:r>
            <a:r>
              <a:rPr lang="en-US" altLang="ja-JP" sz="2000" i="1" dirty="0">
                <a:latin typeface="Times New Roman" panose="02020603050405020304" pitchFamily="18" charset="0"/>
                <a:cs typeface="Times New Roman" panose="02020603050405020304" pitchFamily="18" charset="0"/>
                <a:sym typeface="Wingdings"/>
              </a:rPr>
              <a:t>h</a:t>
            </a:r>
            <a:r>
              <a:rPr lang="ja-JP" altLang="en-US" sz="2000" dirty="0">
                <a:sym typeface="Wingdings"/>
              </a:rPr>
              <a:t>を指定</a:t>
            </a:r>
            <a:endParaRPr lang="en-US" altLang="ja-JP" sz="2000" dirty="0">
              <a:sym typeface="Wingdings"/>
            </a:endParaRPr>
          </a:p>
          <a:p>
            <a:r>
              <a:rPr lang="ja-JP" altLang="en-US" sz="2400" dirty="0">
                <a:sym typeface="Wingdings"/>
              </a:rPr>
              <a:t>例）賃金方程式で残差の分散が</a:t>
            </a:r>
            <a:r>
              <a:rPr lang="en-US" altLang="ja-JP" sz="2400" dirty="0">
                <a:sym typeface="Wingdings"/>
              </a:rPr>
              <a:t>EDUC(</a:t>
            </a:r>
            <a:r>
              <a:rPr lang="ja-JP" altLang="en-US" sz="2400" dirty="0">
                <a:sym typeface="Wingdings"/>
              </a:rPr>
              <a:t>教育年数）に比例している場合</a:t>
            </a:r>
            <a:endParaRPr lang="en-US" altLang="ja-JP" sz="2400" dirty="0">
              <a:sym typeface="Wingdings"/>
            </a:endParaRPr>
          </a:p>
          <a:p>
            <a:pPr lvl="1"/>
            <a:r>
              <a:rPr lang="en-US" altLang="ja-JP" sz="2000" dirty="0">
                <a:sym typeface="Wingdings"/>
              </a:rPr>
              <a:t>Type: Variance ; Weight </a:t>
            </a:r>
            <a:r>
              <a:rPr lang="en-US" altLang="ja-JP" sz="2000" dirty="0" err="1">
                <a:sym typeface="Wingdings"/>
              </a:rPr>
              <a:t>Seriese</a:t>
            </a:r>
            <a:r>
              <a:rPr lang="en-US" altLang="ja-JP" sz="2000" dirty="0">
                <a:sym typeface="Wingdings"/>
              </a:rPr>
              <a:t>: EDUC </a:t>
            </a:r>
            <a:r>
              <a:rPr lang="ja-JP" altLang="en-US" sz="2000" dirty="0">
                <a:sym typeface="Wingdings"/>
              </a:rPr>
              <a:t>とする</a:t>
            </a:r>
            <a:endParaRPr lang="en-US" altLang="ja-JP" sz="2000" dirty="0">
              <a:sym typeface="Wingdings"/>
            </a:endParaRPr>
          </a:p>
          <a:p>
            <a:r>
              <a:rPr lang="en-US" altLang="ja-JP" sz="2400" dirty="0" err="1">
                <a:sym typeface="Wingdings"/>
              </a:rPr>
              <a:t>Eviews</a:t>
            </a:r>
            <a:r>
              <a:rPr lang="en-US" altLang="ja-JP" sz="2400" dirty="0">
                <a:sym typeface="Wingdings"/>
              </a:rPr>
              <a:t> </a:t>
            </a:r>
            <a:r>
              <a:rPr lang="ja-JP" altLang="en-US" sz="2400" dirty="0">
                <a:sym typeface="Wingdings"/>
              </a:rPr>
              <a:t>の</a:t>
            </a:r>
            <a:r>
              <a:rPr lang="en-US" altLang="ja-JP" sz="2400" dirty="0">
                <a:sym typeface="Wingdings"/>
              </a:rPr>
              <a:t>WLS</a:t>
            </a:r>
            <a:r>
              <a:rPr lang="ja-JP" altLang="en-US" sz="2400" dirty="0">
                <a:sym typeface="Wingdings"/>
              </a:rPr>
              <a:t>の</a:t>
            </a:r>
            <a:r>
              <a:rPr lang="en-US" altLang="ja-JP" sz="2400" dirty="0">
                <a:sym typeface="Wingdings"/>
              </a:rPr>
              <a:t>option</a:t>
            </a:r>
            <a:r>
              <a:rPr lang="ja-JP" altLang="en-US" sz="2400" dirty="0">
                <a:sym typeface="Wingdings"/>
              </a:rPr>
              <a:t>の指定はわかりにくいので注意。　</a:t>
            </a:r>
            <a:r>
              <a:rPr lang="en-US" altLang="ja-JP" sz="2400" dirty="0">
                <a:sym typeface="Wingdings"/>
              </a:rPr>
              <a:t>w=1/h </a:t>
            </a:r>
            <a:r>
              <a:rPr lang="ja-JP" altLang="en-US" sz="2400" dirty="0">
                <a:sym typeface="Wingdings"/>
              </a:rPr>
              <a:t>の</a:t>
            </a:r>
            <a:r>
              <a:rPr lang="en-US" altLang="ja-JP" sz="2400" dirty="0" err="1">
                <a:sym typeface="Wingdings"/>
              </a:rPr>
              <a:t>weigt</a:t>
            </a:r>
            <a:r>
              <a:rPr lang="ja-JP" altLang="en-US" sz="2400" dirty="0">
                <a:sym typeface="Wingdings"/>
              </a:rPr>
              <a:t>の場合，</a:t>
            </a:r>
            <a:r>
              <a:rPr lang="en-US" altLang="ja-JP" sz="2400" dirty="0">
                <a:sym typeface="Wingdings"/>
              </a:rPr>
              <a:t>weight</a:t>
            </a:r>
            <a:r>
              <a:rPr lang="ja-JP" altLang="en-US" sz="2400" dirty="0">
                <a:sym typeface="Wingdings"/>
              </a:rPr>
              <a:t>変数に</a:t>
            </a:r>
            <a:r>
              <a:rPr lang="en-US" altLang="ja-JP" sz="2400" dirty="0">
                <a:sym typeface="Wingdings"/>
              </a:rPr>
              <a:t>h</a:t>
            </a:r>
            <a:r>
              <a:rPr lang="ja-JP" altLang="en-US" sz="2400" dirty="0">
                <a:sym typeface="Wingdings"/>
              </a:rPr>
              <a:t>を指定する</a:t>
            </a:r>
            <a:endParaRPr lang="en-US" altLang="ja-JP" sz="2400" dirty="0">
              <a:sym typeface="Wingdings"/>
            </a:endParaRPr>
          </a:p>
          <a:p>
            <a:pPr lvl="1"/>
            <a:r>
              <a:rPr lang="en-US" altLang="ja-JP" sz="2000" dirty="0">
                <a:sym typeface="Wingdings"/>
              </a:rPr>
              <a:t>Option </a:t>
            </a:r>
            <a:r>
              <a:rPr lang="ja-JP" altLang="en-US" sz="2000" dirty="0">
                <a:sym typeface="Wingdings"/>
              </a:rPr>
              <a:t>の</a:t>
            </a:r>
            <a:r>
              <a:rPr lang="en-US" altLang="ja-JP" sz="2000" dirty="0">
                <a:sym typeface="Wingdings"/>
              </a:rPr>
              <a:t>Type</a:t>
            </a:r>
            <a:endParaRPr lang="en-US" altLang="ja-JP" dirty="0">
              <a:sym typeface="Wingdings"/>
            </a:endParaRPr>
          </a:p>
          <a:p>
            <a:pPr lvl="2"/>
            <a:r>
              <a:rPr lang="en-US" altLang="ja-JP" sz="2000" dirty="0" err="1">
                <a:sym typeface="Wingdings"/>
              </a:rPr>
              <a:t>Std.dev</a:t>
            </a:r>
            <a:r>
              <a:rPr lang="en-US" altLang="ja-JP" sz="2000" dirty="0">
                <a:sym typeface="Wingdings"/>
              </a:rPr>
              <a:t> </a:t>
            </a:r>
            <a:r>
              <a:rPr lang="ja-JP" altLang="en-US" sz="2000" dirty="0">
                <a:sym typeface="Wingdings"/>
              </a:rPr>
              <a:t>（誤差項の標準偏差が</a:t>
            </a:r>
            <a:r>
              <a:rPr lang="en-US" altLang="ja-JP" sz="2000" dirty="0">
                <a:sym typeface="Wingdings"/>
              </a:rPr>
              <a:t>h</a:t>
            </a:r>
            <a:r>
              <a:rPr lang="ja-JP" altLang="en-US" sz="2000" dirty="0">
                <a:sym typeface="Wingdings"/>
              </a:rPr>
              <a:t>に比例）</a:t>
            </a:r>
            <a:endParaRPr lang="en-US" altLang="ja-JP" sz="2000" dirty="0">
              <a:sym typeface="Wingdings"/>
            </a:endParaRPr>
          </a:p>
          <a:p>
            <a:pPr lvl="2"/>
            <a:r>
              <a:rPr lang="en-US" altLang="ja-JP" sz="2000" dirty="0">
                <a:sym typeface="Wingdings"/>
              </a:rPr>
              <a:t>Inverse Variance (</a:t>
            </a:r>
            <a:r>
              <a:rPr lang="ja-JP" altLang="en-US" sz="2000" dirty="0">
                <a:sym typeface="Wingdings"/>
              </a:rPr>
              <a:t>誤差項の分散が</a:t>
            </a:r>
            <a:r>
              <a:rPr lang="en-US" altLang="ja-JP" sz="2000" dirty="0">
                <a:sym typeface="Wingdings"/>
              </a:rPr>
              <a:t>1/h</a:t>
            </a:r>
            <a:r>
              <a:rPr lang="ja-JP" altLang="en-US" sz="2000" dirty="0">
                <a:sym typeface="Wingdings"/>
              </a:rPr>
              <a:t>に比例）</a:t>
            </a:r>
            <a:endParaRPr lang="en-US" altLang="ja-JP" sz="2000" dirty="0">
              <a:sym typeface="Wingdings"/>
            </a:endParaRPr>
          </a:p>
          <a:p>
            <a:pPr lvl="2"/>
            <a:r>
              <a:rPr lang="en-US" altLang="ja-JP" sz="2000" dirty="0">
                <a:sym typeface="Wingdings"/>
              </a:rPr>
              <a:t>Inverse </a:t>
            </a:r>
            <a:r>
              <a:rPr lang="en-US" altLang="ja-JP" sz="2000" dirty="0" err="1">
                <a:sym typeface="Wingdings"/>
              </a:rPr>
              <a:t>Std.dev</a:t>
            </a:r>
            <a:r>
              <a:rPr lang="ja-JP" altLang="en-US" sz="2000" dirty="0">
                <a:sym typeface="Wingdings"/>
              </a:rPr>
              <a:t>（誤差項の標準偏差が</a:t>
            </a:r>
            <a:r>
              <a:rPr lang="en-US" altLang="ja-JP" sz="2000" dirty="0">
                <a:sym typeface="Wingdings"/>
              </a:rPr>
              <a:t>1/h</a:t>
            </a:r>
            <a:r>
              <a:rPr lang="ja-JP" altLang="en-US" sz="2000" dirty="0">
                <a:sym typeface="Wingdings"/>
              </a:rPr>
              <a:t>に比例）</a:t>
            </a:r>
            <a:endParaRPr lang="en-US" altLang="ja-JP" sz="3200" dirty="0"/>
          </a:p>
        </p:txBody>
      </p:sp>
    </p:spTree>
    <p:extLst>
      <p:ext uri="{BB962C8B-B14F-4D97-AF65-F5344CB8AC3E}">
        <p14:creationId xmlns:p14="http://schemas.microsoft.com/office/powerpoint/2010/main" val="1778992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dirty="0"/>
              <a:t>回帰分析の前提</a:t>
            </a:r>
          </a:p>
        </p:txBody>
      </p:sp>
      <mc:AlternateContent xmlns:mc="http://schemas.openxmlformats.org/markup-compatibility/2006" xmlns:a14="http://schemas.microsoft.com/office/drawing/2010/main">
        <mc:Choice Requires="a14">
          <p:sp>
            <p:nvSpPr>
              <p:cNvPr id="4099" name="Rectangle 3"/>
              <p:cNvSpPr>
                <a:spLocks noGrp="1" noChangeArrowheads="1"/>
              </p:cNvSpPr>
              <p:nvPr>
                <p:ph idx="1"/>
              </p:nvPr>
            </p:nvSpPr>
            <p:spPr>
              <a:xfrm>
                <a:off x="628650" y="1690689"/>
                <a:ext cx="7886700" cy="4486274"/>
              </a:xfrm>
            </p:spPr>
            <p:txBody>
              <a:bodyPr>
                <a:normAutofit/>
              </a:bodyPr>
              <a:lstStyle/>
              <a:p>
                <a:pPr>
                  <a:lnSpc>
                    <a:spcPct val="100000"/>
                  </a:lnSpc>
                </a:pPr>
                <a14:m>
                  <m:oMath xmlns:m="http://schemas.openxmlformats.org/officeDocument/2006/math">
                    <m:sSub>
                      <m:sSubPr>
                        <m:ctrlPr>
                          <a:rPr lang="en-US" altLang="ja-JP" sz="3200" i="1" smtClean="0">
                            <a:latin typeface="Cambria Math" panose="02040503050406030204" pitchFamily="18" charset="0"/>
                            <a:cs typeface="Times New Roman" panose="02020603050405020304" pitchFamily="18" charset="0"/>
                          </a:rPr>
                        </m:ctrlPr>
                      </m:sSubPr>
                      <m:e>
                        <m:r>
                          <a:rPr lang="en-US" altLang="ja-JP" sz="3200" b="0" i="1" smtClean="0">
                            <a:latin typeface="Cambria Math" panose="02040503050406030204" pitchFamily="18" charset="0"/>
                            <a:cs typeface="Times New Roman" panose="02020603050405020304" pitchFamily="18" charset="0"/>
                          </a:rPr>
                          <m:t>𝑢</m:t>
                        </m:r>
                      </m:e>
                      <m:sub>
                        <m:r>
                          <a:rPr lang="en-US" altLang="ja-JP" sz="3200" b="0" i="1" smtClean="0">
                            <a:latin typeface="Cambria Math" panose="02040503050406030204" pitchFamily="18" charset="0"/>
                            <a:cs typeface="Times New Roman" panose="02020603050405020304" pitchFamily="18" charset="0"/>
                          </a:rPr>
                          <m:t>𝑖</m:t>
                        </m:r>
                      </m:sub>
                    </m:sSub>
                    <m:r>
                      <a:rPr lang="en-US" altLang="ja-JP" sz="3200" i="1" smtClean="0">
                        <a:latin typeface="Cambria Math" panose="02040503050406030204" pitchFamily="18" charset="0"/>
                        <a:ea typeface="Cambria Math" panose="02040503050406030204" pitchFamily="18" charset="0"/>
                        <a:cs typeface="Times New Roman" panose="02020603050405020304" pitchFamily="18" charset="0"/>
                      </a:rPr>
                      <m:t>~</m:t>
                    </m:r>
                    <m:r>
                      <a:rPr lang="en-US" altLang="ja-JP" sz="3200" b="0" i="1" smtClean="0">
                        <a:latin typeface="Cambria Math" panose="02040503050406030204" pitchFamily="18" charset="0"/>
                        <a:ea typeface="Cambria Math" panose="02040503050406030204" pitchFamily="18" charset="0"/>
                        <a:cs typeface="Times New Roman" panose="02020603050405020304" pitchFamily="18" charset="0"/>
                      </a:rPr>
                      <m:t>𝑁</m:t>
                    </m:r>
                    <m:d>
                      <m:dPr>
                        <m:ctrlPr>
                          <a:rPr lang="en-US" altLang="ja-JP" sz="3200" b="0" i="1" smtClean="0">
                            <a:latin typeface="Cambria Math" panose="02040503050406030204" pitchFamily="18" charset="0"/>
                            <a:ea typeface="Cambria Math" panose="02040503050406030204" pitchFamily="18" charset="0"/>
                            <a:cs typeface="Times New Roman" panose="02020603050405020304" pitchFamily="18" charset="0"/>
                          </a:rPr>
                        </m:ctrlPr>
                      </m:dPr>
                      <m:e>
                        <m:r>
                          <a:rPr lang="en-US" altLang="ja-JP" sz="3200" b="0" i="1" smtClean="0">
                            <a:latin typeface="Cambria Math" panose="02040503050406030204" pitchFamily="18" charset="0"/>
                            <a:ea typeface="Cambria Math" panose="02040503050406030204" pitchFamily="18" charset="0"/>
                            <a:cs typeface="Times New Roman" panose="02020603050405020304" pitchFamily="18" charset="0"/>
                          </a:rPr>
                          <m:t>0,</m:t>
                        </m:r>
                        <m:sSup>
                          <m:sSupPr>
                            <m:ctrlPr>
                              <a:rPr lang="en-US" altLang="ja-JP" sz="3200" b="0" i="1" smtClean="0">
                                <a:latin typeface="Cambria Math" panose="02040503050406030204" pitchFamily="18" charset="0"/>
                                <a:ea typeface="Cambria Math" panose="02040503050406030204" pitchFamily="18" charset="0"/>
                                <a:cs typeface="Times New Roman" panose="02020603050405020304" pitchFamily="18" charset="0"/>
                              </a:rPr>
                            </m:ctrlPr>
                          </m:sSupPr>
                          <m:e>
                            <m:r>
                              <a:rPr lang="ja-JP" altLang="en-US" sz="3200" b="0" i="1" smtClean="0">
                                <a:latin typeface="Cambria Math" panose="02040503050406030204" pitchFamily="18" charset="0"/>
                                <a:ea typeface="Cambria Math" panose="02040503050406030204" pitchFamily="18" charset="0"/>
                                <a:cs typeface="Times New Roman" panose="02020603050405020304" pitchFamily="18" charset="0"/>
                              </a:rPr>
                              <m:t>𝜎</m:t>
                            </m:r>
                          </m:e>
                          <m:sup>
                            <m:r>
                              <a:rPr lang="en-US" altLang="ja-JP" sz="3200" b="0" i="1" smtClean="0">
                                <a:latin typeface="Cambria Math" panose="02040503050406030204" pitchFamily="18" charset="0"/>
                                <a:ea typeface="Cambria Math" panose="02040503050406030204" pitchFamily="18" charset="0"/>
                                <a:cs typeface="Times New Roman" panose="02020603050405020304" pitchFamily="18" charset="0"/>
                              </a:rPr>
                              <m:t>2</m:t>
                            </m:r>
                          </m:sup>
                        </m:sSup>
                      </m:e>
                    </m:d>
                  </m:oMath>
                </a14:m>
                <a:r>
                  <a:rPr lang="en-US" altLang="ja-JP" sz="3200" i="1" dirty="0">
                    <a:cs typeface="Times New Roman" panose="02020603050405020304" pitchFamily="18" charset="0"/>
                  </a:rPr>
                  <a:t>   </a:t>
                </a:r>
                <a:r>
                  <a:rPr lang="en-US" altLang="ja-JP" sz="3200" i="1" dirty="0" err="1">
                    <a:latin typeface="Times New Roman" panose="02020603050405020304" pitchFamily="18" charset="0"/>
                    <a:cs typeface="Times New Roman" panose="02020603050405020304" pitchFamily="18" charset="0"/>
                  </a:rPr>
                  <a:t>i.i.d</a:t>
                </a:r>
                <a:endParaRPr lang="en-US" altLang="ja-JP" sz="3200" i="1" dirty="0">
                  <a:latin typeface="Times New Roman" panose="02020603050405020304" pitchFamily="18" charset="0"/>
                  <a:cs typeface="Times New Roman" panose="02020603050405020304" pitchFamily="18" charset="0"/>
                </a:endParaRPr>
              </a:p>
              <a:p>
                <a:pPr lvl="1">
                  <a:lnSpc>
                    <a:spcPct val="110000"/>
                  </a:lnSpc>
                </a:pPr>
                <a:r>
                  <a:rPr lang="ja-JP" altLang="en-US" sz="2400" dirty="0"/>
                  <a:t>誤差項の期待値は</a:t>
                </a:r>
                <a:r>
                  <a:rPr lang="en-US" altLang="ja-JP" sz="2400" dirty="0"/>
                  <a:t>0</a:t>
                </a:r>
              </a:p>
              <a:p>
                <a:pPr lvl="1">
                  <a:lnSpc>
                    <a:spcPct val="110000"/>
                  </a:lnSpc>
                </a:pPr>
                <a:r>
                  <a:rPr lang="ja-JP" altLang="en-US" sz="2400" dirty="0"/>
                  <a:t>誤差項は互いに独立（系列相関は無い）</a:t>
                </a:r>
              </a:p>
              <a:p>
                <a:pPr lvl="1">
                  <a:lnSpc>
                    <a:spcPct val="110000"/>
                  </a:lnSpc>
                </a:pPr>
                <a:r>
                  <a:rPr lang="ja-JP" altLang="en-US" sz="2400" dirty="0"/>
                  <a:t>誤差項の分散は一定（分散均一性）</a:t>
                </a:r>
              </a:p>
              <a:p>
                <a:pPr lvl="1">
                  <a:lnSpc>
                    <a:spcPct val="110000"/>
                  </a:lnSpc>
                </a:pPr>
                <a:r>
                  <a:rPr lang="ja-JP" altLang="en-US" sz="2400" dirty="0"/>
                  <a:t>誤差項は正規分布（</a:t>
                </a:r>
                <a:r>
                  <a:rPr lang="en-US" altLang="ja-JP" sz="2400" dirty="0"/>
                  <a:t>t</a:t>
                </a:r>
                <a:r>
                  <a:rPr lang="ja-JP" altLang="en-US" sz="2400" dirty="0"/>
                  <a:t>検定，</a:t>
                </a:r>
                <a:r>
                  <a:rPr lang="en-US" altLang="ja-JP" sz="2400" dirty="0"/>
                  <a:t>F</a:t>
                </a:r>
                <a:r>
                  <a:rPr lang="ja-JP" altLang="en-US" sz="2400" dirty="0"/>
                  <a:t>検定のための前提）</a:t>
                </a:r>
              </a:p>
              <a:p>
                <a:pPr>
                  <a:lnSpc>
                    <a:spcPct val="110000"/>
                  </a:lnSpc>
                </a:pPr>
                <a:r>
                  <a:rPr lang="ja-JP" altLang="en-US" sz="3200" dirty="0"/>
                  <a:t>説明変数と誤差項は独立</a:t>
                </a:r>
              </a:p>
              <a:p>
                <a:pPr>
                  <a:lnSpc>
                    <a:spcPct val="110000"/>
                  </a:lnSpc>
                </a:pPr>
                <a:r>
                  <a:rPr lang="ja-JP" altLang="en-US" sz="3200" dirty="0"/>
                  <a:t>説明変数の行列</a:t>
                </a:r>
                <a:r>
                  <a:rPr lang="en-US" altLang="ja-JP" sz="3200" dirty="0"/>
                  <a:t>X</a:t>
                </a:r>
                <a:r>
                  <a:rPr lang="ja-JP" altLang="en-US" sz="3200" dirty="0"/>
                  <a:t>は</a:t>
                </a:r>
                <a:r>
                  <a:rPr lang="en-US" altLang="ja-JP" sz="3200" dirty="0"/>
                  <a:t>full rank</a:t>
                </a:r>
              </a:p>
              <a:p>
                <a:pPr lvl="1">
                  <a:lnSpc>
                    <a:spcPct val="110000"/>
                  </a:lnSpc>
                </a:pPr>
                <a:r>
                  <a:rPr lang="ja-JP" altLang="en-US" sz="2400" dirty="0"/>
                  <a:t>説明変数間の多重共線性は存在しない</a:t>
                </a:r>
                <a:endParaRPr lang="en-US" altLang="ja-JP" sz="2400" dirty="0"/>
              </a:p>
              <a:p>
                <a:pPr lvl="1"/>
                <a:endParaRPr lang="en-US" altLang="ja-JP" dirty="0"/>
              </a:p>
            </p:txBody>
          </p:sp>
        </mc:Choice>
        <mc:Fallback xmlns="">
          <p:sp>
            <p:nvSpPr>
              <p:cNvPr id="4099" name="Rectangle 3"/>
              <p:cNvSpPr>
                <a:spLocks noGrp="1" noRot="1" noChangeAspect="1" noMove="1" noResize="1" noEditPoints="1" noAdjustHandles="1" noChangeArrowheads="1" noChangeShapeType="1" noTextEdit="1"/>
              </p:cNvSpPr>
              <p:nvPr>
                <p:ph idx="1"/>
              </p:nvPr>
            </p:nvSpPr>
            <p:spPr>
              <a:xfrm>
                <a:off x="628650" y="1690689"/>
                <a:ext cx="7886700" cy="4486274"/>
              </a:xfrm>
              <a:blipFill>
                <a:blip r:embed="rId3"/>
                <a:stretch>
                  <a:fillRect l="-1777" t="-2174"/>
                </a:stretch>
              </a:blipFill>
            </p:spPr>
            <p:txBody>
              <a:bodyPr/>
              <a:lstStyle/>
              <a:p>
                <a:r>
                  <a:rPr lang="ja-JP" altLang="en-US">
                    <a:noFill/>
                  </a:rPr>
                  <a:t> </a:t>
                </a:r>
              </a:p>
            </p:txBody>
          </p:sp>
        </mc:Fallback>
      </mc:AlternateContent>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a:t>誤差項の系列相関</a:t>
            </a:r>
          </a:p>
        </p:txBody>
      </p:sp>
      <p:sp>
        <p:nvSpPr>
          <p:cNvPr id="15363" name="Rectangle 3"/>
          <p:cNvSpPr>
            <a:spLocks noGrp="1" noChangeArrowheads="1"/>
          </p:cNvSpPr>
          <p:nvPr>
            <p:ph idx="1"/>
          </p:nvPr>
        </p:nvSpPr>
        <p:spPr>
          <a:xfrm>
            <a:off x="628650" y="1484784"/>
            <a:ext cx="7886700" cy="4896544"/>
          </a:xfrm>
        </p:spPr>
        <p:txBody>
          <a:bodyPr>
            <a:normAutofit/>
          </a:bodyPr>
          <a:lstStyle/>
          <a:p>
            <a:pPr>
              <a:lnSpc>
                <a:spcPct val="120000"/>
              </a:lnSpc>
            </a:pPr>
            <a:r>
              <a:rPr lang="ja-JP" altLang="en-US" sz="2000" dirty="0"/>
              <a:t>回帰分析の前提：誤差項は互いに独立</a:t>
            </a:r>
          </a:p>
          <a:p>
            <a:pPr>
              <a:lnSpc>
                <a:spcPct val="120000"/>
              </a:lnSpc>
            </a:pPr>
            <a:r>
              <a:rPr lang="ja-JP" altLang="en-US" sz="2000" dirty="0"/>
              <a:t>誤差項に系列相関</a:t>
            </a:r>
            <a:endParaRPr lang="en-US" altLang="ja-JP" sz="2000" dirty="0"/>
          </a:p>
          <a:p>
            <a:pPr lvl="1">
              <a:lnSpc>
                <a:spcPct val="120000"/>
              </a:lnSpc>
            </a:pPr>
            <a:r>
              <a:rPr lang="ja-JP" altLang="en-US" dirty="0"/>
              <a:t>誤差項</a:t>
            </a:r>
            <a:r>
              <a:rPr lang="en-US" altLang="ja-JP" i="1" dirty="0" err="1">
                <a:latin typeface="Times New Roman" panose="02020603050405020304" pitchFamily="18" charset="0"/>
                <a:cs typeface="Times New Roman" panose="02020603050405020304" pitchFamily="18" charset="0"/>
              </a:rPr>
              <a:t>u</a:t>
            </a:r>
            <a:r>
              <a:rPr lang="en-US" altLang="ja-JP" i="1" baseline="-25000" dirty="0" err="1">
                <a:latin typeface="Times New Roman" panose="02020603050405020304" pitchFamily="18" charset="0"/>
                <a:cs typeface="Times New Roman" panose="02020603050405020304" pitchFamily="18" charset="0"/>
              </a:rPr>
              <a:t>i</a:t>
            </a:r>
            <a:r>
              <a:rPr lang="ja-JP" altLang="en-US" dirty="0">
                <a:latin typeface="Times New Roman" panose="02020603050405020304" pitchFamily="18" charset="0"/>
                <a:cs typeface="Times New Roman" panose="02020603050405020304" pitchFamily="18" charset="0"/>
              </a:rPr>
              <a:t>と</a:t>
            </a:r>
            <a:r>
              <a:rPr lang="en-US" altLang="ja-JP" i="1" dirty="0" err="1">
                <a:latin typeface="Times New Roman" panose="02020603050405020304" pitchFamily="18" charset="0"/>
                <a:cs typeface="Times New Roman" panose="02020603050405020304" pitchFamily="18" charset="0"/>
              </a:rPr>
              <a:t>u</a:t>
            </a:r>
            <a:r>
              <a:rPr lang="en-US" altLang="ja-JP" i="1" baseline="-25000" dirty="0" err="1">
                <a:latin typeface="Times New Roman" panose="02020603050405020304" pitchFamily="18" charset="0"/>
                <a:cs typeface="Times New Roman" panose="02020603050405020304" pitchFamily="18" charset="0"/>
              </a:rPr>
              <a:t>j</a:t>
            </a:r>
            <a:r>
              <a:rPr lang="ja-JP" altLang="en-US" dirty="0"/>
              <a:t>に相関がある（独立でない）</a:t>
            </a:r>
            <a:endParaRPr lang="en-US" altLang="ja-JP" dirty="0"/>
          </a:p>
          <a:p>
            <a:pPr lvl="1">
              <a:lnSpc>
                <a:spcPct val="120000"/>
              </a:lnSpc>
            </a:pPr>
            <a:r>
              <a:rPr lang="ja-JP" altLang="en-US" dirty="0"/>
              <a:t>例）ある年に景気が良いと，次の年の景気も良い</a:t>
            </a:r>
            <a:endParaRPr lang="en-US" altLang="ja-JP" dirty="0"/>
          </a:p>
          <a:p>
            <a:pPr>
              <a:lnSpc>
                <a:spcPct val="120000"/>
              </a:lnSpc>
            </a:pPr>
            <a:r>
              <a:rPr lang="ja-JP" altLang="en-US" sz="2000" dirty="0"/>
              <a:t>誤差項に系列相関があると回帰係数</a:t>
            </a:r>
            <a:r>
              <a:rPr lang="en-US" altLang="ja-JP" sz="2000" i="1" dirty="0">
                <a:latin typeface="Times New Roman" pitchFamily="18" charset="0"/>
                <a:cs typeface="Times New Roman" pitchFamily="18" charset="0"/>
              </a:rPr>
              <a:t>b</a:t>
            </a:r>
            <a:r>
              <a:rPr lang="ja-JP" altLang="en-US" sz="2000" dirty="0"/>
              <a:t>の分散が</a:t>
            </a:r>
            <a:r>
              <a:rPr lang="en-US" altLang="ja-JP" sz="2000" dirty="0">
                <a:latin typeface="Symbol" pitchFamily="18" charset="2"/>
              </a:rPr>
              <a:t>s</a:t>
            </a:r>
            <a:r>
              <a:rPr lang="en-US" altLang="ja-JP" sz="2000" baseline="30000" dirty="0">
                <a:latin typeface="Times New Roman" pitchFamily="18" charset="0"/>
                <a:cs typeface="Times New Roman" pitchFamily="18" charset="0"/>
              </a:rPr>
              <a:t>2</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X’X</a:t>
            </a:r>
            <a:r>
              <a:rPr lang="en-US" altLang="ja-JP" sz="2000" dirty="0">
                <a:latin typeface="Times New Roman" pitchFamily="18" charset="0"/>
                <a:cs typeface="Times New Roman" pitchFamily="18" charset="0"/>
              </a:rPr>
              <a:t>)</a:t>
            </a:r>
            <a:r>
              <a:rPr lang="en-US" altLang="ja-JP" sz="2000" baseline="30000" dirty="0">
                <a:latin typeface="Times New Roman" pitchFamily="18" charset="0"/>
                <a:cs typeface="Times New Roman" pitchFamily="18" charset="0"/>
              </a:rPr>
              <a:t>-1</a:t>
            </a:r>
            <a:r>
              <a:rPr lang="ja-JP" altLang="en-US" sz="2000" dirty="0"/>
              <a:t>にならない</a:t>
            </a:r>
            <a:endParaRPr lang="en-US" altLang="ja-JP" sz="2000" dirty="0"/>
          </a:p>
          <a:p>
            <a:pPr lvl="1">
              <a:lnSpc>
                <a:spcPct val="120000"/>
              </a:lnSpc>
            </a:pPr>
            <a:r>
              <a:rPr lang="en-US" altLang="ja-JP" dirty="0"/>
              <a:t>t</a:t>
            </a:r>
            <a:r>
              <a:rPr lang="ja-JP" altLang="en-US" dirty="0"/>
              <a:t>検定，</a:t>
            </a:r>
            <a:r>
              <a:rPr lang="en-US" altLang="ja-JP" dirty="0"/>
              <a:t>F</a:t>
            </a:r>
            <a:r>
              <a:rPr lang="ja-JP" altLang="en-US" dirty="0"/>
              <a:t>検定が正しくない</a:t>
            </a:r>
            <a:endParaRPr lang="ja-JP" altLang="en-US" sz="1600" dirty="0"/>
          </a:p>
          <a:p>
            <a:pPr>
              <a:lnSpc>
                <a:spcPct val="120000"/>
              </a:lnSpc>
            </a:pPr>
            <a:r>
              <a:rPr lang="ja-JP" altLang="en-US" sz="2000" dirty="0"/>
              <a:t>クロスセクションデータ</a:t>
            </a:r>
            <a:endParaRPr lang="en-US" altLang="ja-JP" sz="2000" dirty="0"/>
          </a:p>
          <a:p>
            <a:pPr lvl="1">
              <a:lnSpc>
                <a:spcPct val="120000"/>
              </a:lnSpc>
            </a:pPr>
            <a:r>
              <a:rPr lang="ja-JP" altLang="en-US" dirty="0"/>
              <a:t>通常，オブザベーションの並びに意味は無いので，誤差項の系列相関は問題にならない</a:t>
            </a:r>
          </a:p>
          <a:p>
            <a:pPr lvl="1">
              <a:lnSpc>
                <a:spcPct val="120000"/>
              </a:lnSpc>
            </a:pPr>
            <a:r>
              <a:rPr lang="ja-JP" altLang="en-US" dirty="0"/>
              <a:t>オブザベーションの並び方が，隣接した地域や人の順番になっている場合には意味がある場合あり。</a:t>
            </a:r>
          </a:p>
          <a:p>
            <a:pPr lvl="1">
              <a:lnSpc>
                <a:spcPct val="120000"/>
              </a:lnSpc>
            </a:pPr>
            <a:r>
              <a:rPr lang="ja-JP" altLang="en-US" dirty="0"/>
              <a:t>時系列データの場合には系列相関の問題は無視できない</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ja-JP"/>
              <a:t>Durbin Watson</a:t>
            </a:r>
            <a:r>
              <a:rPr lang="ja-JP" altLang="en-US"/>
              <a:t>検定</a:t>
            </a:r>
          </a:p>
        </p:txBody>
      </p:sp>
      <mc:AlternateContent xmlns:mc="http://schemas.openxmlformats.org/markup-compatibility/2006" xmlns:a14="http://schemas.microsoft.com/office/drawing/2010/main">
        <mc:Choice Requires="a14">
          <p:sp>
            <p:nvSpPr>
              <p:cNvPr id="4" name="コンテンツ プレースホルダー 3">
                <a:extLst>
                  <a:ext uri="{FF2B5EF4-FFF2-40B4-BE49-F238E27FC236}">
                    <a16:creationId xmlns:a16="http://schemas.microsoft.com/office/drawing/2014/main" id="{06DE852D-E159-466F-A240-A413EE42A0E0}"/>
                  </a:ext>
                </a:extLst>
              </p:cNvPr>
              <p:cNvSpPr>
                <a:spLocks noGrp="1"/>
              </p:cNvSpPr>
              <p:nvPr>
                <p:ph idx="1"/>
              </p:nvPr>
            </p:nvSpPr>
            <p:spPr>
              <a:xfrm>
                <a:off x="628650" y="1556792"/>
                <a:ext cx="7886700" cy="4824536"/>
              </a:xfrm>
            </p:spPr>
            <p:txBody>
              <a:bodyPr>
                <a:normAutofit fontScale="92500" lnSpcReduction="10000"/>
              </a:bodyPr>
              <a:lstStyle/>
              <a:p>
                <a:pPr marL="0" indent="0">
                  <a:lnSpc>
                    <a:spcPct val="100000"/>
                  </a:lnSpc>
                  <a:spcBef>
                    <a:spcPct val="50000"/>
                  </a:spcBef>
                  <a:buNone/>
                </a:pPr>
                <a:r>
                  <a:rPr lang="en-US" altLang="ja-JP" sz="2400" dirty="0"/>
                  <a:t>1</a:t>
                </a:r>
                <a:r>
                  <a:rPr lang="ja-JP" altLang="en-US" sz="2400" dirty="0"/>
                  <a:t>階の系列相関を調べる検定</a:t>
                </a:r>
                <a:endParaRPr lang="en-US" altLang="ja-JP" sz="2400" dirty="0"/>
              </a:p>
              <a:p>
                <a:pPr marL="0" indent="0">
                  <a:lnSpc>
                    <a:spcPct val="100000"/>
                  </a:lnSpc>
                  <a:spcBef>
                    <a:spcPct val="50000"/>
                  </a:spcBef>
                  <a:buNone/>
                </a:pPr>
                <a:endParaRPr lang="ja-JP" altLang="en-US" dirty="0"/>
              </a:p>
              <a:p>
                <a:pPr marL="0" indent="0">
                  <a:lnSpc>
                    <a:spcPct val="100000"/>
                  </a:lnSpc>
                  <a:spcBef>
                    <a:spcPct val="50000"/>
                  </a:spcBef>
                  <a:buNone/>
                </a:pPr>
                <a14:m>
                  <m:oMathPara xmlns:m="http://schemas.openxmlformats.org/officeDocument/2006/math">
                    <m:oMathParaPr>
                      <m:jc m:val="centerGroup"/>
                    </m:oMathParaPr>
                    <m:oMath xmlns:m="http://schemas.openxmlformats.org/officeDocument/2006/math">
                      <m:r>
                        <a:rPr lang="ja-JP" altLang="en-US" i="1">
                          <a:solidFill>
                            <a:srgbClr val="000000"/>
                          </a:solidFill>
                          <a:latin typeface="Cambria Math" panose="02040503050406030204" pitchFamily="18" charset="0"/>
                        </a:rPr>
                        <m:t>𝐷𝑊</m:t>
                      </m:r>
                      <m:r>
                        <m:rPr>
                          <m:aln/>
                        </m:rPr>
                        <a:rPr lang="ja-JP" altLang="en-US" i="1">
                          <a:solidFill>
                            <a:srgbClr val="000000"/>
                          </a:solidFill>
                          <a:latin typeface="Cambria Math" panose="02040503050406030204" pitchFamily="18" charset="0"/>
                        </a:rPr>
                        <m:t>=</m:t>
                      </m:r>
                      <m:f>
                        <m:fPr>
                          <m:ctrlPr>
                            <a:rPr lang="ja-JP" altLang="en-US" i="1">
                              <a:solidFill>
                                <a:srgbClr val="000000"/>
                              </a:solidFill>
                              <a:latin typeface="Cambria Math" panose="02040503050406030204" pitchFamily="18" charset="0"/>
                            </a:rPr>
                          </m:ctrlPr>
                        </m:fPr>
                        <m:num>
                          <m:nary>
                            <m:naryPr>
                              <m:chr m:val="∑"/>
                              <m:ctrlPr>
                                <a:rPr lang="ja-JP" altLang="en-US" i="1">
                                  <a:solidFill>
                                    <a:srgbClr val="000000"/>
                                  </a:solidFill>
                                  <a:latin typeface="Cambria Math" panose="02040503050406030204" pitchFamily="18" charset="0"/>
                                </a:rPr>
                              </m:ctrlPr>
                            </m:naryPr>
                            <m:sub>
                              <m:r>
                                <a:rPr lang="ja-JP" altLang="en-US" i="1">
                                  <a:solidFill>
                                    <a:srgbClr val="000000"/>
                                  </a:solidFill>
                                  <a:latin typeface="Cambria Math" panose="02040503050406030204" pitchFamily="18" charset="0"/>
                                </a:rPr>
                                <m:t>𝑡</m:t>
                              </m:r>
                              <m:r>
                                <a:rPr lang="ja-JP" altLang="en-US" i="1">
                                  <a:solidFill>
                                    <a:srgbClr val="000000"/>
                                  </a:solidFill>
                                  <a:latin typeface="Cambria Math" panose="02040503050406030204" pitchFamily="18" charset="0"/>
                                </a:rPr>
                                <m:t>=2</m:t>
                              </m:r>
                            </m:sub>
                            <m:sup>
                              <m:r>
                                <a:rPr lang="ja-JP" altLang="en-US" i="1">
                                  <a:solidFill>
                                    <a:srgbClr val="000000"/>
                                  </a:solidFill>
                                  <a:latin typeface="Cambria Math" panose="02040503050406030204" pitchFamily="18" charset="0"/>
                                </a:rPr>
                                <m:t>𝑇</m:t>
                              </m:r>
                            </m:sup>
                            <m:e>
                              <m:sSup>
                                <m:sSupPr>
                                  <m:ctrlPr>
                                    <a:rPr lang="ja-JP" altLang="en-US" i="1">
                                      <a:solidFill>
                                        <a:srgbClr val="000000"/>
                                      </a:solidFill>
                                      <a:latin typeface="Cambria Math" panose="02040503050406030204" pitchFamily="18" charset="0"/>
                                    </a:rPr>
                                  </m:ctrlPr>
                                </m:sSupPr>
                                <m:e>
                                  <m:d>
                                    <m:dPr>
                                      <m:ctrlPr>
                                        <a:rPr lang="ja-JP" altLang="en-US" i="1">
                                          <a:solidFill>
                                            <a:srgbClr val="000000"/>
                                          </a:solidFill>
                                          <a:latin typeface="Cambria Math" panose="02040503050406030204" pitchFamily="18" charset="0"/>
                                        </a:rPr>
                                      </m:ctrlPr>
                                    </m:dPr>
                                    <m:e>
                                      <m:sSub>
                                        <m:sSubPr>
                                          <m:ctrlPr>
                                            <a:rPr lang="ja-JP" altLang="en-US" i="1">
                                              <a:solidFill>
                                                <a:srgbClr val="000000"/>
                                              </a:solidFill>
                                              <a:latin typeface="Cambria Math" panose="02040503050406030204" pitchFamily="18" charset="0"/>
                                            </a:rPr>
                                          </m:ctrlPr>
                                        </m:sSubPr>
                                        <m:e>
                                          <m:r>
                                            <a:rPr lang="ja-JP" altLang="en-US" i="1">
                                              <a:solidFill>
                                                <a:srgbClr val="000000"/>
                                              </a:solidFill>
                                              <a:latin typeface="Cambria Math" panose="02040503050406030204" pitchFamily="18" charset="0"/>
                                            </a:rPr>
                                            <m:t>𝑒</m:t>
                                          </m:r>
                                        </m:e>
                                        <m:sub>
                                          <m:r>
                                            <a:rPr lang="ja-JP" altLang="en-US" i="1">
                                              <a:solidFill>
                                                <a:srgbClr val="000000"/>
                                              </a:solidFill>
                                              <a:latin typeface="Cambria Math" panose="02040503050406030204" pitchFamily="18" charset="0"/>
                                            </a:rPr>
                                            <m:t>𝑡</m:t>
                                          </m:r>
                                        </m:sub>
                                      </m:sSub>
                                      <m:r>
                                        <a:rPr lang="ja-JP" altLang="en-US" i="1">
                                          <a:solidFill>
                                            <a:srgbClr val="000000"/>
                                          </a:solidFill>
                                          <a:latin typeface="Cambria Math" panose="02040503050406030204" pitchFamily="18" charset="0"/>
                                        </a:rPr>
                                        <m:t>−</m:t>
                                      </m:r>
                                      <m:sSub>
                                        <m:sSubPr>
                                          <m:ctrlPr>
                                            <a:rPr lang="ja-JP" altLang="en-US" i="1">
                                              <a:solidFill>
                                                <a:srgbClr val="000000"/>
                                              </a:solidFill>
                                              <a:latin typeface="Cambria Math" panose="02040503050406030204" pitchFamily="18" charset="0"/>
                                            </a:rPr>
                                          </m:ctrlPr>
                                        </m:sSubPr>
                                        <m:e>
                                          <m:r>
                                            <a:rPr lang="ja-JP" altLang="en-US" i="1">
                                              <a:solidFill>
                                                <a:srgbClr val="000000"/>
                                              </a:solidFill>
                                              <a:latin typeface="Cambria Math" panose="02040503050406030204" pitchFamily="18" charset="0"/>
                                            </a:rPr>
                                            <m:t>𝑒</m:t>
                                          </m:r>
                                        </m:e>
                                        <m:sub>
                                          <m:r>
                                            <a:rPr lang="ja-JP" altLang="en-US" i="1">
                                              <a:solidFill>
                                                <a:srgbClr val="000000"/>
                                              </a:solidFill>
                                              <a:latin typeface="Cambria Math" panose="02040503050406030204" pitchFamily="18" charset="0"/>
                                            </a:rPr>
                                            <m:t>𝑡</m:t>
                                          </m:r>
                                          <m:r>
                                            <a:rPr lang="ja-JP" altLang="en-US" i="1">
                                              <a:solidFill>
                                                <a:srgbClr val="000000"/>
                                              </a:solidFill>
                                              <a:latin typeface="Cambria Math" panose="02040503050406030204" pitchFamily="18" charset="0"/>
                                            </a:rPr>
                                            <m:t>−1</m:t>
                                          </m:r>
                                        </m:sub>
                                      </m:sSub>
                                    </m:e>
                                  </m:d>
                                </m:e>
                                <m:sup>
                                  <m:r>
                                    <a:rPr lang="ja-JP" altLang="en-US" i="1">
                                      <a:solidFill>
                                        <a:srgbClr val="000000"/>
                                      </a:solidFill>
                                      <a:latin typeface="Cambria Math" panose="02040503050406030204" pitchFamily="18" charset="0"/>
                                    </a:rPr>
                                    <m:t>2</m:t>
                                  </m:r>
                                </m:sup>
                              </m:sSup>
                            </m:e>
                          </m:nary>
                        </m:num>
                        <m:den>
                          <m:nary>
                            <m:naryPr>
                              <m:chr m:val="∑"/>
                              <m:ctrlPr>
                                <a:rPr lang="ja-JP" altLang="en-US" i="1">
                                  <a:solidFill>
                                    <a:srgbClr val="000000"/>
                                  </a:solidFill>
                                  <a:latin typeface="Cambria Math" panose="02040503050406030204" pitchFamily="18" charset="0"/>
                                </a:rPr>
                              </m:ctrlPr>
                            </m:naryPr>
                            <m:sub>
                              <m:r>
                                <a:rPr lang="ja-JP" altLang="en-US" i="1">
                                  <a:solidFill>
                                    <a:srgbClr val="000000"/>
                                  </a:solidFill>
                                  <a:latin typeface="Cambria Math" panose="02040503050406030204" pitchFamily="18" charset="0"/>
                                </a:rPr>
                                <m:t>𝑡</m:t>
                              </m:r>
                              <m:r>
                                <a:rPr lang="ja-JP" altLang="en-US" i="1">
                                  <a:solidFill>
                                    <a:srgbClr val="000000"/>
                                  </a:solidFill>
                                  <a:latin typeface="Cambria Math" panose="02040503050406030204" pitchFamily="18" charset="0"/>
                                </a:rPr>
                                <m:t>=1</m:t>
                              </m:r>
                            </m:sub>
                            <m:sup>
                              <m:r>
                                <a:rPr lang="ja-JP" altLang="en-US" i="1">
                                  <a:solidFill>
                                    <a:srgbClr val="000000"/>
                                  </a:solidFill>
                                  <a:latin typeface="Cambria Math" panose="02040503050406030204" pitchFamily="18" charset="0"/>
                                </a:rPr>
                                <m:t>𝑇</m:t>
                              </m:r>
                            </m:sup>
                            <m:e>
                              <m:sSup>
                                <m:sSupPr>
                                  <m:ctrlPr>
                                    <a:rPr lang="ja-JP" altLang="en-US" i="1">
                                      <a:solidFill>
                                        <a:srgbClr val="000000"/>
                                      </a:solidFill>
                                      <a:latin typeface="Cambria Math" panose="02040503050406030204" pitchFamily="18" charset="0"/>
                                    </a:rPr>
                                  </m:ctrlPr>
                                </m:sSupPr>
                                <m:e>
                                  <m:sSub>
                                    <m:sSubPr>
                                      <m:ctrlPr>
                                        <a:rPr lang="ja-JP" altLang="en-US" i="1">
                                          <a:solidFill>
                                            <a:srgbClr val="000000"/>
                                          </a:solidFill>
                                          <a:latin typeface="Cambria Math" panose="02040503050406030204" pitchFamily="18" charset="0"/>
                                        </a:rPr>
                                      </m:ctrlPr>
                                    </m:sSubPr>
                                    <m:e>
                                      <m:r>
                                        <a:rPr lang="ja-JP" altLang="en-US" i="1">
                                          <a:solidFill>
                                            <a:srgbClr val="000000"/>
                                          </a:solidFill>
                                          <a:latin typeface="Cambria Math" panose="02040503050406030204" pitchFamily="18" charset="0"/>
                                        </a:rPr>
                                        <m:t>𝑒</m:t>
                                      </m:r>
                                    </m:e>
                                    <m:sub>
                                      <m:r>
                                        <a:rPr lang="ja-JP" altLang="en-US" i="1">
                                          <a:solidFill>
                                            <a:srgbClr val="000000"/>
                                          </a:solidFill>
                                          <a:latin typeface="Cambria Math" panose="02040503050406030204" pitchFamily="18" charset="0"/>
                                        </a:rPr>
                                        <m:t>𝑡</m:t>
                                      </m:r>
                                    </m:sub>
                                  </m:sSub>
                                </m:e>
                                <m:sup>
                                  <m:r>
                                    <a:rPr lang="ja-JP" altLang="en-US" i="1">
                                      <a:solidFill>
                                        <a:srgbClr val="000000"/>
                                      </a:solidFill>
                                      <a:latin typeface="Cambria Math" panose="02040503050406030204" pitchFamily="18" charset="0"/>
                                    </a:rPr>
                                    <m:t>2</m:t>
                                  </m:r>
                                </m:sup>
                              </m:sSup>
                            </m:e>
                          </m:nary>
                        </m:den>
                      </m:f>
                      <m:r>
                        <m:rPr>
                          <m:aln/>
                        </m:rPr>
                        <a:rPr lang="ja-JP" altLang="en-US" i="1">
                          <a:solidFill>
                            <a:srgbClr val="000000"/>
                          </a:solidFill>
                          <a:latin typeface="Cambria Math" panose="02040503050406030204" pitchFamily="18" charset="0"/>
                        </a:rPr>
                        <m:t>=</m:t>
                      </m:r>
                      <m:f>
                        <m:fPr>
                          <m:ctrlPr>
                            <a:rPr lang="ja-JP" altLang="en-US" i="1">
                              <a:solidFill>
                                <a:srgbClr val="000000"/>
                              </a:solidFill>
                              <a:latin typeface="Cambria Math" panose="02040503050406030204" pitchFamily="18" charset="0"/>
                            </a:rPr>
                          </m:ctrlPr>
                        </m:fPr>
                        <m:num>
                          <m:nary>
                            <m:naryPr>
                              <m:chr m:val="∑"/>
                              <m:ctrlPr>
                                <a:rPr lang="ja-JP" altLang="en-US" i="1">
                                  <a:solidFill>
                                    <a:srgbClr val="000000"/>
                                  </a:solidFill>
                                  <a:latin typeface="Cambria Math" panose="02040503050406030204" pitchFamily="18" charset="0"/>
                                </a:rPr>
                              </m:ctrlPr>
                            </m:naryPr>
                            <m:sub>
                              <m:r>
                                <a:rPr lang="ja-JP" altLang="en-US" i="1">
                                  <a:solidFill>
                                    <a:srgbClr val="000000"/>
                                  </a:solidFill>
                                  <a:latin typeface="Cambria Math" panose="02040503050406030204" pitchFamily="18" charset="0"/>
                                </a:rPr>
                                <m:t>𝑡</m:t>
                              </m:r>
                              <m:r>
                                <a:rPr lang="ja-JP" altLang="en-US" i="1">
                                  <a:solidFill>
                                    <a:srgbClr val="000000"/>
                                  </a:solidFill>
                                  <a:latin typeface="Cambria Math" panose="02040503050406030204" pitchFamily="18" charset="0"/>
                                </a:rPr>
                                <m:t>=2</m:t>
                              </m:r>
                            </m:sub>
                            <m:sup>
                              <m:r>
                                <a:rPr lang="ja-JP" altLang="en-US" i="1">
                                  <a:solidFill>
                                    <a:srgbClr val="000000"/>
                                  </a:solidFill>
                                  <a:latin typeface="Cambria Math" panose="02040503050406030204" pitchFamily="18" charset="0"/>
                                </a:rPr>
                                <m:t>𝑇</m:t>
                              </m:r>
                            </m:sup>
                            <m:e>
                              <m:sSup>
                                <m:sSupPr>
                                  <m:ctrlPr>
                                    <a:rPr lang="ja-JP" altLang="en-US" i="1">
                                      <a:solidFill>
                                        <a:srgbClr val="000000"/>
                                      </a:solidFill>
                                      <a:latin typeface="Cambria Math" panose="02040503050406030204" pitchFamily="18" charset="0"/>
                                    </a:rPr>
                                  </m:ctrlPr>
                                </m:sSupPr>
                                <m:e>
                                  <m:sSub>
                                    <m:sSubPr>
                                      <m:ctrlPr>
                                        <a:rPr lang="ja-JP" altLang="en-US" i="1">
                                          <a:solidFill>
                                            <a:srgbClr val="000000"/>
                                          </a:solidFill>
                                          <a:latin typeface="Cambria Math" panose="02040503050406030204" pitchFamily="18" charset="0"/>
                                        </a:rPr>
                                      </m:ctrlPr>
                                    </m:sSubPr>
                                    <m:e>
                                      <m:r>
                                        <a:rPr lang="ja-JP" altLang="en-US" i="1">
                                          <a:solidFill>
                                            <a:srgbClr val="000000"/>
                                          </a:solidFill>
                                          <a:latin typeface="Cambria Math" panose="02040503050406030204" pitchFamily="18" charset="0"/>
                                        </a:rPr>
                                        <m:t>𝑒</m:t>
                                      </m:r>
                                    </m:e>
                                    <m:sub>
                                      <m:r>
                                        <a:rPr lang="ja-JP" altLang="en-US" i="1">
                                          <a:solidFill>
                                            <a:srgbClr val="000000"/>
                                          </a:solidFill>
                                          <a:latin typeface="Cambria Math" panose="02040503050406030204" pitchFamily="18" charset="0"/>
                                        </a:rPr>
                                        <m:t>𝑡</m:t>
                                      </m:r>
                                    </m:sub>
                                  </m:sSub>
                                </m:e>
                                <m:sup>
                                  <m:r>
                                    <a:rPr lang="ja-JP" altLang="en-US" i="1">
                                      <a:solidFill>
                                        <a:srgbClr val="000000"/>
                                      </a:solidFill>
                                      <a:latin typeface="Cambria Math" panose="02040503050406030204" pitchFamily="18" charset="0"/>
                                    </a:rPr>
                                    <m:t>2</m:t>
                                  </m:r>
                                </m:sup>
                              </m:sSup>
                            </m:e>
                          </m:nary>
                          <m:r>
                            <a:rPr lang="ja-JP" altLang="en-US" i="1">
                              <a:solidFill>
                                <a:srgbClr val="000000"/>
                              </a:solidFill>
                              <a:latin typeface="Cambria Math" panose="02040503050406030204" pitchFamily="18" charset="0"/>
                            </a:rPr>
                            <m:t>+</m:t>
                          </m:r>
                          <m:nary>
                            <m:naryPr>
                              <m:chr m:val="∑"/>
                              <m:ctrlPr>
                                <a:rPr lang="ja-JP" altLang="en-US" i="1">
                                  <a:solidFill>
                                    <a:srgbClr val="000000"/>
                                  </a:solidFill>
                                  <a:latin typeface="Cambria Math" panose="02040503050406030204" pitchFamily="18" charset="0"/>
                                </a:rPr>
                              </m:ctrlPr>
                            </m:naryPr>
                            <m:sub>
                              <m:r>
                                <a:rPr lang="ja-JP" altLang="en-US" i="1">
                                  <a:solidFill>
                                    <a:srgbClr val="000000"/>
                                  </a:solidFill>
                                  <a:latin typeface="Cambria Math" panose="02040503050406030204" pitchFamily="18" charset="0"/>
                                </a:rPr>
                                <m:t>𝑡</m:t>
                              </m:r>
                              <m:r>
                                <a:rPr lang="ja-JP" altLang="en-US" i="1">
                                  <a:solidFill>
                                    <a:srgbClr val="000000"/>
                                  </a:solidFill>
                                  <a:latin typeface="Cambria Math" panose="02040503050406030204" pitchFamily="18" charset="0"/>
                                </a:rPr>
                                <m:t>=1</m:t>
                              </m:r>
                            </m:sub>
                            <m:sup>
                              <m:r>
                                <a:rPr lang="ja-JP" altLang="en-US" i="1">
                                  <a:solidFill>
                                    <a:srgbClr val="000000"/>
                                  </a:solidFill>
                                  <a:latin typeface="Cambria Math" panose="02040503050406030204" pitchFamily="18" charset="0"/>
                                </a:rPr>
                                <m:t>𝑇</m:t>
                              </m:r>
                              <m:r>
                                <a:rPr lang="ja-JP" altLang="en-US" i="1">
                                  <a:solidFill>
                                    <a:srgbClr val="000000"/>
                                  </a:solidFill>
                                  <a:latin typeface="Cambria Math" panose="02040503050406030204" pitchFamily="18" charset="0"/>
                                </a:rPr>
                                <m:t>−1</m:t>
                              </m:r>
                            </m:sup>
                            <m:e>
                              <m:sSup>
                                <m:sSupPr>
                                  <m:ctrlPr>
                                    <a:rPr lang="ja-JP" altLang="en-US" i="1">
                                      <a:solidFill>
                                        <a:srgbClr val="000000"/>
                                      </a:solidFill>
                                      <a:latin typeface="Cambria Math" panose="02040503050406030204" pitchFamily="18" charset="0"/>
                                    </a:rPr>
                                  </m:ctrlPr>
                                </m:sSupPr>
                                <m:e>
                                  <m:sSub>
                                    <m:sSubPr>
                                      <m:ctrlPr>
                                        <a:rPr lang="ja-JP" altLang="en-US" i="1">
                                          <a:solidFill>
                                            <a:srgbClr val="000000"/>
                                          </a:solidFill>
                                          <a:latin typeface="Cambria Math" panose="02040503050406030204" pitchFamily="18" charset="0"/>
                                        </a:rPr>
                                      </m:ctrlPr>
                                    </m:sSubPr>
                                    <m:e>
                                      <m:r>
                                        <a:rPr lang="ja-JP" altLang="en-US" i="1">
                                          <a:solidFill>
                                            <a:srgbClr val="000000"/>
                                          </a:solidFill>
                                          <a:latin typeface="Cambria Math" panose="02040503050406030204" pitchFamily="18" charset="0"/>
                                        </a:rPr>
                                        <m:t>𝑒</m:t>
                                      </m:r>
                                    </m:e>
                                    <m:sub>
                                      <m:r>
                                        <a:rPr lang="ja-JP" altLang="en-US" i="1">
                                          <a:solidFill>
                                            <a:srgbClr val="000000"/>
                                          </a:solidFill>
                                          <a:latin typeface="Cambria Math" panose="02040503050406030204" pitchFamily="18" charset="0"/>
                                        </a:rPr>
                                        <m:t>𝑡</m:t>
                                      </m:r>
                                    </m:sub>
                                  </m:sSub>
                                </m:e>
                                <m:sup>
                                  <m:r>
                                    <a:rPr lang="ja-JP" altLang="en-US" i="1">
                                      <a:solidFill>
                                        <a:srgbClr val="000000"/>
                                      </a:solidFill>
                                      <a:latin typeface="Cambria Math" panose="02040503050406030204" pitchFamily="18" charset="0"/>
                                    </a:rPr>
                                    <m:t>2</m:t>
                                  </m:r>
                                </m:sup>
                              </m:sSup>
                            </m:e>
                          </m:nary>
                          <m:r>
                            <a:rPr lang="ja-JP" altLang="en-US" i="1">
                              <a:solidFill>
                                <a:srgbClr val="000000"/>
                              </a:solidFill>
                              <a:latin typeface="Cambria Math" panose="02040503050406030204" pitchFamily="18" charset="0"/>
                            </a:rPr>
                            <m:t>−2</m:t>
                          </m:r>
                          <m:nary>
                            <m:naryPr>
                              <m:chr m:val="∑"/>
                              <m:ctrlPr>
                                <a:rPr lang="ja-JP" altLang="en-US" i="1">
                                  <a:solidFill>
                                    <a:srgbClr val="000000"/>
                                  </a:solidFill>
                                  <a:latin typeface="Cambria Math" panose="02040503050406030204" pitchFamily="18" charset="0"/>
                                </a:rPr>
                              </m:ctrlPr>
                            </m:naryPr>
                            <m:sub>
                              <m:r>
                                <a:rPr lang="ja-JP" altLang="en-US" i="1">
                                  <a:solidFill>
                                    <a:srgbClr val="000000"/>
                                  </a:solidFill>
                                  <a:latin typeface="Cambria Math" panose="02040503050406030204" pitchFamily="18" charset="0"/>
                                </a:rPr>
                                <m:t>𝑡</m:t>
                              </m:r>
                              <m:r>
                                <a:rPr lang="ja-JP" altLang="en-US" i="1">
                                  <a:solidFill>
                                    <a:srgbClr val="000000"/>
                                  </a:solidFill>
                                  <a:latin typeface="Cambria Math" panose="02040503050406030204" pitchFamily="18" charset="0"/>
                                </a:rPr>
                                <m:t>=1</m:t>
                              </m:r>
                            </m:sub>
                            <m:sup>
                              <m:r>
                                <a:rPr lang="ja-JP" altLang="en-US" i="1">
                                  <a:solidFill>
                                    <a:srgbClr val="000000"/>
                                  </a:solidFill>
                                  <a:latin typeface="Cambria Math" panose="02040503050406030204" pitchFamily="18" charset="0"/>
                                </a:rPr>
                                <m:t>𝑇</m:t>
                              </m:r>
                              <m:r>
                                <a:rPr lang="ja-JP" altLang="en-US" i="1">
                                  <a:solidFill>
                                    <a:srgbClr val="000000"/>
                                  </a:solidFill>
                                  <a:latin typeface="Cambria Math" panose="02040503050406030204" pitchFamily="18" charset="0"/>
                                </a:rPr>
                                <m:t>−1</m:t>
                              </m:r>
                            </m:sup>
                            <m:e>
                              <m:sSub>
                                <m:sSubPr>
                                  <m:ctrlPr>
                                    <a:rPr lang="ja-JP" altLang="en-US" i="1">
                                      <a:solidFill>
                                        <a:srgbClr val="000000"/>
                                      </a:solidFill>
                                      <a:latin typeface="Cambria Math" panose="02040503050406030204" pitchFamily="18" charset="0"/>
                                    </a:rPr>
                                  </m:ctrlPr>
                                </m:sSubPr>
                                <m:e>
                                  <m:r>
                                    <a:rPr lang="ja-JP" altLang="en-US" i="1">
                                      <a:solidFill>
                                        <a:srgbClr val="000000"/>
                                      </a:solidFill>
                                      <a:latin typeface="Cambria Math" panose="02040503050406030204" pitchFamily="18" charset="0"/>
                                    </a:rPr>
                                    <m:t>𝑒</m:t>
                                  </m:r>
                                </m:e>
                                <m:sub>
                                  <m:r>
                                    <a:rPr lang="ja-JP" altLang="en-US" i="1">
                                      <a:solidFill>
                                        <a:srgbClr val="000000"/>
                                      </a:solidFill>
                                      <a:latin typeface="Cambria Math" panose="02040503050406030204" pitchFamily="18" charset="0"/>
                                    </a:rPr>
                                    <m:t>𝑡</m:t>
                                  </m:r>
                                </m:sub>
                              </m:sSub>
                              <m:sSub>
                                <m:sSubPr>
                                  <m:ctrlPr>
                                    <a:rPr lang="ja-JP" altLang="en-US" i="1">
                                      <a:solidFill>
                                        <a:srgbClr val="000000"/>
                                      </a:solidFill>
                                      <a:latin typeface="Cambria Math" panose="02040503050406030204" pitchFamily="18" charset="0"/>
                                    </a:rPr>
                                  </m:ctrlPr>
                                </m:sSubPr>
                                <m:e>
                                  <m:r>
                                    <a:rPr lang="ja-JP" altLang="en-US" i="1">
                                      <a:solidFill>
                                        <a:srgbClr val="000000"/>
                                      </a:solidFill>
                                      <a:latin typeface="Cambria Math" panose="02040503050406030204" pitchFamily="18" charset="0"/>
                                    </a:rPr>
                                    <m:t>𝑒</m:t>
                                  </m:r>
                                </m:e>
                                <m:sub>
                                  <m:r>
                                    <a:rPr lang="ja-JP" altLang="en-US" i="1">
                                      <a:solidFill>
                                        <a:srgbClr val="000000"/>
                                      </a:solidFill>
                                      <a:latin typeface="Cambria Math" panose="02040503050406030204" pitchFamily="18" charset="0"/>
                                    </a:rPr>
                                    <m:t>𝑡</m:t>
                                  </m:r>
                                  <m:r>
                                    <a:rPr lang="ja-JP" altLang="en-US" i="1">
                                      <a:solidFill>
                                        <a:srgbClr val="000000"/>
                                      </a:solidFill>
                                      <a:latin typeface="Cambria Math" panose="02040503050406030204" pitchFamily="18" charset="0"/>
                                    </a:rPr>
                                    <m:t>−1</m:t>
                                  </m:r>
                                </m:sub>
                              </m:sSub>
                            </m:e>
                          </m:nary>
                        </m:num>
                        <m:den>
                          <m:nary>
                            <m:naryPr>
                              <m:chr m:val="∑"/>
                              <m:ctrlPr>
                                <a:rPr lang="ja-JP" altLang="en-US" i="1">
                                  <a:solidFill>
                                    <a:srgbClr val="000000"/>
                                  </a:solidFill>
                                  <a:latin typeface="Cambria Math" panose="02040503050406030204" pitchFamily="18" charset="0"/>
                                </a:rPr>
                              </m:ctrlPr>
                            </m:naryPr>
                            <m:sub>
                              <m:r>
                                <a:rPr lang="ja-JP" altLang="en-US" i="1">
                                  <a:solidFill>
                                    <a:srgbClr val="000000"/>
                                  </a:solidFill>
                                  <a:latin typeface="Cambria Math" panose="02040503050406030204" pitchFamily="18" charset="0"/>
                                </a:rPr>
                                <m:t>𝑡</m:t>
                              </m:r>
                              <m:r>
                                <a:rPr lang="ja-JP" altLang="en-US" i="1">
                                  <a:solidFill>
                                    <a:srgbClr val="000000"/>
                                  </a:solidFill>
                                  <a:latin typeface="Cambria Math" panose="02040503050406030204" pitchFamily="18" charset="0"/>
                                </a:rPr>
                                <m:t>=1</m:t>
                              </m:r>
                            </m:sub>
                            <m:sup>
                              <m:r>
                                <a:rPr lang="ja-JP" altLang="en-US" i="1">
                                  <a:solidFill>
                                    <a:srgbClr val="000000"/>
                                  </a:solidFill>
                                  <a:latin typeface="Cambria Math" panose="02040503050406030204" pitchFamily="18" charset="0"/>
                                </a:rPr>
                                <m:t>𝑇</m:t>
                              </m:r>
                            </m:sup>
                            <m:e>
                              <m:sSup>
                                <m:sSupPr>
                                  <m:ctrlPr>
                                    <a:rPr lang="ja-JP" altLang="en-US" i="1">
                                      <a:solidFill>
                                        <a:srgbClr val="000000"/>
                                      </a:solidFill>
                                      <a:latin typeface="Cambria Math" panose="02040503050406030204" pitchFamily="18" charset="0"/>
                                    </a:rPr>
                                  </m:ctrlPr>
                                </m:sSupPr>
                                <m:e>
                                  <m:sSub>
                                    <m:sSubPr>
                                      <m:ctrlPr>
                                        <a:rPr lang="ja-JP" altLang="en-US" i="1">
                                          <a:solidFill>
                                            <a:srgbClr val="000000"/>
                                          </a:solidFill>
                                          <a:latin typeface="Cambria Math" panose="02040503050406030204" pitchFamily="18" charset="0"/>
                                        </a:rPr>
                                      </m:ctrlPr>
                                    </m:sSubPr>
                                    <m:e>
                                      <m:r>
                                        <a:rPr lang="ja-JP" altLang="en-US" i="1">
                                          <a:solidFill>
                                            <a:srgbClr val="000000"/>
                                          </a:solidFill>
                                          <a:latin typeface="Cambria Math" panose="02040503050406030204" pitchFamily="18" charset="0"/>
                                        </a:rPr>
                                        <m:t>𝑒</m:t>
                                      </m:r>
                                    </m:e>
                                    <m:sub>
                                      <m:r>
                                        <a:rPr lang="ja-JP" altLang="en-US" i="1">
                                          <a:solidFill>
                                            <a:srgbClr val="000000"/>
                                          </a:solidFill>
                                          <a:latin typeface="Cambria Math" panose="02040503050406030204" pitchFamily="18" charset="0"/>
                                        </a:rPr>
                                        <m:t>𝑡</m:t>
                                      </m:r>
                                    </m:sub>
                                  </m:sSub>
                                </m:e>
                                <m:sup>
                                  <m:r>
                                    <a:rPr lang="ja-JP" altLang="en-US" i="1">
                                      <a:solidFill>
                                        <a:srgbClr val="000000"/>
                                      </a:solidFill>
                                      <a:latin typeface="Cambria Math" panose="02040503050406030204" pitchFamily="18" charset="0"/>
                                    </a:rPr>
                                    <m:t>2</m:t>
                                  </m:r>
                                </m:sup>
                              </m:sSup>
                            </m:e>
                          </m:nary>
                        </m:den>
                      </m:f>
                      <m:r>
                        <m:rPr>
                          <m:aln/>
                        </m:rPr>
                        <a:rPr lang="ja-JP" altLang="en-US" i="1">
                          <a:solidFill>
                            <a:srgbClr val="000000"/>
                          </a:solidFill>
                          <a:latin typeface="Cambria Math" panose="02040503050406030204" pitchFamily="18" charset="0"/>
                        </a:rPr>
                        <m:t>≅</m:t>
                      </m:r>
                      <m:r>
                        <a:rPr lang="ja-JP" altLang="en-US" i="1">
                          <a:solidFill>
                            <a:srgbClr val="000000"/>
                          </a:solidFill>
                          <a:latin typeface="Cambria Math" panose="02040503050406030204" pitchFamily="18" charset="0"/>
                        </a:rPr>
                        <m:t>2(1−</m:t>
                      </m:r>
                      <m:r>
                        <a:rPr lang="ja-JP" altLang="en-US" i="1">
                          <a:solidFill>
                            <a:srgbClr val="000000"/>
                          </a:solidFill>
                          <a:latin typeface="Cambria Math" panose="02040503050406030204" pitchFamily="18" charset="0"/>
                        </a:rPr>
                        <m:t>𝜌</m:t>
                      </m:r>
                      <m:r>
                        <a:rPr lang="ja-JP" altLang="en-US" i="1">
                          <a:solidFill>
                            <a:srgbClr val="000000"/>
                          </a:solidFill>
                          <a:latin typeface="Cambria Math" panose="02040503050406030204" pitchFamily="18" charset="0"/>
                        </a:rPr>
                        <m:t>)</m:t>
                      </m:r>
                    </m:oMath>
                  </m:oMathPara>
                </a14:m>
                <a:endParaRPr lang="ja-JP" altLang="en-US" dirty="0"/>
              </a:p>
              <a:p>
                <a:pPr>
                  <a:lnSpc>
                    <a:spcPct val="100000"/>
                  </a:lnSpc>
                  <a:spcBef>
                    <a:spcPct val="50000"/>
                  </a:spcBef>
                </a:pPr>
                <a:r>
                  <a:rPr lang="en-US" altLang="ja-JP" dirty="0"/>
                  <a:t>DW</a:t>
                </a:r>
                <a:r>
                  <a:rPr lang="ja-JP" altLang="en-US" dirty="0"/>
                  <a:t>比は多くの統計パッケージでは自動的に出力される</a:t>
                </a:r>
                <a:endParaRPr lang="en-US" altLang="ja-JP" dirty="0"/>
              </a:p>
              <a:p>
                <a:pPr>
                  <a:lnSpc>
                    <a:spcPct val="100000"/>
                  </a:lnSpc>
                  <a:spcBef>
                    <a:spcPct val="50000"/>
                  </a:spcBef>
                </a:pPr>
                <a:r>
                  <a:rPr lang="en-US" altLang="ja-JP" dirty="0"/>
                  <a:t>Stata </a:t>
                </a:r>
              </a:p>
              <a:p>
                <a:pPr lvl="1">
                  <a:lnSpc>
                    <a:spcPct val="100000"/>
                  </a:lnSpc>
                  <a:spcBef>
                    <a:spcPct val="50000"/>
                  </a:spcBef>
                </a:pPr>
                <a:r>
                  <a:rPr lang="ja-JP" altLang="en-US" dirty="0"/>
                  <a:t>時系列データのみ　コマンドラインで　</a:t>
                </a:r>
                <a:r>
                  <a:rPr lang="en-US" altLang="ja-JP" dirty="0" err="1"/>
                  <a:t>estat</a:t>
                </a:r>
                <a:r>
                  <a:rPr lang="en-US" altLang="ja-JP" dirty="0"/>
                  <a:t> </a:t>
                </a:r>
                <a:r>
                  <a:rPr lang="en-US" altLang="ja-JP" dirty="0" err="1"/>
                  <a:t>dwatson</a:t>
                </a:r>
                <a:endParaRPr lang="en-US" altLang="ja-JP" dirty="0"/>
              </a:p>
              <a:p>
                <a:pPr>
                  <a:lnSpc>
                    <a:spcPct val="100000"/>
                  </a:lnSpc>
                  <a:spcBef>
                    <a:spcPct val="50000"/>
                  </a:spcBef>
                </a:pPr>
                <a:r>
                  <a:rPr lang="en-US" altLang="ja-JP" dirty="0"/>
                  <a:t>R</a:t>
                </a:r>
                <a:r>
                  <a:rPr lang="ja-JP" altLang="en-US" dirty="0"/>
                  <a:t>では</a:t>
                </a:r>
                <a:r>
                  <a:rPr lang="en-US" altLang="ja-JP" dirty="0" err="1"/>
                  <a:t>dwtest</a:t>
                </a:r>
                <a:r>
                  <a:rPr lang="en-US" altLang="ja-JP" dirty="0"/>
                  <a:t>( )</a:t>
                </a:r>
                <a:r>
                  <a:rPr lang="ja-JP" altLang="en-US" dirty="0"/>
                  <a:t>関数を用いる（パッケージ</a:t>
                </a:r>
                <a:r>
                  <a:rPr lang="en-US" altLang="ja-JP" dirty="0" err="1"/>
                  <a:t>lmtest</a:t>
                </a:r>
                <a:r>
                  <a:rPr lang="ja-JP" altLang="en-US" dirty="0"/>
                  <a:t>が必要）</a:t>
                </a:r>
              </a:p>
              <a:p>
                <a:pPr>
                  <a:lnSpc>
                    <a:spcPct val="100000"/>
                  </a:lnSpc>
                  <a:spcBef>
                    <a:spcPct val="50000"/>
                  </a:spcBef>
                </a:pPr>
                <a:r>
                  <a:rPr lang="ja-JP" altLang="en-US" dirty="0"/>
                  <a:t>経済データでは，</a:t>
                </a:r>
                <a:r>
                  <a:rPr lang="en-US" altLang="ja-JP" dirty="0">
                    <a:latin typeface="Symbol" pitchFamily="18" charset="2"/>
                    <a:cs typeface="Times New Roman" pitchFamily="18" charset="0"/>
                  </a:rPr>
                  <a:t>r</a:t>
                </a:r>
                <a:r>
                  <a:rPr lang="en-US" altLang="ja-JP" dirty="0">
                    <a:latin typeface="Times New Roman" pitchFamily="18" charset="0"/>
                    <a:cs typeface="Times New Roman" pitchFamily="18" charset="0"/>
                  </a:rPr>
                  <a:t>&gt;0</a:t>
                </a:r>
                <a:r>
                  <a:rPr lang="ja-JP" altLang="en-US" dirty="0"/>
                  <a:t>のケースが普通　（</a:t>
                </a:r>
                <a:r>
                  <a:rPr lang="en-US" altLang="ja-JP" dirty="0">
                    <a:latin typeface="Symbol" pitchFamily="18" charset="2"/>
                  </a:rPr>
                  <a:t>r</a:t>
                </a:r>
                <a:r>
                  <a:rPr lang="ja-JP" altLang="en-US" dirty="0"/>
                  <a:t>は</a:t>
                </a:r>
                <a:r>
                  <a:rPr lang="en-US" altLang="ja-JP" dirty="0"/>
                  <a:t>1</a:t>
                </a:r>
                <a:r>
                  <a:rPr lang="ja-JP" altLang="en-US" dirty="0"/>
                  <a:t>階の相関係数）</a:t>
                </a:r>
              </a:p>
              <a:p>
                <a:pPr>
                  <a:lnSpc>
                    <a:spcPct val="100000"/>
                  </a:lnSpc>
                  <a:spcBef>
                    <a:spcPct val="50000"/>
                  </a:spcBef>
                </a:pPr>
                <a:r>
                  <a:rPr lang="ja-JP" altLang="en-US" dirty="0"/>
                  <a:t>大雑把なルールでは</a:t>
                </a:r>
                <a:r>
                  <a:rPr lang="en-US" altLang="ja-JP" dirty="0"/>
                  <a:t>DW</a:t>
                </a:r>
                <a:r>
                  <a:rPr lang="ja-JP" altLang="en-US" dirty="0"/>
                  <a:t>比が</a:t>
                </a:r>
                <a:r>
                  <a:rPr lang="en-US" altLang="ja-JP" dirty="0"/>
                  <a:t>1</a:t>
                </a:r>
                <a:r>
                  <a:rPr lang="ja-JP" altLang="en-US" dirty="0"/>
                  <a:t>に近いと系列相関あり</a:t>
                </a:r>
                <a:endParaRPr lang="en-US" altLang="ja-JP" dirty="0"/>
              </a:p>
              <a:p>
                <a:pPr>
                  <a:lnSpc>
                    <a:spcPct val="100000"/>
                  </a:lnSpc>
                  <a:spcBef>
                    <a:spcPct val="50000"/>
                  </a:spcBef>
                </a:pPr>
                <a:r>
                  <a:rPr lang="ja-JP" altLang="en-US" dirty="0"/>
                  <a:t>現在では，誤差項はもっと一般的に</a:t>
                </a:r>
                <a:r>
                  <a:rPr lang="en-US" altLang="ja-JP" dirty="0"/>
                  <a:t>AR(p)</a:t>
                </a:r>
                <a:r>
                  <a:rPr lang="ja-JP" altLang="en-US" dirty="0"/>
                  <a:t>過程に従うとして推計。また，時系列データの分析では，変数が定常過程か非定常過程かの区別が重要</a:t>
                </a:r>
              </a:p>
              <a:p>
                <a:endParaRPr kumimoji="1" lang="ja-JP" altLang="en-US" dirty="0"/>
              </a:p>
            </p:txBody>
          </p:sp>
        </mc:Choice>
        <mc:Fallback xmlns="">
          <p:sp>
            <p:nvSpPr>
              <p:cNvPr id="4" name="コンテンツ プレースホルダー 3">
                <a:extLst>
                  <a:ext uri="{FF2B5EF4-FFF2-40B4-BE49-F238E27FC236}">
                    <a16:creationId xmlns:a16="http://schemas.microsoft.com/office/drawing/2014/main" id="{06DE852D-E159-466F-A240-A413EE42A0E0}"/>
                  </a:ext>
                </a:extLst>
              </p:cNvPr>
              <p:cNvSpPr>
                <a:spLocks noGrp="1" noRot="1" noChangeAspect="1" noMove="1" noResize="1" noEditPoints="1" noAdjustHandles="1" noChangeArrowheads="1" noChangeShapeType="1" noTextEdit="1"/>
              </p:cNvSpPr>
              <p:nvPr>
                <p:ph idx="1"/>
              </p:nvPr>
            </p:nvSpPr>
            <p:spPr>
              <a:xfrm>
                <a:off x="628650" y="1556792"/>
                <a:ext cx="7886700" cy="4824536"/>
              </a:xfrm>
              <a:blipFill>
                <a:blip r:embed="rId3"/>
                <a:stretch>
                  <a:fillRect l="-1005" t="-1389" r="-309" b="-1010"/>
                </a:stretch>
              </a:blipFill>
            </p:spPr>
            <p:txBody>
              <a:bodyPr/>
              <a:lstStyle/>
              <a:p>
                <a:r>
                  <a:rPr lang="ja-JP" altLang="en-US">
                    <a:noFill/>
                  </a:rPr>
                  <a:t> </a:t>
                </a:r>
              </a:p>
            </p:txBody>
          </p:sp>
        </mc:Fallback>
      </mc:AlternateContent>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ja-JP" altLang="en-US"/>
              <a:t>多重共線性 </a:t>
            </a:r>
            <a:r>
              <a:rPr lang="en-US" altLang="ja-JP"/>
              <a:t>multicolinearity</a:t>
            </a:r>
          </a:p>
        </p:txBody>
      </p:sp>
      <p:sp>
        <p:nvSpPr>
          <p:cNvPr id="17411" name="Rectangle 3"/>
          <p:cNvSpPr>
            <a:spLocks noGrp="1" noChangeArrowheads="1"/>
          </p:cNvSpPr>
          <p:nvPr>
            <p:ph idx="1"/>
          </p:nvPr>
        </p:nvSpPr>
        <p:spPr/>
        <p:txBody>
          <a:bodyPr/>
          <a:lstStyle/>
          <a:p>
            <a:pPr>
              <a:lnSpc>
                <a:spcPct val="90000"/>
              </a:lnSpc>
            </a:pPr>
            <a:r>
              <a:rPr lang="ja-JP" altLang="en-US" sz="2400" dirty="0"/>
              <a:t>説明変数間の相関が高いこと</a:t>
            </a:r>
            <a:endParaRPr lang="en-US" altLang="ja-JP" sz="2400" dirty="0"/>
          </a:p>
          <a:p>
            <a:pPr lvl="1">
              <a:lnSpc>
                <a:spcPct val="90000"/>
              </a:lnSpc>
            </a:pPr>
            <a:r>
              <a:rPr lang="ja-JP" altLang="en-US" sz="2000" dirty="0"/>
              <a:t>回帰分析において，個々の変数の影響を分離して推計することができなくなる</a:t>
            </a:r>
            <a:endParaRPr lang="en-US" altLang="ja-JP" sz="2000" dirty="0"/>
          </a:p>
          <a:p>
            <a:pPr lvl="1">
              <a:lnSpc>
                <a:spcPct val="90000"/>
              </a:lnSpc>
            </a:pPr>
            <a:r>
              <a:rPr lang="ja-JP" altLang="en-US" sz="2000" dirty="0"/>
              <a:t>単相間だけで判断してはいけない</a:t>
            </a:r>
            <a:endParaRPr lang="en-US" altLang="ja-JP" sz="2000" dirty="0"/>
          </a:p>
          <a:p>
            <a:pPr lvl="1">
              <a:lnSpc>
                <a:spcPct val="90000"/>
              </a:lnSpc>
            </a:pPr>
            <a:r>
              <a:rPr lang="ja-JP" altLang="en-US" sz="2000" dirty="0"/>
              <a:t>変数間の単相間は低くても，ある説明変数が別の複数の説明変数の線形結合でかなり説明できる場合もある</a:t>
            </a:r>
            <a:endParaRPr lang="en-US" altLang="ja-JP" sz="2000" dirty="0"/>
          </a:p>
          <a:p>
            <a:pPr>
              <a:lnSpc>
                <a:spcPct val="90000"/>
              </a:lnSpc>
            </a:pPr>
            <a:r>
              <a:rPr lang="ja-JP" altLang="en-US" sz="2400" dirty="0"/>
              <a:t>多重共線性が存在すると</a:t>
            </a:r>
            <a:endParaRPr lang="en-US" altLang="ja-JP" sz="2400" dirty="0"/>
          </a:p>
          <a:p>
            <a:pPr lvl="1">
              <a:lnSpc>
                <a:spcPct val="90000"/>
              </a:lnSpc>
            </a:pPr>
            <a:r>
              <a:rPr lang="ja-JP" altLang="en-US" sz="2000" dirty="0"/>
              <a:t>回帰式全体では当てはまりが良いが，個々の説明変数の係数が有意でない（</a:t>
            </a:r>
            <a:r>
              <a:rPr lang="en-US" altLang="ja-JP" sz="2000" dirty="0" err="1"/>
              <a:t>s.e.</a:t>
            </a:r>
            <a:r>
              <a:rPr lang="ja-JP" altLang="en-US" sz="2000" dirty="0"/>
              <a:t>が大きい）という現象が生じる</a:t>
            </a:r>
          </a:p>
          <a:p>
            <a:pPr lvl="1">
              <a:lnSpc>
                <a:spcPct val="90000"/>
              </a:lnSpc>
            </a:pPr>
            <a:r>
              <a:rPr lang="ja-JP" altLang="en-US" sz="2000" dirty="0"/>
              <a:t>実験データ</a:t>
            </a:r>
            <a:r>
              <a:rPr lang="en-US" altLang="ja-JP" sz="2000" dirty="0">
                <a:sym typeface="Wingdings" panose="05000000000000000000" pitchFamily="2" charset="2"/>
              </a:rPr>
              <a:t></a:t>
            </a:r>
            <a:r>
              <a:rPr lang="ja-JP" altLang="en-US" sz="2000" dirty="0">
                <a:sym typeface="Wingdings" pitchFamily="2" charset="2"/>
              </a:rPr>
              <a:t>個々の変数の影響が十分に分離できるように実験計画を立てる</a:t>
            </a:r>
          </a:p>
          <a:p>
            <a:pPr lvl="1">
              <a:lnSpc>
                <a:spcPct val="90000"/>
              </a:lnSpc>
            </a:pPr>
            <a:r>
              <a:rPr lang="ja-JP" altLang="en-US" sz="2000" dirty="0">
                <a:sym typeface="Wingdings" pitchFamily="2" charset="2"/>
              </a:rPr>
              <a:t>経済データ</a:t>
            </a:r>
            <a:r>
              <a:rPr lang="en-US" altLang="ja-JP" sz="2000" dirty="0">
                <a:sym typeface="Wingdings" panose="05000000000000000000" pitchFamily="2" charset="2"/>
              </a:rPr>
              <a:t></a:t>
            </a:r>
            <a:r>
              <a:rPr lang="ja-JP" altLang="en-US" sz="2000" dirty="0"/>
              <a:t>上のようなことは不可能</a:t>
            </a:r>
            <a:r>
              <a:rPr lang="en-US" altLang="ja-JP" sz="2000" dirty="0">
                <a:sym typeface="Wingdings" panose="05000000000000000000" pitchFamily="2" charset="2"/>
              </a:rPr>
              <a:t></a:t>
            </a:r>
            <a:r>
              <a:rPr lang="ja-JP" altLang="en-US" sz="2000" dirty="0"/>
              <a:t>分析方法の再検討</a:t>
            </a:r>
          </a:p>
          <a:p>
            <a:pPr>
              <a:lnSpc>
                <a:spcPct val="90000"/>
              </a:lnSpc>
            </a:pPr>
            <a:endParaRPr lang="en-US" altLang="ja-JP"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141826-23AC-4CF7-9330-127E8776C0DA}"/>
              </a:ext>
            </a:extLst>
          </p:cNvPr>
          <p:cNvSpPr>
            <a:spLocks noGrp="1"/>
          </p:cNvSpPr>
          <p:nvPr>
            <p:ph type="title"/>
          </p:nvPr>
        </p:nvSpPr>
        <p:spPr/>
        <p:txBody>
          <a:bodyPr/>
          <a:lstStyle/>
          <a:p>
            <a:r>
              <a:rPr kumimoji="1" lang="ja-JP" altLang="en-US" dirty="0"/>
              <a:t>多重共線性の検出</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7F183493-AB33-48E8-BE32-AE2B8052688D}"/>
                  </a:ext>
                </a:extLst>
              </p:cNvPr>
              <p:cNvSpPr>
                <a:spLocks noGrp="1"/>
              </p:cNvSpPr>
              <p:nvPr>
                <p:ph idx="1"/>
              </p:nvPr>
            </p:nvSpPr>
            <p:spPr>
              <a:xfrm>
                <a:off x="457200" y="1340768"/>
                <a:ext cx="8435280" cy="5328592"/>
              </a:xfrm>
            </p:spPr>
            <p:txBody>
              <a:bodyPr>
                <a:normAutofit lnSpcReduction="10000"/>
              </a:bodyPr>
              <a:lstStyle/>
              <a:p>
                <a:pPr marL="0" indent="0">
                  <a:lnSpc>
                    <a:spcPct val="100000"/>
                  </a:lnSpc>
                  <a:buNone/>
                </a:pPr>
                <a:r>
                  <a:rPr kumimoji="1" lang="en-US" altLang="ja-JP" sz="2000" b="0" i="0" dirty="0">
                    <a:latin typeface="+mn-ea"/>
                  </a:rPr>
                  <a:t>OLS</a:t>
                </a:r>
                <a:r>
                  <a:rPr lang="ja-JP" altLang="en-US" sz="2000" dirty="0">
                    <a:latin typeface="Cambria Math" panose="02040503050406030204" pitchFamily="18" charset="0"/>
                  </a:rPr>
                  <a:t>において説明変数</a:t>
                </a:r>
                <a:r>
                  <a:rPr lang="en-US" altLang="ja-JP" sz="2000" i="1" dirty="0" err="1">
                    <a:latin typeface="Times New Roman" panose="02020603050405020304" pitchFamily="18" charset="0"/>
                    <a:cs typeface="Times New Roman" panose="02020603050405020304" pitchFamily="18" charset="0"/>
                  </a:rPr>
                  <a:t>x</a:t>
                </a:r>
                <a:r>
                  <a:rPr lang="en-US" altLang="ja-JP" sz="2000" i="1" baseline="-25000" dirty="0" err="1">
                    <a:latin typeface="Times New Roman" panose="02020603050405020304" pitchFamily="18" charset="0"/>
                    <a:cs typeface="Times New Roman" panose="02020603050405020304" pitchFamily="18" charset="0"/>
                  </a:rPr>
                  <a:t>j</a:t>
                </a:r>
                <a:r>
                  <a:rPr lang="ja-JP" altLang="en-US" sz="2000" dirty="0">
                    <a:latin typeface="Cambria Math" panose="02040503050406030204" pitchFamily="18" charset="0"/>
                  </a:rPr>
                  <a:t>の係数の分散は</a:t>
                </a:r>
                <a14:m>
                  <m:oMath xmlns:m="http://schemas.openxmlformats.org/officeDocument/2006/math">
                    <m:r>
                      <m:rPr>
                        <m:nor/>
                      </m:rPr>
                      <a:rPr kumimoji="1" lang="en-US" altLang="ja-JP" sz="2000" b="0" i="0" smtClean="0">
                        <a:latin typeface="Cambria Math" panose="02040503050406030204" pitchFamily="18" charset="0"/>
                      </a:rPr>
                      <m:t>var</m:t>
                    </m:r>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𝑏</m:t>
                            </m:r>
                          </m:e>
                          <m:sub>
                            <m:r>
                              <a:rPr kumimoji="1" lang="en-US" altLang="ja-JP" sz="2000" b="0" i="1" smtClean="0">
                                <a:latin typeface="Cambria Math" panose="02040503050406030204" pitchFamily="18" charset="0"/>
                              </a:rPr>
                              <m:t>𝑗</m:t>
                            </m:r>
                          </m:sub>
                        </m:sSub>
                      </m:e>
                    </m:d>
                    <m:r>
                      <a:rPr kumimoji="1" lang="en-US" altLang="ja-JP" sz="2000" b="0" i="1" smtClean="0">
                        <a:latin typeface="Cambria Math" panose="02040503050406030204" pitchFamily="18" charset="0"/>
                      </a:rPr>
                      <m:t>=</m:t>
                    </m:r>
                    <m:f>
                      <m:fPr>
                        <m:type m:val="lin"/>
                        <m:ctrlPr>
                          <a:rPr kumimoji="1" lang="en-US" altLang="ja-JP" sz="2000" b="0" i="1" smtClean="0">
                            <a:latin typeface="Cambria Math" panose="02040503050406030204" pitchFamily="18" charset="0"/>
                          </a:rPr>
                        </m:ctrlPr>
                      </m:fPr>
                      <m:num>
                        <m:sSup>
                          <m:sSupPr>
                            <m:ctrlPr>
                              <a:rPr lang="en-US" altLang="ja-JP" sz="2000" i="1">
                                <a:latin typeface="Cambria Math" panose="02040503050406030204" pitchFamily="18" charset="0"/>
                              </a:rPr>
                            </m:ctrlPr>
                          </m:sSupPr>
                          <m:e>
                            <m:r>
                              <a:rPr lang="ja-JP" altLang="en-US" sz="2000" i="1">
                                <a:latin typeface="Cambria Math" panose="02040503050406030204" pitchFamily="18" charset="0"/>
                              </a:rPr>
                              <m:t>𝜎</m:t>
                            </m:r>
                          </m:e>
                          <m:sup>
                            <m:r>
                              <a:rPr lang="en-US" altLang="ja-JP" sz="2000" i="1">
                                <a:latin typeface="Cambria Math" panose="02040503050406030204" pitchFamily="18" charset="0"/>
                              </a:rPr>
                              <m:t>2</m:t>
                            </m:r>
                          </m:sup>
                        </m:sSup>
                      </m:num>
                      <m:den>
                        <m:sSubSup>
                          <m:sSubSupPr>
                            <m:ctrlPr>
                              <a:rPr lang="en-US" altLang="ja-JP" sz="2000" i="1">
                                <a:latin typeface="Cambria Math" panose="02040503050406030204" pitchFamily="18" charset="0"/>
                              </a:rPr>
                            </m:ctrlPr>
                          </m:sSubSupPr>
                          <m:e>
                            <m:r>
                              <a:rPr lang="en-US" altLang="ja-JP" sz="2000" i="1">
                                <a:latin typeface="Cambria Math" panose="02040503050406030204" pitchFamily="18" charset="0"/>
                              </a:rPr>
                              <m:t>𝑆</m:t>
                            </m:r>
                          </m:e>
                          <m:sub>
                            <m:r>
                              <a:rPr lang="en-US" altLang="ja-JP" sz="2000" i="1">
                                <a:latin typeface="Cambria Math" panose="02040503050406030204" pitchFamily="18" charset="0"/>
                              </a:rPr>
                              <m:t>𝑥𝑥</m:t>
                            </m:r>
                          </m:sub>
                          <m:sup>
                            <m:r>
                              <a:rPr lang="en-US" altLang="ja-JP" sz="2000" i="1">
                                <a:latin typeface="Cambria Math" panose="02040503050406030204" pitchFamily="18" charset="0"/>
                              </a:rPr>
                              <m:t>𝑗</m:t>
                            </m:r>
                          </m:sup>
                        </m:sSubSup>
                      </m:den>
                    </m:f>
                  </m:oMath>
                </a14:m>
                <a:r>
                  <a:rPr kumimoji="1" lang="ja-JP" altLang="en-US" sz="2000" dirty="0"/>
                  <a:t>で与えられた。</a:t>
                </a:r>
                <a14:m>
                  <m:oMath xmlns:m="http://schemas.openxmlformats.org/officeDocument/2006/math">
                    <m:sSubSup>
                      <m:sSubSupPr>
                        <m:ctrlPr>
                          <a:rPr kumimoji="1" lang="en-US" altLang="ja-JP" sz="2000" i="1" smtClean="0">
                            <a:latin typeface="Cambria Math" panose="02040503050406030204" pitchFamily="18" charset="0"/>
                          </a:rPr>
                        </m:ctrlPr>
                      </m:sSubSupPr>
                      <m:e>
                        <m:r>
                          <a:rPr kumimoji="1" lang="en-US" altLang="ja-JP" sz="2000" b="0" i="1" smtClean="0">
                            <a:latin typeface="Cambria Math" panose="02040503050406030204" pitchFamily="18" charset="0"/>
                          </a:rPr>
                          <m:t>𝑆</m:t>
                        </m:r>
                      </m:e>
                      <m:sub>
                        <m:r>
                          <a:rPr kumimoji="1" lang="en-US" altLang="ja-JP" sz="2000" b="0" i="1" smtClean="0">
                            <a:latin typeface="Cambria Math" panose="02040503050406030204" pitchFamily="18" charset="0"/>
                          </a:rPr>
                          <m:t>𝑥𝑥</m:t>
                        </m:r>
                      </m:sub>
                      <m:sup>
                        <m:r>
                          <a:rPr kumimoji="1" lang="en-US" altLang="ja-JP" sz="2000" b="0" i="1" smtClean="0">
                            <a:latin typeface="Cambria Math" panose="02040503050406030204" pitchFamily="18" charset="0"/>
                          </a:rPr>
                          <m:t>𝑗</m:t>
                        </m:r>
                      </m:sup>
                    </m:sSubSup>
                  </m:oMath>
                </a14:m>
                <a:r>
                  <a:rPr kumimoji="1" lang="en-US" altLang="ja-JP" sz="2000" dirty="0"/>
                  <a:t> </a:t>
                </a:r>
                <a:r>
                  <a:rPr kumimoji="1" lang="ja-JP" altLang="en-US" sz="2000" dirty="0"/>
                  <a:t>は</a:t>
                </a:r>
                <a:r>
                  <a:rPr lang="ja-JP" altLang="en-US" sz="2000" dirty="0"/>
                  <a:t>説明変数</a:t>
                </a:r>
                <a:r>
                  <a:rPr lang="en-US" altLang="ja-JP" sz="2000" dirty="0" err="1"/>
                  <a:t>xj</a:t>
                </a:r>
                <a:r>
                  <a:rPr lang="en-US" altLang="ja-JP" sz="2000" dirty="0"/>
                  <a:t> </a:t>
                </a:r>
                <a:r>
                  <a:rPr lang="ja-JP" altLang="en-US" sz="2000" dirty="0"/>
                  <a:t>「固有」の平方和で</a:t>
                </a:r>
                <a:endParaRPr lang="en-US" altLang="ja-JP" sz="2000" dirty="0"/>
              </a:p>
              <a:p>
                <a:pPr marL="0" indent="0">
                  <a:lnSpc>
                    <a:spcPct val="100000"/>
                  </a:lnSpc>
                  <a:buNone/>
                </a:pPr>
                <a14:m>
                  <m:oMathPara xmlns:m="http://schemas.openxmlformats.org/officeDocument/2006/math">
                    <m:oMathParaPr>
                      <m:jc m:val="centerGroup"/>
                    </m:oMathParaPr>
                    <m:oMath xmlns:m="http://schemas.openxmlformats.org/officeDocument/2006/math">
                      <m:sSubSup>
                        <m:sSubSupPr>
                          <m:ctrlPr>
                            <a:rPr kumimoji="1" lang="en-US" altLang="ja-JP" sz="2000" i="1" smtClean="0">
                              <a:latin typeface="Cambria Math" panose="02040503050406030204" pitchFamily="18" charset="0"/>
                            </a:rPr>
                          </m:ctrlPr>
                        </m:sSubSupPr>
                        <m:e>
                          <m:r>
                            <a:rPr kumimoji="1" lang="en-US" altLang="ja-JP" sz="2000" b="0" i="1" smtClean="0">
                              <a:latin typeface="Cambria Math" panose="02040503050406030204" pitchFamily="18" charset="0"/>
                            </a:rPr>
                            <m:t>𝑆</m:t>
                          </m:r>
                        </m:e>
                        <m:sub>
                          <m:r>
                            <a:rPr kumimoji="1" lang="en-US" altLang="ja-JP" sz="2000" b="0" i="1" smtClean="0">
                              <a:latin typeface="Cambria Math" panose="02040503050406030204" pitchFamily="18" charset="0"/>
                            </a:rPr>
                            <m:t>𝑥𝑥</m:t>
                          </m:r>
                        </m:sub>
                        <m:sup>
                          <m:r>
                            <a:rPr kumimoji="1" lang="en-US" altLang="ja-JP" sz="2000" b="0" i="1" smtClean="0">
                              <a:latin typeface="Cambria Math" panose="02040503050406030204" pitchFamily="18" charset="0"/>
                            </a:rPr>
                            <m:t>𝑗</m:t>
                          </m:r>
                        </m:sup>
                      </m:sSubSup>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𝑆</m:t>
                          </m:r>
                        </m:e>
                        <m:sub>
                          <m:r>
                            <a:rPr kumimoji="1" lang="en-US" altLang="ja-JP" sz="2000" b="0" i="1" smtClean="0">
                              <a:latin typeface="Cambria Math" panose="02040503050406030204" pitchFamily="18" charset="0"/>
                            </a:rPr>
                            <m:t>𝑗𝑗</m:t>
                          </m:r>
                        </m:sub>
                      </m:sSub>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1−</m:t>
                          </m:r>
                          <m:sSup>
                            <m:sSupPr>
                              <m:ctrlPr>
                                <a:rPr kumimoji="1" lang="en-US" altLang="ja-JP" sz="2000" b="0" i="1" smtClean="0">
                                  <a:latin typeface="Cambria Math" panose="02040503050406030204" pitchFamily="18" charset="0"/>
                                </a:rPr>
                              </m:ctrlPr>
                            </m:sSup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𝑅</m:t>
                                  </m:r>
                                </m:e>
                                <m:sub>
                                  <m:r>
                                    <a:rPr kumimoji="1" lang="en-US" altLang="ja-JP" sz="2000" b="0" i="1" smtClean="0">
                                      <a:latin typeface="Cambria Math" panose="02040503050406030204" pitchFamily="18" charset="0"/>
                                    </a:rPr>
                                    <m:t>𝑗</m:t>
                                  </m:r>
                                </m:sub>
                              </m:sSub>
                            </m:e>
                            <m:sup>
                              <m:r>
                                <a:rPr kumimoji="1" lang="en-US" altLang="ja-JP" sz="2000" b="0" i="1" smtClean="0">
                                  <a:latin typeface="Cambria Math" panose="02040503050406030204" pitchFamily="18" charset="0"/>
                                </a:rPr>
                                <m:t>2</m:t>
                              </m:r>
                            </m:sup>
                          </m:sSup>
                        </m:e>
                      </m:d>
                    </m:oMath>
                  </m:oMathPara>
                </a14:m>
                <a:endParaRPr kumimoji="1" lang="en-US" altLang="ja-JP" sz="2000" dirty="0"/>
              </a:p>
              <a:p>
                <a:pPr marL="0" indent="0">
                  <a:lnSpc>
                    <a:spcPct val="100000"/>
                  </a:lnSpc>
                  <a:buNone/>
                </a:pPr>
                <a:r>
                  <a:rPr kumimoji="1" lang="ja-JP" altLang="en-US" sz="2000" dirty="0"/>
                  <a:t>で与えられる</a:t>
                </a:r>
                <a:r>
                  <a:rPr lang="ja-JP" altLang="en-US" sz="2000" dirty="0"/>
                  <a:t>。ここで</a:t>
                </a:r>
                <a:endParaRPr lang="en-US" altLang="ja-JP" sz="2000" dirty="0"/>
              </a:p>
              <a:p>
                <a:pPr marL="0" indent="0">
                  <a:lnSpc>
                    <a:spcPct val="100000"/>
                  </a:lnSpc>
                  <a:buNone/>
                </a:pPr>
                <a:r>
                  <a:rPr lang="ja-JP" altLang="en-US" sz="2000" i="1" dirty="0">
                    <a:latin typeface="Times New Roman" panose="02020603050405020304" pitchFamily="18" charset="0"/>
                    <a:cs typeface="Times New Roman" panose="02020603050405020304" pitchFamily="18" charset="0"/>
                  </a:rPr>
                  <a:t>　</a:t>
                </a:r>
                <a:r>
                  <a:rPr lang="en-US" altLang="ja-JP" sz="2000" i="1" dirty="0">
                    <a:latin typeface="Times New Roman" panose="02020603050405020304" pitchFamily="18" charset="0"/>
                    <a:cs typeface="Times New Roman" panose="02020603050405020304" pitchFamily="18" charset="0"/>
                  </a:rPr>
                  <a:t>S</a:t>
                </a:r>
                <a:r>
                  <a:rPr lang="ja-JP" altLang="en-US" sz="2000" i="1" baseline="-25000" dirty="0">
                    <a:latin typeface="Times New Roman" panose="02020603050405020304" pitchFamily="18" charset="0"/>
                    <a:cs typeface="Times New Roman" panose="02020603050405020304" pitchFamily="18" charset="0"/>
                  </a:rPr>
                  <a:t>ｊ</a:t>
                </a:r>
                <a:r>
                  <a:rPr lang="en-US" altLang="ja-JP" sz="2000" i="1" baseline="-25000" dirty="0">
                    <a:latin typeface="Times New Roman" panose="02020603050405020304" pitchFamily="18" charset="0"/>
                    <a:cs typeface="Times New Roman" panose="02020603050405020304" pitchFamily="18" charset="0"/>
                  </a:rPr>
                  <a:t>j</a:t>
                </a:r>
                <a:r>
                  <a:rPr lang="en-US" altLang="ja-JP" sz="2000" dirty="0"/>
                  <a:t> </a:t>
                </a:r>
                <a:r>
                  <a:rPr lang="ja-JP" altLang="en-US" sz="2000" dirty="0"/>
                  <a:t>は説明変数</a:t>
                </a:r>
                <a:r>
                  <a:rPr lang="en-US" altLang="ja-JP" sz="2000" i="1" dirty="0" err="1">
                    <a:latin typeface="Times New Roman" panose="02020603050405020304" pitchFamily="18" charset="0"/>
                    <a:cs typeface="Times New Roman" panose="02020603050405020304" pitchFamily="18" charset="0"/>
                  </a:rPr>
                  <a:t>x</a:t>
                </a:r>
                <a:r>
                  <a:rPr lang="en-US" altLang="ja-JP" sz="2000" i="1" baseline="-25000" dirty="0" err="1">
                    <a:latin typeface="Times New Roman" panose="02020603050405020304" pitchFamily="18" charset="0"/>
                    <a:cs typeface="Times New Roman" panose="02020603050405020304" pitchFamily="18" charset="0"/>
                  </a:rPr>
                  <a:t>j</a:t>
                </a:r>
                <a:r>
                  <a:rPr lang="ja-JP" altLang="en-US" sz="2000" dirty="0"/>
                  <a:t>の平均値の回りの平方和</a:t>
                </a:r>
                <a:endParaRPr lang="en-US" altLang="ja-JP" sz="2000" dirty="0"/>
              </a:p>
              <a:p>
                <a:pPr marL="0" indent="0">
                  <a:lnSpc>
                    <a:spcPct val="100000"/>
                  </a:lnSpc>
                  <a:buNone/>
                </a:pPr>
                <a:r>
                  <a:rPr lang="ja-JP" altLang="en-US" sz="2000" i="1" dirty="0">
                    <a:latin typeface="Times New Roman" panose="02020603050405020304" pitchFamily="18" charset="0"/>
                    <a:cs typeface="Times New Roman" panose="02020603050405020304" pitchFamily="18" charset="0"/>
                  </a:rPr>
                  <a:t>　</a:t>
                </a:r>
                <a:r>
                  <a:rPr lang="en-US" altLang="ja-JP" sz="2000" i="1" dirty="0">
                    <a:latin typeface="Times New Roman" panose="02020603050405020304" pitchFamily="18" charset="0"/>
                    <a:cs typeface="Times New Roman" panose="02020603050405020304" pitchFamily="18" charset="0"/>
                  </a:rPr>
                  <a:t>R</a:t>
                </a:r>
                <a:r>
                  <a:rPr lang="en-US" altLang="ja-JP" sz="2000" i="1" baseline="-25000" dirty="0">
                    <a:latin typeface="Times New Roman" panose="02020603050405020304" pitchFamily="18" charset="0"/>
                    <a:cs typeface="Times New Roman" panose="02020603050405020304" pitchFamily="18" charset="0"/>
                  </a:rPr>
                  <a:t>j</a:t>
                </a:r>
                <a:r>
                  <a:rPr lang="en-US" altLang="ja-JP" sz="2000" baseline="30000" dirty="0">
                    <a:latin typeface="Times New Roman" panose="02020603050405020304" pitchFamily="18" charset="0"/>
                    <a:cs typeface="Times New Roman" panose="02020603050405020304" pitchFamily="18" charset="0"/>
                  </a:rPr>
                  <a:t>2</a:t>
                </a:r>
                <a:r>
                  <a:rPr lang="en-US" altLang="ja-JP" sz="2000" dirty="0"/>
                  <a:t>: </a:t>
                </a:r>
                <a:r>
                  <a:rPr lang="ja-JP" altLang="en-US" sz="2000" dirty="0"/>
                  <a:t>説明変数</a:t>
                </a:r>
                <a:r>
                  <a:rPr lang="en-US" altLang="ja-JP" sz="2000" i="1" dirty="0" err="1">
                    <a:latin typeface="Times New Roman" panose="02020603050405020304" pitchFamily="18" charset="0"/>
                    <a:cs typeface="Times New Roman" panose="02020603050405020304" pitchFamily="18" charset="0"/>
                  </a:rPr>
                  <a:t>x</a:t>
                </a:r>
                <a:r>
                  <a:rPr lang="en-US" altLang="ja-JP" sz="2000" i="1" baseline="-25000" dirty="0" err="1">
                    <a:latin typeface="Times New Roman" panose="02020603050405020304" pitchFamily="18" charset="0"/>
                    <a:cs typeface="Times New Roman" panose="02020603050405020304" pitchFamily="18" charset="0"/>
                  </a:rPr>
                  <a:t>j</a:t>
                </a:r>
                <a:r>
                  <a:rPr lang="ja-JP" altLang="en-US" sz="2000" dirty="0"/>
                  <a:t>を他の説明変数に回帰した場合の</a:t>
                </a:r>
                <a:r>
                  <a:rPr lang="en-US" altLang="ja-JP" sz="2000" i="1" dirty="0">
                    <a:latin typeface="Times New Roman" panose="02020603050405020304" pitchFamily="18" charset="0"/>
                    <a:cs typeface="Times New Roman" panose="02020603050405020304" pitchFamily="18" charset="0"/>
                  </a:rPr>
                  <a:t>R</a:t>
                </a:r>
                <a:r>
                  <a:rPr lang="en-US" altLang="ja-JP" sz="2000" baseline="30000" dirty="0">
                    <a:latin typeface="Times New Roman" panose="02020603050405020304" pitchFamily="18" charset="0"/>
                    <a:cs typeface="Times New Roman" panose="02020603050405020304" pitchFamily="18" charset="0"/>
                  </a:rPr>
                  <a:t>2</a:t>
                </a:r>
                <a:r>
                  <a:rPr lang="ja-JP" altLang="en-US" sz="2000" dirty="0"/>
                  <a:t>（決定係数）</a:t>
                </a:r>
                <a:endParaRPr lang="en-US" altLang="ja-JP" sz="2000" dirty="0"/>
              </a:p>
              <a:p>
                <a:pPr marL="0" indent="0">
                  <a:lnSpc>
                    <a:spcPct val="100000"/>
                  </a:lnSpc>
                  <a:buNone/>
                </a:pPr>
                <a:r>
                  <a:rPr lang="ja-JP" altLang="en-US" sz="2000" dirty="0"/>
                  <a:t>である。このような意味で</a:t>
                </a:r>
                <a14:m>
                  <m:oMath xmlns:m="http://schemas.openxmlformats.org/officeDocument/2006/math">
                    <m:sSubSup>
                      <m:sSubSupPr>
                        <m:ctrlPr>
                          <a:rPr lang="en-US" altLang="ja-JP" sz="2000" i="1">
                            <a:latin typeface="Cambria Math" panose="02040503050406030204" pitchFamily="18" charset="0"/>
                          </a:rPr>
                        </m:ctrlPr>
                      </m:sSubSupPr>
                      <m:e>
                        <m:r>
                          <a:rPr lang="en-US" altLang="ja-JP" sz="2000" i="1">
                            <a:latin typeface="Cambria Math" panose="02040503050406030204" pitchFamily="18" charset="0"/>
                          </a:rPr>
                          <m:t>𝑆</m:t>
                        </m:r>
                      </m:e>
                      <m:sub>
                        <m:r>
                          <a:rPr lang="en-US" altLang="ja-JP" sz="2000" i="1">
                            <a:latin typeface="Cambria Math" panose="02040503050406030204" pitchFamily="18" charset="0"/>
                          </a:rPr>
                          <m:t>𝑥𝑥</m:t>
                        </m:r>
                      </m:sub>
                      <m:sup>
                        <m:r>
                          <a:rPr lang="en-US" altLang="ja-JP" sz="2000" i="1">
                            <a:latin typeface="Cambria Math" panose="02040503050406030204" pitchFamily="18" charset="0"/>
                          </a:rPr>
                          <m:t>𝑗</m:t>
                        </m:r>
                      </m:sup>
                    </m:sSubSup>
                  </m:oMath>
                </a14:m>
                <a:r>
                  <a:rPr lang="en-US" altLang="ja-JP" sz="2000" dirty="0"/>
                  <a:t> </a:t>
                </a:r>
                <a:r>
                  <a:rPr lang="ja-JP" altLang="en-US" sz="2000" dirty="0"/>
                  <a:t>は説明変数</a:t>
                </a:r>
                <a:r>
                  <a:rPr lang="en-US" altLang="ja-JP" sz="2000" dirty="0" err="1"/>
                  <a:t>xj</a:t>
                </a:r>
                <a:r>
                  <a:rPr lang="en-US" altLang="ja-JP" sz="2000" dirty="0"/>
                  <a:t> </a:t>
                </a:r>
                <a:r>
                  <a:rPr lang="ja-JP" altLang="en-US" sz="2000" dirty="0"/>
                  <a:t>「固有」の平方和である（これについての正確な議論は行列の知識が必要で難しい）</a:t>
                </a:r>
                <a:endParaRPr lang="en-US" altLang="ja-JP" sz="2000" dirty="0"/>
              </a:p>
              <a:p>
                <a:pPr>
                  <a:lnSpc>
                    <a:spcPct val="100000"/>
                  </a:lnSpc>
                </a:pPr>
                <a:r>
                  <a:rPr lang="ja-JP" altLang="en-US" sz="2000" dirty="0"/>
                  <a:t>多重共線性が存在すると</a:t>
                </a:r>
                <a:endParaRPr lang="en-US" altLang="ja-JP" sz="2000" dirty="0"/>
              </a:p>
              <a:p>
                <a:pPr marL="0" indent="0">
                  <a:lnSpc>
                    <a:spcPct val="100000"/>
                  </a:lnSpc>
                  <a:buNone/>
                </a:pPr>
                <a:r>
                  <a:rPr lang="en-US" altLang="ja-JP" sz="2000" dirty="0">
                    <a:sym typeface="Wingdings" panose="05000000000000000000" pitchFamily="2" charset="2"/>
                  </a:rPr>
                  <a:t>	</a:t>
                </a:r>
                <a:r>
                  <a:rPr lang="en-US" altLang="ja-JP" sz="2000" dirty="0" err="1">
                    <a:sym typeface="Wingdings" panose="05000000000000000000" pitchFamily="2" charset="2"/>
                  </a:rPr>
                  <a:t>xj</a:t>
                </a:r>
                <a:r>
                  <a:rPr lang="ja-JP" altLang="en-US" sz="2000" dirty="0">
                    <a:sym typeface="Wingdings" panose="05000000000000000000" pitchFamily="2" charset="2"/>
                  </a:rPr>
                  <a:t>が他の説明変数で説明される</a:t>
                </a:r>
                <a:endParaRPr lang="en-US" altLang="ja-JP" sz="2000" dirty="0">
                  <a:sym typeface="Wingdings" panose="05000000000000000000" pitchFamily="2" charset="2"/>
                </a:endParaRPr>
              </a:p>
              <a:p>
                <a:pPr marL="0" indent="0">
                  <a:lnSpc>
                    <a:spcPct val="100000"/>
                  </a:lnSpc>
                  <a:buNone/>
                </a:pPr>
                <a:r>
                  <a:rPr lang="en-US" altLang="ja-JP" sz="2000" dirty="0">
                    <a:sym typeface="Wingdings" panose="05000000000000000000" pitchFamily="2" charset="2"/>
                  </a:rPr>
                  <a:t>	</a:t>
                </a:r>
                <a:r>
                  <a:rPr lang="en-US" altLang="ja-JP" sz="2000" i="1" dirty="0">
                    <a:latin typeface="Times New Roman" panose="02020603050405020304" pitchFamily="18" charset="0"/>
                    <a:cs typeface="Times New Roman" panose="02020603050405020304" pitchFamily="18" charset="0"/>
                  </a:rPr>
                  <a:t>R</a:t>
                </a:r>
                <a:r>
                  <a:rPr lang="en-US" altLang="ja-JP" sz="2000" i="1" baseline="-25000" dirty="0">
                    <a:latin typeface="Times New Roman" panose="02020603050405020304" pitchFamily="18" charset="0"/>
                    <a:cs typeface="Times New Roman" panose="02020603050405020304" pitchFamily="18" charset="0"/>
                  </a:rPr>
                  <a:t>j</a:t>
                </a:r>
                <a:r>
                  <a:rPr lang="en-US" altLang="ja-JP" sz="2000" baseline="30000" dirty="0">
                    <a:latin typeface="Times New Roman" panose="02020603050405020304" pitchFamily="18" charset="0"/>
                    <a:cs typeface="Times New Roman" panose="02020603050405020304" pitchFamily="18" charset="0"/>
                  </a:rPr>
                  <a:t>2</a:t>
                </a:r>
                <a:r>
                  <a:rPr lang="ja-JP" altLang="en-US" sz="2000" dirty="0"/>
                  <a:t>が高い</a:t>
                </a:r>
                <a:endParaRPr lang="en-US" altLang="ja-JP" sz="2000" dirty="0"/>
              </a:p>
              <a:p>
                <a:pPr marL="0" indent="0">
                  <a:lnSpc>
                    <a:spcPct val="100000"/>
                  </a:lnSpc>
                  <a:buNone/>
                </a:pPr>
                <a:r>
                  <a:rPr lang="en-US" altLang="ja-JP" sz="2000" dirty="0">
                    <a:sym typeface="Wingdings" panose="05000000000000000000" pitchFamily="2" charset="2"/>
                  </a:rPr>
                  <a:t>	</a:t>
                </a:r>
                <a:r>
                  <a:rPr lang="en-US" altLang="ja-JP" sz="2000" i="1" dirty="0" err="1">
                    <a:latin typeface="Times New Roman" panose="02020603050405020304" pitchFamily="18" charset="0"/>
                    <a:cs typeface="Times New Roman" panose="02020603050405020304" pitchFamily="18" charset="0"/>
                    <a:sym typeface="Wingdings" panose="05000000000000000000" pitchFamily="2" charset="2"/>
                  </a:rPr>
                  <a:t>b</a:t>
                </a:r>
                <a:r>
                  <a:rPr lang="en-US" altLang="ja-JP" sz="2000" i="1" baseline="-25000" dirty="0" err="1">
                    <a:latin typeface="Times New Roman" panose="02020603050405020304" pitchFamily="18" charset="0"/>
                    <a:cs typeface="Times New Roman" panose="02020603050405020304" pitchFamily="18" charset="0"/>
                    <a:sym typeface="Wingdings" panose="05000000000000000000" pitchFamily="2" charset="2"/>
                  </a:rPr>
                  <a:t>j</a:t>
                </a:r>
                <a:r>
                  <a:rPr lang="ja-JP" altLang="en-US" sz="2000" dirty="0">
                    <a:sym typeface="Wingdings" panose="05000000000000000000" pitchFamily="2" charset="2"/>
                  </a:rPr>
                  <a:t>の分散が大きくなる</a:t>
                </a:r>
                <a:endParaRPr lang="en-US" altLang="ja-JP" sz="2000" dirty="0">
                  <a:sym typeface="Wingdings" panose="05000000000000000000" pitchFamily="2" charset="2"/>
                </a:endParaRPr>
              </a:p>
              <a:p>
                <a:pPr>
                  <a:lnSpc>
                    <a:spcPct val="100000"/>
                  </a:lnSpc>
                </a:pPr>
                <a:r>
                  <a:rPr lang="ja-JP" altLang="en-US" sz="2000" dirty="0"/>
                  <a:t>結局，回帰式全体としては当てはまりがよくても，個々の係数の標準誤差が大きくなる</a:t>
                </a:r>
                <a:endParaRPr kumimoji="1" lang="en-US" altLang="ja-JP" sz="2000" dirty="0"/>
              </a:p>
            </p:txBody>
          </p:sp>
        </mc:Choice>
        <mc:Fallback xmlns="">
          <p:sp>
            <p:nvSpPr>
              <p:cNvPr id="3" name="コンテンツ プレースホルダー 2">
                <a:extLst>
                  <a:ext uri="{FF2B5EF4-FFF2-40B4-BE49-F238E27FC236}">
                    <a16:creationId xmlns:a16="http://schemas.microsoft.com/office/drawing/2014/main" id="{7F183493-AB33-48E8-BE32-AE2B8052688D}"/>
                  </a:ext>
                </a:extLst>
              </p:cNvPr>
              <p:cNvSpPr>
                <a:spLocks noGrp="1" noRot="1" noChangeAspect="1" noMove="1" noResize="1" noEditPoints="1" noAdjustHandles="1" noChangeArrowheads="1" noChangeShapeType="1" noTextEdit="1"/>
              </p:cNvSpPr>
              <p:nvPr>
                <p:ph idx="1"/>
              </p:nvPr>
            </p:nvSpPr>
            <p:spPr>
              <a:xfrm>
                <a:off x="457200" y="1340768"/>
                <a:ext cx="8435280" cy="5328592"/>
              </a:xfrm>
              <a:blipFill>
                <a:blip r:embed="rId2"/>
                <a:stretch>
                  <a:fillRect l="-723" t="-835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41609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4CC320-7793-45A1-8163-1B62447CA4EE}"/>
              </a:ext>
            </a:extLst>
          </p:cNvPr>
          <p:cNvSpPr>
            <a:spLocks noGrp="1"/>
          </p:cNvSpPr>
          <p:nvPr>
            <p:ph type="title"/>
          </p:nvPr>
        </p:nvSpPr>
        <p:spPr/>
        <p:txBody>
          <a:bodyPr/>
          <a:lstStyle/>
          <a:p>
            <a:r>
              <a:rPr kumimoji="1" lang="ja-JP" altLang="en-US" dirty="0"/>
              <a:t>多重共線性の検出</a:t>
            </a:r>
            <a:r>
              <a:rPr kumimoji="1" lang="en-US" altLang="ja-JP" dirty="0"/>
              <a:t>(2)</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51CD6B3F-1968-4E82-A6D2-21CED4886AD9}"/>
                  </a:ext>
                </a:extLst>
              </p:cNvPr>
              <p:cNvSpPr>
                <a:spLocks noGrp="1"/>
              </p:cNvSpPr>
              <p:nvPr>
                <p:ph idx="1"/>
              </p:nvPr>
            </p:nvSpPr>
            <p:spPr>
              <a:xfrm>
                <a:off x="628650" y="1628800"/>
                <a:ext cx="7886700" cy="4548163"/>
              </a:xfrm>
            </p:spPr>
            <p:txBody>
              <a:bodyPr>
                <a:normAutofit fontScale="92500"/>
              </a:bodyPr>
              <a:lstStyle/>
              <a:p>
                <a:r>
                  <a:rPr lang="ja-JP" altLang="en-US" sz="2400" dirty="0">
                    <a:sym typeface="Wingdings" panose="05000000000000000000" pitchFamily="2" charset="2"/>
                  </a:rPr>
                  <a:t>多重共線性の検出には，</a:t>
                </a:r>
                <a:r>
                  <a:rPr lang="en-US" altLang="ja-JP" sz="2400" dirty="0">
                    <a:sym typeface="Wingdings" panose="05000000000000000000" pitchFamily="2" charset="2"/>
                  </a:rPr>
                  <a:t>VIF</a:t>
                </a:r>
                <a:r>
                  <a:rPr lang="ja-JP" altLang="en-US" sz="2400" dirty="0">
                    <a:sym typeface="Wingdings" panose="05000000000000000000" pitchFamily="2" charset="2"/>
                  </a:rPr>
                  <a:t>という指標を用いるのが便利</a:t>
                </a:r>
                <a:endParaRPr lang="en-US" altLang="ja-JP" sz="2400" dirty="0">
                  <a:sym typeface="Wingdings" panose="05000000000000000000" pitchFamily="2" charset="2"/>
                </a:endParaRPr>
              </a:p>
              <a:p>
                <a:r>
                  <a:rPr lang="en-US" altLang="ja-JP" sz="2400" dirty="0">
                    <a:sym typeface="Wingdings" panose="05000000000000000000" pitchFamily="2" charset="2"/>
                  </a:rPr>
                  <a:t>VIF</a:t>
                </a:r>
                <a:r>
                  <a:rPr lang="ja-JP" altLang="en-US" sz="2400" dirty="0">
                    <a:sym typeface="Wingdings" panose="05000000000000000000" pitchFamily="2" charset="2"/>
                  </a:rPr>
                  <a:t> </a:t>
                </a:r>
                <a:r>
                  <a:rPr lang="en-US" altLang="ja-JP" sz="2400" dirty="0">
                    <a:sym typeface="Wingdings" panose="05000000000000000000" pitchFamily="2" charset="2"/>
                  </a:rPr>
                  <a:t>(</a:t>
                </a:r>
                <a:r>
                  <a:rPr lang="ja-JP" altLang="en-US" sz="2400" dirty="0">
                    <a:sym typeface="Wingdings" panose="05000000000000000000" pitchFamily="2" charset="2"/>
                  </a:rPr>
                  <a:t> </a:t>
                </a:r>
                <a:r>
                  <a:rPr lang="en-US" altLang="ja-JP" sz="2400" dirty="0">
                    <a:sym typeface="Wingdings" panose="05000000000000000000" pitchFamily="2" charset="2"/>
                  </a:rPr>
                  <a:t>Variance</a:t>
                </a:r>
                <a:r>
                  <a:rPr lang="ja-JP" altLang="en-US" sz="2400" dirty="0">
                    <a:sym typeface="Wingdings" panose="05000000000000000000" pitchFamily="2" charset="2"/>
                  </a:rPr>
                  <a:t> </a:t>
                </a:r>
                <a:r>
                  <a:rPr lang="en-US" altLang="ja-JP" sz="2400" dirty="0">
                    <a:sym typeface="Wingdings" panose="05000000000000000000" pitchFamily="2" charset="2"/>
                  </a:rPr>
                  <a:t>inflation</a:t>
                </a:r>
                <a:r>
                  <a:rPr lang="ja-JP" altLang="en-US" sz="2400" dirty="0">
                    <a:sym typeface="Wingdings" panose="05000000000000000000" pitchFamily="2" charset="2"/>
                  </a:rPr>
                  <a:t> </a:t>
                </a:r>
                <a:r>
                  <a:rPr lang="en-US" altLang="ja-JP" sz="2400" dirty="0">
                    <a:sym typeface="Wingdings" panose="05000000000000000000" pitchFamily="2" charset="2"/>
                  </a:rPr>
                  <a:t>factor</a:t>
                </a:r>
                <a:r>
                  <a:rPr lang="ja-JP" altLang="en-US" sz="2400" dirty="0">
                    <a:sym typeface="Wingdings" panose="05000000000000000000" pitchFamily="2" charset="2"/>
                  </a:rPr>
                  <a:t>　分散増幅因子</a:t>
                </a:r>
                <a:r>
                  <a:rPr lang="en-US" altLang="ja-JP" sz="2400" dirty="0">
                    <a:sym typeface="Wingdings" panose="05000000000000000000" pitchFamily="2" charset="2"/>
                  </a:rPr>
                  <a:t>)</a:t>
                </a:r>
                <a:endParaRPr lang="en-US" altLang="ja-JP" sz="2400" dirty="0"/>
              </a:p>
              <a:p>
                <a:pPr marL="0" indent="0">
                  <a:buNone/>
                </a:pPr>
                <a14:m>
                  <m:oMathPara xmlns:m="http://schemas.openxmlformats.org/officeDocument/2006/math">
                    <m:oMathParaPr>
                      <m:jc m:val="centerGroup"/>
                    </m:oMathParaPr>
                    <m:oMath xmlns:m="http://schemas.openxmlformats.org/officeDocument/2006/math">
                      <m:r>
                        <a:rPr lang="en-US" altLang="ja-JP" sz="2400" i="1">
                          <a:latin typeface="Cambria Math" panose="02040503050406030204" pitchFamily="18" charset="0"/>
                        </a:rPr>
                        <m:t>𝑉𝐼𝐹</m:t>
                      </m:r>
                      <m:d>
                        <m:dPr>
                          <m:ctrlPr>
                            <a:rPr lang="en-US" altLang="ja-JP" sz="2400" i="1">
                              <a:latin typeface="Cambria Math" panose="02040503050406030204" pitchFamily="18" charset="0"/>
                            </a:rPr>
                          </m:ctrlPr>
                        </m:dPr>
                        <m:e>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𝑏</m:t>
                              </m:r>
                            </m:e>
                            <m:sub>
                              <m:r>
                                <a:rPr lang="en-US" altLang="ja-JP" sz="2400" i="1">
                                  <a:latin typeface="Cambria Math" panose="02040503050406030204" pitchFamily="18" charset="0"/>
                                </a:rPr>
                                <m:t>𝑗</m:t>
                              </m:r>
                            </m:sub>
                          </m:sSub>
                        </m:e>
                      </m:d>
                      <m:r>
                        <a:rPr lang="en-US" altLang="ja-JP" sz="2400" i="1">
                          <a:latin typeface="Cambria Math" panose="02040503050406030204" pitchFamily="18" charset="0"/>
                        </a:rPr>
                        <m:t>=</m:t>
                      </m:r>
                      <m:f>
                        <m:fPr>
                          <m:ctrlPr>
                            <a:rPr lang="en-US" altLang="ja-JP" sz="2400" i="1">
                              <a:latin typeface="Cambria Math" panose="02040503050406030204" pitchFamily="18" charset="0"/>
                            </a:rPr>
                          </m:ctrlPr>
                        </m:fPr>
                        <m:num>
                          <m:r>
                            <a:rPr lang="en-US" altLang="ja-JP" sz="2400" i="1">
                              <a:latin typeface="Cambria Math" panose="02040503050406030204" pitchFamily="18" charset="0"/>
                            </a:rPr>
                            <m:t>1</m:t>
                          </m:r>
                        </m:num>
                        <m:den>
                          <m:r>
                            <a:rPr lang="en-US" altLang="ja-JP" sz="2400" i="1">
                              <a:latin typeface="Cambria Math" panose="02040503050406030204" pitchFamily="18" charset="0"/>
                            </a:rPr>
                            <m:t>1−</m:t>
                          </m:r>
                          <m:sSubSup>
                            <m:sSubSupPr>
                              <m:ctrlPr>
                                <a:rPr lang="en-US" altLang="ja-JP" sz="2400" i="1">
                                  <a:latin typeface="Cambria Math" panose="02040503050406030204" pitchFamily="18" charset="0"/>
                                </a:rPr>
                              </m:ctrlPr>
                            </m:sSubSupPr>
                            <m:e>
                              <m:r>
                                <a:rPr lang="en-US" altLang="ja-JP" sz="2400" i="1">
                                  <a:latin typeface="Cambria Math" panose="02040503050406030204" pitchFamily="18" charset="0"/>
                                </a:rPr>
                                <m:t>𝑅</m:t>
                              </m:r>
                            </m:e>
                            <m:sub>
                              <m:r>
                                <a:rPr lang="en-US" altLang="ja-JP" sz="2400" i="1">
                                  <a:latin typeface="Cambria Math" panose="02040503050406030204" pitchFamily="18" charset="0"/>
                                </a:rPr>
                                <m:t>𝑗</m:t>
                              </m:r>
                            </m:sub>
                            <m:sup>
                              <m:r>
                                <a:rPr lang="en-US" altLang="ja-JP" sz="2400" i="1">
                                  <a:latin typeface="Cambria Math" panose="02040503050406030204" pitchFamily="18" charset="0"/>
                                </a:rPr>
                                <m:t>2</m:t>
                              </m:r>
                            </m:sup>
                          </m:sSubSup>
                        </m:den>
                      </m:f>
                    </m:oMath>
                  </m:oMathPara>
                </a14:m>
                <a:endParaRPr lang="en-US" altLang="ja-JP" sz="2800" dirty="0"/>
              </a:p>
              <a:p>
                <a:r>
                  <a:rPr lang="en-US" altLang="ja-JP" sz="2000" dirty="0"/>
                  <a:t>VIF </a:t>
                </a:r>
                <a:r>
                  <a:rPr lang="ja-JP" altLang="en-US" sz="2000" dirty="0"/>
                  <a:t>の意味は次の式から明らか</a:t>
                </a:r>
                <a:endParaRPr lang="en-US" altLang="ja-JP" sz="2000" dirty="0"/>
              </a:p>
              <a:p>
                <a:pPr marL="0" indent="0" algn="ctr">
                  <a:buNone/>
                </a:pPr>
                <a:r>
                  <a:rPr lang="ja-JP" altLang="en-US" sz="2000" dirty="0"/>
                  <a:t>　</a:t>
                </a:r>
                <a14:m>
                  <m:oMath xmlns:m="http://schemas.openxmlformats.org/officeDocument/2006/math">
                    <m:r>
                      <a:rPr lang="ja-JP" altLang="en-US" sz="2000" i="1" dirty="0">
                        <a:latin typeface="Cambria Math" panose="02040503050406030204" pitchFamily="18" charset="0"/>
                      </a:rPr>
                      <m:t>　</m:t>
                    </m:r>
                    <m:r>
                      <m:rPr>
                        <m:nor/>
                      </m:rPr>
                      <a:rPr lang="en-US" altLang="ja-JP" sz="2000">
                        <a:latin typeface="Cambria Math" panose="02040503050406030204" pitchFamily="18" charset="0"/>
                      </a:rPr>
                      <m:t>var</m:t>
                    </m:r>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𝑏</m:t>
                            </m:r>
                          </m:e>
                          <m:sub>
                            <m:r>
                              <a:rPr lang="en-US" altLang="ja-JP" sz="2000" i="1">
                                <a:latin typeface="Cambria Math" panose="02040503050406030204" pitchFamily="18" charset="0"/>
                              </a:rPr>
                              <m:t>𝑗</m:t>
                            </m:r>
                          </m:sub>
                        </m:sSub>
                      </m:e>
                    </m:d>
                    <m:r>
                      <a:rPr lang="en-US" altLang="ja-JP" sz="2000" i="1">
                        <a:latin typeface="Cambria Math" panose="02040503050406030204" pitchFamily="18" charset="0"/>
                      </a:rPr>
                      <m:t>=</m:t>
                    </m:r>
                    <m:f>
                      <m:fPr>
                        <m:type m:val="lin"/>
                        <m:ctrlPr>
                          <a:rPr lang="en-US" altLang="ja-JP" sz="2000" i="1">
                            <a:latin typeface="Cambria Math" panose="02040503050406030204" pitchFamily="18" charset="0"/>
                          </a:rPr>
                        </m:ctrlPr>
                      </m:fPr>
                      <m:num>
                        <m:sSup>
                          <m:sSupPr>
                            <m:ctrlPr>
                              <a:rPr lang="en-US" altLang="ja-JP" sz="2000" i="1">
                                <a:latin typeface="Cambria Math" panose="02040503050406030204" pitchFamily="18" charset="0"/>
                              </a:rPr>
                            </m:ctrlPr>
                          </m:sSupPr>
                          <m:e>
                            <m:r>
                              <a:rPr lang="ja-JP" altLang="en-US" sz="2000" i="1">
                                <a:latin typeface="Cambria Math" panose="02040503050406030204" pitchFamily="18" charset="0"/>
                              </a:rPr>
                              <m:t>𝜎</m:t>
                            </m:r>
                          </m:e>
                          <m:sup>
                            <m:r>
                              <a:rPr lang="en-US" altLang="ja-JP" sz="2000" i="1">
                                <a:latin typeface="Cambria Math" panose="02040503050406030204" pitchFamily="18" charset="0"/>
                              </a:rPr>
                              <m:t>2</m:t>
                            </m:r>
                          </m:sup>
                        </m:sSup>
                      </m:num>
                      <m:den>
                        <m:sSubSup>
                          <m:sSubSupPr>
                            <m:ctrlPr>
                              <a:rPr lang="en-US" altLang="ja-JP" sz="2000" i="1">
                                <a:latin typeface="Cambria Math" panose="02040503050406030204" pitchFamily="18" charset="0"/>
                              </a:rPr>
                            </m:ctrlPr>
                          </m:sSubSupPr>
                          <m:e>
                            <m:r>
                              <a:rPr lang="en-US" altLang="ja-JP" sz="2000" i="1">
                                <a:latin typeface="Cambria Math" panose="02040503050406030204" pitchFamily="18" charset="0"/>
                              </a:rPr>
                              <m:t>𝑆</m:t>
                            </m:r>
                          </m:e>
                          <m:sub>
                            <m:r>
                              <a:rPr lang="en-US" altLang="ja-JP" sz="2000" i="1">
                                <a:latin typeface="Cambria Math" panose="02040503050406030204" pitchFamily="18" charset="0"/>
                              </a:rPr>
                              <m:t>𝑥𝑥</m:t>
                            </m:r>
                          </m:sub>
                          <m:sup>
                            <m:r>
                              <a:rPr lang="en-US" altLang="ja-JP" sz="2000" i="1">
                                <a:latin typeface="Cambria Math" panose="02040503050406030204" pitchFamily="18" charset="0"/>
                              </a:rPr>
                              <m:t>𝑗</m:t>
                            </m:r>
                          </m:sup>
                        </m:sSubSup>
                        <m:r>
                          <a:rPr lang="en-US" altLang="ja-JP" sz="2000" b="0" i="1" smtClean="0">
                            <a:latin typeface="Cambria Math" panose="02040503050406030204" pitchFamily="18" charset="0"/>
                          </a:rPr>
                          <m:t>=</m:t>
                        </m:r>
                        <m:f>
                          <m:fPr>
                            <m:type m:val="lin"/>
                            <m:ctrlPr>
                              <a:rPr lang="en-US" altLang="ja-JP" sz="2000" b="0" i="1" smtClean="0">
                                <a:latin typeface="Cambria Math" panose="02040503050406030204" pitchFamily="18" charset="0"/>
                              </a:rPr>
                            </m:ctrlPr>
                          </m:fPr>
                          <m:num>
                            <m:sSup>
                              <m:sSupPr>
                                <m:ctrlPr>
                                  <a:rPr lang="en-US" altLang="ja-JP" sz="2000" i="1">
                                    <a:latin typeface="Cambria Math" panose="02040503050406030204" pitchFamily="18" charset="0"/>
                                  </a:rPr>
                                </m:ctrlPr>
                              </m:sSupPr>
                              <m:e>
                                <m:r>
                                  <a:rPr lang="ja-JP" altLang="en-US" sz="2000" i="1">
                                    <a:latin typeface="Cambria Math" panose="02040503050406030204" pitchFamily="18" charset="0"/>
                                  </a:rPr>
                                  <m:t>𝜎</m:t>
                                </m:r>
                              </m:e>
                              <m:sup>
                                <m:r>
                                  <a:rPr lang="en-US" altLang="ja-JP" sz="2000" i="1">
                                    <a:latin typeface="Cambria Math" panose="02040503050406030204" pitchFamily="18" charset="0"/>
                                  </a:rPr>
                                  <m:t>2</m:t>
                                </m:r>
                              </m:sup>
                            </m:sSup>
                          </m:num>
                          <m:den>
                            <m:d>
                              <m:dPr>
                                <m:begChr m:val="["/>
                                <m:endChr m:val="]"/>
                                <m:ctrlPr>
                                  <a:rPr lang="en-US" altLang="ja-JP" sz="2000" b="0" i="1" smtClean="0">
                                    <a:latin typeface="Cambria Math" panose="02040503050406030204" pitchFamily="18" charset="0"/>
                                  </a:rPr>
                                </m:ctrlPr>
                              </m:dPr>
                              <m:e>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𝑆</m:t>
                                    </m:r>
                                  </m:e>
                                  <m:sub>
                                    <m:r>
                                      <a:rPr lang="en-US" altLang="ja-JP" sz="2000" i="1">
                                        <a:latin typeface="Cambria Math" panose="02040503050406030204" pitchFamily="18" charset="0"/>
                                      </a:rPr>
                                      <m:t>𝑗𝑗</m:t>
                                    </m:r>
                                  </m:sub>
                                </m:sSub>
                                <m:d>
                                  <m:dPr>
                                    <m:ctrlPr>
                                      <a:rPr lang="en-US" altLang="ja-JP" sz="2000" i="1">
                                        <a:latin typeface="Cambria Math" panose="02040503050406030204" pitchFamily="18" charset="0"/>
                                      </a:rPr>
                                    </m:ctrlPr>
                                  </m:dPr>
                                  <m:e>
                                    <m:r>
                                      <a:rPr lang="en-US" altLang="ja-JP" sz="2000" i="1">
                                        <a:latin typeface="Cambria Math" panose="02040503050406030204" pitchFamily="18" charset="0"/>
                                      </a:rPr>
                                      <m:t>1−</m:t>
                                    </m:r>
                                    <m:sSup>
                                      <m:sSupPr>
                                        <m:ctrlPr>
                                          <a:rPr lang="en-US" altLang="ja-JP" sz="2000" i="1">
                                            <a:latin typeface="Cambria Math" panose="02040503050406030204" pitchFamily="18" charset="0"/>
                                          </a:rPr>
                                        </m:ctrlPr>
                                      </m:sSupPr>
                                      <m:e>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𝑅</m:t>
                                            </m:r>
                                          </m:e>
                                          <m:sub>
                                            <m:r>
                                              <a:rPr lang="en-US" altLang="ja-JP" sz="2000" i="1">
                                                <a:latin typeface="Cambria Math" panose="02040503050406030204" pitchFamily="18" charset="0"/>
                                              </a:rPr>
                                              <m:t>𝑗</m:t>
                                            </m:r>
                                          </m:sub>
                                        </m:sSub>
                                      </m:e>
                                      <m:sup>
                                        <m:r>
                                          <a:rPr lang="en-US" altLang="ja-JP" sz="2000" i="1">
                                            <a:latin typeface="Cambria Math" panose="02040503050406030204" pitchFamily="18" charset="0"/>
                                          </a:rPr>
                                          <m:t>2</m:t>
                                        </m:r>
                                      </m:sup>
                                    </m:sSup>
                                  </m:e>
                                </m:d>
                              </m:e>
                            </m:d>
                          </m:den>
                        </m:f>
                      </m:den>
                    </m:f>
                  </m:oMath>
                </a14:m>
                <a:endParaRPr lang="en-US" altLang="ja-JP" sz="2000" dirty="0"/>
              </a:p>
              <a:p>
                <a:pPr marL="0" indent="0">
                  <a:buNone/>
                </a:pPr>
                <a:r>
                  <a:rPr lang="en-US" altLang="ja-JP" sz="2000" dirty="0"/>
                  <a:t>--------------------</a:t>
                </a:r>
              </a:p>
              <a:p>
                <a:r>
                  <a:rPr lang="en-US" altLang="ja-JP" sz="2000" dirty="0"/>
                  <a:t>R : </a:t>
                </a:r>
                <a:r>
                  <a:rPr lang="en-US" altLang="ja-JP" sz="2000" dirty="0" err="1"/>
                  <a:t>vif</a:t>
                </a:r>
                <a:r>
                  <a:rPr lang="en-US" altLang="ja-JP" sz="2000" dirty="0"/>
                  <a:t>(</a:t>
                </a:r>
                <a:r>
                  <a:rPr lang="ja-JP" altLang="en-US" sz="2000" dirty="0"/>
                  <a:t>回帰分析の</a:t>
                </a:r>
                <a:r>
                  <a:rPr lang="en-US" altLang="ja-JP" sz="2000" dirty="0" err="1"/>
                  <a:t>objec</a:t>
                </a:r>
                <a:r>
                  <a:rPr lang="ja-JP" altLang="en-US" sz="2000" dirty="0"/>
                  <a:t>名）で出力される。パッケージ</a:t>
                </a:r>
                <a:r>
                  <a:rPr lang="en-US" altLang="ja-JP" sz="2000" dirty="0"/>
                  <a:t>car</a:t>
                </a:r>
                <a:r>
                  <a:rPr lang="ja-JP" altLang="en-US" sz="2000" dirty="0"/>
                  <a:t>が必要。</a:t>
                </a:r>
                <a:r>
                  <a:rPr lang="en-US" altLang="ja-JP" sz="2000" dirty="0"/>
                  <a:t> </a:t>
                </a:r>
              </a:p>
              <a:p>
                <a:r>
                  <a:rPr lang="en-US" altLang="ja-JP" sz="2000" dirty="0"/>
                  <a:t>Stata: </a:t>
                </a:r>
                <a:r>
                  <a:rPr lang="ja-JP" altLang="en-US" sz="2000" dirty="0"/>
                  <a:t>メニューから</a:t>
                </a:r>
                <a:r>
                  <a:rPr lang="en-US" altLang="ja-JP" sz="2000" dirty="0"/>
                  <a:t>Statistics /Postestimation /Specification..</a:t>
                </a:r>
                <a:r>
                  <a:rPr lang="ja-JP" altLang="en-US" sz="2000" dirty="0"/>
                  <a:t>を</a:t>
                </a:r>
                <a:r>
                  <a:rPr lang="en-US" altLang="ja-JP" sz="2000" dirty="0"/>
                  <a:t>/Variance inflation factor</a:t>
                </a:r>
                <a:r>
                  <a:rPr lang="ja-JP" altLang="en-US" sz="2000" dirty="0"/>
                  <a:t> </a:t>
                </a:r>
                <a:endParaRPr lang="en-US" altLang="ja-JP" sz="2000" dirty="0"/>
              </a:p>
              <a:p>
                <a:r>
                  <a:rPr lang="en-US" altLang="ja-JP" sz="2000" dirty="0" err="1"/>
                  <a:t>eviews</a:t>
                </a:r>
                <a:r>
                  <a:rPr lang="en-US" altLang="ja-JP" sz="2000" dirty="0"/>
                  <a:t>: estimation output</a:t>
                </a:r>
                <a:r>
                  <a:rPr lang="ja-JP" altLang="en-US" sz="2000" dirty="0"/>
                  <a:t>の</a:t>
                </a:r>
                <a:r>
                  <a:rPr lang="en-US" altLang="ja-JP" sz="2000" dirty="0"/>
                  <a:t>window</a:t>
                </a:r>
                <a:r>
                  <a:rPr lang="ja-JP" altLang="en-US" sz="2000" dirty="0"/>
                  <a:t>の</a:t>
                </a:r>
                <a:r>
                  <a:rPr lang="en-US" altLang="ja-JP" sz="2000" dirty="0"/>
                  <a:t>menu</a:t>
                </a:r>
                <a:r>
                  <a:rPr lang="ja-JP" altLang="en-US" sz="2000" dirty="0"/>
                  <a:t>から　</a:t>
                </a:r>
                <a:endParaRPr lang="en-US" altLang="ja-JP" sz="2000" dirty="0"/>
              </a:p>
              <a:p>
                <a:pPr marL="0" indent="0">
                  <a:buNone/>
                </a:pPr>
                <a:r>
                  <a:rPr lang="en-US" altLang="ja-JP" sz="2000" dirty="0"/>
                  <a:t>View /Coefficient Diagnostics /Variance Inflation Factors</a:t>
                </a:r>
                <a:endParaRPr kumimoji="1" lang="ja-JP" altLang="en-US" sz="2400" dirty="0"/>
              </a:p>
            </p:txBody>
          </p:sp>
        </mc:Choice>
        <mc:Fallback xmlns="">
          <p:sp>
            <p:nvSpPr>
              <p:cNvPr id="3" name="コンテンツ プレースホルダー 2">
                <a:extLst>
                  <a:ext uri="{FF2B5EF4-FFF2-40B4-BE49-F238E27FC236}">
                    <a16:creationId xmlns:a16="http://schemas.microsoft.com/office/drawing/2014/main" id="{51CD6B3F-1968-4E82-A6D2-21CED4886AD9}"/>
                  </a:ext>
                </a:extLst>
              </p:cNvPr>
              <p:cNvSpPr>
                <a:spLocks noGrp="1" noRot="1" noChangeAspect="1" noMove="1" noResize="1" noEditPoints="1" noAdjustHandles="1" noChangeArrowheads="1" noChangeShapeType="1" noTextEdit="1"/>
              </p:cNvSpPr>
              <p:nvPr>
                <p:ph idx="1"/>
              </p:nvPr>
            </p:nvSpPr>
            <p:spPr>
              <a:xfrm>
                <a:off x="628650" y="1628800"/>
                <a:ext cx="7886700" cy="4548163"/>
              </a:xfrm>
              <a:blipFill>
                <a:blip r:embed="rId2"/>
                <a:stretch>
                  <a:fillRect l="-850" t="-160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163799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3A7EBA-6D7F-4204-BE73-5DE65F9571BA}"/>
              </a:ext>
            </a:extLst>
          </p:cNvPr>
          <p:cNvSpPr>
            <a:spLocks noGrp="1"/>
          </p:cNvSpPr>
          <p:nvPr>
            <p:ph type="title"/>
          </p:nvPr>
        </p:nvSpPr>
        <p:spPr/>
        <p:txBody>
          <a:bodyPr/>
          <a:lstStyle/>
          <a:p>
            <a:r>
              <a:rPr kumimoji="1" lang="ja-JP" altLang="en-US" dirty="0"/>
              <a:t>多重共線性の例</a:t>
            </a:r>
          </a:p>
        </p:txBody>
      </p:sp>
      <p:sp>
        <p:nvSpPr>
          <p:cNvPr id="3" name="コンテンツ プレースホルダー 2">
            <a:extLst>
              <a:ext uri="{FF2B5EF4-FFF2-40B4-BE49-F238E27FC236}">
                <a16:creationId xmlns:a16="http://schemas.microsoft.com/office/drawing/2014/main" id="{F23850E4-91A3-44CD-97F3-6933A168E6F6}"/>
              </a:ext>
            </a:extLst>
          </p:cNvPr>
          <p:cNvSpPr>
            <a:spLocks noGrp="1"/>
          </p:cNvSpPr>
          <p:nvPr>
            <p:ph idx="1"/>
          </p:nvPr>
        </p:nvSpPr>
        <p:spPr>
          <a:xfrm>
            <a:off x="628650" y="1412776"/>
            <a:ext cx="7886700" cy="4824535"/>
          </a:xfrm>
        </p:spPr>
        <p:txBody>
          <a:bodyPr>
            <a:normAutofit fontScale="77500" lnSpcReduction="20000"/>
          </a:bodyPr>
          <a:lstStyle/>
          <a:p>
            <a:pPr>
              <a:lnSpc>
                <a:spcPct val="120000"/>
              </a:lnSpc>
            </a:pPr>
            <a:r>
              <a:rPr lang="ja-JP" altLang="en-US" sz="3000" dirty="0"/>
              <a:t>地方政府の支出活動</a:t>
            </a:r>
            <a:endParaRPr lang="en-US" altLang="ja-JP" sz="3000" dirty="0"/>
          </a:p>
          <a:p>
            <a:pPr lvl="1">
              <a:lnSpc>
                <a:spcPct val="120000"/>
              </a:lnSpc>
            </a:pPr>
            <a:r>
              <a:rPr lang="ja-JP" altLang="en-US" sz="2600" dirty="0"/>
              <a:t>説明変数</a:t>
            </a:r>
            <a:endParaRPr lang="en-US" altLang="ja-JP" sz="2600" dirty="0"/>
          </a:p>
          <a:p>
            <a:pPr lvl="2">
              <a:lnSpc>
                <a:spcPct val="120000"/>
              </a:lnSpc>
            </a:pPr>
            <a:r>
              <a:rPr lang="ja-JP" altLang="en-US" sz="2600" dirty="0"/>
              <a:t>地域の財政状況（債務残高，税収，国からの補助金，交付税額）</a:t>
            </a:r>
            <a:endParaRPr lang="en-US" altLang="ja-JP" sz="2600" dirty="0"/>
          </a:p>
          <a:p>
            <a:pPr lvl="2">
              <a:lnSpc>
                <a:spcPct val="120000"/>
              </a:lnSpc>
            </a:pPr>
            <a:r>
              <a:rPr lang="ja-JP" altLang="en-US" sz="2600" dirty="0"/>
              <a:t>地域の属性（山間地，豪雪地帯</a:t>
            </a:r>
            <a:r>
              <a:rPr lang="en-US" altLang="ja-JP" sz="2600" dirty="0"/>
              <a:t>,..</a:t>
            </a:r>
            <a:r>
              <a:rPr lang="ja-JP" altLang="en-US" sz="2600" dirty="0"/>
              <a:t>）</a:t>
            </a:r>
            <a:endParaRPr lang="en-US" altLang="ja-JP" sz="2600" dirty="0"/>
          </a:p>
          <a:p>
            <a:pPr lvl="2">
              <a:lnSpc>
                <a:spcPct val="120000"/>
              </a:lnSpc>
            </a:pPr>
            <a:r>
              <a:rPr lang="ja-JP" altLang="en-US" sz="2600" dirty="0"/>
              <a:t>所得，面積等</a:t>
            </a:r>
          </a:p>
          <a:p>
            <a:pPr lvl="1">
              <a:lnSpc>
                <a:spcPct val="120000"/>
              </a:lnSpc>
            </a:pPr>
            <a:r>
              <a:rPr lang="ja-JP" altLang="en-US" sz="2600" dirty="0"/>
              <a:t>国からの補助金は，その地域属性によって決まる</a:t>
            </a:r>
            <a:endParaRPr lang="en-US" altLang="ja-JP" sz="2600" dirty="0"/>
          </a:p>
          <a:p>
            <a:pPr lvl="2">
              <a:lnSpc>
                <a:spcPct val="120000"/>
              </a:lnSpc>
            </a:pPr>
            <a:r>
              <a:rPr lang="ja-JP" altLang="en-US" sz="1900" dirty="0"/>
              <a:t>所得が低い，中山間地，</a:t>
            </a:r>
            <a:r>
              <a:rPr lang="en-US" altLang="ja-JP" sz="1900" dirty="0"/>
              <a:t>….</a:t>
            </a:r>
            <a:endParaRPr lang="ja-JP" altLang="en-US" sz="1900" dirty="0"/>
          </a:p>
          <a:p>
            <a:pPr lvl="1">
              <a:lnSpc>
                <a:spcPct val="120000"/>
              </a:lnSpc>
            </a:pPr>
            <a:r>
              <a:rPr lang="en-US" altLang="ja-JP" sz="2600" dirty="0">
                <a:sym typeface="Wingdings" panose="05000000000000000000" pitchFamily="2" charset="2"/>
              </a:rPr>
              <a:t> </a:t>
            </a:r>
            <a:r>
              <a:rPr lang="ja-JP" altLang="en-US" sz="2600" dirty="0"/>
              <a:t>財政状況と地域属性の間の多重共線性</a:t>
            </a:r>
            <a:endParaRPr lang="en-US" altLang="ja-JP" sz="2600" dirty="0"/>
          </a:p>
          <a:p>
            <a:pPr lvl="1">
              <a:lnSpc>
                <a:spcPct val="120000"/>
              </a:lnSpc>
            </a:pPr>
            <a:r>
              <a:rPr lang="ja-JP" altLang="en-US" sz="2600" dirty="0"/>
              <a:t>個々の変数の効果が捉えられない</a:t>
            </a:r>
            <a:endParaRPr lang="en-US" altLang="ja-JP" sz="2600" dirty="0"/>
          </a:p>
          <a:p>
            <a:pPr>
              <a:lnSpc>
                <a:spcPct val="120000"/>
              </a:lnSpc>
            </a:pPr>
            <a:r>
              <a:rPr lang="en-US" altLang="ja-JP" sz="3000" dirty="0"/>
              <a:t>MLB</a:t>
            </a:r>
            <a:r>
              <a:rPr lang="ja-JP" altLang="en-US" sz="3000" dirty="0"/>
              <a:t>プレイヤーの年俸の決定要因の分析</a:t>
            </a:r>
            <a:endParaRPr lang="en-US" altLang="ja-JP" sz="3000" dirty="0"/>
          </a:p>
          <a:p>
            <a:pPr lvl="1">
              <a:lnSpc>
                <a:spcPct val="120000"/>
              </a:lnSpc>
            </a:pPr>
            <a:r>
              <a:rPr lang="en-US" altLang="ja-JP" sz="2600" dirty="0"/>
              <a:t>HR</a:t>
            </a:r>
            <a:r>
              <a:rPr lang="ja-JP" altLang="en-US" sz="2600" dirty="0"/>
              <a:t>数と打点数に非常に強い単相間</a:t>
            </a:r>
            <a:endParaRPr lang="en-US" altLang="ja-JP" sz="2600" dirty="0"/>
          </a:p>
          <a:p>
            <a:pPr lvl="1">
              <a:lnSpc>
                <a:spcPct val="120000"/>
              </a:lnSpc>
            </a:pPr>
            <a:r>
              <a:rPr lang="en-US" altLang="ja-JP" sz="2600" dirty="0"/>
              <a:t>HR</a:t>
            </a:r>
            <a:r>
              <a:rPr lang="ja-JP" altLang="en-US" sz="2600" dirty="0"/>
              <a:t>数の効果と打点の効果を分離できない</a:t>
            </a:r>
          </a:p>
          <a:p>
            <a:endParaRPr kumimoji="1" lang="ja-JP" altLang="en-US" dirty="0"/>
          </a:p>
        </p:txBody>
      </p:sp>
    </p:spTree>
    <p:extLst>
      <p:ext uri="{BB962C8B-B14F-4D97-AF65-F5344CB8AC3E}">
        <p14:creationId xmlns:p14="http://schemas.microsoft.com/office/powerpoint/2010/main" val="274454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16780E-F0CF-418F-BFAE-85640ACD02EA}"/>
              </a:ext>
            </a:extLst>
          </p:cNvPr>
          <p:cNvSpPr>
            <a:spLocks noGrp="1"/>
          </p:cNvSpPr>
          <p:nvPr>
            <p:ph type="title"/>
          </p:nvPr>
        </p:nvSpPr>
        <p:spPr/>
        <p:txBody>
          <a:bodyPr/>
          <a:lstStyle/>
          <a:p>
            <a:r>
              <a:rPr kumimoji="1" lang="ja-JP" altLang="en-US" dirty="0"/>
              <a:t>説明変数の誤差</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47EA3BEC-F46E-44A6-B5CA-3FDE42033FFC}"/>
                  </a:ext>
                </a:extLst>
              </p:cNvPr>
              <p:cNvSpPr>
                <a:spLocks noGrp="1"/>
              </p:cNvSpPr>
              <p:nvPr>
                <p:ph idx="1"/>
              </p:nvPr>
            </p:nvSpPr>
            <p:spPr>
              <a:xfrm>
                <a:off x="628650" y="1556792"/>
                <a:ext cx="7975798" cy="4936081"/>
              </a:xfrm>
            </p:spPr>
            <p:txBody>
              <a:bodyPr>
                <a:normAutofit fontScale="92500" lnSpcReduction="10000"/>
              </a:bodyPr>
              <a:lstStyle/>
              <a:p>
                <a:pPr marL="0" indent="0">
                  <a:buNone/>
                </a:pPr>
                <a:r>
                  <a:rPr kumimoji="1" lang="ja-JP" altLang="en-US" sz="2400" dirty="0"/>
                  <a:t>真のモデル</a:t>
                </a:r>
                <a:endParaRPr kumimoji="1" lang="en-US" altLang="ja-JP" sz="2400" dirty="0"/>
              </a:p>
              <a:p>
                <a:pPr marL="0" indent="0">
                  <a:buNone/>
                </a:pPr>
                <a14:m>
                  <m:oMathPara xmlns:m="http://schemas.openxmlformats.org/officeDocument/2006/math">
                    <m:oMathParaPr>
                      <m:jc m:val="centerGroup"/>
                    </m:oMathParaPr>
                    <m:oMath xmlns:m="http://schemas.openxmlformats.org/officeDocument/2006/math">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𝑦</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𝛼</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𝛽</m:t>
                      </m:r>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𝑖</m:t>
                          </m:r>
                        </m:sub>
                        <m:sup>
                          <m:r>
                            <a:rPr lang="ja-JP" altLang="en-US" sz="2400" i="1">
                              <a:solidFill>
                                <a:srgbClr val="000000"/>
                              </a:solidFill>
                              <a:latin typeface="Cambria Math" panose="02040503050406030204" pitchFamily="18" charset="0"/>
                            </a:rPr>
                            <m:t>∗</m:t>
                          </m:r>
                        </m:sup>
                      </m:sSubSup>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𝑢</m:t>
                          </m:r>
                        </m:e>
                        <m:sub>
                          <m:r>
                            <a:rPr lang="ja-JP" altLang="en-US" sz="2400" i="1">
                              <a:solidFill>
                                <a:srgbClr val="000000"/>
                              </a:solidFill>
                              <a:latin typeface="Cambria Math" panose="02040503050406030204" pitchFamily="18" charset="0"/>
                            </a:rPr>
                            <m:t>𝑖</m:t>
                          </m:r>
                        </m:sub>
                      </m:sSub>
                    </m:oMath>
                  </m:oMathPara>
                </a14:m>
                <a:endParaRPr kumimoji="1" lang="en-US" altLang="ja-JP" sz="2400" dirty="0"/>
              </a:p>
              <a:p>
                <a:pPr marL="0" indent="0">
                  <a:buNone/>
                </a:pPr>
                <a:endParaRPr lang="en-US" altLang="ja-JP" sz="2400" dirty="0"/>
              </a:p>
              <a:p>
                <a:pPr marL="0" indent="0">
                  <a:buNone/>
                </a:pPr>
                <a:r>
                  <a:rPr lang="ja-JP" altLang="en-US" sz="2400" dirty="0"/>
                  <a:t>説明変数</a:t>
                </a:r>
                <a:r>
                  <a:rPr lang="en-US" altLang="ja-JP" sz="2400" i="1" dirty="0">
                    <a:latin typeface="Times New Roman" pitchFamily="18" charset="0"/>
                    <a:cs typeface="Times New Roman" pitchFamily="18" charset="0"/>
                  </a:rPr>
                  <a:t>x</a:t>
                </a:r>
                <a:r>
                  <a:rPr lang="en-US" altLang="ja-JP" sz="2400" i="1" baseline="-25000" dirty="0">
                    <a:latin typeface="Times New Roman" pitchFamily="18" charset="0"/>
                    <a:cs typeface="Times New Roman" pitchFamily="18" charset="0"/>
                  </a:rPr>
                  <a:t>i</a:t>
                </a:r>
                <a:r>
                  <a:rPr lang="en-US" altLang="ja-JP" sz="2400" dirty="0">
                    <a:latin typeface="Times New Roman" pitchFamily="18" charset="0"/>
                    <a:cs typeface="Times New Roman" pitchFamily="18" charset="0"/>
                  </a:rPr>
                  <a:t>*</a:t>
                </a:r>
                <a:r>
                  <a:rPr lang="ja-JP" altLang="en-US" sz="2400" dirty="0"/>
                  <a:t>は観察できない：そのかわり</a:t>
                </a:r>
                <a:r>
                  <a:rPr lang="en-US" altLang="ja-JP" sz="2400" i="1" dirty="0">
                    <a:latin typeface="Times New Roman" pitchFamily="18" charset="0"/>
                    <a:cs typeface="Times New Roman" pitchFamily="18" charset="0"/>
                  </a:rPr>
                  <a:t>x</a:t>
                </a:r>
                <a:r>
                  <a:rPr lang="en-US" altLang="ja-JP" sz="2400" i="1" baseline="-25000" dirty="0">
                    <a:latin typeface="Times New Roman" pitchFamily="18" charset="0"/>
                    <a:cs typeface="Times New Roman" pitchFamily="18" charset="0"/>
                  </a:rPr>
                  <a:t>i</a:t>
                </a:r>
                <a:r>
                  <a:rPr lang="ja-JP" altLang="en-US" sz="2400" dirty="0"/>
                  <a:t>が観察できる</a:t>
                </a:r>
              </a:p>
              <a:p>
                <a:pPr marL="0" indent="0">
                  <a:buNone/>
                </a:pPr>
                <a14:m>
                  <m:oMathPara xmlns:m="http://schemas.openxmlformats.org/officeDocument/2006/math">
                    <m:oMathParaPr>
                      <m:jc m:val="centerGroup"/>
                    </m:oMathParaPr>
                    <m:oMath xmlns:m="http://schemas.openxmlformats.org/officeDocument/2006/math">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Sup>
                        <m:sSubSupPr>
                          <m:ctrlPr>
                            <a:rPr lang="ja-JP" altLang="en-US" sz="2400" i="1">
                              <a:solidFill>
                                <a:srgbClr val="000000"/>
                              </a:solidFill>
                              <a:latin typeface="Cambria Math" panose="02040503050406030204" pitchFamily="18" charset="0"/>
                            </a:rPr>
                          </m:ctrlPr>
                        </m:sSubSup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𝑖</m:t>
                          </m:r>
                        </m:sub>
                        <m:sup>
                          <m:r>
                            <a:rPr lang="ja-JP" altLang="en-US" sz="2400" i="1">
                              <a:solidFill>
                                <a:srgbClr val="000000"/>
                              </a:solidFill>
                              <a:latin typeface="Cambria Math" panose="02040503050406030204" pitchFamily="18" charset="0"/>
                            </a:rPr>
                            <m:t>∗</m:t>
                          </m:r>
                        </m:sup>
                      </m:sSubSup>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𝑣</m:t>
                          </m:r>
                        </m:e>
                        <m:sub>
                          <m:r>
                            <a:rPr lang="ja-JP" altLang="en-US" sz="2400" i="1">
                              <a:solidFill>
                                <a:srgbClr val="000000"/>
                              </a:solidFill>
                              <a:latin typeface="Cambria Math" panose="02040503050406030204" pitchFamily="18" charset="0"/>
                            </a:rPr>
                            <m:t>𝑖</m:t>
                          </m:r>
                        </m:sub>
                      </m:sSub>
                    </m:oMath>
                    <m:oMath xmlns:m="http://schemas.openxmlformats.org/officeDocument/2006/math">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E</m:t>
                          </m:r>
                        </m:fName>
                        <m:e>
                          <m:d>
                            <m:dPr>
                              <m:ctrlPr>
                                <a:rPr lang="ja-JP" altLang="en-US" sz="2400" i="1">
                                  <a:solidFill>
                                    <a:srgbClr val="000000"/>
                                  </a:solidFill>
                                  <a:latin typeface="Cambria Math" panose="02040503050406030204" pitchFamily="18" charset="0"/>
                                </a:rPr>
                              </m:ctrlPr>
                            </m:dPr>
                            <m:e>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𝑣</m:t>
                                  </m:r>
                                </m:e>
                                <m:sub>
                                  <m:r>
                                    <a:rPr lang="ja-JP" altLang="en-US" sz="2400" i="1">
                                      <a:solidFill>
                                        <a:srgbClr val="000000"/>
                                      </a:solidFill>
                                      <a:latin typeface="Cambria Math" panose="02040503050406030204" pitchFamily="18" charset="0"/>
                                    </a:rPr>
                                    <m:t>𝑖</m:t>
                                  </m:r>
                                </m:sub>
                              </m:sSub>
                            </m:e>
                          </m:d>
                        </m:e>
                      </m:func>
                      <m:r>
                        <a:rPr lang="ja-JP" altLang="en-US" sz="2400" i="1">
                          <a:solidFill>
                            <a:srgbClr val="000000"/>
                          </a:solidFill>
                          <a:latin typeface="Cambria Math" panose="02040503050406030204" pitchFamily="18" charset="0"/>
                        </a:rPr>
                        <m:t>=0,</m:t>
                      </m:r>
                      <m:func>
                        <m:funcPr>
                          <m:ctrlPr>
                            <a:rPr lang="ja-JP" altLang="en-US" sz="2400" i="1">
                              <a:solidFill>
                                <a:srgbClr val="000000"/>
                              </a:solidFill>
                              <a:latin typeface="Cambria Math" panose="02040503050406030204" pitchFamily="18" charset="0"/>
                            </a:rPr>
                          </m:ctrlPr>
                        </m:funcPr>
                        <m:fName>
                          <m:r>
                            <m:rPr>
                              <m:sty m:val="p"/>
                            </m:rPr>
                            <a:rPr lang="ja-JP" altLang="en-US" sz="2400">
                              <a:solidFill>
                                <a:srgbClr val="000000"/>
                              </a:solidFill>
                              <a:latin typeface="Cambria Math" panose="02040503050406030204" pitchFamily="18" charset="0"/>
                            </a:rPr>
                            <m:t>cov</m:t>
                          </m:r>
                        </m:fName>
                        <m:e>
                          <m:r>
                            <a:rPr lang="ja-JP" altLang="en-US" sz="2400" i="1">
                              <a:solidFill>
                                <a:srgbClr val="000000"/>
                              </a:solidFill>
                              <a:latin typeface="Cambria Math" panose="02040503050406030204" pitchFamily="18" charset="0"/>
                            </a:rPr>
                            <m:t>(</m:t>
                          </m:r>
                        </m:e>
                      </m:func>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𝑢</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𝑣</m:t>
                          </m:r>
                        </m:e>
                        <m:sub>
                          <m:r>
                            <a:rPr lang="ja-JP" altLang="en-US" sz="2400" i="1">
                              <a:solidFill>
                                <a:srgbClr val="000000"/>
                              </a:solidFill>
                              <a:latin typeface="Cambria Math" panose="02040503050406030204" pitchFamily="18" charset="0"/>
                            </a:rPr>
                            <m:t>𝑗</m:t>
                          </m:r>
                        </m:sub>
                      </m:sSub>
                      <m:r>
                        <a:rPr lang="ja-JP" altLang="en-US" sz="2400" i="1">
                          <a:solidFill>
                            <a:srgbClr val="000000"/>
                          </a:solidFill>
                          <a:latin typeface="Cambria Math" panose="02040503050406030204" pitchFamily="18" charset="0"/>
                        </a:rPr>
                        <m:t>)=0</m:t>
                      </m:r>
                      <m:r>
                        <a:rPr lang="en-US" altLang="ja-JP" sz="2400" b="0" i="1" smtClean="0">
                          <a:solidFill>
                            <a:srgbClr val="000000"/>
                          </a:solidFill>
                          <a:latin typeface="Cambria Math" panose="02040503050406030204" pitchFamily="18" charset="0"/>
                        </a:rPr>
                        <m:t>   </m:t>
                      </m:r>
                      <m:r>
                        <m:rPr>
                          <m:nor/>
                        </m:rPr>
                        <a:rPr lang="ja-JP" altLang="en-US" sz="2400">
                          <a:solidFill>
                            <a:srgbClr val="000000"/>
                          </a:solidFill>
                          <a:latin typeface="Cambria Math" panose="02040503050406030204" pitchFamily="18" charset="0"/>
                        </a:rPr>
                        <m:t>for</m:t>
                      </m:r>
                      <m:r>
                        <m:rPr>
                          <m:nor/>
                        </m:rPr>
                        <a:rPr lang="en-US" altLang="ja-JP" sz="2400" b="0" i="0" smtClean="0">
                          <a:solidFill>
                            <a:srgbClr val="000000"/>
                          </a:solidFill>
                          <a:latin typeface="Cambria Math" panose="02040503050406030204" pitchFamily="18" charset="0"/>
                        </a:rPr>
                        <m:t> </m:t>
                      </m:r>
                      <m:r>
                        <m:rPr>
                          <m:nor/>
                        </m:rPr>
                        <a:rPr lang="ja-JP" altLang="en-US" sz="2400">
                          <a:solidFill>
                            <a:srgbClr val="000000"/>
                          </a:solidFill>
                          <a:latin typeface="Cambria Math" panose="02040503050406030204" pitchFamily="18" charset="0"/>
                        </a:rPr>
                        <m:t>all</m:t>
                      </m:r>
                      <m:r>
                        <m:rPr>
                          <m:nor/>
                        </m:rPr>
                        <a:rPr lang="en-US" altLang="ja-JP" sz="2400" b="0" i="0" smtClean="0">
                          <a:solidFill>
                            <a:srgbClr val="000000"/>
                          </a:solidFill>
                          <a:latin typeface="Cambria Math" panose="02040503050406030204" pitchFamily="18" charset="0"/>
                        </a:rPr>
                        <m:t>  </m:t>
                      </m:r>
                      <m:r>
                        <a:rPr lang="ja-JP" altLang="en-US" sz="2400" i="1">
                          <a:solidFill>
                            <a:srgbClr val="000000"/>
                          </a:solidFill>
                          <a:latin typeface="Cambria Math" panose="02040503050406030204" pitchFamily="18" charset="0"/>
                        </a:rPr>
                        <m:t>𝑖</m:t>
                      </m:r>
                      <m:r>
                        <a:rPr lang="ja-JP" altLang="en-US" sz="2400" i="1" smtClean="0">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𝑗</m:t>
                      </m:r>
                      <m:r>
                        <a:rPr lang="en-US" altLang="ja-JP" sz="2400" b="0" i="1" smtClean="0">
                          <a:solidFill>
                            <a:srgbClr val="000000"/>
                          </a:solidFill>
                          <a:latin typeface="Cambria Math" panose="02040503050406030204" pitchFamily="18" charset="0"/>
                        </a:rPr>
                        <m:t> </m:t>
                      </m:r>
                    </m:oMath>
                  </m:oMathPara>
                </a14:m>
                <a:endParaRPr lang="en-US" altLang="ja-JP" sz="2400" dirty="0"/>
              </a:p>
              <a:p>
                <a:pPr marL="0" indent="0">
                  <a:buNone/>
                </a:pPr>
                <a:r>
                  <a:rPr lang="ja-JP" altLang="en-US" sz="2400" dirty="0">
                    <a:solidFill>
                      <a:srgbClr val="000000"/>
                    </a:solidFill>
                    <a:latin typeface="Cambria Math" panose="02040503050406030204" pitchFamily="18" charset="0"/>
                  </a:rPr>
                  <a:t>このとき</a:t>
                </a:r>
                <a:endParaRPr lang="en-US" altLang="ja-JP" sz="2400" dirty="0">
                  <a:solidFill>
                    <a:srgbClr val="000000"/>
                  </a:solidFill>
                  <a:latin typeface="Cambria Math" panose="02040503050406030204" pitchFamily="18" charset="0"/>
                </a:endParaRPr>
              </a:p>
              <a:p>
                <a:pPr marL="0" indent="0">
                  <a:buNone/>
                </a:pPr>
                <a:endParaRPr lang="en-US" altLang="ja-JP" sz="2400" dirty="0">
                  <a:solidFill>
                    <a:srgbClr val="000000"/>
                  </a:solidFill>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𝑦</m:t>
                          </m:r>
                        </m:e>
                        <m:sub>
                          <m:r>
                            <a:rPr lang="ja-JP" altLang="en-US" sz="2400" i="1">
                              <a:solidFill>
                                <a:srgbClr val="000000"/>
                              </a:solidFill>
                              <a:latin typeface="Cambria Math" panose="02040503050406030204" pitchFamily="18" charset="0"/>
                            </a:rPr>
                            <m:t>𝑖</m:t>
                          </m:r>
                        </m:sub>
                      </m:sSub>
                      <m:r>
                        <m:rPr>
                          <m:aln/>
                        </m:rP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𝛼</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𝛽</m:t>
                      </m:r>
                      <m:d>
                        <m:dPr>
                          <m:ctrlPr>
                            <a:rPr lang="ja-JP" altLang="en-US" sz="2400" i="1">
                              <a:solidFill>
                                <a:srgbClr val="000000"/>
                              </a:solidFill>
                              <a:latin typeface="Cambria Math" panose="02040503050406030204" pitchFamily="18" charset="0"/>
                            </a:rPr>
                          </m:ctrlPr>
                        </m:dPr>
                        <m:e>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𝑣</m:t>
                              </m:r>
                            </m:e>
                            <m:sub>
                              <m:r>
                                <a:rPr lang="ja-JP" altLang="en-US" sz="2400" i="1">
                                  <a:solidFill>
                                    <a:srgbClr val="000000"/>
                                  </a:solidFill>
                                  <a:latin typeface="Cambria Math" panose="02040503050406030204" pitchFamily="18" charset="0"/>
                                </a:rPr>
                                <m:t>𝑖</m:t>
                              </m:r>
                            </m:sub>
                          </m:sSub>
                        </m:e>
                      </m:d>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𝑢</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𝛼</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𝛽</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d>
                        <m:dPr>
                          <m:ctrlPr>
                            <a:rPr lang="ja-JP" altLang="en-US" sz="2400" i="1">
                              <a:solidFill>
                                <a:srgbClr val="000000"/>
                              </a:solidFill>
                              <a:latin typeface="Cambria Math" panose="02040503050406030204" pitchFamily="18" charset="0"/>
                            </a:rPr>
                          </m:ctrlPr>
                        </m:dPr>
                        <m:e>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𝑢</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𝛽</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𝑣</m:t>
                              </m:r>
                            </m:e>
                            <m:sub>
                              <m:r>
                                <a:rPr lang="ja-JP" altLang="en-US" sz="2400" i="1">
                                  <a:solidFill>
                                    <a:srgbClr val="000000"/>
                                  </a:solidFill>
                                  <a:latin typeface="Cambria Math" panose="02040503050406030204" pitchFamily="18" charset="0"/>
                                </a:rPr>
                                <m:t>𝑖</m:t>
                              </m:r>
                            </m:sub>
                          </m:sSub>
                        </m:e>
                      </m:d>
                    </m:oMath>
                    <m:oMath xmlns:m="http://schemas.openxmlformats.org/officeDocument/2006/math">
                      <m:r>
                        <m:rPr>
                          <m:aln/>
                        </m:rP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𝛼</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𝛽</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𝑤</m:t>
                          </m:r>
                        </m:e>
                        <m:sub>
                          <m:r>
                            <a:rPr lang="ja-JP" altLang="en-US" sz="2400" i="1">
                              <a:solidFill>
                                <a:srgbClr val="000000"/>
                              </a:solidFill>
                              <a:latin typeface="Cambria Math" panose="02040503050406030204" pitchFamily="18" charset="0"/>
                            </a:rPr>
                            <m:t>𝑖</m:t>
                          </m:r>
                        </m:sub>
                      </m:sSub>
                    </m:oMath>
                  </m:oMathPara>
                </a14:m>
                <a:endParaRPr lang="en-US" altLang="ja-JP" sz="2400" dirty="0"/>
              </a:p>
              <a:p>
                <a:pPr marL="0" indent="0">
                  <a:buNone/>
                </a:pPr>
                <a:endParaRPr lang="en-US" altLang="ja-JP" sz="2400" dirty="0"/>
              </a:p>
              <a:p>
                <a:pPr marL="0" indent="0">
                  <a:buNone/>
                </a:pPr>
                <a:r>
                  <a:rPr lang="ja-JP" altLang="en-US" sz="2400" dirty="0"/>
                  <a:t>となり，</a:t>
                </a:r>
                <a:r>
                  <a:rPr lang="ja-JP" altLang="en-US" sz="2400" dirty="0">
                    <a:latin typeface="Times New Roman" pitchFamily="18" charset="0"/>
                    <a:cs typeface="Times New Roman" pitchFamily="18" charset="0"/>
                  </a:rPr>
                  <a:t>誤差項</a:t>
                </a:r>
                <a:r>
                  <a:rPr lang="en-US" altLang="ja-JP" sz="2400" i="1" dirty="0" err="1">
                    <a:latin typeface="Times New Roman" pitchFamily="18" charset="0"/>
                    <a:cs typeface="Times New Roman" pitchFamily="18" charset="0"/>
                  </a:rPr>
                  <a:t>w</a:t>
                </a:r>
                <a:r>
                  <a:rPr lang="en-US" altLang="ja-JP" sz="2400" i="1" baseline="-25000" dirty="0" err="1">
                    <a:latin typeface="Times New Roman" pitchFamily="18" charset="0"/>
                    <a:cs typeface="Times New Roman" pitchFamily="18" charset="0"/>
                  </a:rPr>
                  <a:t>i</a:t>
                </a:r>
                <a:r>
                  <a:rPr lang="ja-JP" altLang="en-US" sz="2400" dirty="0">
                    <a:latin typeface="Times New Roman" pitchFamily="18" charset="0"/>
                    <a:cs typeface="Times New Roman" pitchFamily="18" charset="0"/>
                  </a:rPr>
                  <a:t>の期待値は</a:t>
                </a:r>
                <a:r>
                  <a:rPr lang="en-US" altLang="ja-JP" sz="2400" dirty="0">
                    <a:latin typeface="Times New Roman" pitchFamily="18" charset="0"/>
                    <a:cs typeface="Times New Roman" pitchFamily="18" charset="0"/>
                  </a:rPr>
                  <a:t>0</a:t>
                </a:r>
                <a:r>
                  <a:rPr lang="ja-JP" altLang="en-US" sz="2400" dirty="0">
                    <a:latin typeface="Times New Roman" pitchFamily="18" charset="0"/>
                    <a:cs typeface="Times New Roman" pitchFamily="18" charset="0"/>
                  </a:rPr>
                  <a:t>，分散は一定だが，</a:t>
                </a:r>
                <a:r>
                  <a:rPr lang="en-US" altLang="ja-JP" sz="2400" i="1" dirty="0" err="1">
                    <a:latin typeface="Times New Roman" pitchFamily="18" charset="0"/>
                    <a:cs typeface="Times New Roman" pitchFamily="18" charset="0"/>
                  </a:rPr>
                  <a:t>w</a:t>
                </a:r>
                <a:r>
                  <a:rPr lang="en-US" altLang="ja-JP" sz="2400" i="1" baseline="-25000" dirty="0" err="1">
                    <a:latin typeface="Times New Roman" pitchFamily="18" charset="0"/>
                    <a:cs typeface="Times New Roman" pitchFamily="18" charset="0"/>
                  </a:rPr>
                  <a:t>i</a:t>
                </a:r>
                <a:r>
                  <a:rPr lang="ja-JP" altLang="en-US" sz="2400" dirty="0">
                    <a:latin typeface="Times New Roman" pitchFamily="18" charset="0"/>
                    <a:cs typeface="Times New Roman" pitchFamily="18" charset="0"/>
                  </a:rPr>
                  <a:t>と</a:t>
                </a:r>
                <a:r>
                  <a:rPr lang="en-US" altLang="ja-JP" sz="2400" i="1" dirty="0">
                    <a:latin typeface="Times New Roman" pitchFamily="18" charset="0"/>
                    <a:cs typeface="Times New Roman" pitchFamily="18" charset="0"/>
                  </a:rPr>
                  <a:t>x</a:t>
                </a:r>
                <a:r>
                  <a:rPr lang="en-US" altLang="ja-JP" sz="2400" i="1" baseline="-25000" dirty="0">
                    <a:latin typeface="Times New Roman" pitchFamily="18" charset="0"/>
                    <a:cs typeface="Times New Roman" pitchFamily="18" charset="0"/>
                  </a:rPr>
                  <a:t>i</a:t>
                </a:r>
                <a:r>
                  <a:rPr lang="ja-JP" altLang="en-US" sz="2400" dirty="0"/>
                  <a:t>には相関があり，</a:t>
                </a:r>
                <a:r>
                  <a:rPr lang="en-US" altLang="ja-JP" sz="2400" dirty="0"/>
                  <a:t>OLS</a:t>
                </a:r>
                <a:r>
                  <a:rPr lang="ja-JP" altLang="en-US" sz="2400" dirty="0"/>
                  <a:t>の前提は満たされない</a:t>
                </a:r>
                <a:endParaRPr lang="en-US" altLang="ja-JP" sz="2400" dirty="0"/>
              </a:p>
              <a:p>
                <a:pPr marL="0" indent="0">
                  <a:buNone/>
                </a:pPr>
                <a:r>
                  <a:rPr lang="ja-JP" altLang="en-US" sz="2400">
                    <a:sym typeface="Wingdings" panose="05000000000000000000" pitchFamily="2" charset="2"/>
                  </a:rPr>
                  <a:t>この問題は「操作変数法」で改めて説明</a:t>
                </a:r>
                <a:endParaRPr lang="ja-JP" altLang="en-US" sz="2400" dirty="0"/>
              </a:p>
              <a:p>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47EA3BEC-F46E-44A6-B5CA-3FDE42033FFC}"/>
                  </a:ext>
                </a:extLst>
              </p:cNvPr>
              <p:cNvSpPr>
                <a:spLocks noGrp="1" noRot="1" noChangeAspect="1" noMove="1" noResize="1" noEditPoints="1" noAdjustHandles="1" noChangeArrowheads="1" noChangeShapeType="1" noTextEdit="1"/>
              </p:cNvSpPr>
              <p:nvPr>
                <p:ph idx="1"/>
              </p:nvPr>
            </p:nvSpPr>
            <p:spPr>
              <a:xfrm>
                <a:off x="628650" y="1556792"/>
                <a:ext cx="7975798" cy="4936081"/>
              </a:xfrm>
              <a:blipFill>
                <a:blip r:embed="rId2"/>
                <a:stretch>
                  <a:fillRect l="-994" t="-1852" r="-99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991068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147248" cy="994122"/>
          </a:xfrm>
        </p:spPr>
        <p:txBody>
          <a:bodyPr>
            <a:normAutofit/>
          </a:bodyPr>
          <a:lstStyle/>
          <a:p>
            <a:r>
              <a:rPr lang="ja-JP" altLang="en-US" sz="3200" dirty="0"/>
              <a:t>分散不均一性 </a:t>
            </a:r>
            <a:r>
              <a:rPr lang="en-US" altLang="ja-JP" sz="3200" dirty="0"/>
              <a:t>(1)</a:t>
            </a:r>
          </a:p>
        </p:txBody>
      </p:sp>
      <mc:AlternateContent xmlns:mc="http://schemas.openxmlformats.org/markup-compatibility/2006" xmlns:a14="http://schemas.microsoft.com/office/drawing/2010/main">
        <mc:Choice Requires="a14">
          <p:sp>
            <p:nvSpPr>
              <p:cNvPr id="5123" name="Rectangle 3"/>
              <p:cNvSpPr>
                <a:spLocks noGrp="1" noChangeArrowheads="1"/>
              </p:cNvSpPr>
              <p:nvPr>
                <p:ph type="body" sz="half" idx="1"/>
              </p:nvPr>
            </p:nvSpPr>
            <p:spPr>
              <a:xfrm>
                <a:off x="457200" y="1268760"/>
                <a:ext cx="8363272" cy="5400600"/>
              </a:xfrm>
            </p:spPr>
            <p:txBody>
              <a:bodyPr>
                <a:normAutofit/>
              </a:bodyPr>
              <a:lstStyle/>
              <a:p>
                <a:pPr>
                  <a:lnSpc>
                    <a:spcPct val="100000"/>
                  </a:lnSpc>
                </a:pPr>
                <a:r>
                  <a:rPr lang="ja-JP" altLang="en-US" sz="2400" dirty="0"/>
                  <a:t>分散不均一性  </a:t>
                </a:r>
                <a:r>
                  <a:rPr lang="en-US" altLang="ja-JP" sz="2400" dirty="0"/>
                  <a:t>heteroskedasticity</a:t>
                </a:r>
              </a:p>
              <a:p>
                <a:pPr lvl="1">
                  <a:lnSpc>
                    <a:spcPct val="100000"/>
                  </a:lnSpc>
                </a:pPr>
                <a:r>
                  <a:rPr lang="ja-JP" altLang="en-US" sz="2100" dirty="0"/>
                  <a:t>誤差項の分散が一定でないこと</a:t>
                </a:r>
                <a:endParaRPr lang="en-US" altLang="ja-JP" sz="2100" dirty="0"/>
              </a:p>
              <a:p>
                <a:pPr lvl="1">
                  <a:lnSpc>
                    <a:spcPct val="100000"/>
                  </a:lnSpc>
                </a:pPr>
                <a:r>
                  <a:rPr lang="ja-JP" altLang="en-US" sz="2100" dirty="0"/>
                  <a:t>誤差項の分散が一定などの前提 </a:t>
                </a:r>
                <a:r>
                  <a:rPr lang="en-US" altLang="ja-JP" sz="2100" dirty="0">
                    <a:sym typeface="Wingdings" panose="05000000000000000000" pitchFamily="2" charset="2"/>
                  </a:rPr>
                  <a:t></a:t>
                </a:r>
                <a:r>
                  <a:rPr lang="ja-JP" altLang="en-US" sz="2100" dirty="0">
                    <a:sym typeface="Wingdings" panose="05000000000000000000" pitchFamily="2" charset="2"/>
                  </a:rPr>
                  <a:t> 最小二乗推定量の確率分布</a:t>
                </a:r>
                <a:r>
                  <a:rPr lang="en-US" altLang="ja-JP" sz="2100" dirty="0">
                    <a:sym typeface="Wingdings" panose="05000000000000000000" pitchFamily="2" charset="2"/>
                  </a:rPr>
                  <a:t>t</a:t>
                </a:r>
                <a:r>
                  <a:rPr lang="ja-JP" altLang="en-US" sz="2100" dirty="0">
                    <a:sym typeface="Wingdings" panose="05000000000000000000" pitchFamily="2" charset="2"/>
                  </a:rPr>
                  <a:t>検定や</a:t>
                </a:r>
                <a:r>
                  <a:rPr lang="en-US" altLang="ja-JP" sz="2100" dirty="0">
                    <a:sym typeface="Wingdings" panose="05000000000000000000" pitchFamily="2" charset="2"/>
                  </a:rPr>
                  <a:t>F</a:t>
                </a:r>
                <a:r>
                  <a:rPr lang="ja-JP" altLang="en-US" sz="2100" dirty="0">
                    <a:sym typeface="Wingdings" panose="05000000000000000000" pitchFamily="2" charset="2"/>
                  </a:rPr>
                  <a:t>検定の正しさを保証</a:t>
                </a:r>
                <a:endParaRPr lang="en-US" altLang="ja-JP" sz="2100" dirty="0">
                  <a:sym typeface="Wingdings" panose="05000000000000000000" pitchFamily="2" charset="2"/>
                </a:endParaRPr>
              </a:p>
              <a:p>
                <a:pPr>
                  <a:lnSpc>
                    <a:spcPct val="100000"/>
                  </a:lnSpc>
                </a:pPr>
                <a:r>
                  <a:rPr lang="ja-JP" altLang="en-US" sz="2000" dirty="0"/>
                  <a:t>最小二乗推定量の分布</a:t>
                </a:r>
                <a:r>
                  <a:rPr lang="en-US" altLang="ja-JP" sz="2000" dirty="0"/>
                  <a:t>(</a:t>
                </a:r>
                <a:r>
                  <a:rPr lang="ja-JP" altLang="en-US" sz="2000" dirty="0"/>
                  <a:t>単回帰の場合）</a:t>
                </a:r>
                <a:endParaRPr lang="en-US" altLang="ja-JP" sz="2000" dirty="0"/>
              </a:p>
              <a:p>
                <a:pPr marL="342900" lvl="1" indent="0">
                  <a:lnSpc>
                    <a:spcPct val="100000"/>
                  </a:lnSpc>
                  <a:buNone/>
                </a:pPr>
                <a:r>
                  <a:rPr lang="ja-JP" altLang="en-US" sz="1700" dirty="0"/>
                  <a:t>最小二乗推定量は次のように求められた</a:t>
                </a:r>
                <a:r>
                  <a:rPr lang="en-US" altLang="ja-JP" sz="1700" dirty="0"/>
                  <a:t>(</a:t>
                </a:r>
                <a:r>
                  <a:rPr lang="ja-JP" altLang="en-US" sz="1700" dirty="0"/>
                  <a:t>講義資料「回帰分析（単回帰）」</a:t>
                </a:r>
                <a:r>
                  <a:rPr lang="en-US" altLang="ja-JP" sz="1700" dirty="0"/>
                  <a:t>reg.pdf</a:t>
                </a:r>
                <a:r>
                  <a:rPr lang="ja-JP" altLang="en-US" sz="1700" dirty="0"/>
                  <a:t>を参照せよ）</a:t>
                </a:r>
                <a:endParaRPr lang="en-US" altLang="ja-JP" sz="1700" dirty="0"/>
              </a:p>
              <a:p>
                <a:pPr marL="0" indent="0" algn="ctr">
                  <a:lnSpc>
                    <a:spcPct val="100000"/>
                  </a:lnSpc>
                  <a:buNone/>
                </a:pPr>
                <a14:m>
                  <m:oMath xmlns:m="http://schemas.openxmlformats.org/officeDocument/2006/math">
                    <m:r>
                      <a:rPr lang="en-US" altLang="ja-JP" sz="2400" b="0" i="1" smtClean="0">
                        <a:latin typeface="Cambria Math" panose="02040503050406030204" pitchFamily="18" charset="0"/>
                      </a:rPr>
                      <m:t>𝑏</m:t>
                    </m:r>
                    <m:r>
                      <a:rPr lang="en-US" altLang="ja-JP" sz="2400" i="1">
                        <a:latin typeface="Cambria Math"/>
                      </a:rPr>
                      <m:t>=</m:t>
                    </m:r>
                    <m:r>
                      <a:rPr lang="ja-JP" altLang="en-US" sz="2400" i="1">
                        <a:latin typeface="Cambria Math"/>
                      </a:rPr>
                      <m:t>𝛽</m:t>
                    </m:r>
                    <m:r>
                      <a:rPr lang="en-US" altLang="ja-JP" sz="2400" i="1">
                        <a:latin typeface="Cambria Math"/>
                      </a:rPr>
                      <m:t>+</m:t>
                    </m:r>
                    <m:f>
                      <m:fPr>
                        <m:ctrlPr>
                          <a:rPr lang="en-US" altLang="ja-JP" sz="2400" i="1">
                            <a:latin typeface="Cambria Math" panose="02040503050406030204" pitchFamily="18" charset="0"/>
                          </a:rPr>
                        </m:ctrlPr>
                      </m:fPr>
                      <m:num>
                        <m:nary>
                          <m:naryPr>
                            <m:chr m:val="∑"/>
                            <m:limLoc m:val="subSup"/>
                            <m:supHide m:val="on"/>
                            <m:ctrlPr>
                              <a:rPr lang="en-US" altLang="ja-JP" sz="2400" i="1">
                                <a:latin typeface="Cambria Math" panose="02040503050406030204" pitchFamily="18" charset="0"/>
                              </a:rPr>
                            </m:ctrlPr>
                          </m:naryPr>
                          <m:sub>
                            <m:r>
                              <m:rPr>
                                <m:brk m:alnAt="9"/>
                              </m:rPr>
                              <a:rPr lang="en-US" altLang="ja-JP" sz="2400" i="1">
                                <a:latin typeface="Cambria Math"/>
                              </a:rPr>
                              <m:t>𝑖</m:t>
                            </m:r>
                          </m:sub>
                          <m:sup/>
                          <m:e>
                            <m:d>
                              <m:dPr>
                                <m:ctrlPr>
                                  <a:rPr lang="en-US" altLang="ja-JP" sz="2400" i="1">
                                    <a:latin typeface="Cambria Math" panose="02040503050406030204" pitchFamily="18" charset="0"/>
                                  </a:rPr>
                                </m:ctrlPr>
                              </m:dPr>
                              <m:e>
                                <m:sSub>
                                  <m:sSubPr>
                                    <m:ctrlPr>
                                      <a:rPr lang="en-US" altLang="ja-JP" sz="2400" i="1">
                                        <a:latin typeface="Cambria Math" panose="02040503050406030204" pitchFamily="18" charset="0"/>
                                      </a:rPr>
                                    </m:ctrlPr>
                                  </m:sSubPr>
                                  <m:e>
                                    <m:r>
                                      <a:rPr lang="en-US" altLang="ja-JP" sz="2400" i="1">
                                        <a:latin typeface="Cambria Math"/>
                                      </a:rPr>
                                      <m:t>𝑥</m:t>
                                    </m:r>
                                  </m:e>
                                  <m:sub>
                                    <m:r>
                                      <a:rPr lang="en-US" altLang="ja-JP" sz="2400" i="1">
                                        <a:latin typeface="Cambria Math"/>
                                      </a:rPr>
                                      <m:t>𝑖</m:t>
                                    </m:r>
                                  </m:sub>
                                </m:sSub>
                                <m:r>
                                  <a:rPr lang="en-US" altLang="ja-JP" sz="2400" i="1">
                                    <a:latin typeface="Cambria Math"/>
                                  </a:rPr>
                                  <m:t>−</m:t>
                                </m:r>
                                <m:acc>
                                  <m:accPr>
                                    <m:chr m:val="̅"/>
                                    <m:ctrlPr>
                                      <a:rPr lang="en-US" altLang="ja-JP" sz="2400" i="1">
                                        <a:latin typeface="Cambria Math" panose="02040503050406030204" pitchFamily="18" charset="0"/>
                                      </a:rPr>
                                    </m:ctrlPr>
                                  </m:accPr>
                                  <m:e>
                                    <m:r>
                                      <a:rPr lang="en-US" altLang="ja-JP" sz="2400" i="1">
                                        <a:latin typeface="Cambria Math"/>
                                      </a:rPr>
                                      <m:t>𝑥</m:t>
                                    </m:r>
                                  </m:e>
                                </m:acc>
                              </m:e>
                            </m:d>
                            <m:sSub>
                              <m:sSubPr>
                                <m:ctrlPr>
                                  <a:rPr lang="en-US" altLang="ja-JP" sz="2400" i="1">
                                    <a:latin typeface="Cambria Math" panose="02040503050406030204" pitchFamily="18" charset="0"/>
                                  </a:rPr>
                                </m:ctrlPr>
                              </m:sSubPr>
                              <m:e>
                                <m:r>
                                  <a:rPr lang="en-US" altLang="ja-JP" sz="2400" i="1">
                                    <a:latin typeface="Cambria Math"/>
                                  </a:rPr>
                                  <m:t>𝑢</m:t>
                                </m:r>
                              </m:e>
                              <m:sub>
                                <m:r>
                                  <a:rPr lang="en-US" altLang="ja-JP" sz="2400" i="1">
                                    <a:latin typeface="Cambria Math"/>
                                  </a:rPr>
                                  <m:t>𝑖</m:t>
                                </m:r>
                              </m:sub>
                            </m:sSub>
                          </m:e>
                        </m:nary>
                      </m:num>
                      <m:den>
                        <m:sSub>
                          <m:sSubPr>
                            <m:ctrlPr>
                              <a:rPr lang="en-US" altLang="ja-JP" sz="2400" i="1">
                                <a:latin typeface="Cambria Math" panose="02040503050406030204" pitchFamily="18" charset="0"/>
                              </a:rPr>
                            </m:ctrlPr>
                          </m:sSubPr>
                          <m:e>
                            <m:r>
                              <a:rPr lang="en-US" altLang="ja-JP" sz="2400" i="1">
                                <a:latin typeface="Cambria Math"/>
                              </a:rPr>
                              <m:t>𝑆</m:t>
                            </m:r>
                          </m:e>
                          <m:sub>
                            <m:r>
                              <a:rPr lang="en-US" altLang="ja-JP" sz="2400" i="1">
                                <a:latin typeface="Cambria Math"/>
                              </a:rPr>
                              <m:t>𝑥𝑥</m:t>
                            </m:r>
                          </m:sub>
                        </m:sSub>
                      </m:den>
                    </m:f>
                  </m:oMath>
                </a14:m>
                <a:r>
                  <a:rPr lang="ja-JP" altLang="en-US" sz="2400" dirty="0"/>
                  <a:t>　</a:t>
                </a:r>
                <a:endParaRPr lang="en-US" altLang="ja-JP" sz="2400" dirty="0"/>
              </a:p>
              <a:p>
                <a:pPr marL="342900" lvl="1" indent="0">
                  <a:lnSpc>
                    <a:spcPct val="100000"/>
                  </a:lnSpc>
                  <a:buNone/>
                </a:pPr>
                <a:r>
                  <a:rPr lang="ja-JP" altLang="en-US" sz="2100" dirty="0"/>
                  <a:t>この式から期待値と分散を求めると，</a:t>
                </a:r>
                <a14:m>
                  <m:oMath xmlns:m="http://schemas.openxmlformats.org/officeDocument/2006/math">
                    <m:r>
                      <m:rPr>
                        <m:sty m:val="p"/>
                      </m:rPr>
                      <a:rPr lang="en-US" altLang="ja-JP" sz="2100" b="0" i="0" smtClean="0">
                        <a:latin typeface="Cambria Math" panose="02040503050406030204" pitchFamily="18" charset="0"/>
                      </a:rPr>
                      <m:t>var</m:t>
                    </m:r>
                    <m:d>
                      <m:dPr>
                        <m:ctrlPr>
                          <a:rPr lang="en-US" altLang="ja-JP" sz="2100" b="0" i="1" smtClean="0">
                            <a:latin typeface="Cambria Math" panose="02040503050406030204" pitchFamily="18" charset="0"/>
                          </a:rPr>
                        </m:ctrlPr>
                      </m:dPr>
                      <m:e>
                        <m:sSub>
                          <m:sSubPr>
                            <m:ctrlPr>
                              <a:rPr lang="en-US" altLang="ja-JP" sz="2100" b="0" i="1" smtClean="0">
                                <a:latin typeface="Cambria Math" panose="02040503050406030204" pitchFamily="18" charset="0"/>
                              </a:rPr>
                            </m:ctrlPr>
                          </m:sSubPr>
                          <m:e>
                            <m:r>
                              <a:rPr lang="en-US" altLang="ja-JP" sz="2100" b="0" i="1" smtClean="0">
                                <a:latin typeface="Cambria Math" panose="02040503050406030204" pitchFamily="18" charset="0"/>
                              </a:rPr>
                              <m:t>𝑢</m:t>
                            </m:r>
                          </m:e>
                          <m:sub>
                            <m:r>
                              <a:rPr lang="en-US" altLang="ja-JP" sz="2100" b="0" i="1" smtClean="0">
                                <a:latin typeface="Cambria Math" panose="02040503050406030204" pitchFamily="18" charset="0"/>
                              </a:rPr>
                              <m:t>𝑖</m:t>
                            </m:r>
                          </m:sub>
                        </m:sSub>
                      </m:e>
                    </m:d>
                    <m:r>
                      <a:rPr lang="en-US" altLang="ja-JP" sz="2100" b="0" i="1" smtClean="0">
                        <a:latin typeface="Cambria Math" panose="02040503050406030204" pitchFamily="18" charset="0"/>
                      </a:rPr>
                      <m:t>=</m:t>
                    </m:r>
                    <m:sSup>
                      <m:sSupPr>
                        <m:ctrlPr>
                          <a:rPr lang="en-US" altLang="ja-JP" sz="2100" b="0" i="1" smtClean="0">
                            <a:latin typeface="Cambria Math" panose="02040503050406030204" pitchFamily="18" charset="0"/>
                          </a:rPr>
                        </m:ctrlPr>
                      </m:sSupPr>
                      <m:e>
                        <m:r>
                          <a:rPr lang="ja-JP" altLang="en-US" sz="2100" b="0" i="1" smtClean="0">
                            <a:latin typeface="Cambria Math" panose="02040503050406030204" pitchFamily="18" charset="0"/>
                          </a:rPr>
                          <m:t>𝜎</m:t>
                        </m:r>
                      </m:e>
                      <m:sup>
                        <m:r>
                          <a:rPr lang="en-US" altLang="ja-JP" sz="2100" b="0" i="1" smtClean="0">
                            <a:latin typeface="Cambria Math" panose="02040503050406030204" pitchFamily="18" charset="0"/>
                          </a:rPr>
                          <m:t>2</m:t>
                        </m:r>
                      </m:sup>
                    </m:sSup>
                    <m:r>
                      <a:rPr lang="ja-JP" altLang="en-US" sz="2100" i="1">
                        <a:latin typeface="Cambria Math" panose="02040503050406030204" pitchFamily="18" charset="0"/>
                      </a:rPr>
                      <m:t>の</m:t>
                    </m:r>
                  </m:oMath>
                </a14:m>
                <a:r>
                  <a:rPr lang="ja-JP" altLang="en-US" sz="2100" dirty="0"/>
                  <a:t>もとで</a:t>
                </a:r>
                <a:endParaRPr lang="en-US" altLang="ja-JP" sz="2100" dirty="0"/>
              </a:p>
              <a:p>
                <a:pPr marL="342900" lvl="1" indent="0">
                  <a:lnSpc>
                    <a:spcPct val="100000"/>
                  </a:lnSpc>
                  <a:buNone/>
                </a:pPr>
                <a14:m>
                  <m:oMathPara xmlns:m="http://schemas.openxmlformats.org/officeDocument/2006/math">
                    <m:oMathParaPr>
                      <m:jc m:val="centerGroup"/>
                    </m:oMathParaPr>
                    <m:oMath xmlns:m="http://schemas.openxmlformats.org/officeDocument/2006/math">
                      <m:r>
                        <m:rPr>
                          <m:sty m:val="p"/>
                        </m:rPr>
                        <a:rPr lang="en-US" altLang="ja-JP" sz="2100">
                          <a:latin typeface="Cambria Math"/>
                        </a:rPr>
                        <m:t>E</m:t>
                      </m:r>
                      <m:d>
                        <m:dPr>
                          <m:ctrlPr>
                            <a:rPr lang="en-US" altLang="ja-JP" sz="2100" i="1">
                              <a:latin typeface="Cambria Math" panose="02040503050406030204" pitchFamily="18" charset="0"/>
                            </a:rPr>
                          </m:ctrlPr>
                        </m:dPr>
                        <m:e>
                          <m:r>
                            <a:rPr lang="en-US" altLang="ja-JP" sz="2100" i="1">
                              <a:latin typeface="Cambria Math"/>
                            </a:rPr>
                            <m:t>𝑏</m:t>
                          </m:r>
                        </m:e>
                      </m:d>
                      <m:r>
                        <a:rPr lang="en-US" altLang="ja-JP" sz="2100" i="1">
                          <a:latin typeface="Cambria Math"/>
                        </a:rPr>
                        <m:t>=</m:t>
                      </m:r>
                      <m:r>
                        <a:rPr lang="ja-JP" altLang="en-US" sz="2100" i="1">
                          <a:latin typeface="Cambria Math"/>
                        </a:rPr>
                        <m:t>𝛽</m:t>
                      </m:r>
                      <m:r>
                        <a:rPr lang="en-US" altLang="ja-JP" sz="2100" b="0" i="0" smtClean="0">
                          <a:latin typeface="Cambria Math" panose="02040503050406030204" pitchFamily="18" charset="0"/>
                        </a:rPr>
                        <m:t> </m:t>
                      </m:r>
                    </m:oMath>
                  </m:oMathPara>
                </a14:m>
                <a:endParaRPr lang="en-US" altLang="ja-JP" sz="2100" b="0" i="0" dirty="0">
                  <a:latin typeface="Cambria Math" panose="02040503050406030204" pitchFamily="18" charset="0"/>
                </a:endParaRPr>
              </a:p>
              <a:p>
                <a:pPr marL="342900" lvl="1" indent="0">
                  <a:lnSpc>
                    <a:spcPct val="100000"/>
                  </a:lnSpc>
                  <a:buNone/>
                </a:pPr>
                <a14:m>
                  <m:oMathPara xmlns:m="http://schemas.openxmlformats.org/officeDocument/2006/math">
                    <m:oMathParaPr>
                      <m:jc m:val="centerGroup"/>
                    </m:oMathParaPr>
                    <m:oMath xmlns:m="http://schemas.openxmlformats.org/officeDocument/2006/math">
                      <m:r>
                        <a:rPr lang="ja-JP" altLang="en-US" sz="2100" i="1">
                          <a:latin typeface="Cambria Math" panose="02040503050406030204" pitchFamily="18" charset="0"/>
                        </a:rPr>
                        <m:t>　</m:t>
                      </m:r>
                      <m:r>
                        <m:rPr>
                          <m:sty m:val="p"/>
                        </m:rPr>
                        <a:rPr lang="en-US" altLang="ja-JP" sz="2100">
                          <a:latin typeface="Cambria Math"/>
                        </a:rPr>
                        <m:t>var</m:t>
                      </m:r>
                      <m:d>
                        <m:dPr>
                          <m:ctrlPr>
                            <a:rPr lang="en-US" altLang="ja-JP" sz="2100" i="1">
                              <a:latin typeface="Cambria Math" panose="02040503050406030204" pitchFamily="18" charset="0"/>
                            </a:rPr>
                          </m:ctrlPr>
                        </m:dPr>
                        <m:e>
                          <m:r>
                            <a:rPr lang="en-US" altLang="ja-JP" sz="2100" i="1">
                              <a:latin typeface="Cambria Math"/>
                            </a:rPr>
                            <m:t>𝑏</m:t>
                          </m:r>
                        </m:e>
                      </m:d>
                      <m:r>
                        <a:rPr lang="en-US" altLang="ja-JP" sz="2100" i="1">
                          <a:latin typeface="Cambria Math"/>
                        </a:rPr>
                        <m:t>=</m:t>
                      </m:r>
                      <m:f>
                        <m:fPr>
                          <m:ctrlPr>
                            <a:rPr lang="en-US" altLang="ja-JP" sz="2100" i="1">
                              <a:latin typeface="Cambria Math" panose="02040503050406030204" pitchFamily="18" charset="0"/>
                            </a:rPr>
                          </m:ctrlPr>
                        </m:fPr>
                        <m:num>
                          <m:sSup>
                            <m:sSupPr>
                              <m:ctrlPr>
                                <a:rPr lang="en-US" altLang="ja-JP" sz="2100" i="1">
                                  <a:latin typeface="Cambria Math" panose="02040503050406030204" pitchFamily="18" charset="0"/>
                                </a:rPr>
                              </m:ctrlPr>
                            </m:sSupPr>
                            <m:e>
                              <m:r>
                                <a:rPr lang="ja-JP" altLang="en-US" sz="2100" i="1">
                                  <a:latin typeface="Cambria Math"/>
                                </a:rPr>
                                <m:t>𝜎</m:t>
                              </m:r>
                            </m:e>
                            <m:sup>
                              <m:r>
                                <a:rPr lang="en-US" altLang="ja-JP" sz="2100" i="1">
                                  <a:latin typeface="Cambria Math"/>
                                </a:rPr>
                                <m:t>2</m:t>
                              </m:r>
                            </m:sup>
                          </m:sSup>
                        </m:num>
                        <m:den>
                          <m:sSub>
                            <m:sSubPr>
                              <m:ctrlPr>
                                <a:rPr lang="en-US" altLang="ja-JP" sz="2100" i="1">
                                  <a:latin typeface="Cambria Math" panose="02040503050406030204" pitchFamily="18" charset="0"/>
                                </a:rPr>
                              </m:ctrlPr>
                            </m:sSubPr>
                            <m:e>
                              <m:r>
                                <a:rPr lang="en-US" altLang="ja-JP" sz="2100" i="1">
                                  <a:latin typeface="Cambria Math"/>
                                </a:rPr>
                                <m:t>𝑆</m:t>
                              </m:r>
                            </m:e>
                            <m:sub>
                              <m:r>
                                <a:rPr lang="en-US" altLang="ja-JP" sz="2100" i="1">
                                  <a:latin typeface="Cambria Math"/>
                                </a:rPr>
                                <m:t>𝑥𝑥</m:t>
                              </m:r>
                            </m:sub>
                          </m:sSub>
                        </m:den>
                      </m:f>
                    </m:oMath>
                  </m:oMathPara>
                </a14:m>
                <a:endParaRPr lang="en-US" altLang="ja-JP" sz="2100" dirty="0"/>
              </a:p>
              <a:p>
                <a:pPr marL="342900" lvl="1" indent="0">
                  <a:lnSpc>
                    <a:spcPct val="100000"/>
                  </a:lnSpc>
                  <a:buNone/>
                </a:pPr>
                <a:r>
                  <a:rPr lang="ja-JP" altLang="en-US" sz="2100" dirty="0"/>
                  <a:t>が導かれた。そして，これから</a:t>
                </a:r>
                <a14:m>
                  <m:oMath xmlns:m="http://schemas.openxmlformats.org/officeDocument/2006/math">
                    <m:f>
                      <m:fPr>
                        <m:type m:val="lin"/>
                        <m:ctrlPr>
                          <a:rPr lang="ja-JP" altLang="en-US" sz="2100" i="1" smtClean="0">
                            <a:latin typeface="Cambria Math" panose="02040503050406030204" pitchFamily="18" charset="0"/>
                          </a:rPr>
                        </m:ctrlPr>
                      </m:fPr>
                      <m:num>
                        <m:d>
                          <m:dPr>
                            <m:ctrlPr>
                              <a:rPr lang="en-US" altLang="ja-JP" sz="2100" i="1" smtClean="0">
                                <a:latin typeface="Cambria Math" panose="02040503050406030204" pitchFamily="18" charset="0"/>
                              </a:rPr>
                            </m:ctrlPr>
                          </m:dPr>
                          <m:e>
                            <m:r>
                              <a:rPr lang="en-US" altLang="ja-JP" sz="2100" b="0" i="1" smtClean="0">
                                <a:latin typeface="Cambria Math" panose="02040503050406030204" pitchFamily="18" charset="0"/>
                              </a:rPr>
                              <m:t>𝑏</m:t>
                            </m:r>
                            <m:r>
                              <a:rPr lang="en-US" altLang="ja-JP" sz="2100" b="0" i="1" smtClean="0">
                                <a:latin typeface="Cambria Math" panose="02040503050406030204" pitchFamily="18" charset="0"/>
                              </a:rPr>
                              <m:t>−</m:t>
                            </m:r>
                            <m:r>
                              <a:rPr lang="ja-JP" altLang="en-US" sz="2100" b="0" i="1" smtClean="0">
                                <a:latin typeface="Cambria Math" panose="02040503050406030204" pitchFamily="18" charset="0"/>
                              </a:rPr>
                              <m:t>𝛽</m:t>
                            </m:r>
                          </m:e>
                        </m:d>
                      </m:num>
                      <m:den>
                        <m:r>
                          <m:rPr>
                            <m:sty m:val="p"/>
                          </m:rPr>
                          <a:rPr lang="en-US" altLang="ja-JP" sz="2100" b="0" i="0" smtClean="0">
                            <a:latin typeface="Cambria Math" panose="02040503050406030204" pitchFamily="18" charset="0"/>
                          </a:rPr>
                          <m:t>s</m:t>
                        </m:r>
                        <m:r>
                          <a:rPr lang="en-US" altLang="ja-JP" sz="2100" b="0" i="0" smtClean="0">
                            <a:latin typeface="Cambria Math" panose="02040503050406030204" pitchFamily="18" charset="0"/>
                          </a:rPr>
                          <m:t>.</m:t>
                        </m:r>
                        <m:r>
                          <m:rPr>
                            <m:sty m:val="p"/>
                          </m:rPr>
                          <a:rPr lang="en-US" altLang="ja-JP" sz="2100" b="0" i="0" smtClean="0">
                            <a:latin typeface="Cambria Math" panose="02040503050406030204" pitchFamily="18" charset="0"/>
                          </a:rPr>
                          <m:t>e</m:t>
                        </m:r>
                        <m:r>
                          <a:rPr lang="en-US" altLang="ja-JP" sz="2100" b="0" i="0" smtClean="0">
                            <a:latin typeface="Cambria Math" panose="02040503050406030204" pitchFamily="18" charset="0"/>
                          </a:rPr>
                          <m:t>.(</m:t>
                        </m:r>
                        <m:r>
                          <a:rPr lang="en-US" altLang="ja-JP" sz="2100" b="0" i="1" smtClean="0">
                            <a:latin typeface="Cambria Math" panose="02040503050406030204" pitchFamily="18" charset="0"/>
                          </a:rPr>
                          <m:t>𝑏</m:t>
                        </m:r>
                        <m:r>
                          <a:rPr lang="en-US" altLang="ja-JP" sz="2100" b="0" i="1" smtClean="0">
                            <a:latin typeface="Cambria Math" panose="02040503050406030204" pitchFamily="18" charset="0"/>
                          </a:rPr>
                          <m:t>)</m:t>
                        </m:r>
                      </m:den>
                    </m:f>
                    <m:r>
                      <a:rPr lang="ja-JP" altLang="en-US" sz="2100" i="1">
                        <a:latin typeface="Cambria Math" panose="02040503050406030204" pitchFamily="18" charset="0"/>
                      </a:rPr>
                      <m:t>が</m:t>
                    </m:r>
                  </m:oMath>
                </a14:m>
                <a:r>
                  <a:rPr lang="en-US" altLang="ja-JP" sz="2100" dirty="0"/>
                  <a:t>t</a:t>
                </a:r>
                <a:r>
                  <a:rPr lang="ja-JP" altLang="en-US" sz="2100" dirty="0"/>
                  <a:t>分布をすることが導かれた。</a:t>
                </a:r>
                <a:endParaRPr lang="en-US" altLang="ja-JP" sz="2100" dirty="0"/>
              </a:p>
              <a:p>
                <a:pPr marL="0" indent="0">
                  <a:lnSpc>
                    <a:spcPct val="100000"/>
                  </a:lnSpc>
                  <a:buNone/>
                </a:pPr>
                <a:endParaRPr lang="en-US" altLang="ja-JP" sz="2400" dirty="0"/>
              </a:p>
            </p:txBody>
          </p:sp>
        </mc:Choice>
        <mc:Fallback xmlns="">
          <p:sp>
            <p:nvSpPr>
              <p:cNvPr id="5123" name="Rectangle 3"/>
              <p:cNvSpPr>
                <a:spLocks noGrp="1" noRot="1" noChangeAspect="1" noMove="1" noResize="1" noEditPoints="1" noAdjustHandles="1" noChangeArrowheads="1" noChangeShapeType="1" noTextEdit="1"/>
              </p:cNvSpPr>
              <p:nvPr>
                <p:ph type="body" sz="half" idx="1"/>
              </p:nvPr>
            </p:nvSpPr>
            <p:spPr>
              <a:xfrm>
                <a:off x="457200" y="1268760"/>
                <a:ext cx="8363272" cy="5400600"/>
              </a:xfrm>
              <a:blipFill>
                <a:blip r:embed="rId3"/>
                <a:stretch>
                  <a:fillRect l="-948" t="-903" r="-875" b="-5756"/>
                </a:stretch>
              </a:blipFill>
            </p:spPr>
            <p:txBody>
              <a:bodyPr/>
              <a:lstStyle/>
              <a:p>
                <a:r>
                  <a:rPr lang="ja-JP" altLang="en-US">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30F8306-AB87-4970-AD50-563B446917CA}"/>
              </a:ext>
            </a:extLst>
          </p:cNvPr>
          <p:cNvSpPr>
            <a:spLocks noGrp="1"/>
          </p:cNvSpPr>
          <p:nvPr>
            <p:ph type="title"/>
          </p:nvPr>
        </p:nvSpPr>
        <p:spPr>
          <a:xfrm>
            <a:off x="628650" y="365127"/>
            <a:ext cx="7831782" cy="903634"/>
          </a:xfrm>
        </p:spPr>
        <p:txBody>
          <a:bodyPr>
            <a:normAutofit/>
          </a:bodyPr>
          <a:lstStyle/>
          <a:p>
            <a:r>
              <a:rPr kumimoji="1" lang="ja-JP" altLang="en-US" sz="3200" dirty="0"/>
              <a:t>分散不均一性 </a:t>
            </a:r>
            <a:r>
              <a:rPr kumimoji="1" lang="en-US" altLang="ja-JP" sz="3200" dirty="0"/>
              <a:t>(2)</a:t>
            </a:r>
            <a:endParaRPr kumimoji="1" lang="ja-JP" altLang="en-US" sz="3200" dirty="0"/>
          </a:p>
        </p:txBody>
      </p:sp>
      <mc:AlternateContent xmlns:mc="http://schemas.openxmlformats.org/markup-compatibility/2006" xmlns:a14="http://schemas.microsoft.com/office/drawing/2010/main">
        <mc:Choice Requires="a14">
          <p:sp>
            <p:nvSpPr>
              <p:cNvPr id="6" name="コンテンツ プレースホルダー 5">
                <a:extLst>
                  <a:ext uri="{FF2B5EF4-FFF2-40B4-BE49-F238E27FC236}">
                    <a16:creationId xmlns:a16="http://schemas.microsoft.com/office/drawing/2014/main" id="{EDE4E249-B8DD-470B-8916-376D7E8407F0}"/>
                  </a:ext>
                </a:extLst>
              </p:cNvPr>
              <p:cNvSpPr>
                <a:spLocks noGrp="1"/>
              </p:cNvSpPr>
              <p:nvPr>
                <p:ph idx="1"/>
              </p:nvPr>
            </p:nvSpPr>
            <p:spPr>
              <a:xfrm>
                <a:off x="628650" y="1556792"/>
                <a:ext cx="7975798" cy="4936081"/>
              </a:xfrm>
            </p:spPr>
            <p:txBody>
              <a:bodyPr>
                <a:normAutofit/>
              </a:bodyPr>
              <a:lstStyle/>
              <a:p>
                <a:pPr>
                  <a:lnSpc>
                    <a:spcPct val="100000"/>
                  </a:lnSpc>
                </a:pPr>
                <a:r>
                  <a:rPr lang="ja-JP" altLang="en-US" dirty="0"/>
                  <a:t>分散不均一性の存在　</a:t>
                </a:r>
                <a14:m>
                  <m:oMath xmlns:m="http://schemas.openxmlformats.org/officeDocument/2006/math">
                    <m:r>
                      <m:rPr>
                        <m:sty m:val="p"/>
                      </m:rPr>
                      <a:rPr lang="en-US" altLang="ja-JP" smtClean="0">
                        <a:latin typeface="Cambria Math" panose="02040503050406030204" pitchFamily="18" charset="0"/>
                      </a:rPr>
                      <m:t>var</m:t>
                    </m:r>
                    <m:d>
                      <m:dPr>
                        <m:ctrlPr>
                          <a:rPr lang="en-US" altLang="ja-JP" i="1">
                            <a:latin typeface="Cambria Math" panose="02040503050406030204" pitchFamily="18" charset="0"/>
                          </a:rPr>
                        </m:ctrlPr>
                      </m:dPr>
                      <m:e>
                        <m:sSub>
                          <m:sSubPr>
                            <m:ctrlPr>
                              <a:rPr lang="en-US" altLang="ja-JP" i="1">
                                <a:latin typeface="Cambria Math" panose="02040503050406030204" pitchFamily="18" charset="0"/>
                              </a:rPr>
                            </m:ctrlPr>
                          </m:sSubPr>
                          <m:e>
                            <m:r>
                              <a:rPr lang="en-US" altLang="ja-JP" i="1">
                                <a:latin typeface="Cambria Math" panose="02040503050406030204" pitchFamily="18" charset="0"/>
                              </a:rPr>
                              <m:t>𝑢</m:t>
                            </m:r>
                          </m:e>
                          <m:sub>
                            <m:r>
                              <a:rPr lang="en-US" altLang="ja-JP" i="1">
                                <a:latin typeface="Cambria Math" panose="02040503050406030204" pitchFamily="18" charset="0"/>
                              </a:rPr>
                              <m:t>𝑖</m:t>
                            </m:r>
                          </m:sub>
                        </m:sSub>
                      </m:e>
                    </m:d>
                    <m:r>
                      <a:rPr lang="en-US" altLang="ja-JP" i="1">
                        <a:latin typeface="Cambria Math" panose="02040503050406030204" pitchFamily="18" charset="0"/>
                      </a:rPr>
                      <m:t>=</m:t>
                    </m:r>
                    <m:sSubSup>
                      <m:sSubSupPr>
                        <m:ctrlPr>
                          <a:rPr lang="en-US" altLang="ja-JP" i="1" smtClean="0">
                            <a:latin typeface="Cambria Math" panose="02040503050406030204" pitchFamily="18" charset="0"/>
                          </a:rPr>
                        </m:ctrlPr>
                      </m:sSubSupPr>
                      <m:e>
                        <m:r>
                          <a:rPr lang="ja-JP" altLang="en-US" i="1" smtClean="0">
                            <a:latin typeface="Cambria Math" panose="02040503050406030204" pitchFamily="18" charset="0"/>
                          </a:rPr>
                          <m:t>𝜎</m:t>
                        </m:r>
                      </m:e>
                      <m:sub>
                        <m:r>
                          <a:rPr lang="en-US" altLang="ja-JP" b="0" i="1" smtClean="0">
                            <a:latin typeface="Cambria Math" panose="02040503050406030204" pitchFamily="18" charset="0"/>
                          </a:rPr>
                          <m:t>𝑖</m:t>
                        </m:r>
                      </m:sub>
                      <m:sup>
                        <m:r>
                          <a:rPr lang="en-US" altLang="ja-JP" b="0" i="1" smtClean="0">
                            <a:latin typeface="Cambria Math" panose="02040503050406030204" pitchFamily="18" charset="0"/>
                          </a:rPr>
                          <m:t>2</m:t>
                        </m:r>
                      </m:sup>
                    </m:sSubSup>
                  </m:oMath>
                </a14:m>
                <a:endParaRPr lang="en-US" altLang="ja-JP" dirty="0">
                  <a:latin typeface="Cambria Math" panose="02040503050406030204" pitchFamily="18" charset="0"/>
                </a:endParaRPr>
              </a:p>
              <a:p>
                <a:pPr marL="0" indent="0">
                  <a:lnSpc>
                    <a:spcPct val="100000"/>
                  </a:lnSpc>
                  <a:buNone/>
                </a:pPr>
                <a14:m>
                  <m:oMath xmlns:m="http://schemas.openxmlformats.org/officeDocument/2006/math">
                    <m:r>
                      <a:rPr lang="en-US" altLang="ja-JP" sz="2000" i="1">
                        <a:latin typeface="Cambria Math" panose="02040503050406030204" pitchFamily="18" charset="0"/>
                      </a:rPr>
                      <m:t>𝑏</m:t>
                    </m:r>
                    <m:r>
                      <a:rPr lang="en-US" altLang="ja-JP" sz="2000" i="1">
                        <a:latin typeface="Cambria Math"/>
                      </a:rPr>
                      <m:t>=</m:t>
                    </m:r>
                    <m:r>
                      <a:rPr lang="ja-JP" altLang="en-US" sz="2000" i="1">
                        <a:latin typeface="Cambria Math"/>
                      </a:rPr>
                      <m:t>𝛽</m:t>
                    </m:r>
                    <m:r>
                      <a:rPr lang="en-US" altLang="ja-JP" sz="2000" i="1">
                        <a:latin typeface="Cambria Math"/>
                      </a:rPr>
                      <m:t>+</m:t>
                    </m:r>
                    <m:f>
                      <m:fPr>
                        <m:ctrlPr>
                          <a:rPr lang="en-US" altLang="ja-JP" sz="2000" i="1">
                            <a:latin typeface="Cambria Math" panose="02040503050406030204" pitchFamily="18" charset="0"/>
                          </a:rPr>
                        </m:ctrlPr>
                      </m:fPr>
                      <m:num>
                        <m:nary>
                          <m:naryPr>
                            <m:chr m:val="∑"/>
                            <m:limLoc m:val="subSup"/>
                            <m:supHide m:val="on"/>
                            <m:ctrlPr>
                              <a:rPr lang="en-US" altLang="ja-JP" sz="2000" i="1">
                                <a:latin typeface="Cambria Math" panose="02040503050406030204" pitchFamily="18" charset="0"/>
                              </a:rPr>
                            </m:ctrlPr>
                          </m:naryPr>
                          <m:sub>
                            <m:r>
                              <m:rPr>
                                <m:brk m:alnAt="9"/>
                              </m:rPr>
                              <a:rPr lang="en-US" altLang="ja-JP" sz="2000" i="1">
                                <a:latin typeface="Cambria Math"/>
                              </a:rPr>
                              <m:t>𝑖</m:t>
                            </m:r>
                          </m:sub>
                          <m:sup/>
                          <m:e>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en-US" altLang="ja-JP" sz="2000" i="1">
                                        <a:latin typeface="Cambria Math"/>
                                      </a:rPr>
                                      <m:t>𝑥</m:t>
                                    </m:r>
                                  </m:e>
                                  <m:sub>
                                    <m:r>
                                      <a:rPr lang="en-US" altLang="ja-JP" sz="2000" i="1">
                                        <a:latin typeface="Cambria Math"/>
                                      </a:rPr>
                                      <m:t>𝑖</m:t>
                                    </m:r>
                                  </m:sub>
                                </m:sSub>
                                <m:r>
                                  <a:rPr lang="en-US" altLang="ja-JP" sz="2000" i="1">
                                    <a:latin typeface="Cambria Math"/>
                                  </a:rPr>
                                  <m:t>−</m:t>
                                </m:r>
                                <m:acc>
                                  <m:accPr>
                                    <m:chr m:val="̅"/>
                                    <m:ctrlPr>
                                      <a:rPr lang="en-US" altLang="ja-JP" sz="2000" i="1">
                                        <a:latin typeface="Cambria Math" panose="02040503050406030204" pitchFamily="18" charset="0"/>
                                      </a:rPr>
                                    </m:ctrlPr>
                                  </m:accPr>
                                  <m:e>
                                    <m:r>
                                      <a:rPr lang="en-US" altLang="ja-JP" sz="2000" i="1">
                                        <a:latin typeface="Cambria Math"/>
                                      </a:rPr>
                                      <m:t>𝑥</m:t>
                                    </m:r>
                                  </m:e>
                                </m:acc>
                              </m:e>
                            </m:d>
                            <m:sSub>
                              <m:sSubPr>
                                <m:ctrlPr>
                                  <a:rPr lang="en-US" altLang="ja-JP" sz="2000" i="1">
                                    <a:latin typeface="Cambria Math" panose="02040503050406030204" pitchFamily="18" charset="0"/>
                                  </a:rPr>
                                </m:ctrlPr>
                              </m:sSubPr>
                              <m:e>
                                <m:r>
                                  <a:rPr lang="en-US" altLang="ja-JP" sz="2000" i="1">
                                    <a:latin typeface="Cambria Math"/>
                                  </a:rPr>
                                  <m:t>𝑢</m:t>
                                </m:r>
                              </m:e>
                              <m:sub>
                                <m:r>
                                  <a:rPr lang="en-US" altLang="ja-JP" sz="2000" i="1">
                                    <a:latin typeface="Cambria Math"/>
                                  </a:rPr>
                                  <m:t>𝑖</m:t>
                                </m:r>
                              </m:sub>
                            </m:sSub>
                          </m:e>
                        </m:nary>
                      </m:num>
                      <m:den>
                        <m:sSub>
                          <m:sSubPr>
                            <m:ctrlPr>
                              <a:rPr lang="en-US" altLang="ja-JP" sz="2000" i="1">
                                <a:latin typeface="Cambria Math" panose="02040503050406030204" pitchFamily="18" charset="0"/>
                              </a:rPr>
                            </m:ctrlPr>
                          </m:sSubPr>
                          <m:e>
                            <m:r>
                              <a:rPr lang="en-US" altLang="ja-JP" sz="2000" i="1">
                                <a:latin typeface="Cambria Math"/>
                              </a:rPr>
                              <m:t>𝑆</m:t>
                            </m:r>
                          </m:e>
                          <m:sub>
                            <m:r>
                              <a:rPr lang="en-US" altLang="ja-JP" sz="2000" i="1">
                                <a:latin typeface="Cambria Math"/>
                              </a:rPr>
                              <m:t>𝑥𝑥</m:t>
                            </m:r>
                          </m:sub>
                        </m:sSub>
                      </m:den>
                    </m:f>
                  </m:oMath>
                </a14:m>
                <a:r>
                  <a:rPr kumimoji="1" lang="ja-JP" altLang="en-US" dirty="0"/>
                  <a:t>　の期待値と分散を求めると</a:t>
                </a:r>
                <a:endParaRPr kumimoji="1" lang="en-US" altLang="ja-JP" dirty="0"/>
              </a:p>
              <a:p>
                <a:pPr marL="342900" lvl="1" indent="0">
                  <a:lnSpc>
                    <a:spcPct val="100000"/>
                  </a:lnSpc>
                  <a:buNone/>
                </a:pPr>
                <a:r>
                  <a:rPr kumimoji="1" lang="ja-JP" altLang="en-US" dirty="0"/>
                  <a:t>ただし，次の性質は成り立つとする</a:t>
                </a:r>
                <a:endParaRPr kumimoji="1" lang="en-US" altLang="ja-JP" dirty="0"/>
              </a:p>
              <a:p>
                <a:pPr lvl="1">
                  <a:lnSpc>
                    <a:spcPct val="100000"/>
                  </a:lnSpc>
                </a:pPr>
                <a:r>
                  <a:rPr kumimoji="1" lang="en-US" altLang="ja-JP" dirty="0"/>
                  <a:t>x</a:t>
                </a:r>
                <a:r>
                  <a:rPr kumimoji="1" lang="ja-JP" altLang="en-US" dirty="0"/>
                  <a:t>と誤差項の独立性</a:t>
                </a:r>
                <a:endParaRPr kumimoji="1" lang="en-US" altLang="ja-JP" dirty="0"/>
              </a:p>
              <a:p>
                <a:pPr lvl="1">
                  <a:lnSpc>
                    <a:spcPct val="100000"/>
                  </a:lnSpc>
                </a:pPr>
                <a:r>
                  <a:rPr kumimoji="1" lang="ja-JP" altLang="en-US" dirty="0"/>
                  <a:t>誤差項に系列相関は無い</a:t>
                </a:r>
                <a:endParaRPr kumimoji="1" lang="en-US" altLang="ja-JP" dirty="0"/>
              </a:p>
              <a:p>
                <a:pPr marL="0" indent="0">
                  <a:lnSpc>
                    <a:spcPct val="100000"/>
                  </a:lnSpc>
                  <a:buNone/>
                </a:pPr>
                <a14:m>
                  <m:oMathPara xmlns:m="http://schemas.openxmlformats.org/officeDocument/2006/math">
                    <m:oMathParaPr>
                      <m:jc m:val="centerGroup"/>
                    </m:oMathParaPr>
                    <m:oMath xmlns:m="http://schemas.openxmlformats.org/officeDocument/2006/math">
                      <m:r>
                        <m:rPr>
                          <m:sty m:val="p"/>
                        </m:rPr>
                        <a:rPr kumimoji="1" lang="en-US" altLang="ja-JP" b="0" i="0" smtClean="0">
                          <a:latin typeface="Cambria Math" panose="02040503050406030204" pitchFamily="18" charset="0"/>
                        </a:rPr>
                        <m:t>E</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𝑏</m:t>
                          </m:r>
                        </m:e>
                      </m:d>
                      <m:r>
                        <a:rPr kumimoji="1" lang="en-US" altLang="ja-JP" b="0" i="1" smtClean="0">
                          <a:latin typeface="Cambria Math" panose="02040503050406030204" pitchFamily="18" charset="0"/>
                        </a:rPr>
                        <m:t>=</m:t>
                      </m:r>
                      <m:r>
                        <a:rPr kumimoji="1" lang="ja-JP" altLang="en-US" b="0" i="1" smtClean="0">
                          <a:latin typeface="Cambria Math" panose="02040503050406030204" pitchFamily="18" charset="0"/>
                        </a:rPr>
                        <m:t>𝛽</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nary>
                            <m:naryPr>
                              <m:chr m:val="∑"/>
                              <m:limLoc m:val="subSup"/>
                              <m:supHide m:val="on"/>
                              <m:ctrlPr>
                                <a:rPr kumimoji="1" lang="en-US" altLang="ja-JP" b="0" i="1" smtClean="0">
                                  <a:latin typeface="Cambria Math" panose="02040503050406030204" pitchFamily="18" charset="0"/>
                                </a:rPr>
                              </m:ctrlPr>
                            </m:naryPr>
                            <m:sub>
                              <m:r>
                                <m:rPr>
                                  <m:brk m:alnAt="9"/>
                                </m:rPr>
                                <a:rPr kumimoji="1" lang="en-US" altLang="ja-JP" b="0" i="1" smtClean="0">
                                  <a:latin typeface="Cambria Math" panose="02040503050406030204" pitchFamily="18" charset="0"/>
                                </a:rPr>
                                <m:t>𝑖</m:t>
                              </m:r>
                            </m:sub>
                            <m:sup/>
                            <m:e>
                              <m:d>
                                <m:dPr>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𝑥</m:t>
                                      </m:r>
                                    </m:e>
                                    <m:sub>
                                      <m:r>
                                        <a:rPr kumimoji="1" lang="en-US" altLang="ja-JP" b="0" i="1" smtClean="0">
                                          <a:latin typeface="Cambria Math" panose="02040503050406030204" pitchFamily="18" charset="0"/>
                                        </a:rPr>
                                        <m:t>𝑖</m:t>
                                      </m:r>
                                    </m:sub>
                                  </m:sSub>
                                  <m:r>
                                    <a:rPr kumimoji="1" lang="en-US" altLang="ja-JP" b="0" i="1" smtClean="0">
                                      <a:latin typeface="Cambria Math" panose="02040503050406030204" pitchFamily="18" charset="0"/>
                                    </a:rPr>
                                    <m:t>−</m:t>
                                  </m:r>
                                  <m:acc>
                                    <m:accPr>
                                      <m:chr m:val="̅"/>
                                      <m:ctrlPr>
                                        <a:rPr kumimoji="1" lang="en-US" altLang="ja-JP" b="0" i="1" smtClean="0">
                                          <a:latin typeface="Cambria Math" panose="02040503050406030204" pitchFamily="18" charset="0"/>
                                        </a:rPr>
                                      </m:ctrlPr>
                                    </m:accPr>
                                    <m:e>
                                      <m:r>
                                        <a:rPr kumimoji="1" lang="en-US" altLang="ja-JP" b="0" i="1" smtClean="0">
                                          <a:latin typeface="Cambria Math" panose="02040503050406030204" pitchFamily="18" charset="0"/>
                                        </a:rPr>
                                        <m:t>𝑥</m:t>
                                      </m:r>
                                    </m:e>
                                  </m:acc>
                                </m:e>
                              </m:d>
                              <m:r>
                                <m:rPr>
                                  <m:sty m:val="p"/>
                                </m:rPr>
                                <a:rPr kumimoji="1" lang="en-US" altLang="ja-JP" b="0" i="0" smtClean="0">
                                  <a:latin typeface="Cambria Math" panose="02040503050406030204" pitchFamily="18" charset="0"/>
                                </a:rPr>
                                <m:t>E</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𝑢</m:t>
                                  </m:r>
                                </m:e>
                                <m:sub>
                                  <m:r>
                                    <a:rPr kumimoji="1" lang="en-US" altLang="ja-JP" b="0" i="1" smtClean="0">
                                      <a:latin typeface="Cambria Math" panose="02040503050406030204" pitchFamily="18" charset="0"/>
                                    </a:rPr>
                                    <m:t>𝑖</m:t>
                                  </m:r>
                                </m:sub>
                              </m:sSub>
                              <m:r>
                                <a:rPr kumimoji="1" lang="en-US" altLang="ja-JP" b="0" i="1" smtClean="0">
                                  <a:latin typeface="Cambria Math" panose="02040503050406030204" pitchFamily="18" charset="0"/>
                                </a:rPr>
                                <m:t>) </m:t>
                              </m:r>
                            </m:e>
                          </m:nary>
                        </m:num>
                        <m:den>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𝑆</m:t>
                              </m:r>
                            </m:e>
                            <m:sub>
                              <m:r>
                                <a:rPr kumimoji="1" lang="en-US" altLang="ja-JP" b="0" i="1" smtClean="0">
                                  <a:latin typeface="Cambria Math" panose="02040503050406030204" pitchFamily="18" charset="0"/>
                                </a:rPr>
                                <m:t>𝑥𝑥</m:t>
                              </m:r>
                            </m:sub>
                          </m:sSub>
                        </m:den>
                      </m:f>
                      <m:r>
                        <a:rPr kumimoji="1" lang="en-US" altLang="ja-JP" b="0" i="1" smtClean="0">
                          <a:latin typeface="Cambria Math" panose="02040503050406030204" pitchFamily="18" charset="0"/>
                        </a:rPr>
                        <m:t>=</m:t>
                      </m:r>
                      <m:r>
                        <a:rPr kumimoji="1" lang="ja-JP" altLang="en-US" b="0" i="1" smtClean="0">
                          <a:latin typeface="Cambria Math" panose="02040503050406030204" pitchFamily="18" charset="0"/>
                        </a:rPr>
                        <m:t>𝛽</m:t>
                      </m:r>
                    </m:oMath>
                  </m:oMathPara>
                </a14:m>
                <a:endParaRPr kumimoji="1" lang="en-US" altLang="ja-JP" dirty="0"/>
              </a:p>
              <a:p>
                <a:pPr marL="0" indent="0">
                  <a:lnSpc>
                    <a:spcPct val="100000"/>
                  </a:lnSpc>
                  <a:buNone/>
                </a:pPr>
                <a14:m>
                  <m:oMathPara xmlns:m="http://schemas.openxmlformats.org/officeDocument/2006/math">
                    <m:oMathParaPr>
                      <m:jc m:val="centerGroup"/>
                    </m:oMathParaPr>
                    <m:oMath xmlns:m="http://schemas.openxmlformats.org/officeDocument/2006/math">
                      <m:r>
                        <m:rPr>
                          <m:sty m:val="p"/>
                        </m:rPr>
                        <a:rPr kumimoji="1" lang="en-US" altLang="ja-JP" b="0" i="0" smtClean="0">
                          <a:latin typeface="Cambria Math" panose="02040503050406030204" pitchFamily="18" charset="0"/>
                        </a:rPr>
                        <m:t>var</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𝑏</m:t>
                          </m:r>
                        </m:e>
                      </m:d>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𝐸</m:t>
                      </m:r>
                      <m:d>
                        <m:dPr>
                          <m:begChr m:val="["/>
                          <m:endChr m:val="]"/>
                          <m:ctrlPr>
                            <a:rPr kumimoji="1" lang="en-US" altLang="ja-JP" b="0" i="1" smtClean="0">
                              <a:latin typeface="Cambria Math" panose="02040503050406030204" pitchFamily="18" charset="0"/>
                            </a:rPr>
                          </m:ctrlPr>
                        </m:dPr>
                        <m:e>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𝑏</m:t>
                              </m:r>
                              <m:r>
                                <a:rPr kumimoji="1" lang="en-US" altLang="ja-JP" b="0" i="1" smtClean="0">
                                  <a:latin typeface="Cambria Math" panose="02040503050406030204" pitchFamily="18" charset="0"/>
                                </a:rPr>
                                <m:t>−</m:t>
                              </m:r>
                              <m:r>
                                <a:rPr kumimoji="1" lang="ja-JP" altLang="en-US" b="0" i="1" smtClean="0">
                                  <a:latin typeface="Cambria Math" panose="02040503050406030204" pitchFamily="18" charset="0"/>
                                </a:rPr>
                                <m:t>𝛽</m:t>
                              </m:r>
                              <m:r>
                                <a:rPr kumimoji="1" lang="en-US" altLang="ja-JP" b="0" i="1" smtClean="0">
                                  <a:latin typeface="Cambria Math" panose="02040503050406030204" pitchFamily="18" charset="0"/>
                                </a:rPr>
                                <m:t>)</m:t>
                              </m:r>
                            </m:e>
                            <m:sup>
                              <m:r>
                                <a:rPr kumimoji="1" lang="en-US" altLang="ja-JP" b="0" i="1" smtClean="0">
                                  <a:latin typeface="Cambria Math" panose="02040503050406030204" pitchFamily="18" charset="0"/>
                                </a:rPr>
                                <m:t>2</m:t>
                              </m:r>
                            </m:sup>
                          </m:sSup>
                        </m:e>
                      </m:d>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sSup>
                            <m:sSupPr>
                              <m:ctrlPr>
                                <a:rPr kumimoji="1" lang="en-US" altLang="ja-JP" b="0" i="1" smtClean="0">
                                  <a:latin typeface="Cambria Math" panose="02040503050406030204" pitchFamily="18" charset="0"/>
                                </a:rPr>
                              </m:ctrlPr>
                            </m:sSup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𝑆</m:t>
                                  </m:r>
                                </m:e>
                                <m:sub>
                                  <m:r>
                                    <a:rPr kumimoji="1" lang="en-US" altLang="ja-JP" b="0" i="1" smtClean="0">
                                      <a:latin typeface="Cambria Math" panose="02040503050406030204" pitchFamily="18" charset="0"/>
                                    </a:rPr>
                                    <m:t>𝑥𝑥</m:t>
                                  </m:r>
                                </m:sub>
                              </m:sSub>
                            </m:e>
                            <m:sup>
                              <m:r>
                                <a:rPr kumimoji="1" lang="en-US" altLang="ja-JP" b="0" i="1" smtClean="0">
                                  <a:latin typeface="Cambria Math" panose="02040503050406030204" pitchFamily="18" charset="0"/>
                                </a:rPr>
                                <m:t>2</m:t>
                              </m:r>
                            </m:sup>
                          </m:sSup>
                        </m:den>
                      </m:f>
                      <m:nary>
                        <m:naryPr>
                          <m:chr m:val="∑"/>
                          <m:limLoc m:val="subSup"/>
                          <m:supHide m:val="on"/>
                          <m:ctrlPr>
                            <a:rPr kumimoji="1" lang="en-US" altLang="ja-JP" b="0" i="1" smtClean="0">
                              <a:latin typeface="Cambria Math" panose="02040503050406030204" pitchFamily="18" charset="0"/>
                            </a:rPr>
                          </m:ctrlPr>
                        </m:naryPr>
                        <m:sub>
                          <m:r>
                            <m:rPr>
                              <m:brk m:alnAt="9"/>
                            </m:rPr>
                            <a:rPr kumimoji="1" lang="en-US" altLang="ja-JP" b="0" i="1" smtClean="0">
                              <a:latin typeface="Cambria Math" panose="02040503050406030204" pitchFamily="18" charset="0"/>
                            </a:rPr>
                            <m:t>𝑖</m:t>
                          </m:r>
                        </m:sub>
                        <m:sup/>
                        <m:e>
                          <m:sSup>
                            <m:sSupPr>
                              <m:ctrlPr>
                                <a:rPr kumimoji="1" lang="en-US" altLang="ja-JP" b="0" i="1" smtClean="0">
                                  <a:latin typeface="Cambria Math" panose="02040503050406030204" pitchFamily="18" charset="0"/>
                                </a:rPr>
                              </m:ctrlPr>
                            </m:sSupPr>
                            <m:e>
                              <m:d>
                                <m:dPr>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𝑥</m:t>
                                      </m:r>
                                    </m:e>
                                    <m:sub>
                                      <m:r>
                                        <a:rPr kumimoji="1" lang="en-US" altLang="ja-JP" b="0" i="1" smtClean="0">
                                          <a:latin typeface="Cambria Math" panose="02040503050406030204" pitchFamily="18" charset="0"/>
                                        </a:rPr>
                                        <m:t>𝑖</m:t>
                                      </m:r>
                                    </m:sub>
                                  </m:sSub>
                                  <m:r>
                                    <a:rPr kumimoji="1" lang="en-US" altLang="ja-JP" b="0" i="1" smtClean="0">
                                      <a:latin typeface="Cambria Math" panose="02040503050406030204" pitchFamily="18" charset="0"/>
                                    </a:rPr>
                                    <m:t>−</m:t>
                                  </m:r>
                                  <m:acc>
                                    <m:accPr>
                                      <m:chr m:val="̅"/>
                                      <m:ctrlPr>
                                        <a:rPr kumimoji="1" lang="en-US" altLang="ja-JP" b="0" i="1" smtClean="0">
                                          <a:latin typeface="Cambria Math" panose="02040503050406030204" pitchFamily="18" charset="0"/>
                                        </a:rPr>
                                      </m:ctrlPr>
                                    </m:accPr>
                                    <m:e>
                                      <m:r>
                                        <a:rPr kumimoji="1" lang="en-US" altLang="ja-JP" b="0" i="1" smtClean="0">
                                          <a:latin typeface="Cambria Math" panose="02040503050406030204" pitchFamily="18" charset="0"/>
                                        </a:rPr>
                                        <m:t>𝑥</m:t>
                                      </m:r>
                                    </m:e>
                                  </m:acc>
                                </m:e>
                              </m:d>
                            </m:e>
                            <m:sup>
                              <m:r>
                                <a:rPr kumimoji="1" lang="en-US" altLang="ja-JP" b="0" i="1" smtClean="0">
                                  <a:latin typeface="Cambria Math" panose="02040503050406030204" pitchFamily="18" charset="0"/>
                                </a:rPr>
                                <m:t>2</m:t>
                              </m:r>
                            </m:sup>
                          </m:sSup>
                          <m:sSup>
                            <m:sSupPr>
                              <m:ctrlPr>
                                <a:rPr kumimoji="1" lang="en-US" altLang="ja-JP" b="0" i="1" smtClean="0">
                                  <a:latin typeface="Cambria Math" panose="02040503050406030204" pitchFamily="18" charset="0"/>
                                </a:rPr>
                              </m:ctrlPr>
                            </m:sSupPr>
                            <m:e>
                              <m:sSub>
                                <m:sSubPr>
                                  <m:ctrlPr>
                                    <a:rPr kumimoji="1" lang="en-US" altLang="ja-JP" b="0" i="1" smtClean="0">
                                      <a:latin typeface="Cambria Math" panose="02040503050406030204" pitchFamily="18" charset="0"/>
                                    </a:rPr>
                                  </m:ctrlPr>
                                </m:sSubPr>
                                <m:e>
                                  <m:r>
                                    <a:rPr kumimoji="1" lang="ja-JP" altLang="en-US" b="0" i="1" smtClean="0">
                                      <a:latin typeface="Cambria Math" panose="02040503050406030204" pitchFamily="18" charset="0"/>
                                    </a:rPr>
                                    <m:t>𝜎</m:t>
                                  </m:r>
                                </m:e>
                                <m:sub>
                                  <m:r>
                                    <a:rPr kumimoji="1" lang="en-US" altLang="ja-JP" b="0" i="1" smtClean="0">
                                      <a:latin typeface="Cambria Math" panose="02040503050406030204" pitchFamily="18" charset="0"/>
                                    </a:rPr>
                                    <m:t>𝑖</m:t>
                                  </m:r>
                                </m:sub>
                              </m:sSub>
                            </m:e>
                            <m:sup>
                              <m:r>
                                <a:rPr kumimoji="1" lang="en-US" altLang="ja-JP" b="0" i="1" smtClean="0">
                                  <a:latin typeface="Cambria Math" panose="02040503050406030204" pitchFamily="18" charset="0"/>
                                </a:rPr>
                                <m:t>2</m:t>
                              </m:r>
                            </m:sup>
                          </m:sSup>
                        </m:e>
                      </m:nary>
                      <m:r>
                        <a:rPr kumimoji="1" lang="en-US" altLang="ja-JP" b="0" i="1" smtClean="0">
                          <a:latin typeface="Cambria Math" panose="02040503050406030204" pitchFamily="18" charset="0"/>
                        </a:rPr>
                        <m:t> </m:t>
                      </m:r>
                    </m:oMath>
                  </m:oMathPara>
                </a14:m>
                <a:endParaRPr kumimoji="1" lang="en-US" altLang="ja-JP" dirty="0"/>
              </a:p>
              <a:p>
                <a:pPr marL="0" indent="0">
                  <a:lnSpc>
                    <a:spcPct val="100000"/>
                  </a:lnSpc>
                  <a:buNone/>
                </a:pPr>
                <a:r>
                  <a:rPr lang="ja-JP" altLang="en-US" dirty="0"/>
                  <a:t>となり，推定量の不偏性</a:t>
                </a:r>
                <a:r>
                  <a:rPr lang="en-US" altLang="ja-JP" dirty="0"/>
                  <a:t>(</a:t>
                </a:r>
                <a:r>
                  <a:rPr lang="ja-JP" altLang="en-US" dirty="0"/>
                  <a:t>期待値が真の値に一致すること）は成り立つが，分散については，</a:t>
                </a:r>
                <a14:m>
                  <m:oMath xmlns:m="http://schemas.openxmlformats.org/officeDocument/2006/math">
                    <m:r>
                      <m:rPr>
                        <m:sty m:val="p"/>
                      </m:rPr>
                      <a:rPr lang="en-US" altLang="ja-JP" b="0" i="0" smtClean="0">
                        <a:latin typeface="Cambria Math" panose="02040503050406030204" pitchFamily="18" charset="0"/>
                      </a:rPr>
                      <m:t>var</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𝑏</m:t>
                        </m:r>
                      </m:e>
                    </m:d>
                    <m:r>
                      <a:rPr lang="en-US" altLang="ja-JP" b="0" i="1" smtClean="0">
                        <a:latin typeface="Cambria Math" panose="02040503050406030204" pitchFamily="18" charset="0"/>
                      </a:rPr>
                      <m:t>=</m:t>
                    </m:r>
                    <m:f>
                      <m:fPr>
                        <m:type m:val="lin"/>
                        <m:ctrlPr>
                          <a:rPr lang="en-US" altLang="ja-JP" b="0" i="1" smtClean="0">
                            <a:latin typeface="Cambria Math" panose="02040503050406030204" pitchFamily="18" charset="0"/>
                          </a:rPr>
                        </m:ctrlPr>
                      </m:fPr>
                      <m:num>
                        <m:sSup>
                          <m:sSupPr>
                            <m:ctrlPr>
                              <a:rPr lang="en-US" altLang="ja-JP" b="0" i="1" smtClean="0">
                                <a:latin typeface="Cambria Math" panose="02040503050406030204" pitchFamily="18" charset="0"/>
                              </a:rPr>
                            </m:ctrlPr>
                          </m:sSupPr>
                          <m:e>
                            <m:r>
                              <a:rPr lang="ja-JP" altLang="en-US" b="0" i="1" smtClean="0">
                                <a:latin typeface="Cambria Math" panose="02040503050406030204" pitchFamily="18" charset="0"/>
                              </a:rPr>
                              <m:t>𝜎</m:t>
                            </m:r>
                          </m:e>
                          <m:sup>
                            <m:r>
                              <a:rPr lang="en-US" altLang="ja-JP" b="0" i="1" smtClean="0">
                                <a:latin typeface="Cambria Math" panose="02040503050406030204" pitchFamily="18" charset="0"/>
                              </a:rPr>
                              <m:t>2</m:t>
                            </m:r>
                          </m:sup>
                        </m:sSup>
                      </m:num>
                      <m:den>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𝑆</m:t>
                            </m:r>
                          </m:e>
                          <m:sub>
                            <m:r>
                              <a:rPr lang="en-US" altLang="ja-JP" b="0" i="1" smtClean="0">
                                <a:latin typeface="Cambria Math" panose="02040503050406030204" pitchFamily="18" charset="0"/>
                              </a:rPr>
                              <m:t>𝑥𝑥</m:t>
                            </m:r>
                          </m:sub>
                        </m:sSub>
                      </m:den>
                    </m:f>
                  </m:oMath>
                </a14:m>
                <a:r>
                  <a:rPr lang="ja-JP" altLang="en-US" dirty="0"/>
                  <a:t>は成り立たない</a:t>
                </a:r>
                <a:endParaRPr kumimoji="1" lang="en-US" altLang="ja-JP" dirty="0"/>
              </a:p>
              <a:p>
                <a:pPr>
                  <a:lnSpc>
                    <a:spcPct val="100000"/>
                  </a:lnSpc>
                </a:pPr>
                <a:r>
                  <a:rPr kumimoji="1" lang="en-US" altLang="ja-JP" i="1" dirty="0">
                    <a:latin typeface="Times New Roman" panose="02020603050405020304" pitchFamily="18" charset="0"/>
                    <a:cs typeface="Times New Roman" panose="02020603050405020304" pitchFamily="18" charset="0"/>
                  </a:rPr>
                  <a:t>b</a:t>
                </a:r>
                <a:r>
                  <a:rPr kumimoji="1" lang="ja-JP" altLang="en-US" dirty="0"/>
                  <a:t>の確率分布の想定が異なるので，これまでの</a:t>
                </a:r>
                <a:r>
                  <a:rPr kumimoji="1" lang="en-US" altLang="ja-JP" dirty="0"/>
                  <a:t>t</a:t>
                </a:r>
                <a:r>
                  <a:rPr kumimoji="1" lang="ja-JP" altLang="en-US" dirty="0"/>
                  <a:t>検定，</a:t>
                </a:r>
                <a:r>
                  <a:rPr kumimoji="1" lang="en-US" altLang="ja-JP" dirty="0"/>
                  <a:t>F</a:t>
                </a:r>
                <a:r>
                  <a:rPr kumimoji="1" lang="ja-JP" altLang="en-US" dirty="0"/>
                  <a:t>検定は</a:t>
                </a:r>
                <a:r>
                  <a:rPr lang="ja-JP" altLang="en-US" dirty="0"/>
                  <a:t>正しくない</a:t>
                </a:r>
                <a:endParaRPr kumimoji="1" lang="ja-JP" altLang="en-US" dirty="0"/>
              </a:p>
            </p:txBody>
          </p:sp>
        </mc:Choice>
        <mc:Fallback xmlns="">
          <p:sp>
            <p:nvSpPr>
              <p:cNvPr id="6" name="コンテンツ プレースホルダー 5">
                <a:extLst>
                  <a:ext uri="{FF2B5EF4-FFF2-40B4-BE49-F238E27FC236}">
                    <a16:creationId xmlns:a16="http://schemas.microsoft.com/office/drawing/2014/main" id="{EDE4E249-B8DD-470B-8916-376D7E8407F0}"/>
                  </a:ext>
                </a:extLst>
              </p:cNvPr>
              <p:cNvSpPr>
                <a:spLocks noGrp="1" noRot="1" noChangeAspect="1" noMove="1" noResize="1" noEditPoints="1" noAdjustHandles="1" noChangeArrowheads="1" noChangeShapeType="1" noTextEdit="1"/>
              </p:cNvSpPr>
              <p:nvPr>
                <p:ph idx="1"/>
              </p:nvPr>
            </p:nvSpPr>
            <p:spPr>
              <a:xfrm>
                <a:off x="628650" y="1556792"/>
                <a:ext cx="7975798" cy="4936081"/>
              </a:xfrm>
              <a:blipFill>
                <a:blip r:embed="rId2"/>
                <a:stretch>
                  <a:fillRect l="-917" t="-494" r="-765" b="-61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131598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分散不均一性 </a:t>
            </a:r>
            <a:r>
              <a:rPr kumimoji="1" lang="en-US" altLang="ja-JP" dirty="0"/>
              <a:t>(3)</a:t>
            </a:r>
            <a:endParaRPr kumimoji="1" lang="ja-JP" altLang="en-US" dirty="0"/>
          </a:p>
        </p:txBody>
      </p:sp>
      <p:sp>
        <p:nvSpPr>
          <p:cNvPr id="3" name="テキスト プレースホルダー 2"/>
          <p:cNvSpPr>
            <a:spLocks noGrp="1"/>
          </p:cNvSpPr>
          <p:nvPr>
            <p:ph type="body" sz="half" idx="1"/>
          </p:nvPr>
        </p:nvSpPr>
        <p:spPr>
          <a:xfrm>
            <a:off x="730068" y="1556792"/>
            <a:ext cx="7931224" cy="4824536"/>
          </a:xfrm>
        </p:spPr>
        <p:txBody>
          <a:bodyPr>
            <a:normAutofit/>
          </a:bodyPr>
          <a:lstStyle/>
          <a:p>
            <a:r>
              <a:rPr lang="ja-JP" altLang="en-US" sz="2800" dirty="0"/>
              <a:t>分散不均一性の例</a:t>
            </a:r>
            <a:endParaRPr lang="en-US" altLang="ja-JP" sz="2800" dirty="0"/>
          </a:p>
          <a:p>
            <a:pPr lvl="1"/>
            <a:r>
              <a:rPr lang="ja-JP" altLang="en-US" sz="2400" dirty="0"/>
              <a:t>誤差項の分散がある変数の関数になっている</a:t>
            </a:r>
            <a:endParaRPr lang="en-US" altLang="ja-JP" sz="2400" dirty="0"/>
          </a:p>
          <a:p>
            <a:pPr lvl="2"/>
            <a:r>
              <a:rPr lang="ja-JP" altLang="en-US" sz="2000" dirty="0"/>
              <a:t>例）賃金方程式で，高学歴者ほど賃金のバラつきが大きい</a:t>
            </a:r>
            <a:endParaRPr lang="en-US" altLang="ja-JP" sz="2000" dirty="0"/>
          </a:p>
          <a:p>
            <a:r>
              <a:rPr lang="en-US" altLang="ja-JP" sz="2700" dirty="0">
                <a:sym typeface="Wingdings" panose="05000000000000000000" pitchFamily="2" charset="2"/>
              </a:rPr>
              <a:t> </a:t>
            </a:r>
            <a:r>
              <a:rPr lang="ja-JP" altLang="en-US" sz="2700" dirty="0">
                <a:sym typeface="Wingdings" panose="05000000000000000000" pitchFamily="2" charset="2"/>
              </a:rPr>
              <a:t>分散不均一性の検出</a:t>
            </a:r>
            <a:endParaRPr lang="en-US" altLang="ja-JP" sz="2700" dirty="0">
              <a:sym typeface="Wingdings" panose="05000000000000000000" pitchFamily="2" charset="2"/>
            </a:endParaRPr>
          </a:p>
          <a:p>
            <a:pPr lvl="1"/>
            <a:r>
              <a:rPr lang="ja-JP" altLang="en-US" sz="2400" dirty="0">
                <a:sym typeface="Wingdings" panose="05000000000000000000" pitchFamily="2" charset="2"/>
              </a:rPr>
              <a:t>説明変数と残差の散布図でチェックする</a:t>
            </a:r>
            <a:endParaRPr lang="en-US" altLang="ja-JP" sz="2400" dirty="0">
              <a:sym typeface="Wingdings" panose="05000000000000000000" pitchFamily="2" charset="2"/>
            </a:endParaRPr>
          </a:p>
          <a:p>
            <a:pPr lvl="1"/>
            <a:r>
              <a:rPr lang="ja-JP" altLang="en-US" sz="2400" dirty="0"/>
              <a:t>被説明変数の推定値</a:t>
            </a:r>
            <a:r>
              <a:rPr lang="en-US" altLang="ja-JP" sz="2400" dirty="0"/>
              <a:t>(=</a:t>
            </a:r>
            <a:r>
              <a:rPr lang="ja-JP" altLang="en-US" sz="2400" dirty="0"/>
              <a:t>説明変数の</a:t>
            </a:r>
            <a:r>
              <a:rPr lang="en-US" altLang="ja-JP" sz="2400" dirty="0"/>
              <a:t>1</a:t>
            </a:r>
            <a:r>
              <a:rPr lang="ja-JP" altLang="en-US" sz="2400" dirty="0"/>
              <a:t>次関数）と残差の散布図でチェックする</a:t>
            </a:r>
            <a:endParaRPr lang="en-US" altLang="ja-JP" sz="2400" dirty="0"/>
          </a:p>
          <a:p>
            <a:pPr lvl="1"/>
            <a:r>
              <a:rPr lang="ja-JP" altLang="en-US" sz="2400" dirty="0"/>
              <a:t>分散不均一性のテスト</a:t>
            </a:r>
            <a:endParaRPr lang="en-US" altLang="ja-JP" sz="2400" dirty="0"/>
          </a:p>
          <a:p>
            <a:pPr lvl="2"/>
            <a:r>
              <a:rPr lang="en-US" altLang="ja-JP" sz="2100" dirty="0"/>
              <a:t>Breusch</a:t>
            </a:r>
            <a:r>
              <a:rPr lang="ja-JP" altLang="en-US" sz="2100" dirty="0"/>
              <a:t> </a:t>
            </a:r>
            <a:r>
              <a:rPr lang="en-US" altLang="ja-JP" sz="2100" dirty="0"/>
              <a:t>and</a:t>
            </a:r>
            <a:r>
              <a:rPr lang="ja-JP" altLang="en-US" sz="2100" dirty="0"/>
              <a:t> </a:t>
            </a:r>
            <a:r>
              <a:rPr lang="en-US" altLang="ja-JP" sz="2100" dirty="0"/>
              <a:t>Pagan</a:t>
            </a:r>
            <a:r>
              <a:rPr lang="ja-JP" altLang="en-US" sz="2100" dirty="0"/>
              <a:t> のテスト</a:t>
            </a:r>
            <a:endParaRPr lang="en-US" altLang="ja-JP" sz="2100" dirty="0"/>
          </a:p>
          <a:p>
            <a:pPr lvl="2"/>
            <a:r>
              <a:rPr lang="en-US" altLang="ja-JP" sz="2100" dirty="0"/>
              <a:t>White</a:t>
            </a:r>
            <a:r>
              <a:rPr lang="ja-JP" altLang="en-US" sz="2100" dirty="0"/>
              <a:t>のテスト</a:t>
            </a:r>
            <a:endParaRPr lang="en-US" altLang="ja-JP" sz="2100" dirty="0"/>
          </a:p>
        </p:txBody>
      </p:sp>
    </p:spTree>
    <p:extLst>
      <p:ext uri="{BB962C8B-B14F-4D97-AF65-F5344CB8AC3E}">
        <p14:creationId xmlns:p14="http://schemas.microsoft.com/office/powerpoint/2010/main" val="571778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dirty="0"/>
              <a:t>分散不均一性の検出</a:t>
            </a:r>
          </a:p>
        </p:txBody>
      </p:sp>
      <p:sp>
        <p:nvSpPr>
          <p:cNvPr id="7171" name="Rectangle 3"/>
          <p:cNvSpPr>
            <a:spLocks noGrp="1" noChangeArrowheads="1"/>
          </p:cNvSpPr>
          <p:nvPr>
            <p:ph idx="1"/>
          </p:nvPr>
        </p:nvSpPr>
        <p:spPr>
          <a:xfrm>
            <a:off x="179512" y="1484784"/>
            <a:ext cx="8640960" cy="5008090"/>
          </a:xfrm>
        </p:spPr>
        <p:txBody>
          <a:bodyPr>
            <a:normAutofit fontScale="85000" lnSpcReduction="10000"/>
          </a:bodyPr>
          <a:lstStyle/>
          <a:p>
            <a:pPr>
              <a:lnSpc>
                <a:spcPct val="110000"/>
              </a:lnSpc>
            </a:pPr>
            <a:r>
              <a:rPr lang="ja-JP" altLang="en-US" sz="2800" dirty="0"/>
              <a:t>残差の平方を被説明変数，元の回帰式の説明変数（または</a:t>
            </a:r>
            <a:r>
              <a:rPr lang="en-US" altLang="ja-JP" sz="2800" dirty="0"/>
              <a:t>y</a:t>
            </a:r>
            <a:r>
              <a:rPr lang="ja-JP" altLang="en-US" sz="2800" dirty="0"/>
              <a:t>の予測値）に回帰させ，説明力があるかどうか調べる</a:t>
            </a:r>
            <a:endParaRPr lang="en-US" altLang="ja-JP" sz="2800" dirty="0"/>
          </a:p>
          <a:p>
            <a:pPr lvl="1">
              <a:lnSpc>
                <a:spcPct val="110000"/>
              </a:lnSpc>
            </a:pPr>
            <a:r>
              <a:rPr lang="ja-JP" altLang="en-US" sz="2500" dirty="0"/>
              <a:t>説明変数に説明力は無い</a:t>
            </a:r>
            <a:r>
              <a:rPr lang="en-US" altLang="ja-JP" sz="2500" dirty="0">
                <a:sym typeface="Wingdings" panose="05000000000000000000" pitchFamily="2" charset="2"/>
              </a:rPr>
              <a:t> </a:t>
            </a:r>
            <a:r>
              <a:rPr lang="ja-JP" altLang="en-US" sz="2500" dirty="0">
                <a:sym typeface="Wingdings" panose="05000000000000000000" pitchFamily="2" charset="2"/>
              </a:rPr>
              <a:t>分散不均一性は検出されなかった</a:t>
            </a:r>
            <a:endParaRPr lang="en-US" altLang="ja-JP" sz="2500" dirty="0">
              <a:sym typeface="Wingdings" panose="05000000000000000000" pitchFamily="2" charset="2"/>
            </a:endParaRPr>
          </a:p>
          <a:p>
            <a:pPr lvl="1">
              <a:lnSpc>
                <a:spcPct val="110000"/>
              </a:lnSpc>
            </a:pPr>
            <a:r>
              <a:rPr lang="ja-JP" altLang="en-US" sz="2500" dirty="0">
                <a:sym typeface="Wingdings" panose="05000000000000000000" pitchFamily="2" charset="2"/>
              </a:rPr>
              <a:t>説明変数に説明力がある</a:t>
            </a:r>
            <a:r>
              <a:rPr lang="en-US" altLang="ja-JP" sz="2500" dirty="0">
                <a:sym typeface="Wingdings" panose="05000000000000000000" pitchFamily="2" charset="2"/>
              </a:rPr>
              <a:t> </a:t>
            </a:r>
            <a:r>
              <a:rPr lang="ja-JP" altLang="en-US" sz="2500" dirty="0">
                <a:sym typeface="Wingdings" panose="05000000000000000000" pitchFamily="2" charset="2"/>
              </a:rPr>
              <a:t>分散不均一性が存在</a:t>
            </a:r>
            <a:endParaRPr lang="en-US" altLang="ja-JP" sz="2500" dirty="0"/>
          </a:p>
          <a:p>
            <a:pPr marL="0" indent="0">
              <a:lnSpc>
                <a:spcPct val="110000"/>
              </a:lnSpc>
              <a:buNone/>
            </a:pPr>
            <a:r>
              <a:rPr lang="en-US" altLang="ja-JP" sz="2800" dirty="0"/>
              <a:t>-----------------------</a:t>
            </a:r>
          </a:p>
          <a:p>
            <a:pPr marL="0" indent="0">
              <a:lnSpc>
                <a:spcPct val="110000"/>
              </a:lnSpc>
              <a:buNone/>
            </a:pPr>
            <a:r>
              <a:rPr lang="ja-JP" altLang="en-US" sz="2800" dirty="0"/>
              <a:t>なぜ残差の平方か</a:t>
            </a:r>
            <a:endParaRPr lang="en-US" altLang="ja-JP" sz="2800" dirty="0"/>
          </a:p>
          <a:p>
            <a:pPr marL="0" indent="0">
              <a:lnSpc>
                <a:spcPct val="110000"/>
              </a:lnSpc>
              <a:buNone/>
            </a:pPr>
            <a:r>
              <a:rPr lang="ja-JP" altLang="en-US" sz="2700" dirty="0"/>
              <a:t>最小二乗法</a:t>
            </a:r>
            <a:r>
              <a:rPr lang="en-US" altLang="ja-JP" sz="2700" dirty="0">
                <a:sym typeface="Wingdings" panose="05000000000000000000" pitchFamily="2" charset="2"/>
              </a:rPr>
              <a:t> </a:t>
            </a:r>
            <a:r>
              <a:rPr lang="ja-JP" altLang="en-US" sz="2700" dirty="0"/>
              <a:t>残差と説明変数は直交する（相関がない）</a:t>
            </a:r>
          </a:p>
          <a:p>
            <a:pPr lvl="1">
              <a:lnSpc>
                <a:spcPct val="110000"/>
              </a:lnSpc>
            </a:pPr>
            <a:r>
              <a:rPr lang="ja-JP" altLang="en-US" sz="2300" dirty="0">
                <a:sym typeface="Wingdings" panose="05000000000000000000" pitchFamily="2" charset="2"/>
              </a:rPr>
              <a:t>単回帰，重回帰の理論の解説を参照せよ</a:t>
            </a:r>
            <a:endParaRPr lang="en-US" altLang="ja-JP" sz="2300" dirty="0">
              <a:latin typeface="Times New Roman" pitchFamily="18" charset="0"/>
              <a:cs typeface="Times New Roman" pitchFamily="18" charset="0"/>
            </a:endParaRPr>
          </a:p>
          <a:p>
            <a:pPr marL="0" indent="0">
              <a:lnSpc>
                <a:spcPct val="110000"/>
              </a:lnSpc>
              <a:buNone/>
            </a:pPr>
            <a:r>
              <a:rPr lang="en-US" altLang="ja-JP" sz="2700" dirty="0">
                <a:sym typeface="Wingdings" panose="05000000000000000000" pitchFamily="2" charset="2"/>
              </a:rPr>
              <a:t></a:t>
            </a:r>
            <a:r>
              <a:rPr lang="ja-JP" altLang="en-US" sz="2700" dirty="0"/>
              <a:t>残差を，説明変数（または</a:t>
            </a:r>
            <a:r>
              <a:rPr lang="en-US" altLang="ja-JP" sz="2700" i="1" dirty="0">
                <a:latin typeface="Times New Roman" pitchFamily="18" charset="0"/>
                <a:cs typeface="Times New Roman" pitchFamily="18" charset="0"/>
              </a:rPr>
              <a:t>y</a:t>
            </a:r>
            <a:r>
              <a:rPr lang="ja-JP" altLang="en-US" sz="2700" dirty="0"/>
              <a:t>の予測値）に回帰してもその係数はゼロ</a:t>
            </a:r>
          </a:p>
          <a:p>
            <a:pPr marL="0" indent="0">
              <a:lnSpc>
                <a:spcPct val="110000"/>
              </a:lnSpc>
              <a:buNone/>
            </a:pPr>
            <a:r>
              <a:rPr lang="en-US" altLang="ja-JP" sz="2700" dirty="0">
                <a:sym typeface="Wingdings" panose="05000000000000000000" pitchFamily="2" charset="2"/>
              </a:rPr>
              <a:t></a:t>
            </a:r>
            <a:r>
              <a:rPr lang="ja-JP" altLang="en-US" sz="2700" b="1" dirty="0"/>
              <a:t>残差の平方</a:t>
            </a:r>
            <a:r>
              <a:rPr lang="ja-JP" altLang="en-US" sz="2700" dirty="0"/>
              <a:t>と，説明変数（または</a:t>
            </a:r>
            <a:r>
              <a:rPr lang="en-US" altLang="ja-JP" sz="2700" i="1" dirty="0">
                <a:latin typeface="Times New Roman" pitchFamily="18" charset="0"/>
                <a:cs typeface="Times New Roman" pitchFamily="18" charset="0"/>
              </a:rPr>
              <a:t>y</a:t>
            </a:r>
            <a:r>
              <a:rPr lang="ja-JP" altLang="en-US" sz="2700" dirty="0"/>
              <a:t>の予測値） の間にシステマティックな関係があるかどうかを調べる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a:t>分散不均一性の検出</a:t>
            </a:r>
            <a:r>
              <a:rPr lang="en-US" altLang="ja-JP"/>
              <a:t>(2)</a:t>
            </a:r>
          </a:p>
        </p:txBody>
      </p:sp>
      <mc:AlternateContent xmlns:mc="http://schemas.openxmlformats.org/markup-compatibility/2006" xmlns:a14="http://schemas.microsoft.com/office/drawing/2010/main">
        <mc:Choice Requires="a14">
          <p:sp>
            <p:nvSpPr>
              <p:cNvPr id="8196" name="Object 4"/>
              <p:cNvSpPr txBox="1">
                <a:spLocks noGrp="1"/>
              </p:cNvSpPr>
              <p:nvPr>
                <p:ph sz="half" idx="2"/>
              </p:nvPr>
            </p:nvSpPr>
            <p:spPr bwMode="auto">
              <a:xfrm>
                <a:off x="457200" y="1417638"/>
                <a:ext cx="8229600" cy="5165724"/>
              </a:xfrm>
              <a:prstGeom prst="rect">
                <a:avLst/>
              </a:prstGeom>
              <a:noFill/>
              <a:ln>
                <a:noFill/>
              </a:ln>
              <a:effectLst/>
            </p:spPr>
            <p:txBody>
              <a:bodyPr>
                <a:normAutofit/>
              </a:bodyPr>
              <a:lstStyle/>
              <a:p>
                <a:pPr marL="0" indent="0">
                  <a:lnSpc>
                    <a:spcPct val="100000"/>
                  </a:lnSpc>
                  <a:buNone/>
                </a:pPr>
                <a:r>
                  <a:rPr lang="en-US" altLang="ja-JP" sz="2800" dirty="0"/>
                  <a:t>Breusch and Pagan</a:t>
                </a:r>
                <a:r>
                  <a:rPr lang="ja-JP" altLang="en-US" sz="2800" dirty="0"/>
                  <a:t>のテスト</a:t>
                </a:r>
              </a:p>
              <a:p>
                <a:pPr marL="0" indent="0">
                  <a:lnSpc>
                    <a:spcPct val="100000"/>
                  </a:lnSpc>
                  <a:buNone/>
                </a:pPr>
                <a:endParaRPr lang="en-US" altLang="ja-JP" sz="2400" i="0" dirty="0">
                  <a:solidFill>
                    <a:srgbClr val="000000"/>
                  </a:solidFill>
                  <a:latin typeface="Cambria Math" panose="02040503050406030204" pitchFamily="18" charset="0"/>
                </a:endParaRPr>
              </a:p>
              <a:p>
                <a:pPr marL="0" indent="0">
                  <a:lnSpc>
                    <a:spcPct val="100000"/>
                  </a:lnSpc>
                  <a:buNone/>
                </a:pPr>
                <a14:m>
                  <m:oMathPara xmlns:m="http://schemas.openxmlformats.org/officeDocument/2006/math">
                    <m:oMathParaPr>
                      <m:jc m:val="left"/>
                    </m:oMathParaPr>
                    <m:oMath xmlns:m="http://schemas.openxmlformats.org/officeDocument/2006/math">
                      <m:r>
                        <m:rPr>
                          <m:nor/>
                        </m:rPr>
                        <a:rPr lang="ja-JP" altLang="en-US" sz="2400" i="0" smtClean="0">
                          <a:solidFill>
                            <a:srgbClr val="000000"/>
                          </a:solidFill>
                          <a:latin typeface="Cambria Math" panose="02040503050406030204" pitchFamily="18" charset="0"/>
                        </a:rPr>
                        <m:t>estimate</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　</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𝑦</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𝛼</m:t>
                      </m:r>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𝛽</m:t>
                          </m:r>
                        </m:e>
                        <m:sub>
                          <m:r>
                            <a:rPr lang="ja-JP" altLang="en-US" sz="2400" i="1">
                              <a:solidFill>
                                <a:srgbClr val="000000"/>
                              </a:solidFill>
                              <a:latin typeface="Cambria Math" panose="02040503050406030204" pitchFamily="18" charset="0"/>
                            </a:rPr>
                            <m:t>1</m:t>
                          </m:r>
                        </m:sub>
                      </m:sSub>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𝛽</m:t>
                          </m:r>
                        </m:e>
                        <m:sub>
                          <m:r>
                            <a:rPr lang="ja-JP" altLang="en-US" sz="2400" i="1">
                              <a:solidFill>
                                <a:srgbClr val="000000"/>
                              </a:solidFill>
                              <a:latin typeface="Cambria Math" panose="02040503050406030204" pitchFamily="18" charset="0"/>
                            </a:rPr>
                            <m:t>2</m:t>
                          </m:r>
                        </m:sub>
                      </m:sSub>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2,</m:t>
                          </m:r>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𝛽</m:t>
                          </m:r>
                        </m:e>
                        <m:sub>
                          <m:r>
                            <a:rPr lang="ja-JP" altLang="en-US" sz="2400" i="1">
                              <a:solidFill>
                                <a:srgbClr val="000000"/>
                              </a:solidFill>
                              <a:latin typeface="Cambria Math" panose="02040503050406030204" pitchFamily="18" charset="0"/>
                            </a:rPr>
                            <m:t>𝑘</m:t>
                          </m:r>
                        </m:sub>
                      </m:sSub>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𝑘</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𝑢</m:t>
                          </m:r>
                        </m:e>
                        <m:sub>
                          <m:r>
                            <a:rPr lang="ja-JP" altLang="en-US" sz="2400" i="1">
                              <a:solidFill>
                                <a:srgbClr val="000000"/>
                              </a:solidFill>
                              <a:latin typeface="Cambria Math" panose="02040503050406030204" pitchFamily="18" charset="0"/>
                            </a:rPr>
                            <m:t>𝑖</m:t>
                          </m:r>
                        </m:sub>
                      </m:sSub>
                    </m:oMath>
                    <m:oMath xmlns:m="http://schemas.openxmlformats.org/officeDocument/2006/math">
                      <m:r>
                        <m:rPr>
                          <m:nor/>
                        </m:rPr>
                        <a:rPr lang="ja-JP" altLang="en-US" sz="2400" i="0">
                          <a:solidFill>
                            <a:srgbClr val="000000"/>
                          </a:solidFill>
                          <a:latin typeface="Cambria Math" panose="02040503050406030204" pitchFamily="18" charset="0"/>
                        </a:rPr>
                        <m:t>save</m:t>
                      </m:r>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　</m:t>
                          </m:r>
                          <m:r>
                            <a:rPr lang="en-US" altLang="ja-JP" sz="2400" b="0" i="1" smtClean="0">
                              <a:solidFill>
                                <a:srgbClr val="000000"/>
                              </a:solidFill>
                              <a:latin typeface="Cambria Math" panose="02040503050406030204" pitchFamily="18" charset="0"/>
                            </a:rPr>
                            <m:t>         </m:t>
                          </m:r>
                          <m:r>
                            <a:rPr lang="ja-JP" altLang="en-US" sz="2400" i="1">
                              <a:solidFill>
                                <a:srgbClr val="000000"/>
                              </a:solidFill>
                              <a:latin typeface="Cambria Math" panose="02040503050406030204" pitchFamily="18" charset="0"/>
                            </a:rPr>
                            <m:t>𝑒</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𝑦</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𝑎</m:t>
                      </m:r>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𝑏</m:t>
                          </m:r>
                        </m:e>
                        <m:sub>
                          <m:r>
                            <a:rPr lang="ja-JP" altLang="en-US" sz="2400" i="1">
                              <a:solidFill>
                                <a:srgbClr val="000000"/>
                              </a:solidFill>
                              <a:latin typeface="Cambria Math" panose="02040503050406030204" pitchFamily="18" charset="0"/>
                            </a:rPr>
                            <m:t>1</m:t>
                          </m:r>
                        </m:sub>
                      </m:sSub>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𝑏</m:t>
                          </m:r>
                        </m:e>
                        <m:sub>
                          <m:r>
                            <a:rPr lang="ja-JP" altLang="en-US" sz="2400" i="1">
                              <a:solidFill>
                                <a:srgbClr val="000000"/>
                              </a:solidFill>
                              <a:latin typeface="Cambria Math" panose="02040503050406030204" pitchFamily="18" charset="0"/>
                            </a:rPr>
                            <m:t>2</m:t>
                          </m:r>
                        </m:sub>
                      </m:sSub>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2,</m:t>
                          </m:r>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𝑏</m:t>
                          </m:r>
                        </m:e>
                        <m:sub>
                          <m:r>
                            <a:rPr lang="ja-JP" altLang="en-US" sz="2400" i="1">
                              <a:solidFill>
                                <a:srgbClr val="000000"/>
                              </a:solidFill>
                              <a:latin typeface="Cambria Math" panose="02040503050406030204" pitchFamily="18" charset="0"/>
                            </a:rPr>
                            <m:t>𝑘</m:t>
                          </m:r>
                        </m:sub>
                      </m:sSub>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𝑘</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𝑖</m:t>
                          </m:r>
                        </m:sub>
                      </m:sSub>
                    </m:oMath>
                    <m:oMath xmlns:m="http://schemas.openxmlformats.org/officeDocument/2006/math">
                      <m:r>
                        <m:rPr>
                          <m:nor/>
                        </m:rPr>
                        <a:rPr lang="ja-JP" altLang="en-US" sz="2400" i="0">
                          <a:solidFill>
                            <a:srgbClr val="000000"/>
                          </a:solidFill>
                          <a:latin typeface="Cambria Math" panose="02040503050406030204" pitchFamily="18" charset="0"/>
                        </a:rPr>
                        <m:t>compu</m:t>
                      </m:r>
                      <m:r>
                        <m:rPr>
                          <m:sty m:val="p"/>
                        </m:rPr>
                        <a:rPr lang="en-US" altLang="ja-JP" sz="2400" i="1">
                          <a:solidFill>
                            <a:srgbClr val="000000"/>
                          </a:solidFill>
                          <a:latin typeface="Cambria Math" panose="02040503050406030204" pitchFamily="18" charset="0"/>
                        </a:rPr>
                        <m:t>t</m:t>
                      </m:r>
                      <m:r>
                        <m:rPr>
                          <m:nor/>
                        </m:rPr>
                        <a:rPr lang="ja-JP" altLang="en-US" sz="2400" i="0">
                          <a:solidFill>
                            <a:srgbClr val="000000"/>
                          </a:solidFill>
                          <a:latin typeface="Cambria Math" panose="02040503050406030204" pitchFamily="18" charset="0"/>
                        </a:rPr>
                        <m:t>e</m:t>
                      </m:r>
                      <m:r>
                        <m:rPr>
                          <m:nor/>
                        </m:rPr>
                        <a:rPr lang="en-US" altLang="ja-JP" sz="2400" b="0" i="0" smtClean="0">
                          <a:solidFill>
                            <a:srgbClr val="000000"/>
                          </a:solidFill>
                          <a:latin typeface="Cambria Math" panose="02040503050406030204" pitchFamily="18" charset="0"/>
                        </a:rPr>
                        <m:t>:      </m:t>
                      </m:r>
                      <m:sSup>
                        <m:sSupPr>
                          <m:ctrlPr>
                            <a:rPr lang="ja-JP" altLang="en-US" sz="2400" i="1">
                              <a:solidFill>
                                <a:srgbClr val="000000"/>
                              </a:solidFill>
                              <a:latin typeface="Cambria Math" panose="02040503050406030204" pitchFamily="18" charset="0"/>
                            </a:rPr>
                          </m:ctrlPr>
                        </m:sSupPr>
                        <m:e>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𝑒</m:t>
                              </m:r>
                            </m:e>
                            <m:sub>
                              <m:r>
                                <a:rPr lang="ja-JP" altLang="en-US" sz="2400" i="1">
                                  <a:solidFill>
                                    <a:srgbClr val="000000"/>
                                  </a:solidFill>
                                  <a:latin typeface="Cambria Math" panose="02040503050406030204" pitchFamily="18" charset="0"/>
                                </a:rPr>
                                <m:t>𝑖</m:t>
                              </m:r>
                            </m:sub>
                          </m:sSub>
                        </m:e>
                        <m:sup>
                          <m:r>
                            <a:rPr lang="ja-JP" altLang="en-US" sz="2400" i="1">
                              <a:solidFill>
                                <a:srgbClr val="000000"/>
                              </a:solidFill>
                              <a:latin typeface="Cambria Math" panose="02040503050406030204" pitchFamily="18" charset="0"/>
                            </a:rPr>
                            <m:t>2</m:t>
                          </m:r>
                        </m:sup>
                      </m:sSup>
                    </m:oMath>
                    <m:oMath xmlns:m="http://schemas.openxmlformats.org/officeDocument/2006/math">
                      <m:r>
                        <m:rPr>
                          <m:nor/>
                        </m:rPr>
                        <a:rPr lang="ja-JP" altLang="en-US" sz="2400" i="0">
                          <a:solidFill>
                            <a:srgbClr val="000000"/>
                          </a:solidFill>
                          <a:latin typeface="Cambria Math" panose="02040503050406030204" pitchFamily="18" charset="0"/>
                        </a:rPr>
                        <m:t>estimate</m:t>
                      </m:r>
                      <m:r>
                        <a:rPr lang="ja-JP" altLang="en-US" sz="2400" i="1">
                          <a:solidFill>
                            <a:srgbClr val="000000"/>
                          </a:solidFill>
                          <a:latin typeface="Cambria Math" panose="02040503050406030204" pitchFamily="18" charset="0"/>
                        </a:rPr>
                        <m:t>:</m:t>
                      </m:r>
                      <m:r>
                        <a:rPr lang="en-US" altLang="ja-JP" sz="2400" b="0" i="1" smtClean="0">
                          <a:solidFill>
                            <a:srgbClr val="000000"/>
                          </a:solidFill>
                          <a:latin typeface="Cambria Math" panose="02040503050406030204" pitchFamily="18" charset="0"/>
                        </a:rPr>
                        <m:t> </m:t>
                      </m:r>
                      <m:sSup>
                        <m:sSupPr>
                          <m:ctrlPr>
                            <a:rPr lang="ja-JP" altLang="en-US" sz="2400" i="1">
                              <a:solidFill>
                                <a:srgbClr val="000000"/>
                              </a:solidFill>
                              <a:latin typeface="Cambria Math" panose="02040503050406030204" pitchFamily="18" charset="0"/>
                            </a:rPr>
                          </m:ctrlPr>
                        </m:sSupPr>
                        <m:e>
                          <m:sSub>
                            <m:sSubPr>
                              <m:ctrlPr>
                                <a:rPr lang="ja-JP" altLang="en-US" sz="2400" i="1">
                                  <a:solidFill>
                                    <a:srgbClr val="000000"/>
                                  </a:solidFill>
                                  <a:latin typeface="Cambria Math" panose="02040503050406030204" pitchFamily="18" charset="0"/>
                                </a:rPr>
                              </m:ctrlPr>
                            </m:sSubPr>
                            <m:e>
                              <m:r>
                                <a:rPr lang="en-US" altLang="ja-JP" sz="2400" b="0" i="1" smtClean="0">
                                  <a:solidFill>
                                    <a:srgbClr val="000000"/>
                                  </a:solidFill>
                                  <a:latin typeface="Cambria Math" panose="02040503050406030204" pitchFamily="18" charset="0"/>
                                </a:rPr>
                                <m:t>     </m:t>
                              </m:r>
                              <m:r>
                                <a:rPr lang="ja-JP" altLang="en-US" sz="2400" i="1">
                                  <a:solidFill>
                                    <a:srgbClr val="000000"/>
                                  </a:solidFill>
                                  <a:latin typeface="Cambria Math" panose="02040503050406030204" pitchFamily="18" charset="0"/>
                                </a:rPr>
                                <m:t>𝑒</m:t>
                              </m:r>
                            </m:e>
                            <m:sub>
                              <m:r>
                                <a:rPr lang="ja-JP" altLang="en-US" sz="2400" i="1">
                                  <a:solidFill>
                                    <a:srgbClr val="000000"/>
                                  </a:solidFill>
                                  <a:latin typeface="Cambria Math" panose="02040503050406030204" pitchFamily="18" charset="0"/>
                                </a:rPr>
                                <m:t>𝑖</m:t>
                              </m:r>
                            </m:sub>
                          </m:sSub>
                        </m:e>
                        <m:sup>
                          <m:r>
                            <a:rPr lang="ja-JP" altLang="en-US" sz="2400" i="1">
                              <a:solidFill>
                                <a:srgbClr val="000000"/>
                              </a:solidFill>
                              <a:latin typeface="Cambria Math" panose="02040503050406030204" pitchFamily="18" charset="0"/>
                            </a:rPr>
                            <m:t>2</m:t>
                          </m:r>
                        </m:sup>
                      </m:sSup>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𝛿</m:t>
                          </m:r>
                        </m:e>
                        <m:sub>
                          <m:r>
                            <a:rPr lang="ja-JP" altLang="en-US" sz="2400" i="1">
                              <a:solidFill>
                                <a:srgbClr val="000000"/>
                              </a:solidFill>
                              <a:latin typeface="Cambria Math" panose="02040503050406030204" pitchFamily="18" charset="0"/>
                            </a:rPr>
                            <m:t>0</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𝛿</m:t>
                          </m:r>
                        </m:e>
                        <m:sub>
                          <m:r>
                            <a:rPr lang="ja-JP" altLang="en-US" sz="2400" i="1">
                              <a:solidFill>
                                <a:srgbClr val="000000"/>
                              </a:solidFill>
                              <a:latin typeface="Cambria Math" panose="02040503050406030204" pitchFamily="18" charset="0"/>
                            </a:rPr>
                            <m:t>1</m:t>
                          </m:r>
                        </m:sub>
                      </m:sSub>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1,</m:t>
                          </m:r>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𝛿</m:t>
                          </m:r>
                        </m:e>
                        <m:sub>
                          <m:r>
                            <a:rPr lang="ja-JP" altLang="en-US" sz="2400" i="1">
                              <a:solidFill>
                                <a:srgbClr val="000000"/>
                              </a:solidFill>
                              <a:latin typeface="Cambria Math" panose="02040503050406030204" pitchFamily="18" charset="0"/>
                            </a:rPr>
                            <m:t>2</m:t>
                          </m:r>
                        </m:sub>
                      </m:sSub>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2,</m:t>
                          </m:r>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𝛿</m:t>
                          </m:r>
                        </m:e>
                        <m:sub>
                          <m:r>
                            <a:rPr lang="ja-JP" altLang="en-US" sz="2400" i="1">
                              <a:solidFill>
                                <a:srgbClr val="000000"/>
                              </a:solidFill>
                              <a:latin typeface="Cambria Math" panose="02040503050406030204" pitchFamily="18" charset="0"/>
                            </a:rPr>
                            <m:t>𝑘</m:t>
                          </m:r>
                        </m:sub>
                      </m:sSub>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𝑥</m:t>
                          </m:r>
                        </m:e>
                        <m:sub>
                          <m:r>
                            <a:rPr lang="ja-JP" altLang="en-US" sz="2400" i="1">
                              <a:solidFill>
                                <a:srgbClr val="000000"/>
                              </a:solidFill>
                              <a:latin typeface="Cambria Math" panose="02040503050406030204" pitchFamily="18" charset="0"/>
                            </a:rPr>
                            <m:t>𝑘</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𝑣</m:t>
                          </m:r>
                        </m:e>
                        <m:sub>
                          <m:r>
                            <a:rPr lang="ja-JP" altLang="en-US" sz="2400" i="1">
                              <a:solidFill>
                                <a:srgbClr val="000000"/>
                              </a:solidFill>
                              <a:latin typeface="Cambria Math" panose="02040503050406030204" pitchFamily="18" charset="0"/>
                            </a:rPr>
                            <m:t>𝑖</m:t>
                          </m:r>
                        </m:sub>
                      </m:sSub>
                    </m:oMath>
                    <m:oMath xmlns:m="http://schemas.openxmlformats.org/officeDocument/2006/math">
                      <m:r>
                        <m:rPr>
                          <m:nor/>
                        </m:rPr>
                        <a:rPr lang="ja-JP" altLang="en-US" sz="2400" i="0">
                          <a:solidFill>
                            <a:srgbClr val="000000"/>
                          </a:solidFill>
                          <a:latin typeface="Cambria Math" panose="02040503050406030204" pitchFamily="18" charset="0"/>
                        </a:rPr>
                        <m:t>test</m:t>
                      </m:r>
                      <m:sSub>
                        <m:sSubPr>
                          <m:ctrlPr>
                            <a:rPr lang="ja-JP" altLang="en-US" sz="2400" i="1">
                              <a:solidFill>
                                <a:srgbClr val="000000"/>
                              </a:solidFill>
                              <a:latin typeface="Cambria Math" panose="02040503050406030204" pitchFamily="18" charset="0"/>
                            </a:rPr>
                          </m:ctrlPr>
                        </m:sSubPr>
                        <m:e>
                          <m:r>
                            <a:rPr lang="en-US" altLang="ja-JP" sz="2400" b="0" i="1" smtClean="0">
                              <a:solidFill>
                                <a:srgbClr val="000000"/>
                              </a:solidFill>
                              <a:latin typeface="Cambria Math" panose="02040503050406030204" pitchFamily="18" charset="0"/>
                            </a:rPr>
                            <m:t>  </m:t>
                          </m:r>
                          <m:r>
                            <a:rPr lang="en-US" altLang="ja-JP" sz="2400" b="0" i="0" smtClean="0">
                              <a:solidFill>
                                <a:srgbClr val="000000"/>
                              </a:solidFill>
                              <a:latin typeface="Cambria Math" panose="02040503050406030204" pitchFamily="18" charset="0"/>
                            </a:rPr>
                            <m:t> </m:t>
                          </m:r>
                          <m:r>
                            <m:rPr>
                              <m:sty m:val="p"/>
                            </m:rPr>
                            <a:rPr lang="ja-JP" altLang="en-US" sz="2400" i="0">
                              <a:solidFill>
                                <a:srgbClr val="000000"/>
                              </a:solidFill>
                              <a:latin typeface="Cambria Math" panose="02040503050406030204" pitchFamily="18" charset="0"/>
                            </a:rPr>
                            <m:t>H</m:t>
                          </m:r>
                        </m:e>
                        <m:sub>
                          <m:r>
                            <a:rPr lang="ja-JP" altLang="en-US" sz="2400" i="1">
                              <a:solidFill>
                                <a:srgbClr val="000000"/>
                              </a:solidFill>
                              <a:latin typeface="Cambria Math" panose="02040503050406030204" pitchFamily="18" charset="0"/>
                            </a:rPr>
                            <m:t>0</m:t>
                          </m:r>
                          <m:r>
                            <a:rPr lang="en-US" altLang="ja-JP" sz="2400" b="0" i="1" smtClean="0">
                              <a:solidFill>
                                <a:srgbClr val="000000"/>
                              </a:solidFill>
                              <a:latin typeface="Cambria Math" panose="02040503050406030204" pitchFamily="18" charset="0"/>
                            </a:rPr>
                            <m:t> </m:t>
                          </m:r>
                        </m:sub>
                      </m:sSub>
                      <m:r>
                        <a:rPr lang="en-US" altLang="ja-JP" sz="2400" b="0" i="1" smtClean="0">
                          <a:solidFill>
                            <a:srgbClr val="000000"/>
                          </a:solidFill>
                          <a:latin typeface="Cambria Math" panose="02040503050406030204" pitchFamily="18" charset="0"/>
                        </a:rPr>
                        <m:t> </m:t>
                      </m:r>
                      <m:r>
                        <a:rPr lang="ja-JP" altLang="en-US" sz="2400" i="1">
                          <a:solidFill>
                            <a:srgbClr val="000000"/>
                          </a:solidFill>
                          <a:latin typeface="Cambria Math" panose="02040503050406030204" pitchFamily="18" charset="0"/>
                        </a:rPr>
                        <m:t>:</m:t>
                      </m:r>
                      <m:r>
                        <a:rPr lang="en-US" altLang="ja-JP" sz="2400" b="0" i="1" smtClean="0">
                          <a:solidFill>
                            <a:srgbClr val="000000"/>
                          </a:solidFill>
                          <a:latin typeface="Cambria Math" panose="02040503050406030204" pitchFamily="18" charset="0"/>
                        </a:rPr>
                        <m:t>  </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𝛿</m:t>
                          </m:r>
                        </m:e>
                        <m:sub>
                          <m:r>
                            <a:rPr lang="ja-JP" altLang="en-US" sz="2400" i="1">
                              <a:solidFill>
                                <a:srgbClr val="000000"/>
                              </a:solidFill>
                              <a:latin typeface="Cambria Math" panose="02040503050406030204" pitchFamily="18" charset="0"/>
                            </a:rPr>
                            <m:t>1</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𝛿</m:t>
                          </m:r>
                        </m:e>
                        <m:sub>
                          <m:r>
                            <a:rPr lang="ja-JP" altLang="en-US" sz="2400" i="1">
                              <a:solidFill>
                                <a:srgbClr val="000000"/>
                              </a:solidFill>
                              <a:latin typeface="Cambria Math" panose="02040503050406030204" pitchFamily="18" charset="0"/>
                            </a:rPr>
                            <m:t>2</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𝛿</m:t>
                          </m:r>
                        </m:e>
                        <m:sub>
                          <m:r>
                            <a:rPr lang="ja-JP" altLang="en-US" sz="2400" i="1">
                              <a:solidFill>
                                <a:srgbClr val="000000"/>
                              </a:solidFill>
                              <a:latin typeface="Cambria Math" panose="02040503050406030204" pitchFamily="18" charset="0"/>
                            </a:rPr>
                            <m:t>𝑘</m:t>
                          </m:r>
                        </m:sub>
                      </m:sSub>
                      <m:r>
                        <a:rPr lang="ja-JP" altLang="en-US" sz="2400" i="1">
                          <a:solidFill>
                            <a:srgbClr val="000000"/>
                          </a:solidFill>
                          <a:latin typeface="Cambria Math" panose="02040503050406030204" pitchFamily="18" charset="0"/>
                        </a:rPr>
                        <m:t>=0</m:t>
                      </m:r>
                    </m:oMath>
                  </m:oMathPara>
                </a14:m>
                <a:endParaRPr lang="en-US" altLang="ja-JP" sz="2400" i="1" dirty="0">
                  <a:solidFill>
                    <a:srgbClr val="000000"/>
                  </a:solidFill>
                  <a:latin typeface="Cambria Math" panose="02040503050406030204" pitchFamily="18" charset="0"/>
                </a:endParaRPr>
              </a:p>
              <a:p>
                <a:pPr marL="0" indent="0">
                  <a:lnSpc>
                    <a:spcPct val="100000"/>
                  </a:lnSpc>
                  <a:buNone/>
                </a:pPr>
                <a:endParaRPr lang="en-US" altLang="ja-JP" sz="2400" i="1" dirty="0">
                  <a:solidFill>
                    <a:srgbClr val="000000"/>
                  </a:solidFill>
                  <a:latin typeface="Cambria Math" panose="02040503050406030204" pitchFamily="18" charset="0"/>
                </a:endParaRPr>
              </a:p>
              <a:p>
                <a:pPr marL="0" indent="0">
                  <a:lnSpc>
                    <a:spcPct val="100000"/>
                  </a:lnSpc>
                  <a:buNone/>
                </a:pPr>
                <a:r>
                  <a:rPr lang="en-US" altLang="ja-JP" sz="2400" dirty="0">
                    <a:solidFill>
                      <a:srgbClr val="000000"/>
                    </a:solidFill>
                    <a:latin typeface="Cambria Math" panose="02040503050406030204" pitchFamily="18" charset="0"/>
                  </a:rPr>
                  <a:t>H</a:t>
                </a:r>
                <a:r>
                  <a:rPr lang="en-US" altLang="ja-JP" sz="2400" baseline="-25000" dirty="0">
                    <a:solidFill>
                      <a:srgbClr val="000000"/>
                    </a:solidFill>
                    <a:latin typeface="Cambria Math" panose="02040503050406030204" pitchFamily="18" charset="0"/>
                  </a:rPr>
                  <a:t>0</a:t>
                </a:r>
                <a:r>
                  <a:rPr lang="ja-JP" altLang="en-US" sz="2400" dirty="0">
                    <a:solidFill>
                      <a:srgbClr val="000000"/>
                    </a:solidFill>
                    <a:latin typeface="Cambria Math" panose="02040503050406030204" pitchFamily="18" charset="0"/>
                  </a:rPr>
                  <a:t>の検定：</a:t>
                </a:r>
                <a:r>
                  <a:rPr lang="en-US" altLang="ja-JP" sz="2400" dirty="0">
                    <a:solidFill>
                      <a:srgbClr val="000000"/>
                    </a:solidFill>
                    <a:latin typeface="Cambria Math" panose="02040503050406030204" pitchFamily="18" charset="0"/>
                  </a:rPr>
                  <a:t>F</a:t>
                </a:r>
                <a:r>
                  <a:rPr lang="ja-JP" altLang="en-US" sz="2400" dirty="0">
                    <a:solidFill>
                      <a:srgbClr val="000000"/>
                    </a:solidFill>
                    <a:latin typeface="Cambria Math" panose="02040503050406030204" pitchFamily="18" charset="0"/>
                  </a:rPr>
                  <a:t>検定で</a:t>
                </a:r>
                <a:endParaRPr lang="en-US" altLang="ja-JP" sz="2400" dirty="0">
                  <a:solidFill>
                    <a:srgbClr val="000000"/>
                  </a:solidFill>
                  <a:latin typeface="Cambria Math" panose="02040503050406030204" pitchFamily="18" charset="0"/>
                </a:endParaRPr>
              </a:p>
              <a:p>
                <a:pPr marL="0" indent="0">
                  <a:lnSpc>
                    <a:spcPct val="100000"/>
                  </a:lnSpc>
                  <a:buNone/>
                </a:pPr>
                <a:br>
                  <a:rPr lang="ja-JP" altLang="en-US" sz="2400"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f>
                        <m:fPr>
                          <m:ctrlPr>
                            <a:rPr lang="ja-JP" altLang="en-US" sz="2400" i="1">
                              <a:solidFill>
                                <a:srgbClr val="000000"/>
                              </a:solidFill>
                              <a:latin typeface="Cambria Math" panose="02040503050406030204" pitchFamily="18" charset="0"/>
                            </a:rPr>
                          </m:ctrlPr>
                        </m:fPr>
                        <m:num>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𝑅𝑆𝑆</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𝑇𝑆𝑆</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𝑘</m:t>
                          </m:r>
                        </m:num>
                        <m:den>
                          <m:r>
                            <a:rPr lang="ja-JP" altLang="en-US" sz="2400" i="1">
                              <a:solidFill>
                                <a:srgbClr val="000000"/>
                              </a:solidFill>
                              <a:latin typeface="Cambria Math" panose="02040503050406030204" pitchFamily="18" charset="0"/>
                            </a:rPr>
                            <m:t>𝑅𝑆𝑆</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𝑛</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𝑘</m:t>
                          </m:r>
                          <m:r>
                            <a:rPr lang="ja-JP" altLang="en-US" sz="2400" i="1">
                              <a:solidFill>
                                <a:srgbClr val="000000"/>
                              </a:solidFill>
                              <a:latin typeface="Cambria Math" panose="02040503050406030204" pitchFamily="18" charset="0"/>
                            </a:rPr>
                            <m:t>+1))</m:t>
                          </m:r>
                        </m:den>
                      </m:f>
                      <m:r>
                        <a:rPr lang="ja-JP" altLang="en-US" sz="2400" i="1">
                          <a:solidFill>
                            <a:srgbClr val="000000"/>
                          </a:solidFill>
                          <a:latin typeface="Cambria Math" panose="02040503050406030204" pitchFamily="18" charset="0"/>
                        </a:rPr>
                        <m:t>=</m:t>
                      </m:r>
                      <m:f>
                        <m:fPr>
                          <m:ctrlPr>
                            <a:rPr lang="ja-JP" altLang="en-US" sz="2400" i="1">
                              <a:solidFill>
                                <a:srgbClr val="000000"/>
                              </a:solidFill>
                              <a:latin typeface="Cambria Math" panose="02040503050406030204" pitchFamily="18" charset="0"/>
                            </a:rPr>
                          </m:ctrlPr>
                        </m:fPr>
                        <m:num>
                          <m:r>
                            <a:rPr lang="ja-JP" altLang="en-US" sz="2400" i="1">
                              <a:solidFill>
                                <a:srgbClr val="000000"/>
                              </a:solidFill>
                              <a:latin typeface="Cambria Math" panose="02040503050406030204" pitchFamily="18" charset="0"/>
                            </a:rPr>
                            <m:t>𝐸𝑆𝑆</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𝑘</m:t>
                          </m:r>
                        </m:num>
                        <m:den>
                          <m:r>
                            <a:rPr lang="ja-JP" altLang="en-US" sz="2400" i="1">
                              <a:solidFill>
                                <a:srgbClr val="000000"/>
                              </a:solidFill>
                              <a:latin typeface="Cambria Math" panose="02040503050406030204" pitchFamily="18" charset="0"/>
                            </a:rPr>
                            <m:t>𝑅𝑆𝑆</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𝑛</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𝑘</m:t>
                          </m:r>
                          <m:r>
                            <a:rPr lang="ja-JP" altLang="en-US" sz="2400" i="1">
                              <a:solidFill>
                                <a:srgbClr val="000000"/>
                              </a:solidFill>
                              <a:latin typeface="Cambria Math" panose="02040503050406030204" pitchFamily="18" charset="0"/>
                            </a:rPr>
                            <m:t>+1))</m:t>
                          </m:r>
                        </m:den>
                      </m:f>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𝐹</m:t>
                      </m:r>
                      <m:d>
                        <m:dPr>
                          <m:ctrlPr>
                            <a:rPr lang="ja-JP" altLang="en-US" sz="2400" i="1">
                              <a:solidFill>
                                <a:srgbClr val="000000"/>
                              </a:solidFill>
                              <a:latin typeface="Cambria Math" panose="02040503050406030204" pitchFamily="18" charset="0"/>
                            </a:rPr>
                          </m:ctrlPr>
                        </m:dPr>
                        <m:e>
                          <m:r>
                            <a:rPr lang="ja-JP" altLang="en-US" sz="2400" i="1">
                              <a:solidFill>
                                <a:srgbClr val="000000"/>
                              </a:solidFill>
                              <a:latin typeface="Cambria Math" panose="02040503050406030204" pitchFamily="18" charset="0"/>
                            </a:rPr>
                            <m:t>𝑘</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𝑛</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𝑘</m:t>
                          </m:r>
                          <m:r>
                            <a:rPr lang="ja-JP" altLang="en-US" sz="2400" i="1">
                              <a:solidFill>
                                <a:srgbClr val="000000"/>
                              </a:solidFill>
                              <a:latin typeface="Cambria Math" panose="02040503050406030204" pitchFamily="18" charset="0"/>
                            </a:rPr>
                            <m:t>+1)</m:t>
                          </m:r>
                        </m:e>
                      </m:d>
                    </m:oMath>
                  </m:oMathPara>
                </a14:m>
                <a:endParaRPr lang="ja-JP" altLang="en-US" sz="2000" dirty="0"/>
              </a:p>
            </p:txBody>
          </p:sp>
        </mc:Choice>
        <mc:Fallback xmlns="">
          <p:sp>
            <p:nvSpPr>
              <p:cNvPr id="8196" name="Object 4"/>
              <p:cNvSpPr txBox="1">
                <a:spLocks noGrp="1" noRot="1" noChangeAspect="1" noMove="1" noResize="1" noEditPoints="1" noAdjustHandles="1" noChangeArrowheads="1" noChangeShapeType="1" noTextEdit="1"/>
              </p:cNvSpPr>
              <p:nvPr>
                <p:ph sz="half" idx="2"/>
              </p:nvPr>
            </p:nvSpPr>
            <p:spPr bwMode="auto">
              <a:xfrm>
                <a:off x="457200" y="1417638"/>
                <a:ext cx="8229600" cy="5165724"/>
              </a:xfrm>
              <a:prstGeom prst="rect">
                <a:avLst/>
              </a:prstGeom>
              <a:blipFill>
                <a:blip r:embed="rId3"/>
                <a:stretch>
                  <a:fillRect l="-1481" t="-1181"/>
                </a:stretch>
              </a:blipFill>
              <a:ln>
                <a:noFill/>
              </a:ln>
              <a:effectLst/>
            </p:spPr>
            <p:txBody>
              <a:bodyPr/>
              <a:lstStyle/>
              <a:p>
                <a:r>
                  <a:rPr lang="ja-JP" alt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ja-JP" altLang="en-US"/>
              <a:t>分散不均一性の検出</a:t>
            </a:r>
            <a:r>
              <a:rPr lang="en-US" altLang="ja-JP"/>
              <a:t>(3)</a:t>
            </a:r>
          </a:p>
        </p:txBody>
      </p:sp>
      <p:sp>
        <p:nvSpPr>
          <p:cNvPr id="10243" name="Rectangle 3"/>
          <p:cNvSpPr>
            <a:spLocks noGrp="1" noChangeArrowheads="1"/>
          </p:cNvSpPr>
          <p:nvPr>
            <p:ph idx="1"/>
          </p:nvPr>
        </p:nvSpPr>
        <p:spPr>
          <a:xfrm>
            <a:off x="628650" y="1556792"/>
            <a:ext cx="8119814" cy="4936082"/>
          </a:xfrm>
        </p:spPr>
        <p:txBody>
          <a:bodyPr>
            <a:normAutofit/>
          </a:bodyPr>
          <a:lstStyle/>
          <a:p>
            <a:pPr marL="0" indent="0">
              <a:buNone/>
            </a:pPr>
            <a:r>
              <a:rPr lang="en-US" altLang="ja-JP" sz="3200" dirty="0">
                <a:latin typeface="+mn-ea"/>
              </a:rPr>
              <a:t>White</a:t>
            </a:r>
            <a:r>
              <a:rPr lang="ja-JP" altLang="en-US" sz="3200" dirty="0">
                <a:latin typeface="+mn-ea"/>
              </a:rPr>
              <a:t>のテスト</a:t>
            </a:r>
          </a:p>
          <a:p>
            <a:pPr lvl="1"/>
            <a:r>
              <a:rPr lang="ja-JP" altLang="en-US" sz="2900" dirty="0"/>
              <a:t>残差の平方 </a:t>
            </a:r>
            <a:r>
              <a:rPr lang="en-US" altLang="ja-JP" sz="2900" i="1" dirty="0">
                <a:latin typeface="Times New Roman" pitchFamily="18" charset="0"/>
                <a:cs typeface="Times New Roman" pitchFamily="18" charset="0"/>
              </a:rPr>
              <a:t>e</a:t>
            </a:r>
            <a:r>
              <a:rPr lang="en-US" altLang="ja-JP" sz="2900" baseline="30000" dirty="0">
                <a:latin typeface="Times New Roman" pitchFamily="18" charset="0"/>
                <a:cs typeface="Times New Roman" pitchFamily="18" charset="0"/>
              </a:rPr>
              <a:t>2</a:t>
            </a:r>
            <a:r>
              <a:rPr lang="en-US" altLang="ja-JP" sz="2900" dirty="0"/>
              <a:t> </a:t>
            </a:r>
            <a:r>
              <a:rPr lang="ja-JP" altLang="en-US" sz="2900" dirty="0" err="1"/>
              <a:t>を被</a:t>
            </a:r>
            <a:r>
              <a:rPr lang="ja-JP" altLang="en-US" sz="2900" dirty="0"/>
              <a:t>説明変数</a:t>
            </a:r>
          </a:p>
          <a:p>
            <a:pPr lvl="1"/>
            <a:r>
              <a:rPr lang="ja-JP" altLang="en-US" sz="2900" dirty="0"/>
              <a:t>説明変数：</a:t>
            </a:r>
            <a:r>
              <a:rPr lang="en-US" altLang="ja-JP" sz="2900" i="1" dirty="0" err="1">
                <a:latin typeface="Times New Roman" pitchFamily="18" charset="0"/>
                <a:cs typeface="Times New Roman" pitchFamily="18" charset="0"/>
              </a:rPr>
              <a:t>x</a:t>
            </a:r>
            <a:r>
              <a:rPr lang="en-US" altLang="ja-JP" sz="2900" i="1" baseline="-25000" dirty="0" err="1">
                <a:latin typeface="Times New Roman" pitchFamily="18" charset="0"/>
                <a:cs typeface="Times New Roman" pitchFamily="18" charset="0"/>
              </a:rPr>
              <a:t>j</a:t>
            </a:r>
            <a:r>
              <a:rPr lang="ja-JP" altLang="en-US" sz="2900" dirty="0">
                <a:latin typeface="Times New Roman" pitchFamily="18" charset="0"/>
                <a:cs typeface="Times New Roman" pitchFamily="18" charset="0"/>
              </a:rPr>
              <a:t>，</a:t>
            </a:r>
            <a:r>
              <a:rPr lang="en-US" altLang="ja-JP" sz="2900" i="1" dirty="0" err="1">
                <a:latin typeface="Times New Roman" pitchFamily="18" charset="0"/>
                <a:cs typeface="Times New Roman" pitchFamily="18" charset="0"/>
              </a:rPr>
              <a:t>x</a:t>
            </a:r>
            <a:r>
              <a:rPr lang="en-US" altLang="ja-JP" sz="2900" i="1" baseline="-25000" dirty="0" err="1">
                <a:latin typeface="Times New Roman" pitchFamily="18" charset="0"/>
                <a:cs typeface="Times New Roman" pitchFamily="18" charset="0"/>
              </a:rPr>
              <a:t>j</a:t>
            </a:r>
            <a:r>
              <a:rPr lang="ja-JP" altLang="en-US" sz="2900" dirty="0">
                <a:latin typeface="Times New Roman" pitchFamily="18" charset="0"/>
                <a:cs typeface="Times New Roman" pitchFamily="18" charset="0"/>
              </a:rPr>
              <a:t>の平方，</a:t>
            </a:r>
            <a:r>
              <a:rPr lang="en-US" altLang="ja-JP" sz="2900" i="1" dirty="0" err="1">
                <a:latin typeface="Times New Roman" pitchFamily="18" charset="0"/>
                <a:cs typeface="Times New Roman" pitchFamily="18" charset="0"/>
              </a:rPr>
              <a:t>x</a:t>
            </a:r>
            <a:r>
              <a:rPr lang="en-US" altLang="ja-JP" sz="2900" i="1" baseline="-25000" dirty="0" err="1">
                <a:latin typeface="Times New Roman" pitchFamily="18" charset="0"/>
                <a:cs typeface="Times New Roman" pitchFamily="18" charset="0"/>
              </a:rPr>
              <a:t>j</a:t>
            </a:r>
            <a:r>
              <a:rPr lang="ja-JP" altLang="en-US" sz="2900" dirty="0">
                <a:latin typeface="Times New Roman" pitchFamily="18" charset="0"/>
                <a:cs typeface="Times New Roman" pitchFamily="18" charset="0"/>
              </a:rPr>
              <a:t>と</a:t>
            </a:r>
            <a:r>
              <a:rPr lang="en-US" altLang="ja-JP" sz="2900" i="1" dirty="0" err="1">
                <a:latin typeface="Times New Roman" pitchFamily="18" charset="0"/>
                <a:cs typeface="Times New Roman" pitchFamily="18" charset="0"/>
              </a:rPr>
              <a:t>x</a:t>
            </a:r>
            <a:r>
              <a:rPr lang="en-US" altLang="ja-JP" sz="2900" i="1" baseline="-25000" dirty="0" err="1">
                <a:latin typeface="Times New Roman" pitchFamily="18" charset="0"/>
                <a:cs typeface="Times New Roman" pitchFamily="18" charset="0"/>
              </a:rPr>
              <a:t>h</a:t>
            </a:r>
            <a:r>
              <a:rPr lang="ja-JP" altLang="en-US" sz="2900" dirty="0">
                <a:latin typeface="Times New Roman" pitchFamily="18" charset="0"/>
                <a:cs typeface="Times New Roman" pitchFamily="18" charset="0"/>
              </a:rPr>
              <a:t>の交差項</a:t>
            </a:r>
          </a:p>
          <a:p>
            <a:pPr lvl="1"/>
            <a:r>
              <a:rPr lang="ja-JP" altLang="en-US" sz="2900" dirty="0">
                <a:latin typeface="Times New Roman" pitchFamily="18" charset="0"/>
                <a:cs typeface="Times New Roman" pitchFamily="18" charset="0"/>
              </a:rPr>
              <a:t>これらの説明変数の係数が全て</a:t>
            </a:r>
            <a:r>
              <a:rPr lang="en-US" altLang="ja-JP" sz="2900" dirty="0">
                <a:latin typeface="Times New Roman" pitchFamily="18" charset="0"/>
                <a:cs typeface="Times New Roman" pitchFamily="18" charset="0"/>
              </a:rPr>
              <a:t>0</a:t>
            </a:r>
            <a:r>
              <a:rPr lang="ja-JP" altLang="en-US" sz="2900" dirty="0">
                <a:latin typeface="Times New Roman" pitchFamily="18" charset="0"/>
                <a:cs typeface="Times New Roman" pitchFamily="18" charset="0"/>
              </a:rPr>
              <a:t>という仮説を検定する</a:t>
            </a:r>
          </a:p>
          <a:p>
            <a:pPr lvl="1"/>
            <a:r>
              <a:rPr lang="ja-JP" altLang="en-US" sz="2900" dirty="0">
                <a:latin typeface="Times New Roman" pitchFamily="18" charset="0"/>
                <a:cs typeface="Times New Roman" pitchFamily="18" charset="0"/>
              </a:rPr>
              <a:t>簡便な方法</a:t>
            </a:r>
          </a:p>
          <a:p>
            <a:pPr lvl="2"/>
            <a:r>
              <a:rPr lang="en-US" altLang="ja-JP" sz="2500" i="1" dirty="0">
                <a:latin typeface="Times New Roman" pitchFamily="18" charset="0"/>
                <a:cs typeface="Times New Roman" pitchFamily="18" charset="0"/>
              </a:rPr>
              <a:t>y</a:t>
            </a:r>
            <a:r>
              <a:rPr lang="ja-JP" altLang="en-US" sz="2500" dirty="0">
                <a:latin typeface="Times New Roman" pitchFamily="18" charset="0"/>
                <a:cs typeface="Times New Roman" pitchFamily="18" charset="0"/>
              </a:rPr>
              <a:t>の予測値（説明変数の線形関数），およびその平方を説明変数に加える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2107</TotalTime>
  <Words>3446</Words>
  <Application>Microsoft Office PowerPoint</Application>
  <PresentationFormat>画面に合わせる (4:3)</PresentationFormat>
  <Paragraphs>360</Paragraphs>
  <Slides>36</Slides>
  <Notes>16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36</vt:i4>
      </vt:variant>
    </vt:vector>
  </HeadingPairs>
  <TitlesOfParts>
    <vt:vector size="45" baseType="lpstr">
      <vt:lpstr>游ゴシック</vt:lpstr>
      <vt:lpstr>游ゴシック Light</vt:lpstr>
      <vt:lpstr>Arial</vt:lpstr>
      <vt:lpstr>Calibri</vt:lpstr>
      <vt:lpstr>Cambria Math</vt:lpstr>
      <vt:lpstr>Symbol</vt:lpstr>
      <vt:lpstr>Times New Roman</vt:lpstr>
      <vt:lpstr>Wingdings</vt:lpstr>
      <vt:lpstr>Office テーマ</vt:lpstr>
      <vt:lpstr>回帰分析 重回帰(3)</vt:lpstr>
      <vt:lpstr>内容</vt:lpstr>
      <vt:lpstr>回帰分析の前提</vt:lpstr>
      <vt:lpstr>分散不均一性 (1)</vt:lpstr>
      <vt:lpstr>分散不均一性 (2)</vt:lpstr>
      <vt:lpstr>分散不均一性 (3)</vt:lpstr>
      <vt:lpstr>分散不均一性の検出</vt:lpstr>
      <vt:lpstr>分散不均一性の検出(2)</vt:lpstr>
      <vt:lpstr>分散不均一性の検出(3)</vt:lpstr>
      <vt:lpstr>Rでの分散不均一性</vt:lpstr>
      <vt:lpstr>Stata : 分散不均一性のテスト</vt:lpstr>
      <vt:lpstr>Stata:　分散不均一性のテスト(2)</vt:lpstr>
      <vt:lpstr>Stata:　分散不均一性のテスト(3)</vt:lpstr>
      <vt:lpstr>PowerPoint プレゼンテーション</vt:lpstr>
      <vt:lpstr>PowerPoint プレゼンテーション</vt:lpstr>
      <vt:lpstr>分散不均一性の検定 メニューを使わない方法(まとめ）</vt:lpstr>
      <vt:lpstr>問題1</vt:lpstr>
      <vt:lpstr>問題2</vt:lpstr>
      <vt:lpstr>Heteroskedasticity  Consistent Estimator</vt:lpstr>
      <vt:lpstr>RでのHC estimator</vt:lpstr>
      <vt:lpstr>RでのHC estimator （2）</vt:lpstr>
      <vt:lpstr>StataでのHC estimator</vt:lpstr>
      <vt:lpstr>EviewsでのHC estimator</vt:lpstr>
      <vt:lpstr>加重最小二乗法　Weighted Least Square</vt:lpstr>
      <vt:lpstr>Weighted Least Square</vt:lpstr>
      <vt:lpstr>Weighted Least Square (2)</vt:lpstr>
      <vt:lpstr>RでのWLS</vt:lpstr>
      <vt:lpstr>StataでのWLS</vt:lpstr>
      <vt:lpstr>EviewsでのWLS</vt:lpstr>
      <vt:lpstr>誤差項の系列相関</vt:lpstr>
      <vt:lpstr>Durbin Watson検定</vt:lpstr>
      <vt:lpstr>多重共線性 multicolinearity</vt:lpstr>
      <vt:lpstr>多重共線性の検出</vt:lpstr>
      <vt:lpstr>多重共線性の検出(2)</vt:lpstr>
      <vt:lpstr>多重共線性の例</vt:lpstr>
      <vt:lpstr>説明変数の誤差</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回帰分析 重回帰(3)</dc:title>
  <dc:creator>Yoshibumi Aso</dc:creator>
  <cp:lastModifiedBy>麻生 良文</cp:lastModifiedBy>
  <cp:revision>109</cp:revision>
  <cp:lastPrinted>2020-05-12T02:01:39Z</cp:lastPrinted>
  <dcterms:created xsi:type="dcterms:W3CDTF">2008-06-29T04:33:13Z</dcterms:created>
  <dcterms:modified xsi:type="dcterms:W3CDTF">2022-06-21T04:59:20Z</dcterms:modified>
</cp:coreProperties>
</file>