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94" r:id="rId5"/>
    <p:sldId id="314" r:id="rId6"/>
    <p:sldId id="315" r:id="rId7"/>
    <p:sldId id="316" r:id="rId8"/>
    <p:sldId id="317" r:id="rId9"/>
    <p:sldId id="318" r:id="rId10"/>
    <p:sldId id="295" r:id="rId11"/>
    <p:sldId id="319" r:id="rId12"/>
    <p:sldId id="320" r:id="rId13"/>
    <p:sldId id="308" r:id="rId14"/>
    <p:sldId id="309" r:id="rId15"/>
    <p:sldId id="258" r:id="rId16"/>
    <p:sldId id="259" r:id="rId17"/>
    <p:sldId id="262" r:id="rId18"/>
    <p:sldId id="260" r:id="rId19"/>
    <p:sldId id="261" r:id="rId20"/>
    <p:sldId id="323" r:id="rId21"/>
    <p:sldId id="329" r:id="rId22"/>
    <p:sldId id="324" r:id="rId23"/>
    <p:sldId id="325" r:id="rId24"/>
    <p:sldId id="328" r:id="rId25"/>
    <p:sldId id="330" r:id="rId26"/>
    <p:sldId id="326" r:id="rId27"/>
    <p:sldId id="327" r:id="rId28"/>
    <p:sldId id="331" r:id="rId29"/>
    <p:sldId id="332" r:id="rId30"/>
    <p:sldId id="334" r:id="rId31"/>
    <p:sldId id="333" r:id="rId3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1" d="100"/>
          <a:sy n="101" d="100"/>
        </p:scale>
        <p:origin x="138"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78A4F1-4BFA-444D-BBB3-F25E5102FA9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E6FACBE-08D5-4A66-8010-CC16C03AA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5DEEDDE-3FA1-4B5F-A1DD-74F0F8FACD9F}"/>
              </a:ext>
            </a:extLst>
          </p:cNvPr>
          <p:cNvSpPr>
            <a:spLocks noGrp="1"/>
          </p:cNvSpPr>
          <p:nvPr>
            <p:ph type="dt" sz="half" idx="10"/>
          </p:nvPr>
        </p:nvSpPr>
        <p:spPr/>
        <p:txBody>
          <a:bodyPr/>
          <a:lstStyle/>
          <a:p>
            <a:fld id="{BF72BBE8-F38C-4A86-BCBD-709A131BD131}" type="datetimeFigureOut">
              <a:rPr kumimoji="1" lang="ja-JP" altLang="en-US" smtClean="0"/>
              <a:t>2019/12/27</a:t>
            </a:fld>
            <a:endParaRPr kumimoji="1" lang="ja-JP" altLang="en-US"/>
          </a:p>
        </p:txBody>
      </p:sp>
      <p:sp>
        <p:nvSpPr>
          <p:cNvPr id="5" name="フッター プレースホルダー 4">
            <a:extLst>
              <a:ext uri="{FF2B5EF4-FFF2-40B4-BE49-F238E27FC236}">
                <a16:creationId xmlns:a16="http://schemas.microsoft.com/office/drawing/2014/main" id="{1EF2FC36-4A98-46F2-8C00-E5911C793B2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C0B14F-89F4-47C3-BF1A-CFE55EDE9135}"/>
              </a:ext>
            </a:extLst>
          </p:cNvPr>
          <p:cNvSpPr>
            <a:spLocks noGrp="1"/>
          </p:cNvSpPr>
          <p:nvPr>
            <p:ph type="sldNum" sz="quarter" idx="12"/>
          </p:nvPr>
        </p:nvSpPr>
        <p:spPr/>
        <p:txBody>
          <a:bodyPr/>
          <a:lstStyle/>
          <a:p>
            <a:fld id="{60C6A207-B188-466C-A628-2127ACC9BCC2}" type="slidenum">
              <a:rPr kumimoji="1" lang="ja-JP" altLang="en-US" smtClean="0"/>
              <a:t>‹#›</a:t>
            </a:fld>
            <a:endParaRPr kumimoji="1" lang="ja-JP" altLang="en-US"/>
          </a:p>
        </p:txBody>
      </p:sp>
    </p:spTree>
    <p:extLst>
      <p:ext uri="{BB962C8B-B14F-4D97-AF65-F5344CB8AC3E}">
        <p14:creationId xmlns:p14="http://schemas.microsoft.com/office/powerpoint/2010/main" val="3381752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7670C-0465-4EDB-82BF-1B11F23B43B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B70582B-A46E-429B-87EF-F0674B2837D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8AB2E3-A37E-46B2-AF80-D8A421D2AADE}"/>
              </a:ext>
            </a:extLst>
          </p:cNvPr>
          <p:cNvSpPr>
            <a:spLocks noGrp="1"/>
          </p:cNvSpPr>
          <p:nvPr>
            <p:ph type="dt" sz="half" idx="10"/>
          </p:nvPr>
        </p:nvSpPr>
        <p:spPr/>
        <p:txBody>
          <a:bodyPr/>
          <a:lstStyle/>
          <a:p>
            <a:fld id="{BF72BBE8-F38C-4A86-BCBD-709A131BD131}" type="datetimeFigureOut">
              <a:rPr kumimoji="1" lang="ja-JP" altLang="en-US" smtClean="0"/>
              <a:t>2019/12/27</a:t>
            </a:fld>
            <a:endParaRPr kumimoji="1" lang="ja-JP" altLang="en-US"/>
          </a:p>
        </p:txBody>
      </p:sp>
      <p:sp>
        <p:nvSpPr>
          <p:cNvPr id="5" name="フッター プレースホルダー 4">
            <a:extLst>
              <a:ext uri="{FF2B5EF4-FFF2-40B4-BE49-F238E27FC236}">
                <a16:creationId xmlns:a16="http://schemas.microsoft.com/office/drawing/2014/main" id="{828057CC-8C3B-4DD6-81D4-1614BD59D23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4156238-C78E-483E-A4F6-B8304DC3081D}"/>
              </a:ext>
            </a:extLst>
          </p:cNvPr>
          <p:cNvSpPr>
            <a:spLocks noGrp="1"/>
          </p:cNvSpPr>
          <p:nvPr>
            <p:ph type="sldNum" sz="quarter" idx="12"/>
          </p:nvPr>
        </p:nvSpPr>
        <p:spPr/>
        <p:txBody>
          <a:bodyPr/>
          <a:lstStyle/>
          <a:p>
            <a:fld id="{60C6A207-B188-466C-A628-2127ACC9BCC2}" type="slidenum">
              <a:rPr kumimoji="1" lang="ja-JP" altLang="en-US" smtClean="0"/>
              <a:t>‹#›</a:t>
            </a:fld>
            <a:endParaRPr kumimoji="1" lang="ja-JP" altLang="en-US"/>
          </a:p>
        </p:txBody>
      </p:sp>
    </p:spTree>
    <p:extLst>
      <p:ext uri="{BB962C8B-B14F-4D97-AF65-F5344CB8AC3E}">
        <p14:creationId xmlns:p14="http://schemas.microsoft.com/office/powerpoint/2010/main" val="2283740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3D23C2F-D086-4707-AACF-5710F56E29D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CA48E27-F725-47D6-B5A9-B50F3BC1269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0C278BF-1ABC-4EF9-A26A-0E799DB9977C}"/>
              </a:ext>
            </a:extLst>
          </p:cNvPr>
          <p:cNvSpPr>
            <a:spLocks noGrp="1"/>
          </p:cNvSpPr>
          <p:nvPr>
            <p:ph type="dt" sz="half" idx="10"/>
          </p:nvPr>
        </p:nvSpPr>
        <p:spPr/>
        <p:txBody>
          <a:bodyPr/>
          <a:lstStyle/>
          <a:p>
            <a:fld id="{BF72BBE8-F38C-4A86-BCBD-709A131BD131}" type="datetimeFigureOut">
              <a:rPr kumimoji="1" lang="ja-JP" altLang="en-US" smtClean="0"/>
              <a:t>2019/12/27</a:t>
            </a:fld>
            <a:endParaRPr kumimoji="1" lang="ja-JP" altLang="en-US"/>
          </a:p>
        </p:txBody>
      </p:sp>
      <p:sp>
        <p:nvSpPr>
          <p:cNvPr id="5" name="フッター プレースホルダー 4">
            <a:extLst>
              <a:ext uri="{FF2B5EF4-FFF2-40B4-BE49-F238E27FC236}">
                <a16:creationId xmlns:a16="http://schemas.microsoft.com/office/drawing/2014/main" id="{271A37A8-7070-47C2-9BEB-4FF14D302E2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32C03FA-A320-40C5-AC62-0B33A9D7EE3B}"/>
              </a:ext>
            </a:extLst>
          </p:cNvPr>
          <p:cNvSpPr>
            <a:spLocks noGrp="1"/>
          </p:cNvSpPr>
          <p:nvPr>
            <p:ph type="sldNum" sz="quarter" idx="12"/>
          </p:nvPr>
        </p:nvSpPr>
        <p:spPr/>
        <p:txBody>
          <a:bodyPr/>
          <a:lstStyle/>
          <a:p>
            <a:fld id="{60C6A207-B188-466C-A628-2127ACC9BCC2}" type="slidenum">
              <a:rPr kumimoji="1" lang="ja-JP" altLang="en-US" smtClean="0"/>
              <a:t>‹#›</a:t>
            </a:fld>
            <a:endParaRPr kumimoji="1" lang="ja-JP" altLang="en-US"/>
          </a:p>
        </p:txBody>
      </p:sp>
    </p:spTree>
    <p:extLst>
      <p:ext uri="{BB962C8B-B14F-4D97-AF65-F5344CB8AC3E}">
        <p14:creationId xmlns:p14="http://schemas.microsoft.com/office/powerpoint/2010/main" val="2450977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F3AB3D-C5DB-464F-9236-55F645A9B082}"/>
              </a:ext>
            </a:extLst>
          </p:cNvPr>
          <p:cNvSpPr>
            <a:spLocks noGrp="1"/>
          </p:cNvSpPr>
          <p:nvPr>
            <p:ph type="ctrTitle"/>
          </p:nvPr>
        </p:nvSpPr>
        <p:spPr>
          <a:xfrm>
            <a:off x="1524000" y="1122363"/>
            <a:ext cx="9144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A709FA1-474B-4012-96E0-FD1AC852BF46}"/>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8D27BBF-31DE-4AAA-8CC3-2BB810C528BE}"/>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73481B8E-0CAB-4624-BAEE-BD874052E136}"/>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E465F3D2-D0DD-4666-96A1-F37E0D6FB38E}"/>
              </a:ext>
            </a:extLst>
          </p:cNvPr>
          <p:cNvSpPr>
            <a:spLocks noGrp="1"/>
          </p:cNvSpPr>
          <p:nvPr>
            <p:ph type="sldNum" sz="quarter" idx="12"/>
          </p:nvPr>
        </p:nvSpPr>
        <p:spPr/>
        <p:txBody>
          <a:bodyPr/>
          <a:lstStyle/>
          <a:p>
            <a:fld id="{D269F28A-6F6E-4CA6-B070-C42081846378}" type="slidenum">
              <a:rPr lang="en-US" altLang="ja-JP" smtClean="0"/>
              <a:pPr/>
              <a:t>‹#›</a:t>
            </a:fld>
            <a:endParaRPr lang="en-US" altLang="ja-JP"/>
          </a:p>
        </p:txBody>
      </p:sp>
    </p:spTree>
    <p:extLst>
      <p:ext uri="{BB962C8B-B14F-4D97-AF65-F5344CB8AC3E}">
        <p14:creationId xmlns:p14="http://schemas.microsoft.com/office/powerpoint/2010/main" val="310901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2B6336-5E89-4314-AEC4-C37A8E94F83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5B4079D-BF74-4FFA-924C-DB8F84B0E7B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9D27701-0A20-4B0C-8396-07C70B195025}"/>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F7BB8D77-635D-4377-8DD4-A9BB91B0D7C0}"/>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94B4F944-1E4C-4503-982C-E08D112F41A4}"/>
              </a:ext>
            </a:extLst>
          </p:cNvPr>
          <p:cNvSpPr>
            <a:spLocks noGrp="1"/>
          </p:cNvSpPr>
          <p:nvPr>
            <p:ph type="sldNum" sz="quarter" idx="12"/>
          </p:nvPr>
        </p:nvSpPr>
        <p:spPr/>
        <p:txBody>
          <a:bodyPr/>
          <a:lstStyle/>
          <a:p>
            <a:fld id="{E6CD1AAC-8407-4E06-9077-507C26F5D380}" type="slidenum">
              <a:rPr lang="en-US" altLang="ja-JP" smtClean="0"/>
              <a:pPr/>
              <a:t>‹#›</a:t>
            </a:fld>
            <a:endParaRPr lang="en-US" altLang="ja-JP"/>
          </a:p>
        </p:txBody>
      </p:sp>
    </p:spTree>
    <p:extLst>
      <p:ext uri="{BB962C8B-B14F-4D97-AF65-F5344CB8AC3E}">
        <p14:creationId xmlns:p14="http://schemas.microsoft.com/office/powerpoint/2010/main" val="2622399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8AC314-0543-4BC9-B227-766FF0C89B5F}"/>
              </a:ext>
            </a:extLst>
          </p:cNvPr>
          <p:cNvSpPr>
            <a:spLocks noGrp="1"/>
          </p:cNvSpPr>
          <p:nvPr>
            <p:ph type="title"/>
          </p:nvPr>
        </p:nvSpPr>
        <p:spPr>
          <a:xfrm>
            <a:off x="831851" y="1709740"/>
            <a:ext cx="105156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0C8EEC4-1DD6-43F8-9FBA-C0D244FF6CBB}"/>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8232C4C-8914-4CB1-BBA1-6D2BBC25BC95}"/>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E737D0B7-190A-4D5D-9940-FD4AA1615A2A}"/>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98B6A6EA-AD9F-4BF3-A9A8-44A6D1CABEA3}"/>
              </a:ext>
            </a:extLst>
          </p:cNvPr>
          <p:cNvSpPr>
            <a:spLocks noGrp="1"/>
          </p:cNvSpPr>
          <p:nvPr>
            <p:ph type="sldNum" sz="quarter" idx="12"/>
          </p:nvPr>
        </p:nvSpPr>
        <p:spPr/>
        <p:txBody>
          <a:bodyPr/>
          <a:lstStyle/>
          <a:p>
            <a:fld id="{DD5DF97F-6392-4FCC-ADAF-651A79D74C56}" type="slidenum">
              <a:rPr lang="en-US" altLang="ja-JP" smtClean="0"/>
              <a:pPr/>
              <a:t>‹#›</a:t>
            </a:fld>
            <a:endParaRPr lang="en-US" altLang="ja-JP"/>
          </a:p>
        </p:txBody>
      </p:sp>
    </p:spTree>
    <p:extLst>
      <p:ext uri="{BB962C8B-B14F-4D97-AF65-F5344CB8AC3E}">
        <p14:creationId xmlns:p14="http://schemas.microsoft.com/office/powerpoint/2010/main" val="680323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92A9AA-EA9A-4E79-9415-8C89ACCCA4D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A5EE05F-4AC3-4C18-AD14-3F68904E518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640D6A2-6259-4097-AE96-C30ECD7D1C6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5B381BE-2553-4B92-89C6-572A08E730EA}"/>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7F9E2832-0D33-4885-BB73-58F1CBAABC12}"/>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AF4FBE6E-F856-46A5-8C4B-04A0F2053D7E}"/>
              </a:ext>
            </a:extLst>
          </p:cNvPr>
          <p:cNvSpPr>
            <a:spLocks noGrp="1"/>
          </p:cNvSpPr>
          <p:nvPr>
            <p:ph type="sldNum" sz="quarter" idx="12"/>
          </p:nvPr>
        </p:nvSpPr>
        <p:spPr/>
        <p:txBody>
          <a:bodyPr/>
          <a:lstStyle/>
          <a:p>
            <a:fld id="{676FB905-5BE9-411C-96A9-2EB8D01245DC}" type="slidenum">
              <a:rPr lang="en-US" altLang="ja-JP" smtClean="0"/>
              <a:pPr/>
              <a:t>‹#›</a:t>
            </a:fld>
            <a:endParaRPr lang="en-US" altLang="ja-JP"/>
          </a:p>
        </p:txBody>
      </p:sp>
    </p:spTree>
    <p:extLst>
      <p:ext uri="{BB962C8B-B14F-4D97-AF65-F5344CB8AC3E}">
        <p14:creationId xmlns:p14="http://schemas.microsoft.com/office/powerpoint/2010/main" val="1789741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80AFFB-D895-4013-971D-923E370282E5}"/>
              </a:ext>
            </a:extLst>
          </p:cNvPr>
          <p:cNvSpPr>
            <a:spLocks noGrp="1"/>
          </p:cNvSpPr>
          <p:nvPr>
            <p:ph type="title"/>
          </p:nvPr>
        </p:nvSpPr>
        <p:spPr>
          <a:xfrm>
            <a:off x="839788" y="365127"/>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C613CE9-B783-4022-8F5D-EFD0A2A87438}"/>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AD45E17-097E-44D9-B3C6-41C0FDDD9666}"/>
              </a:ext>
            </a:extLst>
          </p:cNvPr>
          <p:cNvSpPr>
            <a:spLocks noGrp="1"/>
          </p:cNvSpPr>
          <p:nvPr>
            <p:ph sz="half" idx="2"/>
          </p:nvPr>
        </p:nvSpPr>
        <p:spPr>
          <a:xfrm>
            <a:off x="839789"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0870EB6-4758-472F-AC84-0D6B0C098C6A}"/>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FE16A43-CFF0-43D4-B3D4-DEBC35450257}"/>
              </a:ext>
            </a:extLst>
          </p:cNvPr>
          <p:cNvSpPr>
            <a:spLocks noGrp="1"/>
          </p:cNvSpPr>
          <p:nvPr>
            <p:ph sz="quarter" idx="4"/>
          </p:nvPr>
        </p:nvSpPr>
        <p:spPr>
          <a:xfrm>
            <a:off x="6172201"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94BCDDC-4C46-45A2-84F0-4577AE8F85CD}"/>
              </a:ext>
            </a:extLst>
          </p:cNvPr>
          <p:cNvSpPr>
            <a:spLocks noGrp="1"/>
          </p:cNvSpPr>
          <p:nvPr>
            <p:ph type="dt" sz="half" idx="10"/>
          </p:nvPr>
        </p:nvSpPr>
        <p:spPr/>
        <p:txBody>
          <a:bodyPr/>
          <a:lstStyle/>
          <a:p>
            <a:endParaRPr lang="en-US" altLang="ja-JP"/>
          </a:p>
        </p:txBody>
      </p:sp>
      <p:sp>
        <p:nvSpPr>
          <p:cNvPr id="8" name="フッター プレースホルダー 7">
            <a:extLst>
              <a:ext uri="{FF2B5EF4-FFF2-40B4-BE49-F238E27FC236}">
                <a16:creationId xmlns:a16="http://schemas.microsoft.com/office/drawing/2014/main" id="{F2FF505C-E9D5-4118-B387-C86E331A059B}"/>
              </a:ext>
            </a:extLst>
          </p:cNvPr>
          <p:cNvSpPr>
            <a:spLocks noGrp="1"/>
          </p:cNvSpPr>
          <p:nvPr>
            <p:ph type="ftr" sz="quarter" idx="11"/>
          </p:nvPr>
        </p:nvSpPr>
        <p:spPr/>
        <p:txBody>
          <a:bodyPr/>
          <a:lstStyle/>
          <a:p>
            <a:endParaRPr lang="en-US" altLang="ja-JP"/>
          </a:p>
        </p:txBody>
      </p:sp>
      <p:sp>
        <p:nvSpPr>
          <p:cNvPr id="9" name="スライド番号プレースホルダー 8">
            <a:extLst>
              <a:ext uri="{FF2B5EF4-FFF2-40B4-BE49-F238E27FC236}">
                <a16:creationId xmlns:a16="http://schemas.microsoft.com/office/drawing/2014/main" id="{0517B8FD-150A-46FD-B983-A1B498A1466F}"/>
              </a:ext>
            </a:extLst>
          </p:cNvPr>
          <p:cNvSpPr>
            <a:spLocks noGrp="1"/>
          </p:cNvSpPr>
          <p:nvPr>
            <p:ph type="sldNum" sz="quarter" idx="12"/>
          </p:nvPr>
        </p:nvSpPr>
        <p:spPr/>
        <p:txBody>
          <a:bodyPr/>
          <a:lstStyle/>
          <a:p>
            <a:fld id="{5AAE0DCB-FFE1-4DEF-A171-BDAB3CC628AA}" type="slidenum">
              <a:rPr lang="en-US" altLang="ja-JP" smtClean="0"/>
              <a:pPr/>
              <a:t>‹#›</a:t>
            </a:fld>
            <a:endParaRPr lang="en-US" altLang="ja-JP"/>
          </a:p>
        </p:txBody>
      </p:sp>
    </p:spTree>
    <p:extLst>
      <p:ext uri="{BB962C8B-B14F-4D97-AF65-F5344CB8AC3E}">
        <p14:creationId xmlns:p14="http://schemas.microsoft.com/office/powerpoint/2010/main" val="5368329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74556B-0D07-442C-993F-A78A18388DC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F6F265A-B31F-466F-B136-D9C31E02B47D}"/>
              </a:ext>
            </a:extLst>
          </p:cNvPr>
          <p:cNvSpPr>
            <a:spLocks noGrp="1"/>
          </p:cNvSpPr>
          <p:nvPr>
            <p:ph type="dt" sz="half" idx="10"/>
          </p:nvPr>
        </p:nvSpPr>
        <p:spPr/>
        <p:txBody>
          <a:bodyPr/>
          <a:lstStyle/>
          <a:p>
            <a:endParaRPr lang="en-US" altLang="ja-JP"/>
          </a:p>
        </p:txBody>
      </p:sp>
      <p:sp>
        <p:nvSpPr>
          <p:cNvPr id="4" name="フッター プレースホルダー 3">
            <a:extLst>
              <a:ext uri="{FF2B5EF4-FFF2-40B4-BE49-F238E27FC236}">
                <a16:creationId xmlns:a16="http://schemas.microsoft.com/office/drawing/2014/main" id="{2292171C-AFE9-433A-9884-6EF205BF12B8}"/>
              </a:ext>
            </a:extLst>
          </p:cNvPr>
          <p:cNvSpPr>
            <a:spLocks noGrp="1"/>
          </p:cNvSpPr>
          <p:nvPr>
            <p:ph type="ftr" sz="quarter" idx="11"/>
          </p:nvPr>
        </p:nvSpPr>
        <p:spPr/>
        <p:txBody>
          <a:bodyPr/>
          <a:lstStyle/>
          <a:p>
            <a:endParaRPr lang="en-US" altLang="ja-JP"/>
          </a:p>
        </p:txBody>
      </p:sp>
      <p:sp>
        <p:nvSpPr>
          <p:cNvPr id="5" name="スライド番号プレースホルダー 4">
            <a:extLst>
              <a:ext uri="{FF2B5EF4-FFF2-40B4-BE49-F238E27FC236}">
                <a16:creationId xmlns:a16="http://schemas.microsoft.com/office/drawing/2014/main" id="{72D61C68-4C05-463F-9B85-5EB6CA89ECE0}"/>
              </a:ext>
            </a:extLst>
          </p:cNvPr>
          <p:cNvSpPr>
            <a:spLocks noGrp="1"/>
          </p:cNvSpPr>
          <p:nvPr>
            <p:ph type="sldNum" sz="quarter" idx="12"/>
          </p:nvPr>
        </p:nvSpPr>
        <p:spPr/>
        <p:txBody>
          <a:bodyPr/>
          <a:lstStyle/>
          <a:p>
            <a:fld id="{09C8F9CD-7C2F-4696-A79D-EBDF7EA12E4B}" type="slidenum">
              <a:rPr lang="en-US" altLang="ja-JP" smtClean="0"/>
              <a:pPr/>
              <a:t>‹#›</a:t>
            </a:fld>
            <a:endParaRPr lang="en-US" altLang="ja-JP"/>
          </a:p>
        </p:txBody>
      </p:sp>
    </p:spTree>
    <p:extLst>
      <p:ext uri="{BB962C8B-B14F-4D97-AF65-F5344CB8AC3E}">
        <p14:creationId xmlns:p14="http://schemas.microsoft.com/office/powerpoint/2010/main" val="20451441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CD358E9-E228-45E5-B413-7CAB37E5467A}"/>
              </a:ext>
            </a:extLst>
          </p:cNvPr>
          <p:cNvSpPr>
            <a:spLocks noGrp="1"/>
          </p:cNvSpPr>
          <p:nvPr>
            <p:ph type="dt" sz="half" idx="10"/>
          </p:nvPr>
        </p:nvSpPr>
        <p:spPr/>
        <p:txBody>
          <a:bodyPr/>
          <a:lstStyle/>
          <a:p>
            <a:endParaRPr lang="en-US" altLang="ja-JP"/>
          </a:p>
        </p:txBody>
      </p:sp>
      <p:sp>
        <p:nvSpPr>
          <p:cNvPr id="3" name="フッター プレースホルダー 2">
            <a:extLst>
              <a:ext uri="{FF2B5EF4-FFF2-40B4-BE49-F238E27FC236}">
                <a16:creationId xmlns:a16="http://schemas.microsoft.com/office/drawing/2014/main" id="{465204DC-DE0D-4B78-9E6E-77C526800CD2}"/>
              </a:ext>
            </a:extLst>
          </p:cNvPr>
          <p:cNvSpPr>
            <a:spLocks noGrp="1"/>
          </p:cNvSpPr>
          <p:nvPr>
            <p:ph type="ftr" sz="quarter" idx="11"/>
          </p:nvPr>
        </p:nvSpPr>
        <p:spPr/>
        <p:txBody>
          <a:bodyPr/>
          <a:lstStyle/>
          <a:p>
            <a:endParaRPr lang="en-US" altLang="ja-JP"/>
          </a:p>
        </p:txBody>
      </p:sp>
      <p:sp>
        <p:nvSpPr>
          <p:cNvPr id="4" name="スライド番号プレースホルダー 3">
            <a:extLst>
              <a:ext uri="{FF2B5EF4-FFF2-40B4-BE49-F238E27FC236}">
                <a16:creationId xmlns:a16="http://schemas.microsoft.com/office/drawing/2014/main" id="{48B8F713-CCC9-4698-BE72-A9948C347B82}"/>
              </a:ext>
            </a:extLst>
          </p:cNvPr>
          <p:cNvSpPr>
            <a:spLocks noGrp="1"/>
          </p:cNvSpPr>
          <p:nvPr>
            <p:ph type="sldNum" sz="quarter" idx="12"/>
          </p:nvPr>
        </p:nvSpPr>
        <p:spPr/>
        <p:txBody>
          <a:bodyPr/>
          <a:lstStyle/>
          <a:p>
            <a:fld id="{814F61E6-EA8B-463B-8ECC-96BD36284AB5}" type="slidenum">
              <a:rPr lang="en-US" altLang="ja-JP" smtClean="0"/>
              <a:pPr/>
              <a:t>‹#›</a:t>
            </a:fld>
            <a:endParaRPr lang="en-US" altLang="ja-JP"/>
          </a:p>
        </p:txBody>
      </p:sp>
    </p:spTree>
    <p:extLst>
      <p:ext uri="{BB962C8B-B14F-4D97-AF65-F5344CB8AC3E}">
        <p14:creationId xmlns:p14="http://schemas.microsoft.com/office/powerpoint/2010/main" val="8074911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64C9BD-1944-4AA5-B183-40D43935A65F}"/>
              </a:ext>
            </a:extLst>
          </p:cNvPr>
          <p:cNvSpPr>
            <a:spLocks noGrp="1"/>
          </p:cNvSpPr>
          <p:nvPr>
            <p:ph type="title"/>
          </p:nvPr>
        </p:nvSpPr>
        <p:spPr>
          <a:xfrm>
            <a:off x="839788" y="457200"/>
            <a:ext cx="3932237"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92B1CC6-0025-44C2-A59D-D973032E0029}"/>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48F5DF2-0483-4ABB-990D-A960DA2B85BF}"/>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B7018E8-6A7E-43FF-AF35-B67D8EC6E347}"/>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D47A321D-C08F-45E6-8319-5B13EADF9A53}"/>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59423048-385D-4D15-AD3D-2745803FA555}"/>
              </a:ext>
            </a:extLst>
          </p:cNvPr>
          <p:cNvSpPr>
            <a:spLocks noGrp="1"/>
          </p:cNvSpPr>
          <p:nvPr>
            <p:ph type="sldNum" sz="quarter" idx="12"/>
          </p:nvPr>
        </p:nvSpPr>
        <p:spPr/>
        <p:txBody>
          <a:bodyPr/>
          <a:lstStyle/>
          <a:p>
            <a:fld id="{1E702F79-7CC1-4BDB-8A0C-7BB9AA48286F}" type="slidenum">
              <a:rPr lang="en-US" altLang="ja-JP" smtClean="0"/>
              <a:pPr/>
              <a:t>‹#›</a:t>
            </a:fld>
            <a:endParaRPr lang="en-US" altLang="ja-JP"/>
          </a:p>
        </p:txBody>
      </p:sp>
    </p:spTree>
    <p:extLst>
      <p:ext uri="{BB962C8B-B14F-4D97-AF65-F5344CB8AC3E}">
        <p14:creationId xmlns:p14="http://schemas.microsoft.com/office/powerpoint/2010/main" val="1961910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EC6273-6DD3-4052-A83C-92C812BD3ED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C50DDC4-AA86-4AF7-9479-EF4DD405243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596C80D-8653-4089-AFFB-58CEF2F2CF85}"/>
              </a:ext>
            </a:extLst>
          </p:cNvPr>
          <p:cNvSpPr>
            <a:spLocks noGrp="1"/>
          </p:cNvSpPr>
          <p:nvPr>
            <p:ph type="dt" sz="half" idx="10"/>
          </p:nvPr>
        </p:nvSpPr>
        <p:spPr/>
        <p:txBody>
          <a:bodyPr/>
          <a:lstStyle/>
          <a:p>
            <a:fld id="{BF72BBE8-F38C-4A86-BCBD-709A131BD131}" type="datetimeFigureOut">
              <a:rPr kumimoji="1" lang="ja-JP" altLang="en-US" smtClean="0"/>
              <a:t>2019/12/27</a:t>
            </a:fld>
            <a:endParaRPr kumimoji="1" lang="ja-JP" altLang="en-US"/>
          </a:p>
        </p:txBody>
      </p:sp>
      <p:sp>
        <p:nvSpPr>
          <p:cNvPr id="5" name="フッター プレースホルダー 4">
            <a:extLst>
              <a:ext uri="{FF2B5EF4-FFF2-40B4-BE49-F238E27FC236}">
                <a16:creationId xmlns:a16="http://schemas.microsoft.com/office/drawing/2014/main" id="{A38D01E3-FA30-47D8-A514-1E19446B8DE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A524F14-FDB6-40BA-8A54-E45B213B4517}"/>
              </a:ext>
            </a:extLst>
          </p:cNvPr>
          <p:cNvSpPr>
            <a:spLocks noGrp="1"/>
          </p:cNvSpPr>
          <p:nvPr>
            <p:ph type="sldNum" sz="quarter" idx="12"/>
          </p:nvPr>
        </p:nvSpPr>
        <p:spPr/>
        <p:txBody>
          <a:bodyPr/>
          <a:lstStyle/>
          <a:p>
            <a:fld id="{60C6A207-B188-466C-A628-2127ACC9BCC2}" type="slidenum">
              <a:rPr kumimoji="1" lang="ja-JP" altLang="en-US" smtClean="0"/>
              <a:t>‹#›</a:t>
            </a:fld>
            <a:endParaRPr kumimoji="1" lang="ja-JP" altLang="en-US"/>
          </a:p>
        </p:txBody>
      </p:sp>
    </p:spTree>
    <p:extLst>
      <p:ext uri="{BB962C8B-B14F-4D97-AF65-F5344CB8AC3E}">
        <p14:creationId xmlns:p14="http://schemas.microsoft.com/office/powerpoint/2010/main" val="29305172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8DB62C-FC94-4991-A612-B6018B09298C}"/>
              </a:ext>
            </a:extLst>
          </p:cNvPr>
          <p:cNvSpPr>
            <a:spLocks noGrp="1"/>
          </p:cNvSpPr>
          <p:nvPr>
            <p:ph type="title"/>
          </p:nvPr>
        </p:nvSpPr>
        <p:spPr>
          <a:xfrm>
            <a:off x="839788" y="457200"/>
            <a:ext cx="3932237"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3335685-5DF0-4102-824A-81748D8530B5}"/>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5991E47E-EECC-4708-94CC-57A025C6FB9B}"/>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A108604-4CE1-4139-A374-83443BE527BD}"/>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8C4C4FF4-5CF1-432A-ACE9-F52F45ABA047}"/>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00C22FCE-3D19-4D25-AC2B-C020725BF0B2}"/>
              </a:ext>
            </a:extLst>
          </p:cNvPr>
          <p:cNvSpPr>
            <a:spLocks noGrp="1"/>
          </p:cNvSpPr>
          <p:nvPr>
            <p:ph type="sldNum" sz="quarter" idx="12"/>
          </p:nvPr>
        </p:nvSpPr>
        <p:spPr/>
        <p:txBody>
          <a:bodyPr/>
          <a:lstStyle/>
          <a:p>
            <a:fld id="{80643370-82A4-4CBC-B207-3942DB7A789D}" type="slidenum">
              <a:rPr lang="en-US" altLang="ja-JP" smtClean="0"/>
              <a:pPr/>
              <a:t>‹#›</a:t>
            </a:fld>
            <a:endParaRPr lang="en-US" altLang="ja-JP"/>
          </a:p>
        </p:txBody>
      </p:sp>
    </p:spTree>
    <p:extLst>
      <p:ext uri="{BB962C8B-B14F-4D97-AF65-F5344CB8AC3E}">
        <p14:creationId xmlns:p14="http://schemas.microsoft.com/office/powerpoint/2010/main" val="2106435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33977D-77AC-4F30-814F-4BD73DF5E2A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F27DE8E-8FB6-4ADB-82A8-23485050148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9DA9718-B457-4DC9-84CE-19886C03AFC4}"/>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03B46405-4DB7-40A6-A336-B70CD7733614}"/>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FD94D655-87BB-4A0B-8424-14B0992CF36D}"/>
              </a:ext>
            </a:extLst>
          </p:cNvPr>
          <p:cNvSpPr>
            <a:spLocks noGrp="1"/>
          </p:cNvSpPr>
          <p:nvPr>
            <p:ph type="sldNum" sz="quarter" idx="12"/>
          </p:nvPr>
        </p:nvSpPr>
        <p:spPr/>
        <p:txBody>
          <a:bodyPr/>
          <a:lstStyle/>
          <a:p>
            <a:fld id="{1E702F79-7CC1-4BDB-8A0C-7BB9AA48286F}" type="slidenum">
              <a:rPr lang="en-US" altLang="ja-JP" smtClean="0"/>
              <a:pPr/>
              <a:t>‹#›</a:t>
            </a:fld>
            <a:endParaRPr lang="en-US" altLang="ja-JP"/>
          </a:p>
        </p:txBody>
      </p:sp>
    </p:spTree>
    <p:extLst>
      <p:ext uri="{BB962C8B-B14F-4D97-AF65-F5344CB8AC3E}">
        <p14:creationId xmlns:p14="http://schemas.microsoft.com/office/powerpoint/2010/main" val="27817866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4E8F8A5-A969-40A4-9D0D-D5D1D3AE31F6}"/>
              </a:ext>
            </a:extLst>
          </p:cNvPr>
          <p:cNvSpPr>
            <a:spLocks noGrp="1"/>
          </p:cNvSpPr>
          <p:nvPr>
            <p:ph type="title" orient="vert"/>
          </p:nvPr>
        </p:nvSpPr>
        <p:spPr>
          <a:xfrm>
            <a:off x="8724901"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1DA4590-2AED-4E81-B698-01B5360B8AA6}"/>
              </a:ext>
            </a:extLst>
          </p:cNvPr>
          <p:cNvSpPr>
            <a:spLocks noGrp="1"/>
          </p:cNvSpPr>
          <p:nvPr>
            <p:ph type="body" orient="vert" idx="1"/>
          </p:nvPr>
        </p:nvSpPr>
        <p:spPr>
          <a:xfrm>
            <a:off x="838201"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FAE8281-40DC-4582-BC62-550358280212}"/>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CAC51A6B-0FB5-4D13-BAF2-7E8E511A83E6}"/>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6E17E6E1-4429-49CF-A219-A8CCC02AD1B8}"/>
              </a:ext>
            </a:extLst>
          </p:cNvPr>
          <p:cNvSpPr>
            <a:spLocks noGrp="1"/>
          </p:cNvSpPr>
          <p:nvPr>
            <p:ph type="sldNum" sz="quarter" idx="12"/>
          </p:nvPr>
        </p:nvSpPr>
        <p:spPr/>
        <p:txBody>
          <a:bodyPr/>
          <a:lstStyle/>
          <a:p>
            <a:fld id="{EA443B13-0B84-4EB8-A6F4-B3F5983B427A}" type="slidenum">
              <a:rPr lang="en-US" altLang="ja-JP" smtClean="0"/>
              <a:pPr/>
              <a:t>‹#›</a:t>
            </a:fld>
            <a:endParaRPr lang="en-US" altLang="ja-JP"/>
          </a:p>
        </p:txBody>
      </p:sp>
    </p:spTree>
    <p:extLst>
      <p:ext uri="{BB962C8B-B14F-4D97-AF65-F5344CB8AC3E}">
        <p14:creationId xmlns:p14="http://schemas.microsoft.com/office/powerpoint/2010/main" val="22668084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609600" y="457200"/>
            <a:ext cx="10972800" cy="5410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フッター プレースホルダー 2"/>
          <p:cNvSpPr>
            <a:spLocks noGrp="1"/>
          </p:cNvSpPr>
          <p:nvPr>
            <p:ph type="ftr" sz="quarter" idx="10"/>
          </p:nvPr>
        </p:nvSpPr>
        <p:spPr>
          <a:xfrm>
            <a:off x="4165600" y="6248400"/>
            <a:ext cx="3860800" cy="457200"/>
          </a:xfrm>
        </p:spPr>
        <p:txBody>
          <a:bodyPr/>
          <a:lstStyle>
            <a:lvl1pPr>
              <a:defRPr/>
            </a:lvl1pPr>
          </a:lstStyle>
          <a:p>
            <a:endParaRPr lang="en-US" altLang="ja-JP"/>
          </a:p>
        </p:txBody>
      </p:sp>
      <p:sp>
        <p:nvSpPr>
          <p:cNvPr id="4" name="スライド番号プレースホルダー 3"/>
          <p:cNvSpPr>
            <a:spLocks noGrp="1"/>
          </p:cNvSpPr>
          <p:nvPr>
            <p:ph type="sldNum" sz="quarter" idx="11"/>
          </p:nvPr>
        </p:nvSpPr>
        <p:spPr>
          <a:xfrm>
            <a:off x="8737600" y="6248400"/>
            <a:ext cx="2844800" cy="457200"/>
          </a:xfrm>
        </p:spPr>
        <p:txBody>
          <a:bodyPr/>
          <a:lstStyle>
            <a:lvl1pPr>
              <a:defRPr/>
            </a:lvl1pPr>
          </a:lstStyle>
          <a:p>
            <a:fld id="{1BEDD115-E0D5-4FE6-9CF5-AFED7A2AC1F6}" type="slidenum">
              <a:rPr lang="en-US" altLang="ja-JP"/>
              <a:pPr/>
              <a:t>‹#›</a:t>
            </a:fld>
            <a:endParaRPr lang="en-US" altLang="ja-JP"/>
          </a:p>
        </p:txBody>
      </p:sp>
      <p:sp>
        <p:nvSpPr>
          <p:cNvPr id="5" name="日付プレースホルダー 4"/>
          <p:cNvSpPr>
            <a:spLocks noGrp="1"/>
          </p:cNvSpPr>
          <p:nvPr>
            <p:ph type="dt" sz="half" idx="12"/>
          </p:nvPr>
        </p:nvSpPr>
        <p:spPr>
          <a:xfrm>
            <a:off x="609600" y="6245225"/>
            <a:ext cx="2844800" cy="476250"/>
          </a:xfrm>
        </p:spPr>
        <p:txBody>
          <a:bodyPr/>
          <a:lstStyle>
            <a:lvl1pPr>
              <a:defRPr/>
            </a:lvl1pPr>
          </a:lstStyle>
          <a:p>
            <a:endParaRPr lang="en-US" altLang="ja-JP"/>
          </a:p>
        </p:txBody>
      </p:sp>
    </p:spTree>
    <p:extLst>
      <p:ext uri="{BB962C8B-B14F-4D97-AF65-F5344CB8AC3E}">
        <p14:creationId xmlns:p14="http://schemas.microsoft.com/office/powerpoint/2010/main" val="26659007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457200"/>
            <a:ext cx="10972800" cy="13716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609600" y="1981200"/>
            <a:ext cx="5384800"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197600" y="1981200"/>
            <a:ext cx="5384800"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フッター プレースホルダー 4"/>
          <p:cNvSpPr>
            <a:spLocks noGrp="1"/>
          </p:cNvSpPr>
          <p:nvPr>
            <p:ph type="ftr" sz="quarter" idx="10"/>
          </p:nvPr>
        </p:nvSpPr>
        <p:spPr>
          <a:xfrm>
            <a:off x="4165600" y="6248400"/>
            <a:ext cx="3860800" cy="457200"/>
          </a:xfrm>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a:xfrm>
            <a:off x="8737600" y="6248400"/>
            <a:ext cx="2844800" cy="457200"/>
          </a:xfrm>
        </p:spPr>
        <p:txBody>
          <a:bodyPr/>
          <a:lstStyle>
            <a:lvl1pPr>
              <a:defRPr/>
            </a:lvl1pPr>
          </a:lstStyle>
          <a:p>
            <a:fld id="{4DD4DC86-B917-4C73-86C1-F73DAF4FF1CC}" type="slidenum">
              <a:rPr lang="en-US" altLang="ja-JP"/>
              <a:pPr/>
              <a:t>‹#›</a:t>
            </a:fld>
            <a:endParaRPr lang="en-US" altLang="ja-JP"/>
          </a:p>
        </p:txBody>
      </p:sp>
      <p:sp>
        <p:nvSpPr>
          <p:cNvPr id="7" name="日付プレースホルダー 6"/>
          <p:cNvSpPr>
            <a:spLocks noGrp="1"/>
          </p:cNvSpPr>
          <p:nvPr>
            <p:ph type="dt" sz="half" idx="12"/>
          </p:nvPr>
        </p:nvSpPr>
        <p:spPr>
          <a:xfrm>
            <a:off x="609600" y="6245225"/>
            <a:ext cx="2844800" cy="476250"/>
          </a:xfrm>
        </p:spPr>
        <p:txBody>
          <a:bodyPr/>
          <a:lstStyle>
            <a:lvl1pPr>
              <a:defRPr/>
            </a:lvl1pPr>
          </a:lstStyle>
          <a:p>
            <a:endParaRPr lang="en-US" altLang="ja-JP"/>
          </a:p>
        </p:txBody>
      </p:sp>
    </p:spTree>
    <p:extLst>
      <p:ext uri="{BB962C8B-B14F-4D97-AF65-F5344CB8AC3E}">
        <p14:creationId xmlns:p14="http://schemas.microsoft.com/office/powerpoint/2010/main" val="2751000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981A5E-DCC8-422D-9871-9B051BEF0EE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28E701A-15C5-4ADB-9DFE-FE578D48A1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9E32BC3-DDCF-4A91-BD3A-E1643495CB64}"/>
              </a:ext>
            </a:extLst>
          </p:cNvPr>
          <p:cNvSpPr>
            <a:spLocks noGrp="1"/>
          </p:cNvSpPr>
          <p:nvPr>
            <p:ph type="dt" sz="half" idx="10"/>
          </p:nvPr>
        </p:nvSpPr>
        <p:spPr/>
        <p:txBody>
          <a:bodyPr/>
          <a:lstStyle/>
          <a:p>
            <a:fld id="{BF72BBE8-F38C-4A86-BCBD-709A131BD131}" type="datetimeFigureOut">
              <a:rPr kumimoji="1" lang="ja-JP" altLang="en-US" smtClean="0"/>
              <a:t>2019/12/27</a:t>
            </a:fld>
            <a:endParaRPr kumimoji="1" lang="ja-JP" altLang="en-US"/>
          </a:p>
        </p:txBody>
      </p:sp>
      <p:sp>
        <p:nvSpPr>
          <p:cNvPr id="5" name="フッター プレースホルダー 4">
            <a:extLst>
              <a:ext uri="{FF2B5EF4-FFF2-40B4-BE49-F238E27FC236}">
                <a16:creationId xmlns:a16="http://schemas.microsoft.com/office/drawing/2014/main" id="{29DBC430-DE8E-40B5-B4AA-702F5C09946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120A85-C519-4739-B25F-2B5B59E56BA3}"/>
              </a:ext>
            </a:extLst>
          </p:cNvPr>
          <p:cNvSpPr>
            <a:spLocks noGrp="1"/>
          </p:cNvSpPr>
          <p:nvPr>
            <p:ph type="sldNum" sz="quarter" idx="12"/>
          </p:nvPr>
        </p:nvSpPr>
        <p:spPr/>
        <p:txBody>
          <a:bodyPr/>
          <a:lstStyle/>
          <a:p>
            <a:fld id="{60C6A207-B188-466C-A628-2127ACC9BCC2}" type="slidenum">
              <a:rPr kumimoji="1" lang="ja-JP" altLang="en-US" smtClean="0"/>
              <a:t>‹#›</a:t>
            </a:fld>
            <a:endParaRPr kumimoji="1" lang="ja-JP" altLang="en-US"/>
          </a:p>
        </p:txBody>
      </p:sp>
    </p:spTree>
    <p:extLst>
      <p:ext uri="{BB962C8B-B14F-4D97-AF65-F5344CB8AC3E}">
        <p14:creationId xmlns:p14="http://schemas.microsoft.com/office/powerpoint/2010/main" val="347259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AF07A7-867B-4C4E-8896-2DE76F81603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BB8A19C-6A71-4D2F-AA38-A6398D10AC2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DF91892-DAC6-4D96-AAB2-1FE5B1CE79F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A1F7C01-1B48-46B4-BB14-7065B4BE68CA}"/>
              </a:ext>
            </a:extLst>
          </p:cNvPr>
          <p:cNvSpPr>
            <a:spLocks noGrp="1"/>
          </p:cNvSpPr>
          <p:nvPr>
            <p:ph type="dt" sz="half" idx="10"/>
          </p:nvPr>
        </p:nvSpPr>
        <p:spPr/>
        <p:txBody>
          <a:bodyPr/>
          <a:lstStyle/>
          <a:p>
            <a:fld id="{BF72BBE8-F38C-4A86-BCBD-709A131BD131}" type="datetimeFigureOut">
              <a:rPr kumimoji="1" lang="ja-JP" altLang="en-US" smtClean="0"/>
              <a:t>2019/12/27</a:t>
            </a:fld>
            <a:endParaRPr kumimoji="1" lang="ja-JP" altLang="en-US"/>
          </a:p>
        </p:txBody>
      </p:sp>
      <p:sp>
        <p:nvSpPr>
          <p:cNvPr id="6" name="フッター プレースホルダー 5">
            <a:extLst>
              <a:ext uri="{FF2B5EF4-FFF2-40B4-BE49-F238E27FC236}">
                <a16:creationId xmlns:a16="http://schemas.microsoft.com/office/drawing/2014/main" id="{5D7252B8-2C48-4764-8184-B1809F04827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F12543A-7E75-4B72-BC0D-A22A407C08E7}"/>
              </a:ext>
            </a:extLst>
          </p:cNvPr>
          <p:cNvSpPr>
            <a:spLocks noGrp="1"/>
          </p:cNvSpPr>
          <p:nvPr>
            <p:ph type="sldNum" sz="quarter" idx="12"/>
          </p:nvPr>
        </p:nvSpPr>
        <p:spPr/>
        <p:txBody>
          <a:bodyPr/>
          <a:lstStyle/>
          <a:p>
            <a:fld id="{60C6A207-B188-466C-A628-2127ACC9BCC2}" type="slidenum">
              <a:rPr kumimoji="1" lang="ja-JP" altLang="en-US" smtClean="0"/>
              <a:t>‹#›</a:t>
            </a:fld>
            <a:endParaRPr kumimoji="1" lang="ja-JP" altLang="en-US"/>
          </a:p>
        </p:txBody>
      </p:sp>
    </p:spTree>
    <p:extLst>
      <p:ext uri="{BB962C8B-B14F-4D97-AF65-F5344CB8AC3E}">
        <p14:creationId xmlns:p14="http://schemas.microsoft.com/office/powerpoint/2010/main" val="4238971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FA8774-E43C-464B-9DF9-61F63EB36DA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E4A42C2-72E4-481A-A571-560291F0A7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13396BB-0F53-4BDB-A3DC-C8940B7089B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D3E114A-41EA-4489-ACA2-773217F180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38A27CF-B3E7-4914-8D4F-659007D6AB9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BC39184-40A6-4533-8B97-33798FF1DF0B}"/>
              </a:ext>
            </a:extLst>
          </p:cNvPr>
          <p:cNvSpPr>
            <a:spLocks noGrp="1"/>
          </p:cNvSpPr>
          <p:nvPr>
            <p:ph type="dt" sz="half" idx="10"/>
          </p:nvPr>
        </p:nvSpPr>
        <p:spPr/>
        <p:txBody>
          <a:bodyPr/>
          <a:lstStyle/>
          <a:p>
            <a:fld id="{BF72BBE8-F38C-4A86-BCBD-709A131BD131}" type="datetimeFigureOut">
              <a:rPr kumimoji="1" lang="ja-JP" altLang="en-US" smtClean="0"/>
              <a:t>2019/12/27</a:t>
            </a:fld>
            <a:endParaRPr kumimoji="1" lang="ja-JP" altLang="en-US"/>
          </a:p>
        </p:txBody>
      </p:sp>
      <p:sp>
        <p:nvSpPr>
          <p:cNvPr id="8" name="フッター プレースホルダー 7">
            <a:extLst>
              <a:ext uri="{FF2B5EF4-FFF2-40B4-BE49-F238E27FC236}">
                <a16:creationId xmlns:a16="http://schemas.microsoft.com/office/drawing/2014/main" id="{F9A6D511-B991-4066-A900-E7EFBA094E1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5D64B36-6A3F-4A9F-9E9E-10B17051585F}"/>
              </a:ext>
            </a:extLst>
          </p:cNvPr>
          <p:cNvSpPr>
            <a:spLocks noGrp="1"/>
          </p:cNvSpPr>
          <p:nvPr>
            <p:ph type="sldNum" sz="quarter" idx="12"/>
          </p:nvPr>
        </p:nvSpPr>
        <p:spPr/>
        <p:txBody>
          <a:bodyPr/>
          <a:lstStyle/>
          <a:p>
            <a:fld id="{60C6A207-B188-466C-A628-2127ACC9BCC2}" type="slidenum">
              <a:rPr kumimoji="1" lang="ja-JP" altLang="en-US" smtClean="0"/>
              <a:t>‹#›</a:t>
            </a:fld>
            <a:endParaRPr kumimoji="1" lang="ja-JP" altLang="en-US"/>
          </a:p>
        </p:txBody>
      </p:sp>
    </p:spTree>
    <p:extLst>
      <p:ext uri="{BB962C8B-B14F-4D97-AF65-F5344CB8AC3E}">
        <p14:creationId xmlns:p14="http://schemas.microsoft.com/office/powerpoint/2010/main" val="292350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09F4DB-F83D-4BD3-A3EA-8B0F1434D06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D39B74D-F5B0-4FC8-940E-F6CE1075ABDE}"/>
              </a:ext>
            </a:extLst>
          </p:cNvPr>
          <p:cNvSpPr>
            <a:spLocks noGrp="1"/>
          </p:cNvSpPr>
          <p:nvPr>
            <p:ph type="dt" sz="half" idx="10"/>
          </p:nvPr>
        </p:nvSpPr>
        <p:spPr/>
        <p:txBody>
          <a:bodyPr/>
          <a:lstStyle/>
          <a:p>
            <a:fld id="{BF72BBE8-F38C-4A86-BCBD-709A131BD131}" type="datetimeFigureOut">
              <a:rPr kumimoji="1" lang="ja-JP" altLang="en-US" smtClean="0"/>
              <a:t>2019/12/27</a:t>
            </a:fld>
            <a:endParaRPr kumimoji="1" lang="ja-JP" altLang="en-US"/>
          </a:p>
        </p:txBody>
      </p:sp>
      <p:sp>
        <p:nvSpPr>
          <p:cNvPr id="4" name="フッター プレースホルダー 3">
            <a:extLst>
              <a:ext uri="{FF2B5EF4-FFF2-40B4-BE49-F238E27FC236}">
                <a16:creationId xmlns:a16="http://schemas.microsoft.com/office/drawing/2014/main" id="{6B5F6C44-C3F5-4E28-8235-425F4041EE4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6CE6D95-60B1-4805-9594-99F26CF416E5}"/>
              </a:ext>
            </a:extLst>
          </p:cNvPr>
          <p:cNvSpPr>
            <a:spLocks noGrp="1"/>
          </p:cNvSpPr>
          <p:nvPr>
            <p:ph type="sldNum" sz="quarter" idx="12"/>
          </p:nvPr>
        </p:nvSpPr>
        <p:spPr/>
        <p:txBody>
          <a:bodyPr/>
          <a:lstStyle/>
          <a:p>
            <a:fld id="{60C6A207-B188-466C-A628-2127ACC9BCC2}" type="slidenum">
              <a:rPr kumimoji="1" lang="ja-JP" altLang="en-US" smtClean="0"/>
              <a:t>‹#›</a:t>
            </a:fld>
            <a:endParaRPr kumimoji="1" lang="ja-JP" altLang="en-US"/>
          </a:p>
        </p:txBody>
      </p:sp>
    </p:spTree>
    <p:extLst>
      <p:ext uri="{BB962C8B-B14F-4D97-AF65-F5344CB8AC3E}">
        <p14:creationId xmlns:p14="http://schemas.microsoft.com/office/powerpoint/2010/main" val="4197562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32A0A8F-2380-4C5A-BD05-E3A1C054E8B7}"/>
              </a:ext>
            </a:extLst>
          </p:cNvPr>
          <p:cNvSpPr>
            <a:spLocks noGrp="1"/>
          </p:cNvSpPr>
          <p:nvPr>
            <p:ph type="dt" sz="half" idx="10"/>
          </p:nvPr>
        </p:nvSpPr>
        <p:spPr/>
        <p:txBody>
          <a:bodyPr/>
          <a:lstStyle/>
          <a:p>
            <a:fld id="{BF72BBE8-F38C-4A86-BCBD-709A131BD131}" type="datetimeFigureOut">
              <a:rPr kumimoji="1" lang="ja-JP" altLang="en-US" smtClean="0"/>
              <a:t>2019/12/27</a:t>
            </a:fld>
            <a:endParaRPr kumimoji="1" lang="ja-JP" altLang="en-US"/>
          </a:p>
        </p:txBody>
      </p:sp>
      <p:sp>
        <p:nvSpPr>
          <p:cNvPr id="3" name="フッター プレースホルダー 2">
            <a:extLst>
              <a:ext uri="{FF2B5EF4-FFF2-40B4-BE49-F238E27FC236}">
                <a16:creationId xmlns:a16="http://schemas.microsoft.com/office/drawing/2014/main" id="{FDC114E3-AD3F-4DC3-9D47-6D31B153032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29C8627-9373-4D44-B7BA-BC792028657B}"/>
              </a:ext>
            </a:extLst>
          </p:cNvPr>
          <p:cNvSpPr>
            <a:spLocks noGrp="1"/>
          </p:cNvSpPr>
          <p:nvPr>
            <p:ph type="sldNum" sz="quarter" idx="12"/>
          </p:nvPr>
        </p:nvSpPr>
        <p:spPr/>
        <p:txBody>
          <a:bodyPr/>
          <a:lstStyle/>
          <a:p>
            <a:fld id="{60C6A207-B188-466C-A628-2127ACC9BCC2}" type="slidenum">
              <a:rPr kumimoji="1" lang="ja-JP" altLang="en-US" smtClean="0"/>
              <a:t>‹#›</a:t>
            </a:fld>
            <a:endParaRPr kumimoji="1" lang="ja-JP" altLang="en-US"/>
          </a:p>
        </p:txBody>
      </p:sp>
    </p:spTree>
    <p:extLst>
      <p:ext uri="{BB962C8B-B14F-4D97-AF65-F5344CB8AC3E}">
        <p14:creationId xmlns:p14="http://schemas.microsoft.com/office/powerpoint/2010/main" val="2775828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39345B-FCAB-4321-B2F8-3D235440E18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D4A9373-AFA5-4975-856C-AF58A66FA1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8056A0D-9233-4151-85C4-0933AB749B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FA7C6AA-80D3-4C8E-BEEE-6F9673541893}"/>
              </a:ext>
            </a:extLst>
          </p:cNvPr>
          <p:cNvSpPr>
            <a:spLocks noGrp="1"/>
          </p:cNvSpPr>
          <p:nvPr>
            <p:ph type="dt" sz="half" idx="10"/>
          </p:nvPr>
        </p:nvSpPr>
        <p:spPr/>
        <p:txBody>
          <a:bodyPr/>
          <a:lstStyle/>
          <a:p>
            <a:fld id="{BF72BBE8-F38C-4A86-BCBD-709A131BD131}" type="datetimeFigureOut">
              <a:rPr kumimoji="1" lang="ja-JP" altLang="en-US" smtClean="0"/>
              <a:t>2019/12/27</a:t>
            </a:fld>
            <a:endParaRPr kumimoji="1" lang="ja-JP" altLang="en-US"/>
          </a:p>
        </p:txBody>
      </p:sp>
      <p:sp>
        <p:nvSpPr>
          <p:cNvPr id="6" name="フッター プレースホルダー 5">
            <a:extLst>
              <a:ext uri="{FF2B5EF4-FFF2-40B4-BE49-F238E27FC236}">
                <a16:creationId xmlns:a16="http://schemas.microsoft.com/office/drawing/2014/main" id="{04B1F25C-9CF5-4C25-B41E-FEEAC52F669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100C36F-EEC4-4135-BF31-B8D058C33289}"/>
              </a:ext>
            </a:extLst>
          </p:cNvPr>
          <p:cNvSpPr>
            <a:spLocks noGrp="1"/>
          </p:cNvSpPr>
          <p:nvPr>
            <p:ph type="sldNum" sz="quarter" idx="12"/>
          </p:nvPr>
        </p:nvSpPr>
        <p:spPr/>
        <p:txBody>
          <a:bodyPr/>
          <a:lstStyle/>
          <a:p>
            <a:fld id="{60C6A207-B188-466C-A628-2127ACC9BCC2}" type="slidenum">
              <a:rPr kumimoji="1" lang="ja-JP" altLang="en-US" smtClean="0"/>
              <a:t>‹#›</a:t>
            </a:fld>
            <a:endParaRPr kumimoji="1" lang="ja-JP" altLang="en-US"/>
          </a:p>
        </p:txBody>
      </p:sp>
    </p:spTree>
    <p:extLst>
      <p:ext uri="{BB962C8B-B14F-4D97-AF65-F5344CB8AC3E}">
        <p14:creationId xmlns:p14="http://schemas.microsoft.com/office/powerpoint/2010/main" val="22999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3ADF2E-4F50-411C-8065-A9E5706D5D4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A572CBE-A392-4700-BA56-08A408F555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4B0029E-96E5-4D05-AB7B-DC410BE05B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FF010C3-DBBB-4806-A33A-7F7E6B39D6C2}"/>
              </a:ext>
            </a:extLst>
          </p:cNvPr>
          <p:cNvSpPr>
            <a:spLocks noGrp="1"/>
          </p:cNvSpPr>
          <p:nvPr>
            <p:ph type="dt" sz="half" idx="10"/>
          </p:nvPr>
        </p:nvSpPr>
        <p:spPr/>
        <p:txBody>
          <a:bodyPr/>
          <a:lstStyle/>
          <a:p>
            <a:fld id="{BF72BBE8-F38C-4A86-BCBD-709A131BD131}" type="datetimeFigureOut">
              <a:rPr kumimoji="1" lang="ja-JP" altLang="en-US" smtClean="0"/>
              <a:t>2019/12/27</a:t>
            </a:fld>
            <a:endParaRPr kumimoji="1" lang="ja-JP" altLang="en-US"/>
          </a:p>
        </p:txBody>
      </p:sp>
      <p:sp>
        <p:nvSpPr>
          <p:cNvPr id="6" name="フッター プレースホルダー 5">
            <a:extLst>
              <a:ext uri="{FF2B5EF4-FFF2-40B4-BE49-F238E27FC236}">
                <a16:creationId xmlns:a16="http://schemas.microsoft.com/office/drawing/2014/main" id="{579B4F8C-4089-418A-90C6-D94C6778F1D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72F7DFF-8017-4975-BAFA-38320776860C}"/>
              </a:ext>
            </a:extLst>
          </p:cNvPr>
          <p:cNvSpPr>
            <a:spLocks noGrp="1"/>
          </p:cNvSpPr>
          <p:nvPr>
            <p:ph type="sldNum" sz="quarter" idx="12"/>
          </p:nvPr>
        </p:nvSpPr>
        <p:spPr/>
        <p:txBody>
          <a:bodyPr/>
          <a:lstStyle/>
          <a:p>
            <a:fld id="{60C6A207-B188-466C-A628-2127ACC9BCC2}" type="slidenum">
              <a:rPr kumimoji="1" lang="ja-JP" altLang="en-US" smtClean="0"/>
              <a:t>‹#›</a:t>
            </a:fld>
            <a:endParaRPr kumimoji="1" lang="ja-JP" altLang="en-US"/>
          </a:p>
        </p:txBody>
      </p:sp>
    </p:spTree>
    <p:extLst>
      <p:ext uri="{BB962C8B-B14F-4D97-AF65-F5344CB8AC3E}">
        <p14:creationId xmlns:p14="http://schemas.microsoft.com/office/powerpoint/2010/main" val="1255713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5684DC8-4E73-4C05-8D31-E3462478E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8C68A5A-7859-490A-8B77-00BF40E57E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D1211FA-EDF2-4973-97B7-F82E93C2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2BBE8-F38C-4A86-BCBD-709A131BD131}" type="datetimeFigureOut">
              <a:rPr kumimoji="1" lang="ja-JP" altLang="en-US" smtClean="0"/>
              <a:t>2019/12/27</a:t>
            </a:fld>
            <a:endParaRPr kumimoji="1" lang="ja-JP" altLang="en-US"/>
          </a:p>
        </p:txBody>
      </p:sp>
      <p:sp>
        <p:nvSpPr>
          <p:cNvPr id="5" name="フッター プレースホルダー 4">
            <a:extLst>
              <a:ext uri="{FF2B5EF4-FFF2-40B4-BE49-F238E27FC236}">
                <a16:creationId xmlns:a16="http://schemas.microsoft.com/office/drawing/2014/main" id="{FD5EF7F1-60CB-4D3D-B4E7-B220A7001C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813C196-90CA-4311-84A5-288A2A6101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C6A207-B188-466C-A628-2127ACC9BCC2}" type="slidenum">
              <a:rPr kumimoji="1" lang="ja-JP" altLang="en-US" smtClean="0"/>
              <a:t>‹#›</a:t>
            </a:fld>
            <a:endParaRPr kumimoji="1" lang="ja-JP" altLang="en-US"/>
          </a:p>
        </p:txBody>
      </p:sp>
    </p:spTree>
    <p:extLst>
      <p:ext uri="{BB962C8B-B14F-4D97-AF65-F5344CB8AC3E}">
        <p14:creationId xmlns:p14="http://schemas.microsoft.com/office/powerpoint/2010/main" val="4018572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51D9188-C3E1-4137-8130-F513F7776544}"/>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6467EB1-74E7-477C-8CF9-6C98935D4A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AAF2DCC-B1FE-4987-AE90-E33C518A008A}"/>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ltLang="ja-JP"/>
          </a:p>
        </p:txBody>
      </p:sp>
      <p:sp>
        <p:nvSpPr>
          <p:cNvPr id="5" name="フッター プレースホルダー 4">
            <a:extLst>
              <a:ext uri="{FF2B5EF4-FFF2-40B4-BE49-F238E27FC236}">
                <a16:creationId xmlns:a16="http://schemas.microsoft.com/office/drawing/2014/main" id="{CAFBD8A7-82F1-40C7-B341-928B03AD52A9}"/>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ltLang="ja-JP"/>
          </a:p>
        </p:txBody>
      </p:sp>
      <p:sp>
        <p:nvSpPr>
          <p:cNvPr id="6" name="スライド番号プレースホルダー 5">
            <a:extLst>
              <a:ext uri="{FF2B5EF4-FFF2-40B4-BE49-F238E27FC236}">
                <a16:creationId xmlns:a16="http://schemas.microsoft.com/office/drawing/2014/main" id="{CC7D9ACC-51BC-4F40-844A-6B231BB38FF6}"/>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E702F79-7CC1-4BDB-8A0C-7BB9AA48286F}" type="slidenum">
              <a:rPr lang="en-US" altLang="ja-JP" smtClean="0"/>
              <a:pPr/>
              <a:t>‹#›</a:t>
            </a:fld>
            <a:endParaRPr lang="en-US" altLang="ja-JP"/>
          </a:p>
        </p:txBody>
      </p:sp>
    </p:spTree>
    <p:extLst>
      <p:ext uri="{BB962C8B-B14F-4D97-AF65-F5344CB8AC3E}">
        <p14:creationId xmlns:p14="http://schemas.microsoft.com/office/powerpoint/2010/main" val="5656268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png"/><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52A96A-55F5-4D09-A88E-0895282A35E5}"/>
              </a:ext>
            </a:extLst>
          </p:cNvPr>
          <p:cNvSpPr>
            <a:spLocks noGrp="1"/>
          </p:cNvSpPr>
          <p:nvPr>
            <p:ph type="ctrTitle"/>
          </p:nvPr>
        </p:nvSpPr>
        <p:spPr/>
        <p:txBody>
          <a:bodyPr/>
          <a:lstStyle/>
          <a:p>
            <a:r>
              <a:rPr kumimoji="1" lang="en-US" altLang="ja-JP" dirty="0"/>
              <a:t>Stata</a:t>
            </a:r>
            <a:r>
              <a:rPr kumimoji="1" lang="ja-JP" altLang="en-US" dirty="0"/>
              <a:t>　入門</a:t>
            </a:r>
          </a:p>
        </p:txBody>
      </p:sp>
      <p:sp>
        <p:nvSpPr>
          <p:cNvPr id="3" name="字幕 2">
            <a:extLst>
              <a:ext uri="{FF2B5EF4-FFF2-40B4-BE49-F238E27FC236}">
                <a16:creationId xmlns:a16="http://schemas.microsoft.com/office/drawing/2014/main" id="{E60F1736-D72E-4B2E-8EEB-693BBAD5E50B}"/>
              </a:ext>
            </a:extLst>
          </p:cNvPr>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2358550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4067123" y="376640"/>
            <a:ext cx="6169343" cy="4347686"/>
          </a:xfrm>
          <a:prstGeom prst="rect">
            <a:avLst/>
          </a:prstGeom>
        </p:spPr>
      </p:pic>
      <p:pic>
        <p:nvPicPr>
          <p:cNvPr id="4" name="図 3"/>
          <p:cNvPicPr>
            <a:picLocks noChangeAspect="1"/>
          </p:cNvPicPr>
          <p:nvPr/>
        </p:nvPicPr>
        <p:blipFill>
          <a:blip r:embed="rId3"/>
          <a:stretch>
            <a:fillRect/>
          </a:stretch>
        </p:blipFill>
        <p:spPr>
          <a:xfrm>
            <a:off x="5826651" y="2359177"/>
            <a:ext cx="6169343" cy="4347686"/>
          </a:xfrm>
          <a:prstGeom prst="rect">
            <a:avLst/>
          </a:prstGeom>
        </p:spPr>
      </p:pic>
      <p:sp>
        <p:nvSpPr>
          <p:cNvPr id="5" name="テキスト ボックス 4"/>
          <p:cNvSpPr txBox="1"/>
          <p:nvPr/>
        </p:nvSpPr>
        <p:spPr>
          <a:xfrm>
            <a:off x="460720" y="376640"/>
            <a:ext cx="3745070" cy="461665"/>
          </a:xfrm>
          <a:prstGeom prst="rect">
            <a:avLst/>
          </a:prstGeom>
          <a:noFill/>
        </p:spPr>
        <p:txBody>
          <a:bodyPr wrap="square" rtlCol="0">
            <a:spAutoFit/>
          </a:bodyPr>
          <a:lstStyle/>
          <a:p>
            <a:r>
              <a:rPr lang="en-US" altLang="ja-JP" sz="2400" dirty="0">
                <a:solidFill>
                  <a:prstClr val="black"/>
                </a:solidFill>
                <a:latin typeface="游ゴシック" panose="020F0502020204030204"/>
                <a:ea typeface="游ゴシック" panose="020B0400000000000000" pitchFamily="50" charset="-128"/>
              </a:rPr>
              <a:t>Excel </a:t>
            </a:r>
            <a:r>
              <a:rPr lang="ja-JP" altLang="en-US" sz="2400" dirty="0">
                <a:solidFill>
                  <a:prstClr val="black"/>
                </a:solidFill>
                <a:latin typeface="游ゴシック" panose="020F0502020204030204"/>
                <a:ea typeface="游ゴシック" panose="020B0400000000000000" pitchFamily="50" charset="-128"/>
              </a:rPr>
              <a:t>ファイルの</a:t>
            </a:r>
            <a:r>
              <a:rPr lang="en-US" altLang="ja-JP" sz="2400" dirty="0">
                <a:solidFill>
                  <a:prstClr val="black"/>
                </a:solidFill>
                <a:latin typeface="游ゴシック" panose="020F0502020204030204"/>
                <a:ea typeface="游ゴシック" panose="020B0400000000000000" pitchFamily="50" charset="-128"/>
              </a:rPr>
              <a:t>import</a:t>
            </a:r>
            <a:endParaRPr lang="ja-JP" altLang="en-US" sz="2400" dirty="0">
              <a:solidFill>
                <a:prstClr val="black"/>
              </a:solidFill>
              <a:latin typeface="游ゴシック" panose="020F0502020204030204"/>
              <a:ea typeface="游ゴシック" panose="020B0400000000000000" pitchFamily="50" charset="-128"/>
            </a:endParaRPr>
          </a:p>
        </p:txBody>
      </p:sp>
      <p:sp>
        <p:nvSpPr>
          <p:cNvPr id="6" name="テキスト ボックス 5"/>
          <p:cNvSpPr txBox="1"/>
          <p:nvPr/>
        </p:nvSpPr>
        <p:spPr>
          <a:xfrm>
            <a:off x="245791" y="2127380"/>
            <a:ext cx="4162307" cy="3704077"/>
          </a:xfrm>
          <a:prstGeom prst="rect">
            <a:avLst/>
          </a:prstGeom>
          <a:solidFill>
            <a:schemeClr val="bg1"/>
          </a:solidFill>
        </p:spPr>
        <p:txBody>
          <a:bodyPr wrap="square" rtlCol="0">
            <a:spAutoFit/>
          </a:bodyPr>
          <a:lstStyle/>
          <a:p>
            <a:r>
              <a:rPr lang="en-US" altLang="ja-JP" dirty="0">
                <a:solidFill>
                  <a:prstClr val="black"/>
                </a:solidFill>
                <a:latin typeface="游ゴシック" panose="020F0502020204030204"/>
                <a:ea typeface="游ゴシック" panose="020B0400000000000000" pitchFamily="50" charset="-128"/>
              </a:rPr>
              <a:t>wage1.xls</a:t>
            </a:r>
          </a:p>
          <a:p>
            <a:r>
              <a:rPr lang="ja-JP" altLang="en-US" dirty="0">
                <a:solidFill>
                  <a:prstClr val="black"/>
                </a:solidFill>
                <a:latin typeface="游ゴシック" panose="020F0502020204030204"/>
                <a:ea typeface="游ゴシック" panose="020B0400000000000000" pitchFamily="50" charset="-128"/>
              </a:rPr>
              <a:t>（変数名は入っていない）</a:t>
            </a:r>
            <a:endParaRPr lang="en-US" altLang="ja-JP" dirty="0">
              <a:solidFill>
                <a:prstClr val="black"/>
              </a:solidFill>
              <a:latin typeface="游ゴシック" panose="020F0502020204030204"/>
              <a:ea typeface="游ゴシック" panose="020B0400000000000000" pitchFamily="50" charset="-128"/>
            </a:endParaRPr>
          </a:p>
          <a:p>
            <a:endParaRPr lang="en-US" altLang="ja-JP" dirty="0">
              <a:solidFill>
                <a:prstClr val="black"/>
              </a:solidFill>
              <a:latin typeface="游ゴシック" panose="020F0502020204030204"/>
              <a:ea typeface="游ゴシック" panose="020B0400000000000000" pitchFamily="50" charset="-128"/>
            </a:endParaRPr>
          </a:p>
          <a:p>
            <a:r>
              <a:rPr lang="en-US" altLang="ja-JP" dirty="0">
                <a:solidFill>
                  <a:prstClr val="black"/>
                </a:solidFill>
                <a:latin typeface="游ゴシック" panose="020F0502020204030204"/>
                <a:ea typeface="游ゴシック" panose="020B0400000000000000" pitchFamily="50" charset="-128"/>
              </a:rPr>
              <a:t>wage1.des</a:t>
            </a:r>
            <a:r>
              <a:rPr lang="ja-JP" altLang="en-US" dirty="0">
                <a:solidFill>
                  <a:prstClr val="black"/>
                </a:solidFill>
                <a:latin typeface="游ゴシック" panose="020F0502020204030204"/>
                <a:ea typeface="游ゴシック" panose="020B0400000000000000" pitchFamily="50" charset="-128"/>
              </a:rPr>
              <a:t>の変数名を</a:t>
            </a:r>
            <a:r>
              <a:rPr lang="en-US" altLang="ja-JP" dirty="0">
                <a:solidFill>
                  <a:prstClr val="black"/>
                </a:solidFill>
                <a:latin typeface="游ゴシック" panose="020F0502020204030204"/>
                <a:ea typeface="游ゴシック" panose="020B0400000000000000" pitchFamily="50" charset="-128"/>
              </a:rPr>
              <a:t>excel </a:t>
            </a:r>
            <a:r>
              <a:rPr lang="ja-JP" altLang="en-US" dirty="0">
                <a:solidFill>
                  <a:prstClr val="black"/>
                </a:solidFill>
                <a:latin typeface="游ゴシック" panose="020F0502020204030204"/>
                <a:ea typeface="游ゴシック" panose="020B0400000000000000" pitchFamily="50" charset="-128"/>
              </a:rPr>
              <a:t>の別のシートに読み込み，空白行でフィールドに分解する</a:t>
            </a:r>
            <a:endParaRPr lang="en-US" altLang="ja-JP" dirty="0">
              <a:solidFill>
                <a:prstClr val="black"/>
              </a:solidFill>
              <a:latin typeface="游ゴシック" panose="020F0502020204030204"/>
              <a:ea typeface="游ゴシック" panose="020B0400000000000000" pitchFamily="50" charset="-128"/>
            </a:endParaRPr>
          </a:p>
          <a:p>
            <a:r>
              <a:rPr lang="en-US" altLang="ja-JP" dirty="0">
                <a:solidFill>
                  <a:prstClr val="black"/>
                </a:solidFill>
                <a:latin typeface="游ゴシック" panose="020F0502020204030204"/>
                <a:ea typeface="游ゴシック" panose="020B0400000000000000" pitchFamily="50" charset="-128"/>
                <a:sym typeface="Wingdings" panose="05000000000000000000" pitchFamily="2" charset="2"/>
              </a:rPr>
              <a:t></a:t>
            </a:r>
            <a:r>
              <a:rPr lang="ja-JP" altLang="en-US" dirty="0">
                <a:solidFill>
                  <a:prstClr val="black"/>
                </a:solidFill>
                <a:latin typeface="游ゴシック" panose="020F0502020204030204"/>
                <a:ea typeface="游ゴシック" panose="020B0400000000000000" pitchFamily="50" charset="-128"/>
                <a:sym typeface="Wingdings" panose="05000000000000000000" pitchFamily="2" charset="2"/>
              </a:rPr>
              <a:t>メニューから　データ</a:t>
            </a:r>
            <a:r>
              <a:rPr lang="en-US" altLang="ja-JP" dirty="0">
                <a:solidFill>
                  <a:prstClr val="black"/>
                </a:solidFill>
                <a:latin typeface="游ゴシック" panose="020F0502020204030204"/>
                <a:ea typeface="游ゴシック" panose="020B0400000000000000" pitchFamily="50" charset="-128"/>
                <a:sym typeface="Wingdings" panose="05000000000000000000" pitchFamily="2" charset="2"/>
              </a:rPr>
              <a:t>/</a:t>
            </a:r>
            <a:r>
              <a:rPr lang="ja-JP" altLang="en-US" dirty="0">
                <a:solidFill>
                  <a:prstClr val="black"/>
                </a:solidFill>
                <a:latin typeface="游ゴシック" panose="020F0502020204030204"/>
                <a:ea typeface="游ゴシック" panose="020B0400000000000000" pitchFamily="50" charset="-128"/>
                <a:sym typeface="Wingdings" panose="05000000000000000000" pitchFamily="2" charset="2"/>
              </a:rPr>
              <a:t>区切り位置</a:t>
            </a:r>
            <a:endParaRPr lang="en-US" altLang="ja-JP" dirty="0">
              <a:solidFill>
                <a:prstClr val="black"/>
              </a:solidFill>
              <a:latin typeface="游ゴシック" panose="020F0502020204030204"/>
              <a:ea typeface="游ゴシック" panose="020B0400000000000000" pitchFamily="50" charset="-128"/>
              <a:sym typeface="Wingdings" panose="05000000000000000000" pitchFamily="2" charset="2"/>
            </a:endParaRPr>
          </a:p>
          <a:p>
            <a:r>
              <a:rPr lang="ja-JP" altLang="en-US" dirty="0">
                <a:solidFill>
                  <a:prstClr val="black"/>
                </a:solidFill>
                <a:latin typeface="游ゴシック" panose="020F0502020204030204"/>
                <a:ea typeface="游ゴシック" panose="020B0400000000000000" pitchFamily="50" charset="-128"/>
                <a:sym typeface="Wingdings" panose="05000000000000000000" pitchFamily="2" charset="2"/>
              </a:rPr>
              <a:t>で分解する</a:t>
            </a:r>
            <a:endParaRPr lang="en-US" altLang="ja-JP" dirty="0">
              <a:solidFill>
                <a:prstClr val="black"/>
              </a:solidFill>
              <a:latin typeface="游ゴシック" panose="020F0502020204030204"/>
              <a:ea typeface="游ゴシック" panose="020B0400000000000000" pitchFamily="50" charset="-128"/>
              <a:sym typeface="Wingdings" panose="05000000000000000000" pitchFamily="2" charset="2"/>
            </a:endParaRPr>
          </a:p>
          <a:p>
            <a:endParaRPr lang="en-US" altLang="ja-JP" dirty="0">
              <a:solidFill>
                <a:prstClr val="black"/>
              </a:solidFill>
              <a:latin typeface="游ゴシック" panose="020F0502020204030204"/>
              <a:ea typeface="游ゴシック" panose="020B0400000000000000" pitchFamily="50" charset="-128"/>
              <a:sym typeface="Wingdings" panose="05000000000000000000" pitchFamily="2" charset="2"/>
            </a:endParaRPr>
          </a:p>
          <a:p>
            <a:r>
              <a:rPr lang="ja-JP" altLang="en-US" dirty="0">
                <a:solidFill>
                  <a:prstClr val="black"/>
                </a:solidFill>
                <a:latin typeface="游ゴシック" panose="020F0502020204030204"/>
                <a:ea typeface="游ゴシック" panose="020B0400000000000000" pitchFamily="50" charset="-128"/>
                <a:sym typeface="Wingdings" panose="05000000000000000000" pitchFamily="2" charset="2"/>
              </a:rPr>
              <a:t>数値データのみのシートに戻り，</a:t>
            </a:r>
            <a:r>
              <a:rPr lang="en-US" altLang="ja-JP" dirty="0">
                <a:solidFill>
                  <a:prstClr val="black"/>
                </a:solidFill>
                <a:latin typeface="游ゴシック" panose="020F0502020204030204"/>
                <a:ea typeface="游ゴシック" panose="020B0400000000000000" pitchFamily="50" charset="-128"/>
                <a:sym typeface="Wingdings" panose="05000000000000000000" pitchFamily="2" charset="2"/>
              </a:rPr>
              <a:t>1</a:t>
            </a:r>
            <a:r>
              <a:rPr lang="ja-JP" altLang="en-US" dirty="0">
                <a:solidFill>
                  <a:prstClr val="black"/>
                </a:solidFill>
                <a:latin typeface="游ゴシック" panose="020F0502020204030204"/>
                <a:ea typeface="游ゴシック" panose="020B0400000000000000" pitchFamily="50" charset="-128"/>
                <a:sym typeface="Wingdings" panose="05000000000000000000" pitchFamily="2" charset="2"/>
              </a:rPr>
              <a:t>行目を空ける（行の挿入）</a:t>
            </a:r>
            <a:endParaRPr lang="en-US" altLang="ja-JP" dirty="0">
              <a:solidFill>
                <a:prstClr val="black"/>
              </a:solidFill>
              <a:latin typeface="游ゴシック" panose="020F0502020204030204"/>
              <a:ea typeface="游ゴシック" panose="020B0400000000000000" pitchFamily="50" charset="-128"/>
              <a:sym typeface="Wingdings" panose="05000000000000000000" pitchFamily="2" charset="2"/>
            </a:endParaRPr>
          </a:p>
          <a:p>
            <a:r>
              <a:rPr lang="en-US" altLang="ja-JP" dirty="0">
                <a:solidFill>
                  <a:prstClr val="black"/>
                </a:solidFill>
                <a:latin typeface="游ゴシック" panose="020F0502020204030204"/>
                <a:ea typeface="游ゴシック" panose="020B0400000000000000" pitchFamily="50" charset="-128"/>
                <a:sym typeface="Wingdings" panose="05000000000000000000" pitchFamily="2" charset="2"/>
              </a:rPr>
              <a:t>1</a:t>
            </a:r>
            <a:r>
              <a:rPr lang="ja-JP" altLang="en-US" dirty="0">
                <a:solidFill>
                  <a:prstClr val="black"/>
                </a:solidFill>
                <a:latin typeface="游ゴシック" panose="020F0502020204030204"/>
                <a:ea typeface="游ゴシック" panose="020B0400000000000000" pitchFamily="50" charset="-128"/>
                <a:sym typeface="Wingdings" panose="05000000000000000000" pitchFamily="2" charset="2"/>
              </a:rPr>
              <a:t>行目に変数名の行をコピーして貼り付ける</a:t>
            </a:r>
            <a:endParaRPr lang="en-US" altLang="ja-JP" dirty="0">
              <a:solidFill>
                <a:prstClr val="black"/>
              </a:solidFill>
              <a:latin typeface="游ゴシック" panose="020F0502020204030204"/>
              <a:ea typeface="游ゴシック" panose="020B0400000000000000" pitchFamily="50" charset="-128"/>
              <a:sym typeface="Wingdings" panose="05000000000000000000" pitchFamily="2" charset="2"/>
            </a:endParaRPr>
          </a:p>
        </p:txBody>
      </p:sp>
      <p:cxnSp>
        <p:nvCxnSpPr>
          <p:cNvPr id="8" name="直線矢印コネクタ 7"/>
          <p:cNvCxnSpPr>
            <a:cxnSpLocks/>
          </p:cNvCxnSpPr>
          <p:nvPr/>
        </p:nvCxnSpPr>
        <p:spPr>
          <a:xfrm flipV="1">
            <a:off x="4205790" y="3157268"/>
            <a:ext cx="1672125" cy="357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70002421-7D7B-4849-930F-9EDCD97B697A}"/>
              </a:ext>
            </a:extLst>
          </p:cNvPr>
          <p:cNvCxnSpPr>
            <a:cxnSpLocks/>
          </p:cNvCxnSpPr>
          <p:nvPr/>
        </p:nvCxnSpPr>
        <p:spPr>
          <a:xfrm flipV="1">
            <a:off x="1955534" y="1621766"/>
            <a:ext cx="2021243" cy="505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408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4057346" y="1097336"/>
            <a:ext cx="6895148" cy="4859179"/>
          </a:xfrm>
          <a:prstGeom prst="rect">
            <a:avLst/>
          </a:prstGeom>
        </p:spPr>
      </p:pic>
      <p:sp>
        <p:nvSpPr>
          <p:cNvPr id="3" name="テキスト ボックス 2"/>
          <p:cNvSpPr txBox="1"/>
          <p:nvPr/>
        </p:nvSpPr>
        <p:spPr>
          <a:xfrm>
            <a:off x="1533526" y="321924"/>
            <a:ext cx="4404556" cy="461665"/>
          </a:xfrm>
          <a:prstGeom prst="rect">
            <a:avLst/>
          </a:prstGeom>
          <a:noFill/>
        </p:spPr>
        <p:txBody>
          <a:bodyPr wrap="square" rtlCol="0">
            <a:spAutoFit/>
          </a:bodyPr>
          <a:lstStyle/>
          <a:p>
            <a:r>
              <a:rPr lang="en-US" altLang="ja-JP" sz="2400" dirty="0">
                <a:solidFill>
                  <a:prstClr val="black"/>
                </a:solidFill>
                <a:latin typeface="游ゴシック" panose="020F0502020204030204"/>
                <a:ea typeface="游ゴシック" panose="020B0400000000000000" pitchFamily="50" charset="-128"/>
              </a:rPr>
              <a:t>Excel</a:t>
            </a:r>
            <a:r>
              <a:rPr lang="ja-JP" altLang="en-US" sz="2400" dirty="0">
                <a:solidFill>
                  <a:prstClr val="black"/>
                </a:solidFill>
                <a:latin typeface="游ゴシック" panose="020F0502020204030204"/>
                <a:ea typeface="游ゴシック" panose="020B0400000000000000" pitchFamily="50" charset="-128"/>
              </a:rPr>
              <a:t>ファイルの</a:t>
            </a:r>
            <a:r>
              <a:rPr lang="en-US" altLang="ja-JP" sz="2400" dirty="0">
                <a:solidFill>
                  <a:prstClr val="black"/>
                </a:solidFill>
                <a:latin typeface="游ゴシック" panose="020F0502020204030204"/>
                <a:ea typeface="游ゴシック" panose="020B0400000000000000" pitchFamily="50" charset="-128"/>
              </a:rPr>
              <a:t>import(2)</a:t>
            </a:r>
          </a:p>
        </p:txBody>
      </p:sp>
      <p:sp>
        <p:nvSpPr>
          <p:cNvPr id="4" name="テキスト ボックス 3"/>
          <p:cNvSpPr txBox="1"/>
          <p:nvPr/>
        </p:nvSpPr>
        <p:spPr>
          <a:xfrm>
            <a:off x="445698" y="3897996"/>
            <a:ext cx="3056626" cy="1754326"/>
          </a:xfrm>
          <a:prstGeom prst="rect">
            <a:avLst/>
          </a:prstGeom>
          <a:noFill/>
        </p:spPr>
        <p:txBody>
          <a:bodyPr wrap="square" rtlCol="0">
            <a:spAutoFit/>
          </a:bodyPr>
          <a:lstStyle/>
          <a:p>
            <a:r>
              <a:rPr lang="ja-JP" altLang="en-US" dirty="0">
                <a:solidFill>
                  <a:prstClr val="black"/>
                </a:solidFill>
                <a:latin typeface="游ゴシック" panose="020F0502020204030204"/>
                <a:ea typeface="游ゴシック" panose="020B0400000000000000" pitchFamily="50" charset="-128"/>
              </a:rPr>
              <a:t>このファイルを</a:t>
            </a:r>
            <a:r>
              <a:rPr lang="en-US" altLang="ja-JP" dirty="0">
                <a:solidFill>
                  <a:prstClr val="black"/>
                </a:solidFill>
                <a:latin typeface="游ゴシック" panose="020F0502020204030204"/>
                <a:ea typeface="游ゴシック" panose="020B0400000000000000" pitchFamily="50" charset="-128"/>
              </a:rPr>
              <a:t>CSV</a:t>
            </a:r>
            <a:r>
              <a:rPr lang="ja-JP" altLang="en-US" dirty="0">
                <a:solidFill>
                  <a:prstClr val="black"/>
                </a:solidFill>
                <a:latin typeface="游ゴシック" panose="020F0502020204030204"/>
                <a:ea typeface="游ゴシック" panose="020B0400000000000000" pitchFamily="50" charset="-128"/>
              </a:rPr>
              <a:t>形式で保存することもできる</a:t>
            </a:r>
            <a:endParaRPr lang="en-US" altLang="ja-JP" dirty="0">
              <a:solidFill>
                <a:prstClr val="black"/>
              </a:solidFill>
              <a:latin typeface="游ゴシック" panose="020F0502020204030204"/>
              <a:ea typeface="游ゴシック" panose="020B0400000000000000" pitchFamily="50" charset="-128"/>
            </a:endParaRPr>
          </a:p>
          <a:p>
            <a:endParaRPr lang="en-US" altLang="ja-JP" dirty="0">
              <a:solidFill>
                <a:prstClr val="black"/>
              </a:solidFill>
              <a:latin typeface="游ゴシック" panose="020F0502020204030204"/>
              <a:ea typeface="游ゴシック" panose="020B0400000000000000" pitchFamily="50" charset="-128"/>
            </a:endParaRPr>
          </a:p>
          <a:p>
            <a:r>
              <a:rPr lang="en-US" altLang="ja-JP" dirty="0">
                <a:solidFill>
                  <a:prstClr val="black"/>
                </a:solidFill>
                <a:latin typeface="游ゴシック" panose="020F0502020204030204"/>
                <a:ea typeface="游ゴシック" panose="020B0400000000000000" pitchFamily="50" charset="-128"/>
                <a:sym typeface="Wingdings" panose="05000000000000000000" pitchFamily="2" charset="2"/>
              </a:rPr>
              <a:t> </a:t>
            </a:r>
            <a:r>
              <a:rPr lang="ja-JP" altLang="en-US" dirty="0">
                <a:solidFill>
                  <a:prstClr val="black"/>
                </a:solidFill>
                <a:latin typeface="游ゴシック" panose="020F0502020204030204"/>
                <a:ea typeface="游ゴシック" panose="020B0400000000000000" pitchFamily="50" charset="-128"/>
                <a:sym typeface="Wingdings" panose="05000000000000000000" pitchFamily="2" charset="2"/>
              </a:rPr>
              <a:t>名前をつけて保存で</a:t>
            </a:r>
            <a:r>
              <a:rPr lang="en-US" altLang="ja-JP" dirty="0">
                <a:solidFill>
                  <a:prstClr val="black"/>
                </a:solidFill>
                <a:latin typeface="游ゴシック" panose="020F0502020204030204"/>
                <a:ea typeface="游ゴシック" panose="020B0400000000000000" pitchFamily="50" charset="-128"/>
                <a:sym typeface="Wingdings" panose="05000000000000000000" pitchFamily="2" charset="2"/>
              </a:rPr>
              <a:t>csv</a:t>
            </a:r>
            <a:r>
              <a:rPr lang="ja-JP" altLang="en-US" dirty="0">
                <a:solidFill>
                  <a:prstClr val="black"/>
                </a:solidFill>
                <a:latin typeface="游ゴシック" panose="020F0502020204030204"/>
                <a:ea typeface="游ゴシック" panose="020B0400000000000000" pitchFamily="50" charset="-128"/>
                <a:sym typeface="Wingdings" panose="05000000000000000000" pitchFamily="2" charset="2"/>
              </a:rPr>
              <a:t>ファイルを選択する</a:t>
            </a:r>
            <a:endParaRPr lang="en-US" altLang="ja-JP" dirty="0">
              <a:solidFill>
                <a:prstClr val="black"/>
              </a:solidFill>
              <a:latin typeface="游ゴシック" panose="020F0502020204030204"/>
              <a:ea typeface="游ゴシック" panose="020B0400000000000000" pitchFamily="50" charset="-128"/>
            </a:endParaRPr>
          </a:p>
          <a:p>
            <a:endParaRPr lang="ja-JP" altLang="en-US" dirty="0">
              <a:solidFill>
                <a:prstClr val="black"/>
              </a:solidFill>
              <a:latin typeface="游ゴシック" panose="020F0502020204030204"/>
              <a:ea typeface="游ゴシック" panose="020B0400000000000000" pitchFamily="50" charset="-128"/>
            </a:endParaRPr>
          </a:p>
        </p:txBody>
      </p:sp>
      <p:sp>
        <p:nvSpPr>
          <p:cNvPr id="5" name="テキスト ボックス 4">
            <a:extLst>
              <a:ext uri="{FF2B5EF4-FFF2-40B4-BE49-F238E27FC236}">
                <a16:creationId xmlns:a16="http://schemas.microsoft.com/office/drawing/2014/main" id="{85578CEA-6DF9-4EEE-BB69-98ECF441727D}"/>
              </a:ext>
            </a:extLst>
          </p:cNvPr>
          <p:cNvSpPr txBox="1"/>
          <p:nvPr/>
        </p:nvSpPr>
        <p:spPr>
          <a:xfrm>
            <a:off x="701615" y="1822946"/>
            <a:ext cx="2544792" cy="400110"/>
          </a:xfrm>
          <a:prstGeom prst="rect">
            <a:avLst/>
          </a:prstGeom>
          <a:noFill/>
        </p:spPr>
        <p:txBody>
          <a:bodyPr wrap="square" rtlCol="0">
            <a:spAutoFit/>
          </a:bodyPr>
          <a:lstStyle/>
          <a:p>
            <a:r>
              <a:rPr lang="ja-JP" altLang="en-US" sz="2000" dirty="0">
                <a:solidFill>
                  <a:prstClr val="black"/>
                </a:solidFill>
              </a:rPr>
              <a:t>ヘッダー行の完成</a:t>
            </a:r>
            <a:endParaRPr kumimoji="1" lang="ja-JP" altLang="en-US" dirty="0"/>
          </a:p>
        </p:txBody>
      </p:sp>
      <p:cxnSp>
        <p:nvCxnSpPr>
          <p:cNvPr id="7" name="直線矢印コネクタ 6">
            <a:extLst>
              <a:ext uri="{FF2B5EF4-FFF2-40B4-BE49-F238E27FC236}">
                <a16:creationId xmlns:a16="http://schemas.microsoft.com/office/drawing/2014/main" id="{BE1FF7CD-C487-4A2F-B136-1308C72785C7}"/>
              </a:ext>
            </a:extLst>
          </p:cNvPr>
          <p:cNvCxnSpPr>
            <a:cxnSpLocks/>
          </p:cNvCxnSpPr>
          <p:nvPr/>
        </p:nvCxnSpPr>
        <p:spPr>
          <a:xfrm>
            <a:off x="3140015" y="2005748"/>
            <a:ext cx="1138687" cy="383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6902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DF52640E-2A1C-423B-B8B9-67854F6E8F99}"/>
              </a:ext>
            </a:extLst>
          </p:cNvPr>
          <p:cNvPicPr>
            <a:picLocks noChangeAspect="1"/>
          </p:cNvPicPr>
          <p:nvPr/>
        </p:nvPicPr>
        <p:blipFill>
          <a:blip r:embed="rId2"/>
          <a:stretch>
            <a:fillRect/>
          </a:stretch>
        </p:blipFill>
        <p:spPr>
          <a:xfrm>
            <a:off x="1303325" y="1623080"/>
            <a:ext cx="8620125" cy="5143500"/>
          </a:xfrm>
          <a:prstGeom prst="rect">
            <a:avLst/>
          </a:prstGeom>
        </p:spPr>
      </p:pic>
      <p:sp>
        <p:nvSpPr>
          <p:cNvPr id="7173" name="Text Box 5"/>
          <p:cNvSpPr txBox="1">
            <a:spLocks noChangeArrowheads="1"/>
          </p:cNvSpPr>
          <p:nvPr/>
        </p:nvSpPr>
        <p:spPr bwMode="auto">
          <a:xfrm>
            <a:off x="571178" y="864428"/>
            <a:ext cx="597666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1600" dirty="0">
                <a:solidFill>
                  <a:prstClr val="black"/>
                </a:solidFill>
                <a:latin typeface="游ゴシック" panose="020F0502020204030204"/>
                <a:ea typeface="游ゴシック" panose="020B0400000000000000" pitchFamily="50" charset="-128"/>
              </a:rPr>
              <a:t>wage1.des</a:t>
            </a:r>
            <a:r>
              <a:rPr lang="ja-JP" altLang="en-US" sz="1600" dirty="0">
                <a:solidFill>
                  <a:prstClr val="black"/>
                </a:solidFill>
                <a:latin typeface="游ゴシック" panose="020F0502020204030204"/>
                <a:ea typeface="游ゴシック" panose="020B0400000000000000" pitchFamily="50" charset="-128"/>
              </a:rPr>
              <a:t>の変数名をコピーして，</a:t>
            </a:r>
            <a:r>
              <a:rPr lang="en-US" altLang="ja-JP" sz="1600" dirty="0">
                <a:solidFill>
                  <a:prstClr val="black"/>
                </a:solidFill>
                <a:latin typeface="游ゴシック" panose="020F0502020204030204"/>
                <a:ea typeface="游ゴシック" panose="020B0400000000000000" pitchFamily="50" charset="-128"/>
              </a:rPr>
              <a:t>wage1.raw</a:t>
            </a:r>
            <a:r>
              <a:rPr lang="ja-JP" altLang="en-US" sz="1600" dirty="0">
                <a:solidFill>
                  <a:prstClr val="black"/>
                </a:solidFill>
                <a:latin typeface="游ゴシック" panose="020F0502020204030204"/>
                <a:ea typeface="游ゴシック" panose="020B0400000000000000" pitchFamily="50" charset="-128"/>
              </a:rPr>
              <a:t>の先頭行に挿入</a:t>
            </a:r>
            <a:endParaRPr lang="en-US" altLang="ja-JP" sz="1600" dirty="0">
              <a:solidFill>
                <a:prstClr val="black"/>
              </a:solidFill>
              <a:latin typeface="游ゴシック" panose="020F0502020204030204"/>
              <a:ea typeface="游ゴシック" panose="020B0400000000000000" pitchFamily="50" charset="-128"/>
            </a:endParaRPr>
          </a:p>
          <a:p>
            <a:pPr>
              <a:spcBef>
                <a:spcPct val="50000"/>
              </a:spcBef>
            </a:pPr>
            <a:r>
              <a:rPr lang="ja-JP" altLang="en-US" sz="1600" dirty="0">
                <a:solidFill>
                  <a:prstClr val="black"/>
                </a:solidFill>
                <a:latin typeface="游ゴシック" panose="020F0502020204030204"/>
                <a:ea typeface="游ゴシック" panose="020B0400000000000000" pitchFamily="50" charset="-128"/>
              </a:rPr>
              <a:t>この段階では変数名の途中に改行が入っている</a:t>
            </a:r>
          </a:p>
        </p:txBody>
      </p:sp>
      <p:sp>
        <p:nvSpPr>
          <p:cNvPr id="2" name="テキスト ボックス 1"/>
          <p:cNvSpPr txBox="1"/>
          <p:nvPr/>
        </p:nvSpPr>
        <p:spPr>
          <a:xfrm>
            <a:off x="2389414" y="336845"/>
            <a:ext cx="4930723" cy="461665"/>
          </a:xfrm>
          <a:prstGeom prst="rect">
            <a:avLst/>
          </a:prstGeom>
          <a:noFill/>
        </p:spPr>
        <p:txBody>
          <a:bodyPr wrap="square" rtlCol="0">
            <a:spAutoFit/>
          </a:bodyPr>
          <a:lstStyle/>
          <a:p>
            <a:r>
              <a:rPr lang="ja-JP" altLang="en-US" sz="2400" dirty="0">
                <a:solidFill>
                  <a:prstClr val="black"/>
                </a:solidFill>
                <a:latin typeface="游ゴシック" panose="020F0502020204030204"/>
                <a:ea typeface="游ゴシック" panose="020B0400000000000000" pitchFamily="50" charset="-128"/>
              </a:rPr>
              <a:t>テキストファイルの</a:t>
            </a:r>
            <a:r>
              <a:rPr lang="en-US" altLang="ja-JP" sz="2400" dirty="0">
                <a:solidFill>
                  <a:prstClr val="black"/>
                </a:solidFill>
                <a:latin typeface="游ゴシック" panose="020F0502020204030204"/>
                <a:ea typeface="游ゴシック" panose="020B0400000000000000" pitchFamily="50" charset="-128"/>
              </a:rPr>
              <a:t>import(1)</a:t>
            </a:r>
            <a:endParaRPr lang="ja-JP" altLang="en-US" sz="2400" dirty="0">
              <a:solidFill>
                <a:prstClr val="black"/>
              </a:solidFill>
              <a:latin typeface="游ゴシック"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47A2B63E-4EFE-40EB-A6DE-D105D9686A0F}"/>
              </a:ext>
            </a:extLst>
          </p:cNvPr>
          <p:cNvSpPr txBox="1"/>
          <p:nvPr/>
        </p:nvSpPr>
        <p:spPr>
          <a:xfrm>
            <a:off x="7353622" y="981168"/>
            <a:ext cx="4267200" cy="338554"/>
          </a:xfrm>
          <a:prstGeom prst="rect">
            <a:avLst/>
          </a:prstGeom>
          <a:noFill/>
        </p:spPr>
        <p:txBody>
          <a:bodyPr wrap="square" rtlCol="0">
            <a:spAutoFit/>
          </a:bodyPr>
          <a:lstStyle/>
          <a:p>
            <a:r>
              <a:rPr lang="ja-JP" altLang="en-US" sz="1600" dirty="0">
                <a:solidFill>
                  <a:prstClr val="black"/>
                </a:solidFill>
                <a:latin typeface="游ゴシック" panose="020F0502020204030204"/>
                <a:ea typeface="游ゴシック" panose="020B0400000000000000" pitchFamily="50" charset="-128"/>
              </a:rPr>
              <a:t>行の途中で表示を折り返さないように設定</a:t>
            </a:r>
          </a:p>
        </p:txBody>
      </p:sp>
      <p:sp>
        <p:nvSpPr>
          <p:cNvPr id="7174" name="Oval 6"/>
          <p:cNvSpPr>
            <a:spLocks noChangeArrowheads="1"/>
          </p:cNvSpPr>
          <p:nvPr/>
        </p:nvSpPr>
        <p:spPr bwMode="auto">
          <a:xfrm>
            <a:off x="9247175" y="2636543"/>
            <a:ext cx="480094" cy="468607"/>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prstClr val="black"/>
              </a:solidFill>
              <a:latin typeface="游ゴシック" panose="020F0502020204030204"/>
              <a:ea typeface="游ゴシック" panose="020B0400000000000000" pitchFamily="50" charset="-128"/>
            </a:endParaRPr>
          </a:p>
        </p:txBody>
      </p:sp>
      <p:sp>
        <p:nvSpPr>
          <p:cNvPr id="7175" name="Line 7"/>
          <p:cNvSpPr>
            <a:spLocks noChangeShapeType="1"/>
          </p:cNvSpPr>
          <p:nvPr/>
        </p:nvSpPr>
        <p:spPr bwMode="auto">
          <a:xfrm>
            <a:off x="5125591" y="1385640"/>
            <a:ext cx="4121584" cy="1328985"/>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350">
              <a:solidFill>
                <a:prstClr val="black"/>
              </a:solidFill>
              <a:latin typeface="游ゴシック" panose="020F0502020204030204"/>
              <a:ea typeface="游ゴシック" panose="020B0400000000000000"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ext Box 5"/>
          <p:cNvSpPr txBox="1">
            <a:spLocks noChangeArrowheads="1"/>
          </p:cNvSpPr>
          <p:nvPr/>
        </p:nvSpPr>
        <p:spPr bwMode="auto">
          <a:xfrm>
            <a:off x="2639616" y="260648"/>
            <a:ext cx="682305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1600" dirty="0">
                <a:solidFill>
                  <a:prstClr val="black"/>
                </a:solidFill>
                <a:latin typeface="游ゴシック" panose="020F0502020204030204"/>
                <a:ea typeface="游ゴシック" panose="020B0400000000000000" pitchFamily="50" charset="-128"/>
              </a:rPr>
              <a:t>改行を取り除いて変数名を</a:t>
            </a:r>
            <a:r>
              <a:rPr lang="en-US" altLang="ja-JP" sz="1600" dirty="0">
                <a:solidFill>
                  <a:prstClr val="black"/>
                </a:solidFill>
                <a:latin typeface="游ゴシック" panose="020F0502020204030204"/>
                <a:ea typeface="游ゴシック" panose="020B0400000000000000" pitchFamily="50" charset="-128"/>
              </a:rPr>
              <a:t>1</a:t>
            </a:r>
            <a:r>
              <a:rPr lang="ja-JP" altLang="en-US" sz="1600" dirty="0">
                <a:solidFill>
                  <a:prstClr val="black"/>
                </a:solidFill>
                <a:latin typeface="游ゴシック" panose="020F0502020204030204"/>
                <a:ea typeface="游ゴシック" panose="020B0400000000000000" pitchFamily="50" charset="-128"/>
              </a:rPr>
              <a:t>行に直す。適当な名前をつけて保存する。</a:t>
            </a:r>
            <a:endParaRPr lang="en-US" altLang="ja-JP" sz="1600" dirty="0">
              <a:solidFill>
                <a:prstClr val="black"/>
              </a:solidFill>
              <a:latin typeface="游ゴシック" panose="020F0502020204030204"/>
              <a:ea typeface="游ゴシック" panose="020B0400000000000000" pitchFamily="50" charset="-128"/>
            </a:endParaRPr>
          </a:p>
          <a:p>
            <a:pPr>
              <a:spcBef>
                <a:spcPct val="50000"/>
              </a:spcBef>
            </a:pPr>
            <a:r>
              <a:rPr lang="ja-JP" altLang="en-US" sz="1600" dirty="0">
                <a:solidFill>
                  <a:prstClr val="black"/>
                </a:solidFill>
                <a:latin typeface="游ゴシック" panose="020F0502020204030204"/>
                <a:ea typeface="游ゴシック" panose="020B0400000000000000" pitchFamily="50" charset="-128"/>
              </a:rPr>
              <a:t>変数名とデータの桁をそろえておくと読み込みのときに失敗が少ない。</a:t>
            </a:r>
          </a:p>
        </p:txBody>
      </p:sp>
      <p:pic>
        <p:nvPicPr>
          <p:cNvPr id="2" name="図 1">
            <a:extLst>
              <a:ext uri="{FF2B5EF4-FFF2-40B4-BE49-F238E27FC236}">
                <a16:creationId xmlns:a16="http://schemas.microsoft.com/office/drawing/2014/main" id="{A86EBE24-1E61-4B6D-952D-7E2E1A5CAFCE}"/>
              </a:ext>
            </a:extLst>
          </p:cNvPr>
          <p:cNvPicPr>
            <a:picLocks noChangeAspect="1"/>
          </p:cNvPicPr>
          <p:nvPr/>
        </p:nvPicPr>
        <p:blipFill>
          <a:blip r:embed="rId2"/>
          <a:stretch>
            <a:fillRect/>
          </a:stretch>
        </p:blipFill>
        <p:spPr>
          <a:xfrm>
            <a:off x="1611680" y="1295418"/>
            <a:ext cx="8620125" cy="51435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E0C563-7301-4F95-882F-B68CCA6F3E85}"/>
              </a:ext>
            </a:extLst>
          </p:cNvPr>
          <p:cNvSpPr>
            <a:spLocks noGrp="1"/>
          </p:cNvSpPr>
          <p:nvPr>
            <p:ph type="title"/>
          </p:nvPr>
        </p:nvSpPr>
        <p:spPr>
          <a:xfrm>
            <a:off x="838200" y="365125"/>
            <a:ext cx="3820064" cy="721803"/>
          </a:xfrm>
        </p:spPr>
        <p:txBody>
          <a:bodyPr/>
          <a:lstStyle/>
          <a:p>
            <a:r>
              <a:rPr kumimoji="1" lang="en-US" altLang="ja-JP" dirty="0"/>
              <a:t>Stata</a:t>
            </a:r>
            <a:r>
              <a:rPr kumimoji="1" lang="ja-JP" altLang="en-US" dirty="0"/>
              <a:t>の起動</a:t>
            </a:r>
          </a:p>
        </p:txBody>
      </p:sp>
      <p:pic>
        <p:nvPicPr>
          <p:cNvPr id="4" name="コンテンツ プレースホルダー 3">
            <a:extLst>
              <a:ext uri="{FF2B5EF4-FFF2-40B4-BE49-F238E27FC236}">
                <a16:creationId xmlns:a16="http://schemas.microsoft.com/office/drawing/2014/main" id="{59D59065-BA93-4644-806F-4CD4FED8D241}"/>
              </a:ext>
            </a:extLst>
          </p:cNvPr>
          <p:cNvPicPr>
            <a:picLocks noGrp="1" noChangeAspect="1"/>
          </p:cNvPicPr>
          <p:nvPr>
            <p:ph idx="1"/>
          </p:nvPr>
        </p:nvPicPr>
        <p:blipFill>
          <a:blip r:embed="rId2"/>
          <a:stretch>
            <a:fillRect/>
          </a:stretch>
        </p:blipFill>
        <p:spPr>
          <a:xfrm>
            <a:off x="1062037" y="1030856"/>
            <a:ext cx="8143875" cy="5529263"/>
          </a:xfrm>
          <a:prstGeom prst="rect">
            <a:avLst/>
          </a:prstGeom>
        </p:spPr>
      </p:pic>
      <p:sp>
        <p:nvSpPr>
          <p:cNvPr id="5" name="テキスト ボックス 4">
            <a:extLst>
              <a:ext uri="{FF2B5EF4-FFF2-40B4-BE49-F238E27FC236}">
                <a16:creationId xmlns:a16="http://schemas.microsoft.com/office/drawing/2014/main" id="{98C74D7C-B150-439C-BB07-54AB185FE8D8}"/>
              </a:ext>
            </a:extLst>
          </p:cNvPr>
          <p:cNvSpPr txBox="1"/>
          <p:nvPr/>
        </p:nvSpPr>
        <p:spPr>
          <a:xfrm>
            <a:off x="9429749" y="726026"/>
            <a:ext cx="2600326" cy="6186309"/>
          </a:xfrm>
          <a:prstGeom prst="rect">
            <a:avLst/>
          </a:prstGeom>
          <a:noFill/>
        </p:spPr>
        <p:txBody>
          <a:bodyPr wrap="square" rtlCol="0">
            <a:spAutoFit/>
          </a:bodyPr>
          <a:lstStyle/>
          <a:p>
            <a:r>
              <a:rPr kumimoji="1" lang="ja-JP" altLang="en-US" dirty="0"/>
              <a:t>ほとんどの作業はメニューからできる</a:t>
            </a:r>
            <a:endParaRPr kumimoji="1" lang="en-US" altLang="ja-JP" dirty="0"/>
          </a:p>
          <a:p>
            <a:endParaRPr lang="en-US" altLang="ja-JP" dirty="0"/>
          </a:p>
          <a:p>
            <a:r>
              <a:rPr kumimoji="1" lang="ja-JP" altLang="en-US" dirty="0"/>
              <a:t>慣れてくれば，画面下部の</a:t>
            </a:r>
            <a:r>
              <a:rPr kumimoji="1" lang="en-US" altLang="ja-JP" dirty="0"/>
              <a:t>Command window</a:t>
            </a:r>
            <a:r>
              <a:rPr kumimoji="1" lang="ja-JP" altLang="en-US" dirty="0"/>
              <a:t>に直接コードを書いても良い</a:t>
            </a:r>
            <a:endParaRPr kumimoji="1" lang="en-US" altLang="ja-JP" dirty="0"/>
          </a:p>
          <a:p>
            <a:endParaRPr lang="en-US" altLang="ja-JP" dirty="0"/>
          </a:p>
          <a:p>
            <a:r>
              <a:rPr kumimoji="1" lang="ja-JP" altLang="en-US" dirty="0"/>
              <a:t>メニュー表示を日本語にすることもできるが，マニュアルやヘルプを参照する場合には英語表示にしていたほうがわかりやすい</a:t>
            </a:r>
            <a:endParaRPr kumimoji="1" lang="en-US" altLang="ja-JP" dirty="0"/>
          </a:p>
          <a:p>
            <a:endParaRPr lang="en-US" altLang="ja-JP" dirty="0"/>
          </a:p>
          <a:p>
            <a:r>
              <a:rPr kumimoji="1" lang="ja-JP" altLang="en-US" dirty="0"/>
              <a:t>メニューの言語の設定はメニューから</a:t>
            </a:r>
            <a:endParaRPr kumimoji="1" lang="en-US" altLang="ja-JP" dirty="0"/>
          </a:p>
          <a:p>
            <a:endParaRPr lang="en-US" altLang="ja-JP" dirty="0"/>
          </a:p>
          <a:p>
            <a:r>
              <a:rPr kumimoji="1" lang="en-US" altLang="ja-JP" dirty="0"/>
              <a:t>Edit/Preferences/User-Interface Language..</a:t>
            </a:r>
            <a:r>
              <a:rPr kumimoji="1" lang="ja-JP" altLang="en-US" dirty="0"/>
              <a:t>とたどる</a:t>
            </a:r>
            <a:endParaRPr kumimoji="1" lang="en-US" altLang="ja-JP" dirty="0"/>
          </a:p>
          <a:p>
            <a:endParaRPr kumimoji="1" lang="ja-JP" altLang="en-US" dirty="0"/>
          </a:p>
        </p:txBody>
      </p:sp>
    </p:spTree>
    <p:extLst>
      <p:ext uri="{BB962C8B-B14F-4D97-AF65-F5344CB8AC3E}">
        <p14:creationId xmlns:p14="http://schemas.microsoft.com/office/powerpoint/2010/main" val="1451545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8A22B7-5768-48AF-BCF9-00F2930A87DE}"/>
              </a:ext>
            </a:extLst>
          </p:cNvPr>
          <p:cNvSpPr>
            <a:spLocks noGrp="1"/>
          </p:cNvSpPr>
          <p:nvPr>
            <p:ph type="title"/>
          </p:nvPr>
        </p:nvSpPr>
        <p:spPr/>
        <p:txBody>
          <a:bodyPr/>
          <a:lstStyle/>
          <a:p>
            <a:r>
              <a:rPr kumimoji="1" lang="en-US" altLang="ja-JP" dirty="0"/>
              <a:t>Stata</a:t>
            </a:r>
            <a:r>
              <a:rPr kumimoji="1" lang="ja-JP" altLang="en-US" dirty="0"/>
              <a:t>へのデータの</a:t>
            </a:r>
            <a:r>
              <a:rPr kumimoji="1" lang="en-US" altLang="ja-JP" dirty="0"/>
              <a:t>import</a:t>
            </a:r>
            <a:r>
              <a:rPr kumimoji="1" lang="ja-JP" altLang="en-US" dirty="0"/>
              <a:t>　</a:t>
            </a:r>
            <a:r>
              <a:rPr kumimoji="1" lang="en-US" altLang="ja-JP" dirty="0"/>
              <a:t>excel</a:t>
            </a:r>
            <a:r>
              <a:rPr kumimoji="1" lang="ja-JP" altLang="en-US" dirty="0"/>
              <a:t>ファイル</a:t>
            </a:r>
          </a:p>
        </p:txBody>
      </p:sp>
      <p:sp>
        <p:nvSpPr>
          <p:cNvPr id="5" name="テキスト ボックス 4">
            <a:extLst>
              <a:ext uri="{FF2B5EF4-FFF2-40B4-BE49-F238E27FC236}">
                <a16:creationId xmlns:a16="http://schemas.microsoft.com/office/drawing/2014/main" id="{17591F34-1904-48D9-9D22-002B9A760F2A}"/>
              </a:ext>
            </a:extLst>
          </p:cNvPr>
          <p:cNvSpPr txBox="1"/>
          <p:nvPr/>
        </p:nvSpPr>
        <p:spPr>
          <a:xfrm>
            <a:off x="6029325" y="1514475"/>
            <a:ext cx="5972175" cy="4801314"/>
          </a:xfrm>
          <a:prstGeom prst="rect">
            <a:avLst/>
          </a:prstGeom>
          <a:noFill/>
        </p:spPr>
        <p:txBody>
          <a:bodyPr wrap="square" rtlCol="0">
            <a:spAutoFit/>
          </a:bodyPr>
          <a:lstStyle/>
          <a:p>
            <a:r>
              <a:rPr lang="en-US" altLang="ja-JP" dirty="0"/>
              <a:t>Excel</a:t>
            </a:r>
            <a:r>
              <a:rPr lang="ja-JP" altLang="en-US" dirty="0"/>
              <a:t>ファイルを</a:t>
            </a:r>
            <a:r>
              <a:rPr lang="en-US" altLang="ja-JP" dirty="0"/>
              <a:t>import</a:t>
            </a:r>
            <a:r>
              <a:rPr lang="ja-JP" altLang="en-US" dirty="0"/>
              <a:t>するにはメニューから</a:t>
            </a:r>
            <a:endParaRPr lang="en-US" altLang="ja-JP" dirty="0"/>
          </a:p>
          <a:p>
            <a:endParaRPr kumimoji="1" lang="en-US" altLang="ja-JP" dirty="0"/>
          </a:p>
          <a:p>
            <a:r>
              <a:rPr lang="en-US" altLang="ja-JP" dirty="0"/>
              <a:t> File/Import/Excel spread sheet</a:t>
            </a:r>
          </a:p>
          <a:p>
            <a:endParaRPr kumimoji="1" lang="en-US" altLang="ja-JP" dirty="0"/>
          </a:p>
          <a:p>
            <a:r>
              <a:rPr lang="ja-JP" altLang="en-US" dirty="0"/>
              <a:t>を選択し，</a:t>
            </a:r>
            <a:r>
              <a:rPr lang="en-US" altLang="ja-JP" dirty="0"/>
              <a:t>Browse</a:t>
            </a:r>
            <a:r>
              <a:rPr lang="ja-JP" altLang="en-US" dirty="0"/>
              <a:t>ボタンを押して</a:t>
            </a:r>
            <a:r>
              <a:rPr lang="en-US" altLang="ja-JP" dirty="0"/>
              <a:t>import</a:t>
            </a:r>
            <a:r>
              <a:rPr lang="ja-JP" altLang="en-US" dirty="0"/>
              <a:t>するファイルを選択する</a:t>
            </a:r>
            <a:endParaRPr lang="en-US" altLang="ja-JP" dirty="0"/>
          </a:p>
          <a:p>
            <a:endParaRPr lang="en-US" altLang="ja-JP" dirty="0"/>
          </a:p>
          <a:p>
            <a:r>
              <a:rPr lang="ja-JP" altLang="en-US" dirty="0"/>
              <a:t>ファイルが選択されると</a:t>
            </a:r>
            <a:r>
              <a:rPr lang="en-US" altLang="ja-JP" dirty="0"/>
              <a:t>preview</a:t>
            </a:r>
            <a:r>
              <a:rPr lang="ja-JP" altLang="en-US" dirty="0"/>
              <a:t>画面が表示される</a:t>
            </a:r>
            <a:r>
              <a:rPr lang="en-US" altLang="ja-JP" dirty="0">
                <a:sym typeface="Wingdings" panose="05000000000000000000" pitchFamily="2" charset="2"/>
              </a:rPr>
              <a:t></a:t>
            </a:r>
            <a:r>
              <a:rPr lang="ja-JP" altLang="en-US" dirty="0">
                <a:sym typeface="Wingdings" panose="05000000000000000000" pitchFamily="2" charset="2"/>
              </a:rPr>
              <a:t>問題がなければ</a:t>
            </a:r>
            <a:r>
              <a:rPr lang="en-US" altLang="ja-JP" dirty="0">
                <a:sym typeface="Wingdings" panose="05000000000000000000" pitchFamily="2" charset="2"/>
              </a:rPr>
              <a:t>OK</a:t>
            </a:r>
            <a:r>
              <a:rPr lang="ja-JP" altLang="en-US" dirty="0">
                <a:sym typeface="Wingdings" panose="05000000000000000000" pitchFamily="2" charset="2"/>
              </a:rPr>
              <a:t>ボタンを押す</a:t>
            </a:r>
            <a:endParaRPr lang="en-US" altLang="ja-JP" dirty="0">
              <a:sym typeface="Wingdings" panose="05000000000000000000" pitchFamily="2" charset="2"/>
            </a:endParaRPr>
          </a:p>
          <a:p>
            <a:endParaRPr lang="en-US" altLang="ja-JP" dirty="0">
              <a:sym typeface="Wingdings" panose="05000000000000000000" pitchFamily="2" charset="2"/>
            </a:endParaRPr>
          </a:p>
          <a:p>
            <a:r>
              <a:rPr lang="ja-JP" altLang="en-US" dirty="0">
                <a:sym typeface="Wingdings" panose="05000000000000000000" pitchFamily="2" charset="2"/>
              </a:rPr>
              <a:t>このデータの場合，ファイルの第</a:t>
            </a:r>
            <a:r>
              <a:rPr lang="en-US" altLang="ja-JP" dirty="0">
                <a:sym typeface="Wingdings" panose="05000000000000000000" pitchFamily="2" charset="2"/>
              </a:rPr>
              <a:t>1</a:t>
            </a:r>
            <a:r>
              <a:rPr lang="ja-JP" altLang="en-US" dirty="0">
                <a:sym typeface="Wingdings" panose="05000000000000000000" pitchFamily="2" charset="2"/>
              </a:rPr>
              <a:t>行に変数名を入れているので，</a:t>
            </a:r>
            <a:r>
              <a:rPr lang="en-US" altLang="ja-JP" dirty="0">
                <a:sym typeface="Wingdings" panose="05000000000000000000" pitchFamily="2" charset="2"/>
              </a:rPr>
              <a:t>Import first row as variable names</a:t>
            </a:r>
            <a:r>
              <a:rPr lang="ja-JP" altLang="en-US" dirty="0">
                <a:sym typeface="Wingdings" panose="05000000000000000000" pitchFamily="2" charset="2"/>
              </a:rPr>
              <a:t>のところにチェックを入れておく（チェックを入れないと，最初の行が文字列なので，変数全体が文字列として認識されてしまう）</a:t>
            </a:r>
            <a:endParaRPr lang="en-US" altLang="ja-JP" dirty="0">
              <a:sym typeface="Wingdings" panose="05000000000000000000" pitchFamily="2" charset="2"/>
            </a:endParaRPr>
          </a:p>
          <a:p>
            <a:endParaRPr lang="en-US" altLang="ja-JP" dirty="0">
              <a:sym typeface="Wingdings" panose="05000000000000000000" pitchFamily="2" charset="2"/>
            </a:endParaRPr>
          </a:p>
          <a:p>
            <a:endParaRPr kumimoji="1" lang="ja-JP" altLang="en-US" dirty="0"/>
          </a:p>
        </p:txBody>
      </p:sp>
      <p:pic>
        <p:nvPicPr>
          <p:cNvPr id="8" name="コンテンツ プレースホルダー 7">
            <a:extLst>
              <a:ext uri="{FF2B5EF4-FFF2-40B4-BE49-F238E27FC236}">
                <a16:creationId xmlns:a16="http://schemas.microsoft.com/office/drawing/2014/main" id="{7E6C5F12-FD92-4235-90F2-1CB8D0AEAE3F}"/>
              </a:ext>
            </a:extLst>
          </p:cNvPr>
          <p:cNvPicPr>
            <a:picLocks noGrp="1" noChangeAspect="1"/>
          </p:cNvPicPr>
          <p:nvPr>
            <p:ph idx="1"/>
          </p:nvPr>
        </p:nvPicPr>
        <p:blipFill>
          <a:blip r:embed="rId2"/>
          <a:stretch>
            <a:fillRect/>
          </a:stretch>
        </p:blipFill>
        <p:spPr>
          <a:xfrm>
            <a:off x="561968" y="1682559"/>
            <a:ext cx="4994910" cy="4810316"/>
          </a:xfrm>
          <a:prstGeom prst="rect">
            <a:avLst/>
          </a:prstGeom>
        </p:spPr>
      </p:pic>
      <p:sp>
        <p:nvSpPr>
          <p:cNvPr id="9" name="楕円 8">
            <a:extLst>
              <a:ext uri="{FF2B5EF4-FFF2-40B4-BE49-F238E27FC236}">
                <a16:creationId xmlns:a16="http://schemas.microsoft.com/office/drawing/2014/main" id="{CC53E0F4-94CD-4C6A-A8A5-12145A307513}"/>
              </a:ext>
            </a:extLst>
          </p:cNvPr>
          <p:cNvSpPr/>
          <p:nvPr/>
        </p:nvSpPr>
        <p:spPr>
          <a:xfrm>
            <a:off x="4476750" y="2228850"/>
            <a:ext cx="1080128" cy="5048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2126203D-003D-48C3-8DCC-447842710683}"/>
              </a:ext>
            </a:extLst>
          </p:cNvPr>
          <p:cNvSpPr/>
          <p:nvPr/>
        </p:nvSpPr>
        <p:spPr>
          <a:xfrm>
            <a:off x="298135" y="3219450"/>
            <a:ext cx="2835589" cy="4191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07751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B7F61FD8-09C2-4390-A7A4-C1474AF45A32}"/>
              </a:ext>
            </a:extLst>
          </p:cNvPr>
          <p:cNvPicPr>
            <a:picLocks noChangeAspect="1"/>
          </p:cNvPicPr>
          <p:nvPr/>
        </p:nvPicPr>
        <p:blipFill>
          <a:blip r:embed="rId2"/>
          <a:stretch>
            <a:fillRect/>
          </a:stretch>
        </p:blipFill>
        <p:spPr>
          <a:xfrm>
            <a:off x="923925" y="323850"/>
            <a:ext cx="5391150" cy="6210300"/>
          </a:xfrm>
          <a:prstGeom prst="rect">
            <a:avLst/>
          </a:prstGeom>
        </p:spPr>
      </p:pic>
      <p:sp>
        <p:nvSpPr>
          <p:cNvPr id="5" name="テキスト ボックス 4">
            <a:extLst>
              <a:ext uri="{FF2B5EF4-FFF2-40B4-BE49-F238E27FC236}">
                <a16:creationId xmlns:a16="http://schemas.microsoft.com/office/drawing/2014/main" id="{69F1FD89-6B85-4258-8628-A98671A84072}"/>
              </a:ext>
            </a:extLst>
          </p:cNvPr>
          <p:cNvSpPr txBox="1"/>
          <p:nvPr/>
        </p:nvSpPr>
        <p:spPr>
          <a:xfrm>
            <a:off x="7000875" y="438150"/>
            <a:ext cx="4886325" cy="5909310"/>
          </a:xfrm>
          <a:prstGeom prst="rect">
            <a:avLst/>
          </a:prstGeom>
          <a:noFill/>
        </p:spPr>
        <p:txBody>
          <a:bodyPr wrap="square" rtlCol="0">
            <a:spAutoFit/>
          </a:bodyPr>
          <a:lstStyle/>
          <a:p>
            <a:r>
              <a:rPr kumimoji="1" lang="en-US" altLang="ja-JP" dirty="0"/>
              <a:t>CSV</a:t>
            </a:r>
            <a:r>
              <a:rPr kumimoji="1" lang="ja-JP" altLang="en-US" dirty="0"/>
              <a:t>ファイルの</a:t>
            </a:r>
            <a:r>
              <a:rPr kumimoji="1" lang="en-US" altLang="ja-JP" dirty="0"/>
              <a:t>import</a:t>
            </a:r>
          </a:p>
          <a:p>
            <a:endParaRPr lang="en-US" altLang="ja-JP" dirty="0"/>
          </a:p>
          <a:p>
            <a:r>
              <a:rPr lang="ja-JP" altLang="en-US" dirty="0"/>
              <a:t>メニューから</a:t>
            </a:r>
            <a:endParaRPr kumimoji="1" lang="en-US" altLang="ja-JP" dirty="0"/>
          </a:p>
          <a:p>
            <a:endParaRPr lang="en-US" altLang="ja-JP" dirty="0"/>
          </a:p>
          <a:p>
            <a:r>
              <a:rPr kumimoji="1" lang="en-US" altLang="ja-JP" dirty="0"/>
              <a:t>File/Import/Text Data(delimited, *.csv …)</a:t>
            </a:r>
          </a:p>
          <a:p>
            <a:endParaRPr lang="en-US" altLang="ja-JP" dirty="0"/>
          </a:p>
          <a:p>
            <a:r>
              <a:rPr kumimoji="1" lang="ja-JP" altLang="en-US" dirty="0"/>
              <a:t>を選択し，</a:t>
            </a:r>
            <a:r>
              <a:rPr kumimoji="1" lang="en-US" altLang="ja-JP" dirty="0"/>
              <a:t>Browse</a:t>
            </a:r>
            <a:r>
              <a:rPr kumimoji="1" lang="ja-JP" altLang="en-US" dirty="0"/>
              <a:t>ボタンを押して</a:t>
            </a:r>
            <a:r>
              <a:rPr kumimoji="1" lang="en-US" altLang="ja-JP" dirty="0"/>
              <a:t>import</a:t>
            </a:r>
            <a:r>
              <a:rPr kumimoji="1" lang="ja-JP" altLang="en-US" dirty="0"/>
              <a:t>するファイルを選択する</a:t>
            </a:r>
            <a:endParaRPr kumimoji="1" lang="en-US" altLang="ja-JP" dirty="0"/>
          </a:p>
          <a:p>
            <a:endParaRPr lang="en-US" altLang="ja-JP" dirty="0"/>
          </a:p>
          <a:p>
            <a:r>
              <a:rPr lang="en-US" altLang="ja-JP" dirty="0"/>
              <a:t>Preview</a:t>
            </a:r>
            <a:r>
              <a:rPr lang="ja-JP" altLang="en-US" dirty="0"/>
              <a:t>画面で問題がなければ</a:t>
            </a:r>
            <a:r>
              <a:rPr lang="en-US" altLang="ja-JP" dirty="0"/>
              <a:t>OK</a:t>
            </a:r>
            <a:r>
              <a:rPr lang="ja-JP" altLang="en-US" dirty="0"/>
              <a:t>ボタンをクリックして</a:t>
            </a:r>
            <a:r>
              <a:rPr lang="en-US" altLang="ja-JP" dirty="0"/>
              <a:t>import</a:t>
            </a:r>
            <a:r>
              <a:rPr lang="ja-JP" altLang="en-US" dirty="0"/>
              <a:t>が完成</a:t>
            </a:r>
            <a:endParaRPr lang="en-US" altLang="ja-JP" dirty="0"/>
          </a:p>
          <a:p>
            <a:r>
              <a:rPr lang="en-US" altLang="ja-JP" dirty="0"/>
              <a:t>-----------</a:t>
            </a:r>
          </a:p>
          <a:p>
            <a:r>
              <a:rPr lang="ja-JP" altLang="en-US" dirty="0"/>
              <a:t>注意</a:t>
            </a:r>
            <a:endParaRPr lang="en-US" altLang="ja-JP" dirty="0"/>
          </a:p>
          <a:p>
            <a:r>
              <a:rPr lang="ja-JP" altLang="en-US" dirty="0"/>
              <a:t>　</a:t>
            </a:r>
            <a:r>
              <a:rPr lang="en-US" altLang="ja-JP" dirty="0"/>
              <a:t>Delimiter: </a:t>
            </a:r>
            <a:r>
              <a:rPr lang="ja-JP" altLang="en-US" dirty="0"/>
              <a:t>区切り文字の指定</a:t>
            </a:r>
            <a:endParaRPr lang="en-US" altLang="ja-JP" dirty="0"/>
          </a:p>
          <a:p>
            <a:r>
              <a:rPr lang="en-US" altLang="ja-JP" dirty="0"/>
              <a:t>  (, </a:t>
            </a:r>
            <a:r>
              <a:rPr lang="ja-JP" altLang="en-US" dirty="0"/>
              <a:t>以外に </a:t>
            </a:r>
            <a:r>
              <a:rPr lang="en-US" altLang="ja-JP" dirty="0"/>
              <a:t>space, tab </a:t>
            </a:r>
            <a:r>
              <a:rPr lang="ja-JP" altLang="en-US" dirty="0"/>
              <a:t>等も指定できる）</a:t>
            </a:r>
            <a:endParaRPr lang="en-US" altLang="ja-JP" dirty="0"/>
          </a:p>
          <a:p>
            <a:endParaRPr lang="en-US" altLang="ja-JP" dirty="0"/>
          </a:p>
          <a:p>
            <a:r>
              <a:rPr lang="ja-JP" altLang="en-US" dirty="0"/>
              <a:t>　</a:t>
            </a:r>
            <a:r>
              <a:rPr lang="en-US" altLang="ja-JP" dirty="0"/>
              <a:t>Use first row for variable names: </a:t>
            </a:r>
            <a:r>
              <a:rPr lang="ja-JP" altLang="en-US" dirty="0"/>
              <a:t>変数名が先頭行に含まれているか</a:t>
            </a:r>
            <a:endParaRPr lang="en-US" altLang="ja-JP" dirty="0"/>
          </a:p>
          <a:p>
            <a:r>
              <a:rPr lang="ja-JP" altLang="en-US" dirty="0"/>
              <a:t>　</a:t>
            </a:r>
            <a:r>
              <a:rPr lang="en-US" altLang="ja-JP" dirty="0"/>
              <a:t>Text encoding: </a:t>
            </a:r>
            <a:r>
              <a:rPr lang="ja-JP" altLang="en-US" dirty="0"/>
              <a:t>文字コードの指定</a:t>
            </a:r>
            <a:endParaRPr lang="en-US" altLang="ja-JP" dirty="0"/>
          </a:p>
          <a:p>
            <a:r>
              <a:rPr kumimoji="1" lang="en-US" altLang="ja-JP" dirty="0"/>
              <a:t>----</a:t>
            </a:r>
          </a:p>
          <a:p>
            <a:r>
              <a:rPr lang="ja-JP" altLang="en-US" dirty="0"/>
              <a:t>この他のファイル形式の</a:t>
            </a:r>
            <a:r>
              <a:rPr lang="en-US" altLang="ja-JP" dirty="0"/>
              <a:t>import</a:t>
            </a:r>
            <a:r>
              <a:rPr lang="ja-JP" altLang="en-US" dirty="0"/>
              <a:t>もできる　</a:t>
            </a:r>
            <a:endParaRPr kumimoji="1" lang="ja-JP" altLang="en-US" dirty="0"/>
          </a:p>
        </p:txBody>
      </p:sp>
    </p:spTree>
    <p:extLst>
      <p:ext uri="{BB962C8B-B14F-4D97-AF65-F5344CB8AC3E}">
        <p14:creationId xmlns:p14="http://schemas.microsoft.com/office/powerpoint/2010/main" val="2996453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a:extLst>
              <a:ext uri="{FF2B5EF4-FFF2-40B4-BE49-F238E27FC236}">
                <a16:creationId xmlns:a16="http://schemas.microsoft.com/office/drawing/2014/main" id="{194445F8-EFB0-4A29-AC11-4DCA476992D4}"/>
              </a:ext>
            </a:extLst>
          </p:cNvPr>
          <p:cNvPicPr>
            <a:picLocks noGrp="1" noChangeAspect="1"/>
          </p:cNvPicPr>
          <p:nvPr>
            <p:ph idx="1"/>
          </p:nvPr>
        </p:nvPicPr>
        <p:blipFill>
          <a:blip r:embed="rId2"/>
          <a:stretch>
            <a:fillRect/>
          </a:stretch>
        </p:blipFill>
        <p:spPr>
          <a:xfrm>
            <a:off x="419100" y="664220"/>
            <a:ext cx="8686800" cy="5897880"/>
          </a:xfrm>
          <a:prstGeom prst="rect">
            <a:avLst/>
          </a:prstGeom>
        </p:spPr>
      </p:pic>
      <p:sp>
        <p:nvSpPr>
          <p:cNvPr id="5" name="テキスト ボックス 4">
            <a:extLst>
              <a:ext uri="{FF2B5EF4-FFF2-40B4-BE49-F238E27FC236}">
                <a16:creationId xmlns:a16="http://schemas.microsoft.com/office/drawing/2014/main" id="{D431814B-E16E-43F4-B76F-A79AEE680921}"/>
              </a:ext>
            </a:extLst>
          </p:cNvPr>
          <p:cNvSpPr txBox="1"/>
          <p:nvPr/>
        </p:nvSpPr>
        <p:spPr>
          <a:xfrm>
            <a:off x="9296400" y="504825"/>
            <a:ext cx="2667000" cy="3416320"/>
          </a:xfrm>
          <a:prstGeom prst="rect">
            <a:avLst/>
          </a:prstGeom>
          <a:noFill/>
        </p:spPr>
        <p:txBody>
          <a:bodyPr wrap="square" rtlCol="0">
            <a:spAutoFit/>
          </a:bodyPr>
          <a:lstStyle/>
          <a:p>
            <a:r>
              <a:rPr kumimoji="1" lang="en-US" altLang="ja-JP" dirty="0"/>
              <a:t>Import</a:t>
            </a:r>
            <a:r>
              <a:rPr kumimoji="1" lang="ja-JP" altLang="en-US" dirty="0"/>
              <a:t>が成功すると画面の右側の</a:t>
            </a:r>
            <a:r>
              <a:rPr kumimoji="1" lang="en-US" altLang="ja-JP" dirty="0"/>
              <a:t>Variables</a:t>
            </a:r>
            <a:r>
              <a:rPr kumimoji="1" lang="ja-JP" altLang="en-US" dirty="0"/>
              <a:t>という</a:t>
            </a:r>
            <a:r>
              <a:rPr kumimoji="1" lang="en-US" altLang="ja-JP" dirty="0" err="1"/>
              <a:t>winodw</a:t>
            </a:r>
            <a:r>
              <a:rPr kumimoji="1" lang="ja-JP" altLang="en-US" dirty="0"/>
              <a:t>に変数名</a:t>
            </a:r>
            <a:endParaRPr kumimoji="1" lang="en-US" altLang="ja-JP" dirty="0"/>
          </a:p>
          <a:p>
            <a:endParaRPr lang="en-US" altLang="ja-JP" dirty="0"/>
          </a:p>
          <a:p>
            <a:r>
              <a:rPr kumimoji="1" lang="ja-JP" altLang="en-US" dirty="0"/>
              <a:t>その下の</a:t>
            </a:r>
            <a:r>
              <a:rPr kumimoji="1" lang="en-US" altLang="ja-JP" dirty="0"/>
              <a:t>Properties window</a:t>
            </a:r>
            <a:r>
              <a:rPr kumimoji="1" lang="ja-JP" altLang="en-US" dirty="0"/>
              <a:t>には，上の画面で選択されている変数が表示される</a:t>
            </a:r>
            <a:endParaRPr kumimoji="1" lang="en-US" altLang="ja-JP" dirty="0"/>
          </a:p>
          <a:p>
            <a:r>
              <a:rPr lang="ja-JP" altLang="en-US" dirty="0"/>
              <a:t>（この場合には，</a:t>
            </a:r>
            <a:r>
              <a:rPr lang="en-US" altLang="ja-JP" dirty="0"/>
              <a:t>wage</a:t>
            </a:r>
            <a:r>
              <a:rPr lang="ja-JP" altLang="en-US" dirty="0"/>
              <a:t>が選択されている）</a:t>
            </a:r>
            <a:endParaRPr lang="en-US" altLang="ja-JP" dirty="0"/>
          </a:p>
          <a:p>
            <a:endParaRPr kumimoji="1" lang="en-US" altLang="ja-JP" dirty="0"/>
          </a:p>
          <a:p>
            <a:endParaRPr kumimoji="1" lang="ja-JP" altLang="en-US" dirty="0"/>
          </a:p>
        </p:txBody>
      </p:sp>
      <p:sp>
        <p:nvSpPr>
          <p:cNvPr id="6" name="楕円 5">
            <a:extLst>
              <a:ext uri="{FF2B5EF4-FFF2-40B4-BE49-F238E27FC236}">
                <a16:creationId xmlns:a16="http://schemas.microsoft.com/office/drawing/2014/main" id="{26B6B292-B571-4E44-A3EC-9F0BEF92299D}"/>
              </a:ext>
            </a:extLst>
          </p:cNvPr>
          <p:cNvSpPr/>
          <p:nvPr/>
        </p:nvSpPr>
        <p:spPr>
          <a:xfrm>
            <a:off x="6829425" y="1108082"/>
            <a:ext cx="2543175" cy="26289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FCEF0581-1024-4972-AE5D-559D65861457}"/>
              </a:ext>
            </a:extLst>
          </p:cNvPr>
          <p:cNvSpPr/>
          <p:nvPr/>
        </p:nvSpPr>
        <p:spPr>
          <a:xfrm>
            <a:off x="6829425" y="3736985"/>
            <a:ext cx="2794910" cy="24567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1C9C3D67-01C6-4DBA-9346-58BFF271E1BE}"/>
              </a:ext>
            </a:extLst>
          </p:cNvPr>
          <p:cNvSpPr/>
          <p:nvPr/>
        </p:nvSpPr>
        <p:spPr>
          <a:xfrm>
            <a:off x="228600" y="800099"/>
            <a:ext cx="2124075" cy="26289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E62E37C2-2824-4ECE-BE04-0AEA0771016C}"/>
              </a:ext>
            </a:extLst>
          </p:cNvPr>
          <p:cNvSpPr txBox="1"/>
          <p:nvPr/>
        </p:nvSpPr>
        <p:spPr>
          <a:xfrm>
            <a:off x="9858375" y="4648200"/>
            <a:ext cx="1981200" cy="1200329"/>
          </a:xfrm>
          <a:prstGeom prst="rect">
            <a:avLst/>
          </a:prstGeom>
          <a:noFill/>
        </p:spPr>
        <p:txBody>
          <a:bodyPr wrap="square" rtlCol="0">
            <a:spAutoFit/>
          </a:bodyPr>
          <a:lstStyle/>
          <a:p>
            <a:r>
              <a:rPr lang="ja-JP" altLang="en-US" dirty="0"/>
              <a:t>左側の</a:t>
            </a:r>
            <a:r>
              <a:rPr lang="en-US" altLang="ja-JP" dirty="0"/>
              <a:t>Review</a:t>
            </a:r>
            <a:r>
              <a:rPr lang="ja-JP" altLang="en-US" dirty="0"/>
              <a:t> </a:t>
            </a:r>
            <a:r>
              <a:rPr lang="en-US" altLang="ja-JP" dirty="0"/>
              <a:t>window</a:t>
            </a:r>
            <a:r>
              <a:rPr lang="ja-JP" altLang="en-US" dirty="0"/>
              <a:t>にはコマンドの履歴が記録される</a:t>
            </a:r>
            <a:endParaRPr kumimoji="1" lang="ja-JP" altLang="en-US" dirty="0"/>
          </a:p>
        </p:txBody>
      </p:sp>
    </p:spTree>
    <p:extLst>
      <p:ext uri="{BB962C8B-B14F-4D97-AF65-F5344CB8AC3E}">
        <p14:creationId xmlns:p14="http://schemas.microsoft.com/office/powerpoint/2010/main" val="2854508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447F3FCD-1D7F-4967-821D-63393CD2715D}"/>
              </a:ext>
            </a:extLst>
          </p:cNvPr>
          <p:cNvSpPr txBox="1"/>
          <p:nvPr/>
        </p:nvSpPr>
        <p:spPr>
          <a:xfrm>
            <a:off x="8858250" y="190501"/>
            <a:ext cx="3219450" cy="6001643"/>
          </a:xfrm>
          <a:prstGeom prst="rect">
            <a:avLst/>
          </a:prstGeom>
          <a:noFill/>
        </p:spPr>
        <p:txBody>
          <a:bodyPr wrap="square" rtlCol="0">
            <a:spAutoFit/>
          </a:bodyPr>
          <a:lstStyle/>
          <a:p>
            <a:r>
              <a:rPr lang="ja-JP" altLang="en-US" sz="1600" dirty="0"/>
              <a:t>メニューから</a:t>
            </a:r>
            <a:endParaRPr lang="en-US" altLang="ja-JP" sz="1600" dirty="0"/>
          </a:p>
          <a:p>
            <a:endParaRPr lang="en-US" altLang="ja-JP" sz="1600" dirty="0"/>
          </a:p>
          <a:p>
            <a:r>
              <a:rPr lang="en-US" altLang="ja-JP" sz="1600" dirty="0"/>
              <a:t>Data/Data Editor/Data Editor (Browse)</a:t>
            </a:r>
          </a:p>
          <a:p>
            <a:endParaRPr lang="en-US" altLang="ja-JP" sz="1600" dirty="0"/>
          </a:p>
          <a:p>
            <a:r>
              <a:rPr lang="ja-JP" altLang="en-US" sz="1600" dirty="0"/>
              <a:t>とたどると左のような</a:t>
            </a:r>
            <a:r>
              <a:rPr lang="en-US" altLang="ja-JP" sz="1600" dirty="0"/>
              <a:t>window</a:t>
            </a:r>
            <a:r>
              <a:rPr lang="ja-JP" altLang="en-US" sz="1600" dirty="0"/>
              <a:t>が表示され，</a:t>
            </a:r>
            <a:r>
              <a:rPr lang="en-US" altLang="ja-JP" sz="1600" dirty="0"/>
              <a:t>Excel</a:t>
            </a:r>
            <a:r>
              <a:rPr lang="ja-JP" altLang="en-US" sz="1600" dirty="0"/>
              <a:t>のようなデータ表示ができます。ただし，これは</a:t>
            </a:r>
            <a:r>
              <a:rPr lang="en-US" altLang="ja-JP" sz="1600" dirty="0"/>
              <a:t>browser</a:t>
            </a:r>
            <a:r>
              <a:rPr lang="ja-JP" altLang="en-US" sz="1600" dirty="0"/>
              <a:t>でデータの編集はできません。</a:t>
            </a:r>
            <a:endParaRPr lang="en-US" altLang="ja-JP" sz="1600" dirty="0"/>
          </a:p>
          <a:p>
            <a:endParaRPr lang="en-US" altLang="ja-JP" sz="1600" dirty="0"/>
          </a:p>
          <a:p>
            <a:r>
              <a:rPr lang="en-US" altLang="ja-JP" sz="1600" dirty="0"/>
              <a:t>Data/Data Editor/Data Editor (Edit)</a:t>
            </a:r>
          </a:p>
          <a:p>
            <a:r>
              <a:rPr lang="ja-JP" altLang="en-US" sz="1600" dirty="0"/>
              <a:t>で，直接データの編集（書き換え等）ができるデータエディタが起動します（</a:t>
            </a:r>
            <a:r>
              <a:rPr lang="en-US" altLang="ja-JP" sz="1600" dirty="0"/>
              <a:t>browser</a:t>
            </a:r>
            <a:r>
              <a:rPr lang="ja-JP" altLang="en-US" sz="1600" dirty="0"/>
              <a:t>とほぼ同じ画面）</a:t>
            </a:r>
            <a:endParaRPr lang="en-US" altLang="ja-JP" sz="1600" dirty="0"/>
          </a:p>
          <a:p>
            <a:r>
              <a:rPr lang="ja-JP" altLang="en-US" sz="1600" dirty="0"/>
              <a:t>データを誤って書き換えてしまう危険があるので通常はまり使用しません</a:t>
            </a:r>
            <a:endParaRPr lang="en-US" altLang="ja-JP" sz="1600" dirty="0"/>
          </a:p>
          <a:p>
            <a:endParaRPr kumimoji="1" lang="en-US" altLang="ja-JP" sz="1600" dirty="0"/>
          </a:p>
          <a:p>
            <a:r>
              <a:rPr kumimoji="1" lang="en-US" altLang="ja-JP" sz="1600" dirty="0"/>
              <a:t>Data Editor</a:t>
            </a:r>
            <a:r>
              <a:rPr kumimoji="1" lang="ja-JP" altLang="en-US" sz="1600" dirty="0"/>
              <a:t>はツールバーの</a:t>
            </a:r>
            <a:r>
              <a:rPr lang="ja-JP" altLang="en-US" sz="1600" dirty="0"/>
              <a:t>アイコンを選択することでも起動します</a:t>
            </a:r>
            <a:endParaRPr kumimoji="1" lang="ja-JP" altLang="en-US" sz="1600" dirty="0"/>
          </a:p>
        </p:txBody>
      </p:sp>
      <p:sp>
        <p:nvSpPr>
          <p:cNvPr id="6" name="テキスト ボックス 5">
            <a:extLst>
              <a:ext uri="{FF2B5EF4-FFF2-40B4-BE49-F238E27FC236}">
                <a16:creationId xmlns:a16="http://schemas.microsoft.com/office/drawing/2014/main" id="{18F6647A-C105-4211-9CAB-8256D2406325}"/>
              </a:ext>
            </a:extLst>
          </p:cNvPr>
          <p:cNvSpPr txBox="1"/>
          <p:nvPr/>
        </p:nvSpPr>
        <p:spPr>
          <a:xfrm>
            <a:off x="550507" y="323850"/>
            <a:ext cx="5916968" cy="523220"/>
          </a:xfrm>
          <a:prstGeom prst="rect">
            <a:avLst/>
          </a:prstGeom>
          <a:noFill/>
        </p:spPr>
        <p:txBody>
          <a:bodyPr wrap="square" rtlCol="0">
            <a:spAutoFit/>
          </a:bodyPr>
          <a:lstStyle/>
          <a:p>
            <a:r>
              <a:rPr kumimoji="1" lang="ja-JP" altLang="en-US" sz="2800" dirty="0"/>
              <a:t>データの確認</a:t>
            </a:r>
            <a:r>
              <a:rPr kumimoji="1" lang="en-US" altLang="ja-JP" sz="2800" dirty="0"/>
              <a:t>(1) Data Editor</a:t>
            </a:r>
            <a:endParaRPr kumimoji="1" lang="ja-JP" altLang="en-US" sz="2800" dirty="0"/>
          </a:p>
        </p:txBody>
      </p:sp>
      <p:pic>
        <p:nvPicPr>
          <p:cNvPr id="9" name="図 8">
            <a:extLst>
              <a:ext uri="{FF2B5EF4-FFF2-40B4-BE49-F238E27FC236}">
                <a16:creationId xmlns:a16="http://schemas.microsoft.com/office/drawing/2014/main" id="{D95A0FFA-1B40-4AA9-AB17-97F212DA1E8B}"/>
              </a:ext>
            </a:extLst>
          </p:cNvPr>
          <p:cNvPicPr>
            <a:picLocks noChangeAspect="1"/>
          </p:cNvPicPr>
          <p:nvPr/>
        </p:nvPicPr>
        <p:blipFill>
          <a:blip r:embed="rId2"/>
          <a:stretch>
            <a:fillRect/>
          </a:stretch>
        </p:blipFill>
        <p:spPr>
          <a:xfrm>
            <a:off x="342900" y="1106328"/>
            <a:ext cx="8278463" cy="5220653"/>
          </a:xfrm>
          <a:prstGeom prst="rect">
            <a:avLst/>
          </a:prstGeom>
        </p:spPr>
      </p:pic>
    </p:spTree>
    <p:extLst>
      <p:ext uri="{BB962C8B-B14F-4D97-AF65-F5344CB8AC3E}">
        <p14:creationId xmlns:p14="http://schemas.microsoft.com/office/powerpoint/2010/main" val="1441264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1A61C6-D427-43CA-8E20-10F8FAA84C65}"/>
              </a:ext>
            </a:extLst>
          </p:cNvPr>
          <p:cNvSpPr>
            <a:spLocks noGrp="1"/>
          </p:cNvSpPr>
          <p:nvPr>
            <p:ph type="title"/>
          </p:nvPr>
        </p:nvSpPr>
        <p:spPr>
          <a:xfrm>
            <a:off x="838200" y="365128"/>
            <a:ext cx="9906000" cy="463548"/>
          </a:xfrm>
        </p:spPr>
        <p:txBody>
          <a:bodyPr>
            <a:normAutofit fontScale="90000"/>
          </a:bodyPr>
          <a:lstStyle/>
          <a:p>
            <a:r>
              <a:rPr kumimoji="1" lang="ja-JP" altLang="en-US" dirty="0"/>
              <a:t>データの確認</a:t>
            </a:r>
            <a:r>
              <a:rPr kumimoji="1" lang="en-US" altLang="ja-JP" dirty="0"/>
              <a:t>(2)</a:t>
            </a:r>
            <a:endParaRPr kumimoji="1" lang="ja-JP" altLang="en-US" dirty="0"/>
          </a:p>
        </p:txBody>
      </p:sp>
      <p:pic>
        <p:nvPicPr>
          <p:cNvPr id="6" name="コンテンツ プレースホルダー 5">
            <a:extLst>
              <a:ext uri="{FF2B5EF4-FFF2-40B4-BE49-F238E27FC236}">
                <a16:creationId xmlns:a16="http://schemas.microsoft.com/office/drawing/2014/main" id="{6C6BBDA6-A188-40D1-A007-BA1710A5D49C}"/>
              </a:ext>
            </a:extLst>
          </p:cNvPr>
          <p:cNvPicPr>
            <a:picLocks noGrp="1" noChangeAspect="1"/>
          </p:cNvPicPr>
          <p:nvPr>
            <p:ph sz="half" idx="1"/>
          </p:nvPr>
        </p:nvPicPr>
        <p:blipFill>
          <a:blip r:embed="rId2"/>
          <a:stretch>
            <a:fillRect/>
          </a:stretch>
        </p:blipFill>
        <p:spPr>
          <a:xfrm>
            <a:off x="966787" y="2082006"/>
            <a:ext cx="4924425" cy="3838575"/>
          </a:xfrm>
          <a:prstGeom prst="rect">
            <a:avLst/>
          </a:prstGeom>
        </p:spPr>
      </p:pic>
      <p:sp>
        <p:nvSpPr>
          <p:cNvPr id="5" name="コンテンツ プレースホルダー 4">
            <a:extLst>
              <a:ext uri="{FF2B5EF4-FFF2-40B4-BE49-F238E27FC236}">
                <a16:creationId xmlns:a16="http://schemas.microsoft.com/office/drawing/2014/main" id="{561A878C-7DD2-4F04-AC42-414BD40CA7FC}"/>
              </a:ext>
            </a:extLst>
          </p:cNvPr>
          <p:cNvSpPr>
            <a:spLocks noGrp="1"/>
          </p:cNvSpPr>
          <p:nvPr>
            <p:ph sz="half" idx="2"/>
          </p:nvPr>
        </p:nvSpPr>
        <p:spPr>
          <a:xfrm>
            <a:off x="6172199" y="2200275"/>
            <a:ext cx="5848351" cy="4419600"/>
          </a:xfrm>
        </p:spPr>
        <p:txBody>
          <a:bodyPr>
            <a:normAutofit fontScale="32500" lnSpcReduction="20000"/>
          </a:bodyPr>
          <a:lstStyle/>
          <a:p>
            <a:pPr marL="0" indent="0">
              <a:buNone/>
            </a:pPr>
            <a:r>
              <a:rPr lang="en-US" altLang="ja-JP" sz="3700" dirty="0"/>
              <a:t>. describe</a:t>
            </a:r>
          </a:p>
          <a:p>
            <a:pPr marL="0" indent="0">
              <a:buNone/>
            </a:pPr>
            <a:endParaRPr lang="en-US" altLang="ja-JP" sz="2800" dirty="0"/>
          </a:p>
          <a:p>
            <a:pPr marL="0" indent="0">
              <a:buNone/>
            </a:pPr>
            <a:r>
              <a:rPr lang="en-US" altLang="ja-JP" sz="3700" dirty="0"/>
              <a:t>Contains data from C:\Users\aso\Documents\econometrics\wage1.dta</a:t>
            </a:r>
          </a:p>
          <a:p>
            <a:pPr marL="0" indent="0">
              <a:buNone/>
            </a:pPr>
            <a:r>
              <a:rPr lang="en-US" altLang="ja-JP" sz="3700" dirty="0"/>
              <a:t> </a:t>
            </a:r>
            <a:r>
              <a:rPr lang="en-US" altLang="ja-JP" sz="3700" dirty="0" err="1"/>
              <a:t>obs</a:t>
            </a:r>
            <a:r>
              <a:rPr lang="en-US" altLang="ja-JP" sz="3700" dirty="0"/>
              <a:t>:           526                          </a:t>
            </a:r>
          </a:p>
          <a:p>
            <a:pPr marL="0" indent="0">
              <a:buNone/>
            </a:pPr>
            <a:r>
              <a:rPr lang="en-US" altLang="ja-JP" sz="3700" dirty="0"/>
              <a:t> vars:            24                          5 Dec 2019 15:51</a:t>
            </a:r>
          </a:p>
          <a:p>
            <a:pPr marL="0" indent="0">
              <a:buNone/>
            </a:pPr>
            <a:r>
              <a:rPr lang="en-US" altLang="ja-JP" sz="3700" dirty="0"/>
              <a:t> size:        16,832                          </a:t>
            </a:r>
          </a:p>
          <a:p>
            <a:pPr marL="0" indent="0">
              <a:buNone/>
            </a:pPr>
            <a:r>
              <a:rPr lang="en-US" altLang="ja-JP" sz="3700" dirty="0"/>
              <a:t>-------------------------------------------------------------------------------</a:t>
            </a:r>
          </a:p>
          <a:p>
            <a:pPr marL="0" indent="0">
              <a:buNone/>
            </a:pPr>
            <a:r>
              <a:rPr lang="en-US" altLang="ja-JP" sz="3700" dirty="0"/>
              <a:t>                              storage    display    value</a:t>
            </a:r>
          </a:p>
          <a:p>
            <a:pPr marL="0" indent="0">
              <a:buNone/>
            </a:pPr>
            <a:r>
              <a:rPr lang="en-US" altLang="ja-JP" sz="3700" dirty="0"/>
              <a:t>variable  name           type     format     label      variable label</a:t>
            </a:r>
          </a:p>
          <a:p>
            <a:pPr marL="0" indent="0">
              <a:buNone/>
            </a:pPr>
            <a:r>
              <a:rPr lang="en-US" altLang="ja-JP" sz="3700" dirty="0"/>
              <a:t>-------------------------------------------------------------------------------</a:t>
            </a:r>
          </a:p>
          <a:p>
            <a:pPr marL="0" indent="0">
              <a:buNone/>
            </a:pPr>
            <a:r>
              <a:rPr lang="en-US" altLang="ja-JP" sz="3700" dirty="0"/>
              <a:t>wage                         float       %9.0g                 </a:t>
            </a:r>
          </a:p>
          <a:p>
            <a:pPr marL="0" indent="0">
              <a:buNone/>
            </a:pPr>
            <a:r>
              <a:rPr lang="en-US" altLang="ja-JP" sz="3700" dirty="0"/>
              <a:t>educ                          byte       %8.0g                 </a:t>
            </a:r>
          </a:p>
          <a:p>
            <a:pPr marL="0" indent="0">
              <a:buNone/>
            </a:pPr>
            <a:r>
              <a:rPr lang="en-US" altLang="ja-JP" sz="3700" dirty="0" err="1"/>
              <a:t>exper</a:t>
            </a:r>
            <a:r>
              <a:rPr lang="en-US" altLang="ja-JP" sz="3700" dirty="0"/>
              <a:t>                         byte       %8.0g                 </a:t>
            </a:r>
          </a:p>
          <a:p>
            <a:pPr marL="0" indent="0">
              <a:buNone/>
            </a:pPr>
            <a:r>
              <a:rPr lang="en-US" altLang="ja-JP" sz="3700" dirty="0"/>
              <a:t>tenure                        byte       %8.0g                 </a:t>
            </a:r>
          </a:p>
          <a:p>
            <a:pPr marL="0" indent="0">
              <a:buNone/>
            </a:pPr>
            <a:r>
              <a:rPr lang="en-US" altLang="ja-JP" sz="3700" dirty="0"/>
              <a:t>nonwhite                   byte        %8.0g                 </a:t>
            </a:r>
          </a:p>
          <a:p>
            <a:pPr marL="0" indent="0">
              <a:buNone/>
            </a:pPr>
            <a:r>
              <a:rPr lang="en-US" altLang="ja-JP" sz="3700" dirty="0"/>
              <a:t>female                       byte        %8.0g                 </a:t>
            </a:r>
          </a:p>
          <a:p>
            <a:pPr marL="0" indent="0">
              <a:buNone/>
            </a:pPr>
            <a:endParaRPr lang="en-US" altLang="ja-JP" sz="3700" dirty="0"/>
          </a:p>
          <a:p>
            <a:pPr marL="0" indent="0">
              <a:buNone/>
            </a:pPr>
            <a:r>
              <a:rPr lang="ja-JP" altLang="en-US" sz="3700" dirty="0"/>
              <a:t>（以下省略）</a:t>
            </a:r>
            <a:endParaRPr lang="en-US" altLang="ja-JP" sz="3700" dirty="0"/>
          </a:p>
          <a:p>
            <a:pPr marL="0" indent="0">
              <a:buNone/>
            </a:pPr>
            <a:r>
              <a:rPr lang="en-US" altLang="ja-JP" sz="2800" dirty="0"/>
              <a:t>-----------------------------------------------------------------------------</a:t>
            </a:r>
          </a:p>
          <a:p>
            <a:pPr marL="0" indent="0">
              <a:buNone/>
            </a:pPr>
            <a:endParaRPr kumimoji="1" lang="ja-JP" altLang="en-US" dirty="0"/>
          </a:p>
        </p:txBody>
      </p:sp>
      <p:sp>
        <p:nvSpPr>
          <p:cNvPr id="7" name="テキスト ボックス 6">
            <a:extLst>
              <a:ext uri="{FF2B5EF4-FFF2-40B4-BE49-F238E27FC236}">
                <a16:creationId xmlns:a16="http://schemas.microsoft.com/office/drawing/2014/main" id="{7F7EB6F9-23C6-413E-A161-A6737FAB4106}"/>
              </a:ext>
            </a:extLst>
          </p:cNvPr>
          <p:cNvSpPr txBox="1"/>
          <p:nvPr/>
        </p:nvSpPr>
        <p:spPr>
          <a:xfrm>
            <a:off x="238125" y="1243251"/>
            <a:ext cx="5653088" cy="861774"/>
          </a:xfrm>
          <a:prstGeom prst="rect">
            <a:avLst/>
          </a:prstGeom>
          <a:noFill/>
        </p:spPr>
        <p:txBody>
          <a:bodyPr wrap="square" rtlCol="0">
            <a:spAutoFit/>
          </a:bodyPr>
          <a:lstStyle/>
          <a:p>
            <a:r>
              <a:rPr lang="ja-JP" altLang="en-US" sz="1600" dirty="0"/>
              <a:t>メニューから</a:t>
            </a:r>
            <a:endParaRPr lang="en-US" altLang="ja-JP" sz="1600" dirty="0"/>
          </a:p>
          <a:p>
            <a:r>
              <a:rPr lang="ja-JP" altLang="en-US" sz="1600" dirty="0"/>
              <a:t> </a:t>
            </a:r>
            <a:r>
              <a:rPr lang="en-US" altLang="ja-JP" sz="1600" dirty="0"/>
              <a:t>Data/Describe data/Describe data in  memory or in a file</a:t>
            </a:r>
            <a:endParaRPr lang="ja-JP" altLang="en-US" sz="1600" dirty="0"/>
          </a:p>
          <a:p>
            <a:r>
              <a:rPr lang="en-US" altLang="ja-JP" dirty="0">
                <a:sym typeface="Wingdings" panose="05000000000000000000" pitchFamily="2" charset="2"/>
              </a:rPr>
              <a:t></a:t>
            </a:r>
            <a:r>
              <a:rPr lang="ja-JP" altLang="en-US" dirty="0">
                <a:sym typeface="Wingdings" panose="05000000000000000000" pitchFamily="2" charset="2"/>
              </a:rPr>
              <a:t>下の画面で</a:t>
            </a:r>
            <a:r>
              <a:rPr lang="en-US" altLang="ja-JP" dirty="0">
                <a:sym typeface="Wingdings" panose="05000000000000000000" pitchFamily="2" charset="2"/>
              </a:rPr>
              <a:t>OK</a:t>
            </a:r>
            <a:r>
              <a:rPr lang="ja-JP" altLang="en-US" dirty="0">
                <a:sym typeface="Wingdings" panose="05000000000000000000" pitchFamily="2" charset="2"/>
              </a:rPr>
              <a:t>をクリック</a:t>
            </a:r>
            <a:endParaRPr kumimoji="1" lang="ja-JP" altLang="en-US" dirty="0"/>
          </a:p>
        </p:txBody>
      </p:sp>
      <p:sp>
        <p:nvSpPr>
          <p:cNvPr id="8" name="テキスト ボックス 7">
            <a:extLst>
              <a:ext uri="{FF2B5EF4-FFF2-40B4-BE49-F238E27FC236}">
                <a16:creationId xmlns:a16="http://schemas.microsoft.com/office/drawing/2014/main" id="{7712A387-0D70-4B2F-A535-718AAF15E9E6}"/>
              </a:ext>
            </a:extLst>
          </p:cNvPr>
          <p:cNvSpPr txBox="1"/>
          <p:nvPr/>
        </p:nvSpPr>
        <p:spPr>
          <a:xfrm>
            <a:off x="6034086" y="439679"/>
            <a:ext cx="5986464" cy="2031325"/>
          </a:xfrm>
          <a:prstGeom prst="rect">
            <a:avLst/>
          </a:prstGeom>
          <a:noFill/>
        </p:spPr>
        <p:txBody>
          <a:bodyPr wrap="square" rtlCol="0">
            <a:spAutoFit/>
          </a:bodyPr>
          <a:lstStyle/>
          <a:p>
            <a:r>
              <a:rPr lang="ja-JP" altLang="en-US" dirty="0"/>
              <a:t>出力結果</a:t>
            </a:r>
            <a:endParaRPr lang="en-US" altLang="ja-JP" dirty="0"/>
          </a:p>
          <a:p>
            <a:r>
              <a:rPr kumimoji="1" lang="ja-JP" altLang="en-US" dirty="0"/>
              <a:t>　</a:t>
            </a:r>
            <a:r>
              <a:rPr lang="ja-JP" altLang="en-US" dirty="0"/>
              <a:t>変数の型（整数型，浮動小数点，文字列）</a:t>
            </a:r>
            <a:endParaRPr lang="en-US" altLang="ja-JP" dirty="0"/>
          </a:p>
          <a:p>
            <a:r>
              <a:rPr kumimoji="1" lang="ja-JP" altLang="en-US" dirty="0"/>
              <a:t>　フォーマット</a:t>
            </a:r>
            <a:endParaRPr kumimoji="1" lang="en-US" altLang="ja-JP" dirty="0"/>
          </a:p>
          <a:p>
            <a:r>
              <a:rPr lang="ja-JP" altLang="en-US" dirty="0"/>
              <a:t>　ラベル（下の例では指定していない）</a:t>
            </a:r>
            <a:endParaRPr lang="en-US" altLang="ja-JP" dirty="0"/>
          </a:p>
          <a:p>
            <a:r>
              <a:rPr lang="ja-JP" altLang="en-US" dirty="0"/>
              <a:t>変数の型，フォーマット等は</a:t>
            </a:r>
            <a:r>
              <a:rPr lang="en-US" altLang="ja-JP" dirty="0"/>
              <a:t>Variable Manager</a:t>
            </a:r>
            <a:r>
              <a:rPr lang="ja-JP" altLang="en-US" dirty="0"/>
              <a:t>で修正できる</a:t>
            </a:r>
            <a:endParaRPr lang="en-US" altLang="ja-JP" dirty="0"/>
          </a:p>
          <a:p>
            <a:endParaRPr kumimoji="1" lang="ja-JP" altLang="en-US" dirty="0"/>
          </a:p>
        </p:txBody>
      </p:sp>
    </p:spTree>
    <p:extLst>
      <p:ext uri="{BB962C8B-B14F-4D97-AF65-F5344CB8AC3E}">
        <p14:creationId xmlns:p14="http://schemas.microsoft.com/office/powerpoint/2010/main" val="1265879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6F1E8-00AA-415F-A08B-5F03DA82FEFE}"/>
              </a:ext>
            </a:extLst>
          </p:cNvPr>
          <p:cNvSpPr>
            <a:spLocks noGrp="1"/>
          </p:cNvSpPr>
          <p:nvPr>
            <p:ph type="title"/>
          </p:nvPr>
        </p:nvSpPr>
        <p:spPr/>
        <p:txBody>
          <a:bodyPr/>
          <a:lstStyle/>
          <a:p>
            <a:r>
              <a:rPr kumimoji="1" lang="ja-JP" altLang="en-US" dirty="0"/>
              <a:t>内容</a:t>
            </a:r>
          </a:p>
        </p:txBody>
      </p:sp>
      <p:sp>
        <p:nvSpPr>
          <p:cNvPr id="3" name="コンテンツ プレースホルダー 2">
            <a:extLst>
              <a:ext uri="{FF2B5EF4-FFF2-40B4-BE49-F238E27FC236}">
                <a16:creationId xmlns:a16="http://schemas.microsoft.com/office/drawing/2014/main" id="{C01524EE-4E77-48E1-AD1C-0D3804F6D116}"/>
              </a:ext>
            </a:extLst>
          </p:cNvPr>
          <p:cNvSpPr>
            <a:spLocks noGrp="1"/>
          </p:cNvSpPr>
          <p:nvPr>
            <p:ph idx="1"/>
          </p:nvPr>
        </p:nvSpPr>
        <p:spPr/>
        <p:txBody>
          <a:bodyPr/>
          <a:lstStyle/>
          <a:p>
            <a:r>
              <a:rPr kumimoji="1" lang="ja-JP" altLang="en-US" dirty="0"/>
              <a:t>データの読み込み</a:t>
            </a:r>
            <a:endParaRPr kumimoji="1" lang="en-US" altLang="ja-JP" dirty="0"/>
          </a:p>
          <a:p>
            <a:pPr lvl="1"/>
            <a:r>
              <a:rPr kumimoji="1" lang="ja-JP" altLang="en-US" dirty="0"/>
              <a:t>テキストデータ</a:t>
            </a:r>
            <a:endParaRPr kumimoji="1" lang="en-US" altLang="ja-JP" dirty="0"/>
          </a:p>
          <a:p>
            <a:pPr lvl="2"/>
            <a:r>
              <a:rPr lang="en-US" altLang="ja-JP" dirty="0"/>
              <a:t>CSV</a:t>
            </a:r>
            <a:r>
              <a:rPr lang="ja-JP" altLang="en-US" dirty="0"/>
              <a:t>ファイル</a:t>
            </a:r>
            <a:endParaRPr lang="en-US" altLang="ja-JP" dirty="0"/>
          </a:p>
          <a:p>
            <a:pPr lvl="2"/>
            <a:r>
              <a:rPr kumimoji="1" lang="ja-JP" altLang="en-US" dirty="0"/>
              <a:t>固定長ファイル</a:t>
            </a:r>
            <a:endParaRPr kumimoji="1" lang="en-US" altLang="ja-JP" dirty="0"/>
          </a:p>
          <a:p>
            <a:pPr lvl="1"/>
            <a:r>
              <a:rPr lang="en-US" altLang="ja-JP" dirty="0"/>
              <a:t>Excel</a:t>
            </a:r>
            <a:r>
              <a:rPr lang="ja-JP" altLang="en-US" dirty="0"/>
              <a:t>ファイル</a:t>
            </a:r>
            <a:endParaRPr lang="en-US" altLang="ja-JP" dirty="0"/>
          </a:p>
          <a:p>
            <a:r>
              <a:rPr kumimoji="1" lang="ja-JP" altLang="en-US" dirty="0"/>
              <a:t>記述統計</a:t>
            </a:r>
            <a:endParaRPr kumimoji="1" lang="en-US" altLang="ja-JP" dirty="0"/>
          </a:p>
          <a:p>
            <a:r>
              <a:rPr lang="ja-JP" altLang="en-US" dirty="0"/>
              <a:t>グラフ</a:t>
            </a:r>
            <a:endParaRPr lang="en-US" altLang="ja-JP" dirty="0"/>
          </a:p>
          <a:p>
            <a:r>
              <a:rPr kumimoji="1" lang="ja-JP" altLang="en-US" dirty="0"/>
              <a:t>回帰分析</a:t>
            </a:r>
            <a:endParaRPr kumimoji="1" lang="en-US" altLang="ja-JP" dirty="0"/>
          </a:p>
          <a:p>
            <a:r>
              <a:rPr lang="ja-JP" altLang="en-US" dirty="0"/>
              <a:t>その他</a:t>
            </a:r>
            <a:endParaRPr kumimoji="1" lang="en-US" altLang="ja-JP" dirty="0"/>
          </a:p>
        </p:txBody>
      </p:sp>
    </p:spTree>
    <p:extLst>
      <p:ext uri="{BB962C8B-B14F-4D97-AF65-F5344CB8AC3E}">
        <p14:creationId xmlns:p14="http://schemas.microsoft.com/office/powerpoint/2010/main" val="1953580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E6AC03BC-1242-40C0-A161-8C0F8E1CB4B3}"/>
              </a:ext>
            </a:extLst>
          </p:cNvPr>
          <p:cNvSpPr>
            <a:spLocks noGrp="1"/>
          </p:cNvSpPr>
          <p:nvPr>
            <p:ph type="title"/>
          </p:nvPr>
        </p:nvSpPr>
        <p:spPr/>
        <p:txBody>
          <a:bodyPr/>
          <a:lstStyle/>
          <a:p>
            <a:r>
              <a:rPr kumimoji="1" lang="ja-JP" altLang="en-US" dirty="0"/>
              <a:t>データの保存</a:t>
            </a:r>
          </a:p>
        </p:txBody>
      </p:sp>
      <p:sp>
        <p:nvSpPr>
          <p:cNvPr id="6" name="コンテンツ プレースホルダー 5">
            <a:extLst>
              <a:ext uri="{FF2B5EF4-FFF2-40B4-BE49-F238E27FC236}">
                <a16:creationId xmlns:a16="http://schemas.microsoft.com/office/drawing/2014/main" id="{F49095C6-5DD1-473E-8558-59F2330830E9}"/>
              </a:ext>
            </a:extLst>
          </p:cNvPr>
          <p:cNvSpPr>
            <a:spLocks noGrp="1"/>
          </p:cNvSpPr>
          <p:nvPr>
            <p:ph idx="1"/>
          </p:nvPr>
        </p:nvSpPr>
        <p:spPr/>
        <p:txBody>
          <a:bodyPr/>
          <a:lstStyle/>
          <a:p>
            <a:r>
              <a:rPr kumimoji="1" lang="ja-JP" altLang="en-US" dirty="0"/>
              <a:t>データの</a:t>
            </a:r>
            <a:r>
              <a:rPr kumimoji="1" lang="en-US" altLang="ja-JP" dirty="0"/>
              <a:t>import </a:t>
            </a:r>
            <a:r>
              <a:rPr kumimoji="1" lang="ja-JP" altLang="en-US" dirty="0"/>
              <a:t>が</a:t>
            </a:r>
            <a:r>
              <a:rPr lang="ja-JP" altLang="en-US" dirty="0"/>
              <a:t>正しくできたら，</a:t>
            </a:r>
            <a:r>
              <a:rPr lang="en-US" altLang="ja-JP" dirty="0"/>
              <a:t>S</a:t>
            </a:r>
            <a:r>
              <a:rPr kumimoji="1" lang="en-US" altLang="ja-JP" dirty="0"/>
              <a:t>tata</a:t>
            </a:r>
            <a:r>
              <a:rPr kumimoji="1" lang="ja-JP" altLang="en-US" dirty="0"/>
              <a:t>形式でデータを保存しておく</a:t>
            </a:r>
            <a:endParaRPr kumimoji="1" lang="en-US" altLang="ja-JP" dirty="0"/>
          </a:p>
          <a:p>
            <a:r>
              <a:rPr lang="en-US" altLang="ja-JP" dirty="0"/>
              <a:t> *.</a:t>
            </a:r>
            <a:r>
              <a:rPr lang="en-US" altLang="ja-JP" dirty="0" err="1"/>
              <a:t>dta</a:t>
            </a:r>
            <a:r>
              <a:rPr lang="en-US" altLang="ja-JP" dirty="0"/>
              <a:t> </a:t>
            </a:r>
            <a:r>
              <a:rPr lang="ja-JP" altLang="en-US" dirty="0"/>
              <a:t>というファイル形式</a:t>
            </a:r>
            <a:endParaRPr lang="en-US" altLang="ja-JP" dirty="0"/>
          </a:p>
          <a:p>
            <a:endParaRPr kumimoji="1" lang="en-US" altLang="ja-JP" dirty="0"/>
          </a:p>
          <a:p>
            <a:r>
              <a:rPr lang="ja-JP" altLang="en-US" dirty="0"/>
              <a:t>メニューから   </a:t>
            </a:r>
            <a:r>
              <a:rPr kumimoji="1" lang="en-US" altLang="ja-JP" dirty="0"/>
              <a:t>File/Save as  </a:t>
            </a:r>
            <a:r>
              <a:rPr kumimoji="1" lang="en-US" altLang="ja-JP" dirty="0">
                <a:sym typeface="Wingdings" panose="05000000000000000000" pitchFamily="2" charset="2"/>
              </a:rPr>
              <a:t> </a:t>
            </a:r>
            <a:r>
              <a:rPr kumimoji="1" lang="ja-JP" altLang="en-US" dirty="0">
                <a:sym typeface="Wingdings" panose="05000000000000000000" pitchFamily="2" charset="2"/>
              </a:rPr>
              <a:t>名前をつけて保存</a:t>
            </a:r>
            <a:endParaRPr kumimoji="1" lang="en-US" altLang="ja-JP" dirty="0">
              <a:sym typeface="Wingdings" panose="05000000000000000000" pitchFamily="2" charset="2"/>
            </a:endParaRPr>
          </a:p>
          <a:p>
            <a:r>
              <a:rPr kumimoji="1" lang="en-US" altLang="ja-JP" dirty="0">
                <a:sym typeface="Wingdings" panose="05000000000000000000" pitchFamily="2" charset="2"/>
              </a:rPr>
              <a:t>Stata</a:t>
            </a:r>
            <a:r>
              <a:rPr kumimoji="1" lang="ja-JP" altLang="en-US" dirty="0">
                <a:sym typeface="Wingdings" panose="05000000000000000000" pitchFamily="2" charset="2"/>
              </a:rPr>
              <a:t>形式のファイルを保存する場合には　</a:t>
            </a:r>
            <a:r>
              <a:rPr kumimoji="1" lang="en-US" altLang="ja-JP" dirty="0">
                <a:sym typeface="Wingdings" panose="05000000000000000000" pitchFamily="2" charset="2"/>
              </a:rPr>
              <a:t>File/Save </a:t>
            </a:r>
            <a:r>
              <a:rPr kumimoji="1" lang="ja-JP" altLang="en-US" dirty="0">
                <a:sym typeface="Wingdings" panose="05000000000000000000" pitchFamily="2" charset="2"/>
              </a:rPr>
              <a:t>で上書き保存される</a:t>
            </a:r>
            <a:endParaRPr kumimoji="1" lang="en-US" altLang="ja-JP" dirty="0">
              <a:sym typeface="Wingdings" panose="05000000000000000000" pitchFamily="2" charset="2"/>
            </a:endParaRPr>
          </a:p>
          <a:p>
            <a:endParaRPr lang="en-US" altLang="ja-JP" dirty="0">
              <a:sym typeface="Wingdings" panose="05000000000000000000" pitchFamily="2" charset="2"/>
            </a:endParaRPr>
          </a:p>
          <a:p>
            <a:endParaRPr kumimoji="1" lang="en-US" altLang="ja-JP" dirty="0">
              <a:sym typeface="Wingdings" panose="05000000000000000000" pitchFamily="2" charset="2"/>
            </a:endParaRPr>
          </a:p>
          <a:p>
            <a:r>
              <a:rPr lang="en-US" altLang="ja-JP" dirty="0">
                <a:sym typeface="Wingdings" panose="05000000000000000000" pitchFamily="2" charset="2"/>
              </a:rPr>
              <a:t>S</a:t>
            </a:r>
            <a:r>
              <a:rPr kumimoji="1" lang="en-US" altLang="ja-JP" dirty="0">
                <a:sym typeface="Wingdings" panose="05000000000000000000" pitchFamily="2" charset="2"/>
              </a:rPr>
              <a:t>tata</a:t>
            </a:r>
            <a:r>
              <a:rPr kumimoji="1" lang="ja-JP" altLang="en-US" dirty="0">
                <a:sym typeface="Wingdings" panose="05000000000000000000" pitchFamily="2" charset="2"/>
              </a:rPr>
              <a:t>形式で保存したファイルは，</a:t>
            </a:r>
            <a:r>
              <a:rPr kumimoji="1" lang="en-US" altLang="ja-JP" dirty="0">
                <a:sym typeface="Wingdings" panose="05000000000000000000" pitchFamily="2" charset="2"/>
              </a:rPr>
              <a:t>Stata</a:t>
            </a:r>
            <a:r>
              <a:rPr kumimoji="1" lang="ja-JP" altLang="en-US" dirty="0">
                <a:sym typeface="Wingdings" panose="05000000000000000000" pitchFamily="2" charset="2"/>
              </a:rPr>
              <a:t>のメニューから　</a:t>
            </a:r>
            <a:r>
              <a:rPr kumimoji="1" lang="en-US" altLang="ja-JP" dirty="0">
                <a:sym typeface="Wingdings" panose="05000000000000000000" pitchFamily="2" charset="2"/>
              </a:rPr>
              <a:t>File/Open  </a:t>
            </a:r>
            <a:r>
              <a:rPr kumimoji="1" lang="ja-JP" altLang="en-US" dirty="0">
                <a:sym typeface="Wingdings" panose="05000000000000000000" pitchFamily="2" charset="2"/>
              </a:rPr>
              <a:t>で開くことができます。また，ツールバーに</a:t>
            </a:r>
            <a:r>
              <a:rPr kumimoji="1" lang="en-US" altLang="ja-JP" dirty="0">
                <a:sym typeface="Wingdings" panose="05000000000000000000" pitchFamily="2" charset="2"/>
              </a:rPr>
              <a:t>file open</a:t>
            </a:r>
            <a:r>
              <a:rPr kumimoji="1" lang="ja-JP" altLang="en-US" dirty="0">
                <a:sym typeface="Wingdings" panose="05000000000000000000" pitchFamily="2" charset="2"/>
              </a:rPr>
              <a:t>のアイコンをクリックしても同じことができます。</a:t>
            </a:r>
            <a:endParaRPr kumimoji="1" lang="en-US" altLang="ja-JP" dirty="0">
              <a:sym typeface="Wingdings" panose="05000000000000000000" pitchFamily="2" charset="2"/>
            </a:endParaRPr>
          </a:p>
          <a:p>
            <a:endParaRPr kumimoji="1" lang="ja-JP" altLang="en-US" dirty="0"/>
          </a:p>
        </p:txBody>
      </p:sp>
    </p:spTree>
    <p:extLst>
      <p:ext uri="{BB962C8B-B14F-4D97-AF65-F5344CB8AC3E}">
        <p14:creationId xmlns:p14="http://schemas.microsoft.com/office/powerpoint/2010/main" val="1309187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3866BEDF-4ACC-40BC-B1F3-E56CA0725486}"/>
              </a:ext>
            </a:extLst>
          </p:cNvPr>
          <p:cNvSpPr>
            <a:spLocks noGrp="1"/>
          </p:cNvSpPr>
          <p:nvPr>
            <p:ph type="title"/>
          </p:nvPr>
        </p:nvSpPr>
        <p:spPr>
          <a:xfrm>
            <a:off x="838200" y="365127"/>
            <a:ext cx="8010525" cy="701673"/>
          </a:xfrm>
        </p:spPr>
        <p:txBody>
          <a:bodyPr/>
          <a:lstStyle/>
          <a:p>
            <a:r>
              <a:rPr kumimoji="1" lang="ja-JP" altLang="en-US" dirty="0"/>
              <a:t>要約統計量</a:t>
            </a:r>
          </a:p>
        </p:txBody>
      </p:sp>
      <p:pic>
        <p:nvPicPr>
          <p:cNvPr id="7" name="コンテンツ プレースホルダー 6">
            <a:extLst>
              <a:ext uri="{FF2B5EF4-FFF2-40B4-BE49-F238E27FC236}">
                <a16:creationId xmlns:a16="http://schemas.microsoft.com/office/drawing/2014/main" id="{202F3E27-CEF7-4026-8D8F-0C9CC581CFF6}"/>
              </a:ext>
            </a:extLst>
          </p:cNvPr>
          <p:cNvPicPr>
            <a:picLocks noGrp="1" noChangeAspect="1"/>
          </p:cNvPicPr>
          <p:nvPr>
            <p:ph sz="half" idx="1"/>
          </p:nvPr>
        </p:nvPicPr>
        <p:blipFill>
          <a:blip r:embed="rId2"/>
          <a:stretch>
            <a:fillRect/>
          </a:stretch>
        </p:blipFill>
        <p:spPr>
          <a:xfrm>
            <a:off x="452437" y="2914173"/>
            <a:ext cx="4628960" cy="3608261"/>
          </a:xfrm>
          <a:prstGeom prst="rect">
            <a:avLst/>
          </a:prstGeom>
        </p:spPr>
      </p:pic>
      <p:sp>
        <p:nvSpPr>
          <p:cNvPr id="6" name="コンテンツ プレースホルダー 5">
            <a:extLst>
              <a:ext uri="{FF2B5EF4-FFF2-40B4-BE49-F238E27FC236}">
                <a16:creationId xmlns:a16="http://schemas.microsoft.com/office/drawing/2014/main" id="{647C98C4-941E-4A23-B072-9C75A77177F9}"/>
              </a:ext>
            </a:extLst>
          </p:cNvPr>
          <p:cNvSpPr>
            <a:spLocks noGrp="1"/>
          </p:cNvSpPr>
          <p:nvPr>
            <p:ph sz="half" idx="2"/>
          </p:nvPr>
        </p:nvSpPr>
        <p:spPr>
          <a:xfrm>
            <a:off x="4705351" y="2425700"/>
            <a:ext cx="7153274" cy="4351338"/>
          </a:xfrm>
        </p:spPr>
        <p:txBody>
          <a:bodyPr>
            <a:normAutofit/>
          </a:bodyPr>
          <a:lstStyle/>
          <a:p>
            <a:pPr marL="0" indent="0">
              <a:buNone/>
            </a:pPr>
            <a:r>
              <a:rPr lang="en-US" altLang="ja-JP" dirty="0"/>
              <a:t>.	summarize</a:t>
            </a:r>
          </a:p>
          <a:p>
            <a:pPr marL="0" indent="0">
              <a:buNone/>
            </a:pPr>
            <a:endParaRPr lang="en-US" altLang="ja-JP" dirty="0"/>
          </a:p>
          <a:p>
            <a:pPr marL="0" indent="0">
              <a:buNone/>
            </a:pPr>
            <a:r>
              <a:rPr lang="en-US" altLang="ja-JP" dirty="0"/>
              <a:t>	Variable	</a:t>
            </a:r>
            <a:r>
              <a:rPr lang="en-US" altLang="ja-JP" dirty="0" err="1"/>
              <a:t>Obs</a:t>
            </a:r>
            <a:r>
              <a:rPr lang="en-US" altLang="ja-JP" dirty="0"/>
              <a:t>	Mean	Std. Dev.	Min	Max</a:t>
            </a:r>
          </a:p>
          <a:p>
            <a:pPr marL="0" indent="0">
              <a:buNone/>
            </a:pPr>
            <a:r>
              <a:rPr lang="en-US" altLang="ja-JP" dirty="0"/>
              <a:t>						</a:t>
            </a:r>
          </a:p>
          <a:p>
            <a:pPr marL="0" indent="0">
              <a:buNone/>
            </a:pPr>
            <a:r>
              <a:rPr lang="en-US" altLang="ja-JP" dirty="0"/>
              <a:t>	wage		526	5.896103	3.693086	.53	24.98</a:t>
            </a:r>
          </a:p>
          <a:p>
            <a:pPr marL="0" indent="0">
              <a:buNone/>
            </a:pPr>
            <a:r>
              <a:rPr lang="en-US" altLang="ja-JP" dirty="0"/>
              <a:t>	educ		526	12.56274	2.769022	0	18</a:t>
            </a:r>
          </a:p>
          <a:p>
            <a:pPr marL="0" indent="0">
              <a:buNone/>
            </a:pPr>
            <a:r>
              <a:rPr lang="en-US" altLang="ja-JP" dirty="0"/>
              <a:t>	</a:t>
            </a:r>
            <a:r>
              <a:rPr lang="en-US" altLang="ja-JP" dirty="0" err="1"/>
              <a:t>exper</a:t>
            </a:r>
            <a:r>
              <a:rPr lang="en-US" altLang="ja-JP" dirty="0"/>
              <a:t>		526	17.01711	13.57216	1	51</a:t>
            </a:r>
          </a:p>
          <a:p>
            <a:pPr marL="0" indent="0">
              <a:buNone/>
            </a:pPr>
            <a:r>
              <a:rPr lang="en-US" altLang="ja-JP" dirty="0"/>
              <a:t>	tenure	526	5.104563	7.224462	0	44</a:t>
            </a:r>
          </a:p>
          <a:p>
            <a:pPr marL="0" indent="0">
              <a:buNone/>
            </a:pPr>
            <a:r>
              <a:rPr lang="en-US" altLang="ja-JP" dirty="0"/>
              <a:t>	nonwhite	526	.1026616	.3038053	0	1</a:t>
            </a:r>
          </a:p>
          <a:p>
            <a:pPr marL="0" indent="0">
              <a:buNone/>
            </a:pPr>
            <a:r>
              <a:rPr lang="en-US" altLang="ja-JP" dirty="0"/>
              <a:t>						</a:t>
            </a:r>
          </a:p>
        </p:txBody>
      </p:sp>
      <p:sp>
        <p:nvSpPr>
          <p:cNvPr id="9" name="テキスト ボックス 8">
            <a:extLst>
              <a:ext uri="{FF2B5EF4-FFF2-40B4-BE49-F238E27FC236}">
                <a16:creationId xmlns:a16="http://schemas.microsoft.com/office/drawing/2014/main" id="{00D73883-B9B0-4B8E-8FA8-4BDD5C8E9241}"/>
              </a:ext>
            </a:extLst>
          </p:cNvPr>
          <p:cNvSpPr txBox="1"/>
          <p:nvPr/>
        </p:nvSpPr>
        <p:spPr>
          <a:xfrm>
            <a:off x="609600" y="1066801"/>
            <a:ext cx="4471797" cy="2031325"/>
          </a:xfrm>
          <a:prstGeom prst="rect">
            <a:avLst/>
          </a:prstGeom>
          <a:noFill/>
        </p:spPr>
        <p:txBody>
          <a:bodyPr wrap="square" rtlCol="0">
            <a:spAutoFit/>
          </a:bodyPr>
          <a:lstStyle/>
          <a:p>
            <a:r>
              <a:rPr kumimoji="1" lang="ja-JP" altLang="en-US" dirty="0"/>
              <a:t>メニューから</a:t>
            </a:r>
            <a:endParaRPr kumimoji="1" lang="en-US" altLang="ja-JP" dirty="0"/>
          </a:p>
          <a:p>
            <a:endParaRPr lang="en-US" altLang="ja-JP" dirty="0"/>
          </a:p>
          <a:p>
            <a:r>
              <a:rPr lang="en-US" altLang="ja-JP" dirty="0"/>
              <a:t>Data/Describe data/Summary Statistics</a:t>
            </a:r>
          </a:p>
          <a:p>
            <a:endParaRPr lang="en-US" altLang="ja-JP" dirty="0"/>
          </a:p>
          <a:p>
            <a:r>
              <a:rPr lang="ja-JP" altLang="en-US" dirty="0"/>
              <a:t>で次の画面がでる。</a:t>
            </a:r>
            <a:endParaRPr lang="en-US" altLang="ja-JP" dirty="0"/>
          </a:p>
          <a:p>
            <a:r>
              <a:rPr lang="en-US" altLang="ja-JP" dirty="0" err="1"/>
              <a:t>Varibles</a:t>
            </a:r>
            <a:r>
              <a:rPr lang="ja-JP" altLang="en-US" dirty="0"/>
              <a:t>で変数を指定</a:t>
            </a:r>
            <a:r>
              <a:rPr lang="en-US" altLang="ja-JP" dirty="0"/>
              <a:t> </a:t>
            </a:r>
          </a:p>
          <a:p>
            <a:endParaRPr kumimoji="1" lang="ja-JP" altLang="en-US" dirty="0"/>
          </a:p>
        </p:txBody>
      </p:sp>
      <p:sp>
        <p:nvSpPr>
          <p:cNvPr id="10" name="テキスト ボックス 9">
            <a:extLst>
              <a:ext uri="{FF2B5EF4-FFF2-40B4-BE49-F238E27FC236}">
                <a16:creationId xmlns:a16="http://schemas.microsoft.com/office/drawing/2014/main" id="{EB53B745-7434-4401-AB19-D6EFEB871832}"/>
              </a:ext>
            </a:extLst>
          </p:cNvPr>
          <p:cNvSpPr txBox="1"/>
          <p:nvPr/>
        </p:nvSpPr>
        <p:spPr>
          <a:xfrm>
            <a:off x="5924550" y="1817132"/>
            <a:ext cx="5543550" cy="369332"/>
          </a:xfrm>
          <a:prstGeom prst="rect">
            <a:avLst/>
          </a:prstGeom>
          <a:noFill/>
        </p:spPr>
        <p:txBody>
          <a:bodyPr wrap="square" rtlCol="0">
            <a:spAutoFit/>
          </a:bodyPr>
          <a:lstStyle/>
          <a:p>
            <a:r>
              <a:rPr lang="ja-JP" altLang="en-US" dirty="0"/>
              <a:t>出力結果</a:t>
            </a:r>
            <a:endParaRPr kumimoji="1" lang="ja-JP" altLang="en-US" dirty="0"/>
          </a:p>
        </p:txBody>
      </p:sp>
      <p:sp>
        <p:nvSpPr>
          <p:cNvPr id="2" name="楕円 1">
            <a:extLst>
              <a:ext uri="{FF2B5EF4-FFF2-40B4-BE49-F238E27FC236}">
                <a16:creationId xmlns:a16="http://schemas.microsoft.com/office/drawing/2014/main" id="{260FB297-ACCE-484F-9026-A98E9BE97759}"/>
              </a:ext>
            </a:extLst>
          </p:cNvPr>
          <p:cNvSpPr/>
          <p:nvPr/>
        </p:nvSpPr>
        <p:spPr>
          <a:xfrm>
            <a:off x="452437" y="3857626"/>
            <a:ext cx="462896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9A6B0AAC-A1F3-4416-92E7-AF09D599B95C}"/>
              </a:ext>
            </a:extLst>
          </p:cNvPr>
          <p:cNvSpPr txBox="1"/>
          <p:nvPr/>
        </p:nvSpPr>
        <p:spPr>
          <a:xfrm>
            <a:off x="5495925" y="897493"/>
            <a:ext cx="4848225" cy="369332"/>
          </a:xfrm>
          <a:prstGeom prst="rect">
            <a:avLst/>
          </a:prstGeom>
          <a:noFill/>
        </p:spPr>
        <p:txBody>
          <a:bodyPr wrap="square" rtlCol="0">
            <a:spAutoFit/>
          </a:bodyPr>
          <a:lstStyle/>
          <a:p>
            <a:r>
              <a:rPr lang="ja-JP" altLang="en-US" dirty="0"/>
              <a:t>ここに変数名；　空白の場合は全ての変数</a:t>
            </a:r>
            <a:endParaRPr kumimoji="1" lang="ja-JP" altLang="en-US" dirty="0"/>
          </a:p>
        </p:txBody>
      </p:sp>
      <p:cxnSp>
        <p:nvCxnSpPr>
          <p:cNvPr id="8" name="直線矢印コネクタ 7">
            <a:extLst>
              <a:ext uri="{FF2B5EF4-FFF2-40B4-BE49-F238E27FC236}">
                <a16:creationId xmlns:a16="http://schemas.microsoft.com/office/drawing/2014/main" id="{5A5294DA-4EC1-4F5D-81FD-202F41D74BD3}"/>
              </a:ext>
            </a:extLst>
          </p:cNvPr>
          <p:cNvCxnSpPr/>
          <p:nvPr/>
        </p:nvCxnSpPr>
        <p:spPr>
          <a:xfrm flipH="1">
            <a:off x="4095750" y="1238250"/>
            <a:ext cx="1438275" cy="261937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0934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41CBA52D-2092-456F-91E0-76B876EA53E6}"/>
              </a:ext>
            </a:extLst>
          </p:cNvPr>
          <p:cNvSpPr txBox="1"/>
          <p:nvPr/>
        </p:nvSpPr>
        <p:spPr>
          <a:xfrm>
            <a:off x="261752" y="519949"/>
            <a:ext cx="3543362" cy="5724644"/>
          </a:xfrm>
          <a:prstGeom prst="rect">
            <a:avLst/>
          </a:prstGeom>
          <a:noFill/>
        </p:spPr>
        <p:txBody>
          <a:bodyPr wrap="square" rtlCol="0">
            <a:spAutoFit/>
          </a:bodyPr>
          <a:lstStyle/>
          <a:p>
            <a:r>
              <a:rPr lang="ja-JP" altLang="en-US" sz="2400" dirty="0"/>
              <a:t>グラフの作成</a:t>
            </a:r>
            <a:endParaRPr lang="en-US" altLang="ja-JP" sz="2400" dirty="0"/>
          </a:p>
          <a:p>
            <a:endParaRPr lang="en-US" altLang="ja-JP" dirty="0"/>
          </a:p>
          <a:p>
            <a:r>
              <a:rPr lang="ja-JP" altLang="en-US" dirty="0"/>
              <a:t>メニューから</a:t>
            </a:r>
            <a:endParaRPr lang="en-US" altLang="ja-JP" dirty="0"/>
          </a:p>
          <a:p>
            <a:endParaRPr kumimoji="1" lang="en-US" altLang="ja-JP" dirty="0"/>
          </a:p>
          <a:p>
            <a:r>
              <a:rPr lang="en-US" altLang="ja-JP" dirty="0"/>
              <a:t>Graphics/Histogram</a:t>
            </a:r>
          </a:p>
          <a:p>
            <a:endParaRPr kumimoji="1" lang="en-US" altLang="ja-JP" dirty="0"/>
          </a:p>
          <a:p>
            <a:r>
              <a:rPr lang="ja-JP" altLang="en-US" dirty="0"/>
              <a:t>を選択し，</a:t>
            </a:r>
            <a:r>
              <a:rPr lang="en-US" altLang="ja-JP" dirty="0"/>
              <a:t>wage </a:t>
            </a:r>
            <a:r>
              <a:rPr lang="ja-JP" altLang="en-US" dirty="0"/>
              <a:t>のヒストグラムを描かせた</a:t>
            </a:r>
            <a:endParaRPr lang="en-US" altLang="ja-JP" dirty="0"/>
          </a:p>
          <a:p>
            <a:endParaRPr lang="en-US" altLang="ja-JP" dirty="0"/>
          </a:p>
          <a:p>
            <a:r>
              <a:rPr lang="ja-JP" altLang="en-US" dirty="0"/>
              <a:t>作成したグラフは</a:t>
            </a:r>
            <a:r>
              <a:rPr lang="en-US" altLang="ja-JP" dirty="0"/>
              <a:t>copy and paste </a:t>
            </a:r>
            <a:r>
              <a:rPr lang="ja-JP" altLang="en-US" dirty="0"/>
              <a:t>で</a:t>
            </a:r>
            <a:r>
              <a:rPr lang="en-US" altLang="ja-JP" dirty="0"/>
              <a:t>Word</a:t>
            </a:r>
            <a:r>
              <a:rPr lang="ja-JP" altLang="en-US" dirty="0"/>
              <a:t>等に</a:t>
            </a:r>
            <a:endParaRPr lang="en-US" altLang="ja-JP" dirty="0"/>
          </a:p>
          <a:p>
            <a:r>
              <a:rPr lang="ja-JP" altLang="en-US" dirty="0"/>
              <a:t>貼り付けることができる。また，</a:t>
            </a:r>
            <a:r>
              <a:rPr lang="en-US" altLang="ja-JP" dirty="0"/>
              <a:t>pdf</a:t>
            </a:r>
            <a:r>
              <a:rPr lang="ja-JP" altLang="en-US" dirty="0"/>
              <a:t>等のファイルとして保存することもできる</a:t>
            </a:r>
            <a:endParaRPr lang="en-US" altLang="ja-JP" dirty="0"/>
          </a:p>
          <a:p>
            <a:endParaRPr lang="en-US" altLang="ja-JP" dirty="0"/>
          </a:p>
          <a:p>
            <a:endParaRPr lang="en-US" altLang="ja-JP" dirty="0"/>
          </a:p>
          <a:p>
            <a:r>
              <a:rPr lang="en-US" altLang="ja-JP" dirty="0"/>
              <a:t>Graphics/</a:t>
            </a:r>
            <a:r>
              <a:rPr lang="en-US" altLang="ja-JP" dirty="0" err="1"/>
              <a:t>Twoway</a:t>
            </a:r>
            <a:r>
              <a:rPr lang="en-US" altLang="ja-JP" dirty="0"/>
              <a:t> graph(scatter, line, etc.)</a:t>
            </a:r>
          </a:p>
          <a:p>
            <a:r>
              <a:rPr lang="ja-JP" altLang="en-US" dirty="0"/>
              <a:t>で散布図等が作成できる</a:t>
            </a:r>
            <a:endParaRPr lang="en-US" altLang="ja-JP" dirty="0"/>
          </a:p>
          <a:p>
            <a:r>
              <a:rPr lang="en-US" altLang="ja-JP" dirty="0"/>
              <a:t> </a:t>
            </a:r>
          </a:p>
        </p:txBody>
      </p:sp>
      <p:pic>
        <p:nvPicPr>
          <p:cNvPr id="6" name="図 5">
            <a:extLst>
              <a:ext uri="{FF2B5EF4-FFF2-40B4-BE49-F238E27FC236}">
                <a16:creationId xmlns:a16="http://schemas.microsoft.com/office/drawing/2014/main" id="{4A81DE26-204E-476D-89FC-752AE2BA40D6}"/>
              </a:ext>
            </a:extLst>
          </p:cNvPr>
          <p:cNvPicPr>
            <a:picLocks noChangeAspect="1"/>
          </p:cNvPicPr>
          <p:nvPr/>
        </p:nvPicPr>
        <p:blipFill>
          <a:blip r:embed="rId2"/>
          <a:stretch>
            <a:fillRect/>
          </a:stretch>
        </p:blipFill>
        <p:spPr>
          <a:xfrm>
            <a:off x="6900925" y="3038475"/>
            <a:ext cx="5029323" cy="3657534"/>
          </a:xfrm>
          <a:prstGeom prst="rect">
            <a:avLst/>
          </a:prstGeom>
        </p:spPr>
      </p:pic>
      <p:pic>
        <p:nvPicPr>
          <p:cNvPr id="4" name="コンテンツ プレースホルダー 3">
            <a:extLst>
              <a:ext uri="{FF2B5EF4-FFF2-40B4-BE49-F238E27FC236}">
                <a16:creationId xmlns:a16="http://schemas.microsoft.com/office/drawing/2014/main" id="{2D30CAEB-5920-4DFF-8931-BD1CD5F22836}"/>
              </a:ext>
            </a:extLst>
          </p:cNvPr>
          <p:cNvPicPr>
            <a:picLocks noGrp="1" noChangeAspect="1"/>
          </p:cNvPicPr>
          <p:nvPr>
            <p:ph idx="1"/>
          </p:nvPr>
        </p:nvPicPr>
        <p:blipFill>
          <a:blip r:embed="rId3"/>
          <a:stretch>
            <a:fillRect/>
          </a:stretch>
        </p:blipFill>
        <p:spPr>
          <a:xfrm>
            <a:off x="3952813" y="441325"/>
            <a:ext cx="5029323" cy="3657534"/>
          </a:xfrm>
          <a:prstGeom prst="rect">
            <a:avLst/>
          </a:prstGeom>
        </p:spPr>
      </p:pic>
    </p:spTree>
    <p:extLst>
      <p:ext uri="{BB962C8B-B14F-4D97-AF65-F5344CB8AC3E}">
        <p14:creationId xmlns:p14="http://schemas.microsoft.com/office/powerpoint/2010/main" val="1749402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B72A1E28-4527-4F99-BA84-7A384C11C73C}"/>
              </a:ext>
            </a:extLst>
          </p:cNvPr>
          <p:cNvSpPr>
            <a:spLocks noGrp="1"/>
          </p:cNvSpPr>
          <p:nvPr>
            <p:ph type="title"/>
          </p:nvPr>
        </p:nvSpPr>
        <p:spPr/>
        <p:txBody>
          <a:bodyPr/>
          <a:lstStyle/>
          <a:p>
            <a:r>
              <a:rPr kumimoji="1" lang="ja-JP" altLang="en-US" dirty="0"/>
              <a:t>相関係数等</a:t>
            </a:r>
          </a:p>
        </p:txBody>
      </p:sp>
      <p:pic>
        <p:nvPicPr>
          <p:cNvPr id="16" name="コンテンツ プレースホルダー 15">
            <a:extLst>
              <a:ext uri="{FF2B5EF4-FFF2-40B4-BE49-F238E27FC236}">
                <a16:creationId xmlns:a16="http://schemas.microsoft.com/office/drawing/2014/main" id="{F4DC9501-B5E1-4D4B-B3CB-34D98C0DD5FB}"/>
              </a:ext>
            </a:extLst>
          </p:cNvPr>
          <p:cNvPicPr>
            <a:picLocks noGrp="1" noChangeAspect="1"/>
          </p:cNvPicPr>
          <p:nvPr>
            <p:ph sz="half" idx="1"/>
          </p:nvPr>
        </p:nvPicPr>
        <p:blipFill>
          <a:blip r:embed="rId2"/>
          <a:stretch>
            <a:fillRect/>
          </a:stretch>
        </p:blipFill>
        <p:spPr>
          <a:xfrm>
            <a:off x="1119187" y="3225800"/>
            <a:ext cx="4162425" cy="3267075"/>
          </a:xfrm>
          <a:prstGeom prst="rect">
            <a:avLst/>
          </a:prstGeom>
        </p:spPr>
      </p:pic>
      <p:sp>
        <p:nvSpPr>
          <p:cNvPr id="17" name="コンテンツ プレースホルダー 16">
            <a:extLst>
              <a:ext uri="{FF2B5EF4-FFF2-40B4-BE49-F238E27FC236}">
                <a16:creationId xmlns:a16="http://schemas.microsoft.com/office/drawing/2014/main" id="{78FC3F6F-8B2D-4B48-B1BF-E602B6E662D5}"/>
              </a:ext>
            </a:extLst>
          </p:cNvPr>
          <p:cNvSpPr>
            <a:spLocks noGrp="1"/>
          </p:cNvSpPr>
          <p:nvPr>
            <p:ph sz="half" idx="2"/>
          </p:nvPr>
        </p:nvSpPr>
        <p:spPr/>
        <p:txBody>
          <a:bodyPr>
            <a:normAutofit fontScale="92500" lnSpcReduction="10000"/>
          </a:bodyPr>
          <a:lstStyle/>
          <a:p>
            <a:pPr marL="0" indent="0">
              <a:buNone/>
            </a:pPr>
            <a:r>
              <a:rPr lang="en-US" altLang="ja-JP" sz="2000" dirty="0"/>
              <a:t>. correlate wage educ </a:t>
            </a:r>
            <a:r>
              <a:rPr lang="en-US" altLang="ja-JP" sz="2000" dirty="0" err="1"/>
              <a:t>exper</a:t>
            </a:r>
            <a:r>
              <a:rPr lang="en-US" altLang="ja-JP" sz="2000" dirty="0"/>
              <a:t>, covariance</a:t>
            </a:r>
          </a:p>
          <a:p>
            <a:pPr marL="0" indent="0">
              <a:buNone/>
            </a:pPr>
            <a:r>
              <a:rPr lang="en-US" altLang="ja-JP" sz="2000" dirty="0"/>
              <a:t>(</a:t>
            </a:r>
            <a:r>
              <a:rPr lang="en-US" altLang="ja-JP" sz="2000" dirty="0" err="1"/>
              <a:t>obs</a:t>
            </a:r>
            <a:r>
              <a:rPr lang="en-US" altLang="ja-JP" sz="2000" dirty="0"/>
              <a:t>=526)</a:t>
            </a:r>
          </a:p>
          <a:p>
            <a:pPr marL="0" indent="0">
              <a:buNone/>
            </a:pPr>
            <a:endParaRPr lang="en-US" altLang="ja-JP" sz="2000" dirty="0"/>
          </a:p>
          <a:p>
            <a:pPr marL="0" indent="0">
              <a:buNone/>
            </a:pPr>
            <a:r>
              <a:rPr lang="en-US" altLang="ja-JP" sz="2000" dirty="0"/>
              <a:t>                 |     wage     educ    </a:t>
            </a:r>
            <a:r>
              <a:rPr lang="en-US" altLang="ja-JP" sz="2000" dirty="0" err="1"/>
              <a:t>exper</a:t>
            </a:r>
            <a:endParaRPr lang="en-US" altLang="ja-JP" sz="2000" dirty="0"/>
          </a:p>
          <a:p>
            <a:pPr marL="0" indent="0">
              <a:buNone/>
            </a:pPr>
            <a:r>
              <a:rPr lang="en-US" altLang="ja-JP" sz="2000" dirty="0"/>
              <a:t>-----------+---------------------------</a:t>
            </a:r>
          </a:p>
          <a:p>
            <a:pPr marL="0" indent="0">
              <a:buNone/>
            </a:pPr>
            <a:r>
              <a:rPr lang="en-US" altLang="ja-JP" sz="2000" dirty="0"/>
              <a:t>        wage |  13.6389</a:t>
            </a:r>
          </a:p>
          <a:p>
            <a:pPr marL="0" indent="0">
              <a:buNone/>
            </a:pPr>
            <a:r>
              <a:rPr lang="en-US" altLang="ja-JP" sz="2000" dirty="0"/>
              <a:t>        educ  |  4.15086  7.66749</a:t>
            </a:r>
          </a:p>
          <a:p>
            <a:pPr marL="0" indent="0">
              <a:buNone/>
            </a:pPr>
            <a:r>
              <a:rPr lang="en-US" altLang="ja-JP" sz="2000" dirty="0"/>
              <a:t>       </a:t>
            </a:r>
            <a:r>
              <a:rPr lang="en-US" altLang="ja-JP" sz="2000" dirty="0" err="1"/>
              <a:t>exper</a:t>
            </a:r>
            <a:r>
              <a:rPr lang="en-US" altLang="ja-JP" sz="2000" dirty="0"/>
              <a:t>  |  5.65908 -11.2573  184.204</a:t>
            </a:r>
          </a:p>
          <a:p>
            <a:endParaRPr kumimoji="1" lang="en-US" altLang="ja-JP" dirty="0"/>
          </a:p>
          <a:p>
            <a:r>
              <a:rPr lang="en-US" altLang="ja-JP" sz="2600" dirty="0"/>
              <a:t>default</a:t>
            </a:r>
            <a:r>
              <a:rPr lang="ja-JP" altLang="en-US" sz="2600" dirty="0"/>
              <a:t>で相関係数；共分散を出すためには左の画面の</a:t>
            </a:r>
            <a:r>
              <a:rPr lang="en-US" altLang="ja-JP" sz="2600" dirty="0"/>
              <a:t>Option</a:t>
            </a:r>
            <a:r>
              <a:rPr lang="ja-JP" altLang="en-US" sz="2600" dirty="0"/>
              <a:t>タブを選択して指定</a:t>
            </a:r>
            <a:endParaRPr kumimoji="1" lang="ja-JP" altLang="en-US" sz="2600" dirty="0"/>
          </a:p>
        </p:txBody>
      </p:sp>
      <p:sp>
        <p:nvSpPr>
          <p:cNvPr id="18" name="テキスト ボックス 17">
            <a:extLst>
              <a:ext uri="{FF2B5EF4-FFF2-40B4-BE49-F238E27FC236}">
                <a16:creationId xmlns:a16="http://schemas.microsoft.com/office/drawing/2014/main" id="{518A1772-5C35-493A-B04C-ABDA79ACCAD9}"/>
              </a:ext>
            </a:extLst>
          </p:cNvPr>
          <p:cNvSpPr txBox="1"/>
          <p:nvPr/>
        </p:nvSpPr>
        <p:spPr>
          <a:xfrm>
            <a:off x="838200" y="1600200"/>
            <a:ext cx="4705350" cy="1477328"/>
          </a:xfrm>
          <a:prstGeom prst="rect">
            <a:avLst/>
          </a:prstGeom>
          <a:noFill/>
        </p:spPr>
        <p:txBody>
          <a:bodyPr wrap="square" rtlCol="0">
            <a:spAutoFit/>
          </a:bodyPr>
          <a:lstStyle/>
          <a:p>
            <a:r>
              <a:rPr kumimoji="1" lang="ja-JP" altLang="en-US" dirty="0"/>
              <a:t>メニューから</a:t>
            </a:r>
            <a:endParaRPr kumimoji="1" lang="en-US" altLang="ja-JP" dirty="0"/>
          </a:p>
          <a:p>
            <a:r>
              <a:rPr lang="en-US" altLang="ja-JP" dirty="0"/>
              <a:t>Statistics/Summaries, tables, and</a:t>
            </a:r>
            <a:r>
              <a:rPr lang="ja-JP" altLang="en-US" dirty="0"/>
              <a:t> </a:t>
            </a:r>
            <a:r>
              <a:rPr lang="en-US" altLang="ja-JP" dirty="0"/>
              <a:t>tests /Summary and descriptive statistics /Correlations and covariances</a:t>
            </a:r>
          </a:p>
          <a:p>
            <a:endParaRPr kumimoji="1" lang="ja-JP" altLang="en-US" dirty="0"/>
          </a:p>
        </p:txBody>
      </p:sp>
      <p:sp>
        <p:nvSpPr>
          <p:cNvPr id="19" name="楕円 18">
            <a:extLst>
              <a:ext uri="{FF2B5EF4-FFF2-40B4-BE49-F238E27FC236}">
                <a16:creationId xmlns:a16="http://schemas.microsoft.com/office/drawing/2014/main" id="{912C06FA-511C-4DCF-8A01-FEEF1CD23E0A}"/>
              </a:ext>
            </a:extLst>
          </p:cNvPr>
          <p:cNvSpPr/>
          <p:nvPr/>
        </p:nvSpPr>
        <p:spPr>
          <a:xfrm>
            <a:off x="1233487" y="3982244"/>
            <a:ext cx="2233613"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5AE792B9-51CB-4D32-BEBB-72D4120E6051}"/>
              </a:ext>
            </a:extLst>
          </p:cNvPr>
          <p:cNvSpPr txBox="1"/>
          <p:nvPr/>
        </p:nvSpPr>
        <p:spPr>
          <a:xfrm>
            <a:off x="3286125" y="5410874"/>
            <a:ext cx="2181225" cy="369332"/>
          </a:xfrm>
          <a:prstGeom prst="rect">
            <a:avLst/>
          </a:prstGeom>
          <a:noFill/>
        </p:spPr>
        <p:txBody>
          <a:bodyPr wrap="square" rtlCol="0">
            <a:spAutoFit/>
          </a:bodyPr>
          <a:lstStyle/>
          <a:p>
            <a:r>
              <a:rPr kumimoji="1" lang="ja-JP" altLang="en-US" dirty="0"/>
              <a:t>変数を指定</a:t>
            </a:r>
          </a:p>
        </p:txBody>
      </p:sp>
      <p:cxnSp>
        <p:nvCxnSpPr>
          <p:cNvPr id="22" name="直線矢印コネクタ 21">
            <a:extLst>
              <a:ext uri="{FF2B5EF4-FFF2-40B4-BE49-F238E27FC236}">
                <a16:creationId xmlns:a16="http://schemas.microsoft.com/office/drawing/2014/main" id="{0A663FD4-C54F-427A-8861-319092112BF0}"/>
              </a:ext>
            </a:extLst>
          </p:cNvPr>
          <p:cNvCxnSpPr>
            <a:cxnSpLocks/>
          </p:cNvCxnSpPr>
          <p:nvPr/>
        </p:nvCxnSpPr>
        <p:spPr>
          <a:xfrm flipH="1" flipV="1">
            <a:off x="2990851" y="4312603"/>
            <a:ext cx="590549" cy="107441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3DF4F3EB-966F-4A0E-9BA7-26D538D28262}"/>
              </a:ext>
            </a:extLst>
          </p:cNvPr>
          <p:cNvCxnSpPr/>
          <p:nvPr/>
        </p:nvCxnSpPr>
        <p:spPr>
          <a:xfrm flipH="1" flipV="1">
            <a:off x="3114675" y="3743325"/>
            <a:ext cx="3057525" cy="1495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6938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4074ED-E6DF-4BDC-8DA3-DC378C7A10E4}"/>
              </a:ext>
            </a:extLst>
          </p:cNvPr>
          <p:cNvSpPr>
            <a:spLocks noGrp="1"/>
          </p:cNvSpPr>
          <p:nvPr>
            <p:ph type="title"/>
          </p:nvPr>
        </p:nvSpPr>
        <p:spPr/>
        <p:txBody>
          <a:bodyPr/>
          <a:lstStyle/>
          <a:p>
            <a:r>
              <a:rPr lang="ja-JP" altLang="en-US" dirty="0"/>
              <a:t>度数分布表</a:t>
            </a:r>
            <a:endParaRPr kumimoji="1" lang="ja-JP" altLang="en-US" dirty="0"/>
          </a:p>
        </p:txBody>
      </p:sp>
      <p:sp>
        <p:nvSpPr>
          <p:cNvPr id="4" name="コンテンツ プレースホルダー 3">
            <a:extLst>
              <a:ext uri="{FF2B5EF4-FFF2-40B4-BE49-F238E27FC236}">
                <a16:creationId xmlns:a16="http://schemas.microsoft.com/office/drawing/2014/main" id="{AACEAC2A-3417-45E1-8168-68166E7FA3BF}"/>
              </a:ext>
            </a:extLst>
          </p:cNvPr>
          <p:cNvSpPr>
            <a:spLocks noGrp="1"/>
          </p:cNvSpPr>
          <p:nvPr>
            <p:ph sz="half" idx="1"/>
          </p:nvPr>
        </p:nvSpPr>
        <p:spPr>
          <a:xfrm>
            <a:off x="504825" y="1543050"/>
            <a:ext cx="5743575" cy="4633913"/>
          </a:xfrm>
        </p:spPr>
        <p:txBody>
          <a:bodyPr>
            <a:normAutofit fontScale="62500" lnSpcReduction="20000"/>
          </a:bodyPr>
          <a:lstStyle/>
          <a:p>
            <a:pPr>
              <a:lnSpc>
                <a:spcPct val="120000"/>
              </a:lnSpc>
            </a:pPr>
            <a:r>
              <a:rPr kumimoji="1" lang="ja-JP" altLang="en-US" sz="2900" dirty="0"/>
              <a:t>メニューから </a:t>
            </a:r>
            <a:r>
              <a:rPr kumimoji="1" lang="en-US" altLang="ja-JP" sz="2900" dirty="0"/>
              <a:t>Statistics/Summaries, tables, and tests/Frequency tables/One way table </a:t>
            </a:r>
          </a:p>
          <a:p>
            <a:pPr>
              <a:lnSpc>
                <a:spcPct val="120000"/>
              </a:lnSpc>
            </a:pPr>
            <a:r>
              <a:rPr kumimoji="1" lang="ja-JP" altLang="en-US" sz="2900" dirty="0"/>
              <a:t>次の</a:t>
            </a:r>
            <a:r>
              <a:rPr kumimoji="1" lang="en-US" altLang="ja-JP" sz="2900" dirty="0"/>
              <a:t>window</a:t>
            </a:r>
            <a:r>
              <a:rPr lang="ja-JP" altLang="en-US" sz="2900" dirty="0"/>
              <a:t>で変数を指定</a:t>
            </a:r>
            <a:endParaRPr kumimoji="1" lang="en-US" altLang="ja-JP" sz="2900" dirty="0"/>
          </a:p>
          <a:p>
            <a:endParaRPr kumimoji="1" lang="en-US" altLang="ja-JP" dirty="0"/>
          </a:p>
          <a:p>
            <a:endParaRPr lang="en-US" altLang="ja-JP" dirty="0"/>
          </a:p>
          <a:p>
            <a:endParaRPr kumimoji="1" lang="en-US" altLang="ja-JP" dirty="0"/>
          </a:p>
          <a:p>
            <a:endParaRPr kumimoji="1" lang="en-US" altLang="ja-JP" dirty="0"/>
          </a:p>
          <a:p>
            <a:pPr marL="0" indent="0">
              <a:buNone/>
            </a:pPr>
            <a:endParaRPr kumimoji="1" lang="ja-JP" altLang="en-US" dirty="0"/>
          </a:p>
        </p:txBody>
      </p:sp>
      <p:sp>
        <p:nvSpPr>
          <p:cNvPr id="5" name="コンテンツ プレースホルダー 4">
            <a:extLst>
              <a:ext uri="{FF2B5EF4-FFF2-40B4-BE49-F238E27FC236}">
                <a16:creationId xmlns:a16="http://schemas.microsoft.com/office/drawing/2014/main" id="{E39A159B-337E-4F26-B569-1C4DC3805D1F}"/>
              </a:ext>
            </a:extLst>
          </p:cNvPr>
          <p:cNvSpPr>
            <a:spLocks noGrp="1"/>
          </p:cNvSpPr>
          <p:nvPr>
            <p:ph sz="half" idx="2"/>
          </p:nvPr>
        </p:nvSpPr>
        <p:spPr>
          <a:xfrm>
            <a:off x="6591300" y="1684337"/>
            <a:ext cx="5181600" cy="4351338"/>
          </a:xfrm>
        </p:spPr>
        <p:txBody>
          <a:bodyPr>
            <a:normAutofit fontScale="62500" lnSpcReduction="20000"/>
          </a:bodyPr>
          <a:lstStyle/>
          <a:p>
            <a:endParaRPr lang="en-US" altLang="ja-JP" dirty="0"/>
          </a:p>
          <a:p>
            <a:pPr marL="0" indent="0">
              <a:buNone/>
            </a:pPr>
            <a:r>
              <a:rPr lang="en-US" altLang="ja-JP" dirty="0"/>
              <a:t>       educ |      Freq.     Percent        Cum.</a:t>
            </a:r>
          </a:p>
          <a:p>
            <a:pPr marL="0" indent="0">
              <a:buNone/>
            </a:pPr>
            <a:r>
              <a:rPr lang="en-US" altLang="ja-JP" dirty="0"/>
              <a:t>------------+-----------------------------------</a:t>
            </a:r>
          </a:p>
          <a:p>
            <a:pPr marL="0" indent="0">
              <a:buNone/>
            </a:pPr>
            <a:r>
              <a:rPr lang="en-US" altLang="ja-JP" dirty="0"/>
              <a:t>          0 |          2        0.38        0.38</a:t>
            </a:r>
          </a:p>
          <a:p>
            <a:pPr marL="0" indent="0">
              <a:buNone/>
            </a:pPr>
            <a:r>
              <a:rPr lang="en-US" altLang="ja-JP" dirty="0"/>
              <a:t>          2 |          1        0.19        0.57</a:t>
            </a:r>
          </a:p>
          <a:p>
            <a:pPr marL="0" indent="0">
              <a:buNone/>
            </a:pPr>
            <a:r>
              <a:rPr lang="en-US" altLang="ja-JP" dirty="0"/>
              <a:t>          3 |          1        0.19        0.76</a:t>
            </a:r>
          </a:p>
          <a:p>
            <a:pPr marL="0" indent="0">
              <a:buNone/>
            </a:pPr>
            <a:r>
              <a:rPr lang="en-US" altLang="ja-JP" dirty="0"/>
              <a:t>          4 |          3        0.57        1.33</a:t>
            </a:r>
          </a:p>
          <a:p>
            <a:pPr marL="0" indent="0">
              <a:buNone/>
            </a:pPr>
            <a:r>
              <a:rPr lang="en-US" altLang="ja-JP" dirty="0"/>
              <a:t>          5 |          1        0.19        1.52</a:t>
            </a:r>
          </a:p>
          <a:p>
            <a:pPr marL="0" indent="0">
              <a:buNone/>
            </a:pPr>
            <a:r>
              <a:rPr lang="en-US" altLang="ja-JP" dirty="0"/>
              <a:t>          6 |          6        1.14        2.66</a:t>
            </a:r>
          </a:p>
          <a:p>
            <a:pPr marL="0" indent="0">
              <a:buNone/>
            </a:pPr>
            <a:r>
              <a:rPr lang="en-US" altLang="ja-JP" dirty="0"/>
              <a:t>          7 |          4        0.76        3.42</a:t>
            </a:r>
          </a:p>
          <a:p>
            <a:pPr marL="0" indent="0">
              <a:buNone/>
            </a:pPr>
            <a:r>
              <a:rPr lang="en-US" altLang="ja-JP" dirty="0"/>
              <a:t>          8 |         22        4.18        7.60</a:t>
            </a:r>
          </a:p>
          <a:p>
            <a:pPr marL="0" indent="0">
              <a:buNone/>
            </a:pPr>
            <a:r>
              <a:rPr lang="ja-JP" altLang="en-US" dirty="0"/>
              <a:t>   </a:t>
            </a:r>
            <a:r>
              <a:rPr lang="en-US" altLang="ja-JP" dirty="0"/>
              <a:t>……………</a:t>
            </a:r>
            <a:r>
              <a:rPr lang="ja-JP" altLang="en-US" dirty="0"/>
              <a:t>（途中　略）</a:t>
            </a:r>
            <a:r>
              <a:rPr lang="en-US" altLang="ja-JP" dirty="0"/>
              <a:t>…………</a:t>
            </a:r>
          </a:p>
          <a:p>
            <a:pPr marL="0" indent="0">
              <a:buNone/>
            </a:pPr>
            <a:r>
              <a:rPr lang="ja-JP" altLang="en-US" dirty="0"/>
              <a:t>  　　</a:t>
            </a:r>
            <a:r>
              <a:rPr lang="en-US" altLang="ja-JP" dirty="0"/>
              <a:t>16 |         68       12.93       94.11</a:t>
            </a:r>
          </a:p>
          <a:p>
            <a:pPr marL="0" indent="0">
              <a:buNone/>
            </a:pPr>
            <a:r>
              <a:rPr lang="en-US" altLang="ja-JP" dirty="0"/>
              <a:t>         17 |         12        2.28       96.39</a:t>
            </a:r>
          </a:p>
          <a:p>
            <a:pPr marL="0" indent="0">
              <a:buNone/>
            </a:pPr>
            <a:r>
              <a:rPr lang="en-US" altLang="ja-JP" dirty="0"/>
              <a:t>         18 |         19        3.61      100.00</a:t>
            </a:r>
          </a:p>
          <a:p>
            <a:pPr marL="0" indent="0">
              <a:buNone/>
            </a:pPr>
            <a:r>
              <a:rPr lang="en-US" altLang="ja-JP" dirty="0"/>
              <a:t>------------+-----------------------------------</a:t>
            </a:r>
          </a:p>
          <a:p>
            <a:pPr marL="0" indent="0">
              <a:buNone/>
            </a:pPr>
            <a:r>
              <a:rPr lang="en-US" altLang="ja-JP" dirty="0"/>
              <a:t>      Total |        526      100.00</a:t>
            </a:r>
          </a:p>
          <a:p>
            <a:endParaRPr lang="en-US" altLang="ja-JP" dirty="0"/>
          </a:p>
          <a:p>
            <a:endParaRPr kumimoji="1" lang="ja-JP" altLang="en-US" dirty="0"/>
          </a:p>
        </p:txBody>
      </p:sp>
      <p:pic>
        <p:nvPicPr>
          <p:cNvPr id="6" name="図 5">
            <a:extLst>
              <a:ext uri="{FF2B5EF4-FFF2-40B4-BE49-F238E27FC236}">
                <a16:creationId xmlns:a16="http://schemas.microsoft.com/office/drawing/2014/main" id="{8008CE12-73A2-426D-A5EC-176643E0869E}"/>
              </a:ext>
            </a:extLst>
          </p:cNvPr>
          <p:cNvPicPr>
            <a:picLocks noChangeAspect="1"/>
          </p:cNvPicPr>
          <p:nvPr/>
        </p:nvPicPr>
        <p:blipFill>
          <a:blip r:embed="rId2"/>
          <a:stretch>
            <a:fillRect/>
          </a:stretch>
        </p:blipFill>
        <p:spPr>
          <a:xfrm>
            <a:off x="1157288" y="3054350"/>
            <a:ext cx="4162425" cy="3267075"/>
          </a:xfrm>
          <a:prstGeom prst="rect">
            <a:avLst/>
          </a:prstGeom>
        </p:spPr>
      </p:pic>
      <p:sp>
        <p:nvSpPr>
          <p:cNvPr id="7" name="楕円 6">
            <a:extLst>
              <a:ext uri="{FF2B5EF4-FFF2-40B4-BE49-F238E27FC236}">
                <a16:creationId xmlns:a16="http://schemas.microsoft.com/office/drawing/2014/main" id="{C125138A-BDC8-4DA2-95B8-F6115F9E800C}"/>
              </a:ext>
            </a:extLst>
          </p:cNvPr>
          <p:cNvSpPr/>
          <p:nvPr/>
        </p:nvSpPr>
        <p:spPr>
          <a:xfrm>
            <a:off x="1028700" y="3657600"/>
            <a:ext cx="1781175" cy="5619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071C36FC-8081-4470-9941-A06526EE4732}"/>
              </a:ext>
            </a:extLst>
          </p:cNvPr>
          <p:cNvSpPr txBox="1"/>
          <p:nvPr/>
        </p:nvSpPr>
        <p:spPr>
          <a:xfrm>
            <a:off x="6467475" y="1323975"/>
            <a:ext cx="2276475" cy="369332"/>
          </a:xfrm>
          <a:prstGeom prst="rect">
            <a:avLst/>
          </a:prstGeom>
          <a:noFill/>
        </p:spPr>
        <p:txBody>
          <a:bodyPr wrap="square" rtlCol="0">
            <a:spAutoFit/>
          </a:bodyPr>
          <a:lstStyle/>
          <a:p>
            <a:r>
              <a:rPr kumimoji="1" lang="en-US" altLang="ja-JP" dirty="0"/>
              <a:t>Stata</a:t>
            </a:r>
            <a:r>
              <a:rPr kumimoji="1" lang="ja-JP" altLang="en-US" dirty="0"/>
              <a:t>の出力</a:t>
            </a:r>
          </a:p>
        </p:txBody>
      </p:sp>
    </p:spTree>
    <p:extLst>
      <p:ext uri="{BB962C8B-B14F-4D97-AF65-F5344CB8AC3E}">
        <p14:creationId xmlns:p14="http://schemas.microsoft.com/office/powerpoint/2010/main" val="3066079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6F33BA-C4F2-42E6-982E-544983E336F5}"/>
              </a:ext>
            </a:extLst>
          </p:cNvPr>
          <p:cNvSpPr>
            <a:spLocks noGrp="1"/>
          </p:cNvSpPr>
          <p:nvPr>
            <p:ph type="title"/>
          </p:nvPr>
        </p:nvSpPr>
        <p:spPr/>
        <p:txBody>
          <a:bodyPr/>
          <a:lstStyle/>
          <a:p>
            <a:r>
              <a:rPr lang="ja-JP" altLang="en-US" dirty="0"/>
              <a:t>回帰分析</a:t>
            </a:r>
            <a:endParaRPr kumimoji="1" lang="ja-JP" altLang="en-US" dirty="0"/>
          </a:p>
        </p:txBody>
      </p:sp>
      <p:sp>
        <p:nvSpPr>
          <p:cNvPr id="3" name="コンテンツ プレースホルダー 2">
            <a:extLst>
              <a:ext uri="{FF2B5EF4-FFF2-40B4-BE49-F238E27FC236}">
                <a16:creationId xmlns:a16="http://schemas.microsoft.com/office/drawing/2014/main" id="{F2B9DD74-5F6E-4D7E-AA71-8F0846B11D92}"/>
              </a:ext>
            </a:extLst>
          </p:cNvPr>
          <p:cNvSpPr>
            <a:spLocks noGrp="1"/>
          </p:cNvSpPr>
          <p:nvPr>
            <p:ph idx="1"/>
          </p:nvPr>
        </p:nvSpPr>
        <p:spPr>
          <a:xfrm>
            <a:off x="590550" y="2141537"/>
            <a:ext cx="10515600" cy="4351338"/>
          </a:xfrm>
        </p:spPr>
        <p:txBody>
          <a:bodyPr>
            <a:normAutofit fontScale="55000" lnSpcReduction="20000"/>
          </a:bodyPr>
          <a:lstStyle/>
          <a:p>
            <a:pPr marL="0" indent="0">
              <a:buNone/>
            </a:pPr>
            <a:r>
              <a:rPr lang="en-US" altLang="ja-JP" dirty="0"/>
              <a:t>Source        SS	df	MS      			Number of </a:t>
            </a:r>
            <a:r>
              <a:rPr lang="en-US" altLang="ja-JP" dirty="0" err="1"/>
              <a:t>obs</a:t>
            </a:r>
            <a:r>
              <a:rPr lang="en-US" altLang="ja-JP" dirty="0"/>
              <a:t>   =	526</a:t>
            </a:r>
          </a:p>
          <a:p>
            <a:pPr marL="0" indent="0">
              <a:buNone/>
            </a:pPr>
            <a:r>
              <a:rPr lang="en-US" altLang="ja-JP" dirty="0"/>
              <a:t>						F(3, 522)       =	80.39</a:t>
            </a:r>
          </a:p>
          <a:p>
            <a:pPr marL="0" indent="0">
              <a:buNone/>
            </a:pPr>
            <a:r>
              <a:rPr lang="en-US" altLang="ja-JP" dirty="0"/>
              <a:t>Model	46.8741805	3	15.6247268  	Prob &gt; F        =	0.0000</a:t>
            </a:r>
          </a:p>
          <a:p>
            <a:pPr marL="0" indent="0">
              <a:buNone/>
            </a:pPr>
            <a:r>
              <a:rPr lang="en-US" altLang="ja-JP" dirty="0"/>
              <a:t>Residual	101.455581	522	.194359351   	R-squared       =	0.3160</a:t>
            </a:r>
          </a:p>
          <a:p>
            <a:pPr marL="0" indent="0">
              <a:buNone/>
            </a:pPr>
            <a:r>
              <a:rPr lang="en-US" altLang="ja-JP" dirty="0"/>
              <a:t>						Adj R-squared   =	0.3121</a:t>
            </a:r>
          </a:p>
          <a:p>
            <a:pPr marL="0" indent="0">
              <a:buNone/>
            </a:pPr>
            <a:r>
              <a:rPr lang="en-US" altLang="ja-JP" dirty="0"/>
              <a:t>Total	148.329762	525	.28253288   	Root MSE        =	.44086</a:t>
            </a:r>
          </a:p>
          <a:p>
            <a:pPr marL="0" indent="0">
              <a:buNone/>
            </a:pPr>
            <a:endParaRPr lang="en-US" altLang="ja-JP" dirty="0"/>
          </a:p>
          <a:p>
            <a:pPr marL="0" indent="0">
              <a:buNone/>
            </a:pPr>
            <a:r>
              <a:rPr lang="en-US" altLang="ja-JP" dirty="0"/>
              <a:t>				</a:t>
            </a:r>
          </a:p>
          <a:p>
            <a:pPr marL="0" indent="0">
              <a:buNone/>
            </a:pPr>
            <a:r>
              <a:rPr lang="en-US" altLang="ja-JP" dirty="0" err="1"/>
              <a:t>lwage</a:t>
            </a:r>
            <a:r>
              <a:rPr lang="en-US" altLang="ja-JP" dirty="0"/>
              <a:t>	Coef.	Std. Err.	 t           P&gt;t     [95% Conf. Interval]</a:t>
            </a:r>
          </a:p>
          <a:p>
            <a:pPr marL="0" indent="0">
              <a:buNone/>
            </a:pPr>
            <a:r>
              <a:rPr lang="en-US" altLang="ja-JP" dirty="0"/>
              <a:t>				</a:t>
            </a:r>
          </a:p>
          <a:p>
            <a:pPr marL="0" indent="0">
              <a:buNone/>
            </a:pPr>
            <a:r>
              <a:rPr lang="en-US" altLang="ja-JP" dirty="0"/>
              <a:t>educ	.092029	.0073299	12.56   0.000     .0776292  .1064288</a:t>
            </a:r>
          </a:p>
          <a:p>
            <a:pPr marL="0" indent="0">
              <a:buNone/>
            </a:pPr>
            <a:r>
              <a:rPr lang="en-US" altLang="ja-JP" dirty="0" err="1"/>
              <a:t>exper</a:t>
            </a:r>
            <a:r>
              <a:rPr lang="en-US" altLang="ja-JP" dirty="0"/>
              <a:t>	.0041211	.0017233	  2.39   0.017     .0007357  .0075065</a:t>
            </a:r>
          </a:p>
          <a:p>
            <a:pPr marL="0" indent="0">
              <a:buNone/>
            </a:pPr>
            <a:r>
              <a:rPr lang="en-US" altLang="ja-JP" dirty="0"/>
              <a:t>tenure	.0220672	.0030936	  7.13   0.000     .0159897  .0281448</a:t>
            </a:r>
          </a:p>
          <a:p>
            <a:pPr marL="0" indent="0">
              <a:buNone/>
            </a:pPr>
            <a:r>
              <a:rPr lang="en-US" altLang="ja-JP" dirty="0"/>
              <a:t>_cons	.2843595	.1041904	  2.73   0.007     .0796755  .4890435</a:t>
            </a:r>
          </a:p>
          <a:p>
            <a:r>
              <a:rPr lang="en-US" altLang="ja-JP" dirty="0"/>
              <a:t>				</a:t>
            </a:r>
          </a:p>
          <a:p>
            <a:endParaRPr lang="en-US" altLang="ja-JP" dirty="0"/>
          </a:p>
          <a:p>
            <a:endParaRPr kumimoji="1" lang="ja-JP" altLang="en-US" dirty="0"/>
          </a:p>
        </p:txBody>
      </p:sp>
      <p:sp>
        <p:nvSpPr>
          <p:cNvPr id="4" name="テキスト ボックス 3">
            <a:extLst>
              <a:ext uri="{FF2B5EF4-FFF2-40B4-BE49-F238E27FC236}">
                <a16:creationId xmlns:a16="http://schemas.microsoft.com/office/drawing/2014/main" id="{6FAC1694-63F4-4A14-A654-CD4B856FFB6B}"/>
              </a:ext>
            </a:extLst>
          </p:cNvPr>
          <p:cNvSpPr txBox="1"/>
          <p:nvPr/>
        </p:nvSpPr>
        <p:spPr>
          <a:xfrm>
            <a:off x="3657601" y="590550"/>
            <a:ext cx="8334374" cy="1477328"/>
          </a:xfrm>
          <a:prstGeom prst="rect">
            <a:avLst/>
          </a:prstGeom>
          <a:noFill/>
        </p:spPr>
        <p:txBody>
          <a:bodyPr wrap="square" rtlCol="0">
            <a:spAutoFit/>
          </a:bodyPr>
          <a:lstStyle/>
          <a:p>
            <a:r>
              <a:rPr kumimoji="1" lang="ja-JP" altLang="en-US" dirty="0"/>
              <a:t>メニューから</a:t>
            </a:r>
            <a:endParaRPr kumimoji="1" lang="en-US" altLang="ja-JP" dirty="0"/>
          </a:p>
          <a:p>
            <a:r>
              <a:rPr lang="en-US" altLang="ja-JP" dirty="0"/>
              <a:t> Statistics/ Linear models and related/ Linear Regression</a:t>
            </a:r>
          </a:p>
          <a:p>
            <a:r>
              <a:rPr kumimoji="1" lang="ja-JP" altLang="en-US" dirty="0"/>
              <a:t>とたどる。</a:t>
            </a:r>
            <a:r>
              <a:rPr lang="ja-JP" altLang="en-US" dirty="0"/>
              <a:t>被説明変数，説明変数を選択して</a:t>
            </a:r>
            <a:r>
              <a:rPr lang="en-US" altLang="ja-JP" dirty="0"/>
              <a:t>OK</a:t>
            </a:r>
            <a:r>
              <a:rPr lang="ja-JP" altLang="en-US" dirty="0"/>
              <a:t>ボタンをクリック（変数の選択はリストから選択するだけ）</a:t>
            </a:r>
            <a:endParaRPr kumimoji="1" lang="en-US" altLang="ja-JP" dirty="0"/>
          </a:p>
          <a:p>
            <a:r>
              <a:rPr kumimoji="1" lang="ja-JP" altLang="en-US" dirty="0"/>
              <a:t>出力結果は以下の通り</a:t>
            </a:r>
          </a:p>
        </p:txBody>
      </p:sp>
    </p:spTree>
    <p:extLst>
      <p:ext uri="{BB962C8B-B14F-4D97-AF65-F5344CB8AC3E}">
        <p14:creationId xmlns:p14="http://schemas.microsoft.com/office/powerpoint/2010/main" val="3515024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8D04A1-C26A-4122-9914-FE2315DCFB88}"/>
              </a:ext>
            </a:extLst>
          </p:cNvPr>
          <p:cNvSpPr>
            <a:spLocks noGrp="1"/>
          </p:cNvSpPr>
          <p:nvPr>
            <p:ph type="title"/>
          </p:nvPr>
        </p:nvSpPr>
        <p:spPr/>
        <p:txBody>
          <a:bodyPr/>
          <a:lstStyle/>
          <a:p>
            <a:r>
              <a:rPr kumimoji="1" lang="ja-JP" altLang="en-US" dirty="0"/>
              <a:t>残差のプロット</a:t>
            </a:r>
          </a:p>
        </p:txBody>
      </p:sp>
      <p:pic>
        <p:nvPicPr>
          <p:cNvPr id="8" name="コンテンツ プレースホルダー 7">
            <a:extLst>
              <a:ext uri="{FF2B5EF4-FFF2-40B4-BE49-F238E27FC236}">
                <a16:creationId xmlns:a16="http://schemas.microsoft.com/office/drawing/2014/main" id="{4EB4EA37-BCEE-47FF-ACC5-797165DEAA40}"/>
              </a:ext>
            </a:extLst>
          </p:cNvPr>
          <p:cNvPicPr>
            <a:picLocks noGrp="1" noChangeAspect="1"/>
          </p:cNvPicPr>
          <p:nvPr>
            <p:ph sz="half" idx="1"/>
          </p:nvPr>
        </p:nvPicPr>
        <p:blipFill>
          <a:blip r:embed="rId2"/>
          <a:stretch>
            <a:fillRect/>
          </a:stretch>
        </p:blipFill>
        <p:spPr>
          <a:xfrm>
            <a:off x="1143000" y="1324770"/>
            <a:ext cx="4301418" cy="4351338"/>
          </a:xfrm>
          <a:prstGeom prst="rect">
            <a:avLst/>
          </a:prstGeom>
        </p:spPr>
      </p:pic>
      <p:sp>
        <p:nvSpPr>
          <p:cNvPr id="7" name="コンテンツ プレースホルダー 6">
            <a:extLst>
              <a:ext uri="{FF2B5EF4-FFF2-40B4-BE49-F238E27FC236}">
                <a16:creationId xmlns:a16="http://schemas.microsoft.com/office/drawing/2014/main" id="{F48AF978-5AE1-4DB9-A6CE-C933978FCE59}"/>
              </a:ext>
            </a:extLst>
          </p:cNvPr>
          <p:cNvSpPr>
            <a:spLocks noGrp="1"/>
          </p:cNvSpPr>
          <p:nvPr>
            <p:ph sz="half" idx="2"/>
          </p:nvPr>
        </p:nvSpPr>
        <p:spPr>
          <a:xfrm>
            <a:off x="6172199" y="958850"/>
            <a:ext cx="5181600" cy="4351338"/>
          </a:xfrm>
        </p:spPr>
        <p:txBody>
          <a:bodyPr/>
          <a:lstStyle/>
          <a:p>
            <a:r>
              <a:rPr lang="ja-JP" altLang="en-US" dirty="0"/>
              <a:t>回帰分析の後で，メニューから</a:t>
            </a:r>
            <a:endParaRPr lang="en-US" altLang="ja-JP" dirty="0"/>
          </a:p>
          <a:p>
            <a:pPr marL="0" indent="0">
              <a:buNone/>
            </a:pPr>
            <a:r>
              <a:rPr lang="en-US" altLang="ja-JP" dirty="0"/>
              <a:t>  </a:t>
            </a:r>
            <a:r>
              <a:rPr kumimoji="1" lang="en-US" altLang="ja-JP" dirty="0"/>
              <a:t>Statistics/</a:t>
            </a:r>
            <a:r>
              <a:rPr kumimoji="1" lang="en-US" altLang="ja-JP" dirty="0" err="1"/>
              <a:t>Postesimation</a:t>
            </a:r>
            <a:r>
              <a:rPr kumimoji="1" lang="ja-JP" altLang="en-US" dirty="0"/>
              <a:t>をたどり，</a:t>
            </a:r>
            <a:r>
              <a:rPr kumimoji="1" lang="en-US" altLang="ja-JP" dirty="0"/>
              <a:t>Diagnostic… </a:t>
            </a:r>
            <a:r>
              <a:rPr kumimoji="1" lang="ja-JP" altLang="en-US" dirty="0"/>
              <a:t>から</a:t>
            </a:r>
            <a:r>
              <a:rPr kumimoji="1" lang="en-US" altLang="ja-JP" dirty="0"/>
              <a:t>Residual versus fitted plot</a:t>
            </a:r>
            <a:r>
              <a:rPr kumimoji="1" lang="ja-JP" altLang="en-US" dirty="0"/>
              <a:t>を選択すると残差のプロット図ができる</a:t>
            </a:r>
            <a:r>
              <a:rPr kumimoji="1" lang="en-US" altLang="ja-JP" dirty="0"/>
              <a:t> </a:t>
            </a:r>
            <a:endParaRPr kumimoji="1" lang="ja-JP" altLang="en-US" dirty="0"/>
          </a:p>
        </p:txBody>
      </p:sp>
      <p:pic>
        <p:nvPicPr>
          <p:cNvPr id="9" name="図 8">
            <a:extLst>
              <a:ext uri="{FF2B5EF4-FFF2-40B4-BE49-F238E27FC236}">
                <a16:creationId xmlns:a16="http://schemas.microsoft.com/office/drawing/2014/main" id="{67BE6291-3F15-46FD-9398-3A39E7B61564}"/>
              </a:ext>
            </a:extLst>
          </p:cNvPr>
          <p:cNvPicPr>
            <a:picLocks noChangeAspect="1"/>
          </p:cNvPicPr>
          <p:nvPr/>
        </p:nvPicPr>
        <p:blipFill>
          <a:blip r:embed="rId3"/>
          <a:stretch>
            <a:fillRect/>
          </a:stretch>
        </p:blipFill>
        <p:spPr>
          <a:xfrm>
            <a:off x="6667438" y="2757554"/>
            <a:ext cx="5029323" cy="3657534"/>
          </a:xfrm>
          <a:prstGeom prst="rect">
            <a:avLst/>
          </a:prstGeom>
        </p:spPr>
      </p:pic>
      <p:sp>
        <p:nvSpPr>
          <p:cNvPr id="10" name="楕円 9">
            <a:extLst>
              <a:ext uri="{FF2B5EF4-FFF2-40B4-BE49-F238E27FC236}">
                <a16:creationId xmlns:a16="http://schemas.microsoft.com/office/drawing/2014/main" id="{8064E484-D1FF-4684-A596-C3A1A674A75E}"/>
              </a:ext>
            </a:extLst>
          </p:cNvPr>
          <p:cNvSpPr/>
          <p:nvPr/>
        </p:nvSpPr>
        <p:spPr>
          <a:xfrm>
            <a:off x="1516385" y="2464560"/>
            <a:ext cx="1447800" cy="19532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a:extLst>
              <a:ext uri="{FF2B5EF4-FFF2-40B4-BE49-F238E27FC236}">
                <a16:creationId xmlns:a16="http://schemas.microsoft.com/office/drawing/2014/main" id="{9EFA9A5F-FC09-452E-9F3A-B2C2DF93B899}"/>
              </a:ext>
            </a:extLst>
          </p:cNvPr>
          <p:cNvCxnSpPr/>
          <p:nvPr/>
        </p:nvCxnSpPr>
        <p:spPr>
          <a:xfrm flipH="1">
            <a:off x="3048000" y="1866900"/>
            <a:ext cx="3048000" cy="695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0738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84DFF7-11E6-425C-9266-117D541717A5}"/>
              </a:ext>
            </a:extLst>
          </p:cNvPr>
          <p:cNvSpPr>
            <a:spLocks noGrp="1"/>
          </p:cNvSpPr>
          <p:nvPr>
            <p:ph type="title"/>
          </p:nvPr>
        </p:nvSpPr>
        <p:spPr/>
        <p:txBody>
          <a:bodyPr/>
          <a:lstStyle/>
          <a:p>
            <a:r>
              <a:rPr lang="ja-JP" altLang="en-US" dirty="0"/>
              <a:t>変数の作成</a:t>
            </a:r>
            <a:endParaRPr kumimoji="1" lang="ja-JP" altLang="en-US" dirty="0"/>
          </a:p>
        </p:txBody>
      </p:sp>
      <p:sp>
        <p:nvSpPr>
          <p:cNvPr id="3" name="コンテンツ プレースホルダー 2">
            <a:extLst>
              <a:ext uri="{FF2B5EF4-FFF2-40B4-BE49-F238E27FC236}">
                <a16:creationId xmlns:a16="http://schemas.microsoft.com/office/drawing/2014/main" id="{B8E0FA82-7D77-424B-90EF-3AFF26BF578E}"/>
              </a:ext>
            </a:extLst>
          </p:cNvPr>
          <p:cNvSpPr>
            <a:spLocks noGrp="1"/>
          </p:cNvSpPr>
          <p:nvPr>
            <p:ph sz="half" idx="1"/>
          </p:nvPr>
        </p:nvSpPr>
        <p:spPr>
          <a:xfrm>
            <a:off x="838200" y="1473993"/>
            <a:ext cx="5181600" cy="4351338"/>
          </a:xfrm>
        </p:spPr>
        <p:txBody>
          <a:bodyPr/>
          <a:lstStyle/>
          <a:p>
            <a:r>
              <a:rPr kumimoji="1" lang="ja-JP" altLang="en-US" dirty="0"/>
              <a:t>メニューから </a:t>
            </a:r>
            <a:r>
              <a:rPr kumimoji="1" lang="en-US" altLang="ja-JP" dirty="0"/>
              <a:t>Data /Create or change data /Create new variable</a:t>
            </a:r>
          </a:p>
          <a:p>
            <a:r>
              <a:rPr kumimoji="1" lang="en-US" altLang="ja-JP" dirty="0"/>
              <a:t> </a:t>
            </a:r>
            <a:r>
              <a:rPr kumimoji="1" lang="ja-JP" altLang="en-US" dirty="0"/>
              <a:t>右の画面で</a:t>
            </a:r>
            <a:r>
              <a:rPr kumimoji="1" lang="en-US" altLang="ja-JP" dirty="0"/>
              <a:t>Variable name</a:t>
            </a:r>
            <a:r>
              <a:rPr kumimoji="1" lang="ja-JP" altLang="en-US" dirty="0"/>
              <a:t>と式を指定</a:t>
            </a:r>
            <a:endParaRPr kumimoji="1" lang="en-US" altLang="ja-JP" dirty="0"/>
          </a:p>
          <a:p>
            <a:r>
              <a:rPr kumimoji="1" lang="ja-JP" altLang="en-US" dirty="0"/>
              <a:t>画面は </a:t>
            </a:r>
            <a:r>
              <a:rPr lang="en-US" altLang="ja-JP" dirty="0" err="1"/>
              <a:t>lnwage</a:t>
            </a:r>
            <a:r>
              <a:rPr lang="en-US" altLang="ja-JP" dirty="0"/>
              <a:t> </a:t>
            </a:r>
            <a:r>
              <a:rPr lang="ja-JP" altLang="en-US" dirty="0"/>
              <a:t>という新変数を作成している</a:t>
            </a:r>
            <a:r>
              <a:rPr lang="en-US" altLang="ja-JP" dirty="0"/>
              <a:t>( </a:t>
            </a:r>
            <a:r>
              <a:rPr lang="en-US" altLang="ja-JP" dirty="0" err="1"/>
              <a:t>lnwage</a:t>
            </a:r>
            <a:r>
              <a:rPr lang="en-US" altLang="ja-JP" dirty="0"/>
              <a:t> = log(wage) )</a:t>
            </a:r>
          </a:p>
        </p:txBody>
      </p:sp>
      <p:sp>
        <p:nvSpPr>
          <p:cNvPr id="4" name="コンテンツ プレースホルダー 3">
            <a:extLst>
              <a:ext uri="{FF2B5EF4-FFF2-40B4-BE49-F238E27FC236}">
                <a16:creationId xmlns:a16="http://schemas.microsoft.com/office/drawing/2014/main" id="{B96A035E-4046-4600-989A-514DAB100145}"/>
              </a:ext>
            </a:extLst>
          </p:cNvPr>
          <p:cNvSpPr>
            <a:spLocks noGrp="1"/>
          </p:cNvSpPr>
          <p:nvPr>
            <p:ph sz="half" idx="2"/>
          </p:nvPr>
        </p:nvSpPr>
        <p:spPr>
          <a:xfrm>
            <a:off x="6172200" y="4851399"/>
            <a:ext cx="5181600" cy="1325564"/>
          </a:xfrm>
        </p:spPr>
        <p:txBody>
          <a:bodyPr/>
          <a:lstStyle/>
          <a:p>
            <a:r>
              <a:rPr kumimoji="1" lang="ja-JP" altLang="en-US" dirty="0"/>
              <a:t>上の画面で　</a:t>
            </a:r>
            <a:r>
              <a:rPr kumimoji="1" lang="en-US" altLang="ja-JP" dirty="0"/>
              <a:t>Specify a value… </a:t>
            </a:r>
            <a:r>
              <a:rPr kumimoji="1" lang="ja-JP" altLang="en-US" dirty="0"/>
              <a:t>の横の</a:t>
            </a:r>
            <a:r>
              <a:rPr kumimoji="1" lang="en-US" altLang="ja-JP" dirty="0"/>
              <a:t>Create</a:t>
            </a:r>
            <a:r>
              <a:rPr kumimoji="1" lang="ja-JP" altLang="en-US" dirty="0"/>
              <a:t>ボタンをクリックすると左の</a:t>
            </a:r>
            <a:r>
              <a:rPr lang="ja-JP" altLang="en-US" dirty="0"/>
              <a:t>ような</a:t>
            </a:r>
            <a:r>
              <a:rPr lang="en-US" altLang="ja-JP" dirty="0"/>
              <a:t>window</a:t>
            </a:r>
            <a:r>
              <a:rPr lang="ja-JP" altLang="en-US" dirty="0"/>
              <a:t>が表示される。メニューをたよりに計算式を指定することもできる</a:t>
            </a:r>
            <a:endParaRPr kumimoji="1" lang="ja-JP" altLang="en-US" dirty="0"/>
          </a:p>
        </p:txBody>
      </p:sp>
      <p:pic>
        <p:nvPicPr>
          <p:cNvPr id="5" name="図 4">
            <a:extLst>
              <a:ext uri="{FF2B5EF4-FFF2-40B4-BE49-F238E27FC236}">
                <a16:creationId xmlns:a16="http://schemas.microsoft.com/office/drawing/2014/main" id="{2563E956-2BDD-46C1-A84A-10525125E77A}"/>
              </a:ext>
            </a:extLst>
          </p:cNvPr>
          <p:cNvPicPr>
            <a:picLocks noChangeAspect="1"/>
          </p:cNvPicPr>
          <p:nvPr/>
        </p:nvPicPr>
        <p:blipFill>
          <a:blip r:embed="rId2"/>
          <a:stretch>
            <a:fillRect/>
          </a:stretch>
        </p:blipFill>
        <p:spPr>
          <a:xfrm>
            <a:off x="6290072" y="735808"/>
            <a:ext cx="4162425" cy="3648075"/>
          </a:xfrm>
          <a:prstGeom prst="rect">
            <a:avLst/>
          </a:prstGeom>
        </p:spPr>
      </p:pic>
      <p:sp>
        <p:nvSpPr>
          <p:cNvPr id="6" name="楕円 5">
            <a:extLst>
              <a:ext uri="{FF2B5EF4-FFF2-40B4-BE49-F238E27FC236}">
                <a16:creationId xmlns:a16="http://schemas.microsoft.com/office/drawing/2014/main" id="{DC8AAA40-15A1-41D3-8997-B2C72A02CB1C}"/>
              </a:ext>
            </a:extLst>
          </p:cNvPr>
          <p:cNvSpPr/>
          <p:nvPr/>
        </p:nvSpPr>
        <p:spPr>
          <a:xfrm>
            <a:off x="8174832" y="1296594"/>
            <a:ext cx="1464468" cy="5810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6E9ABDE4-2DB5-4159-95AC-CEA2229D5204}"/>
              </a:ext>
            </a:extLst>
          </p:cNvPr>
          <p:cNvSpPr/>
          <p:nvPr/>
        </p:nvSpPr>
        <p:spPr>
          <a:xfrm>
            <a:off x="6306147" y="1978820"/>
            <a:ext cx="3064668" cy="5810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8A92ED81-0321-4CBF-BA6C-8F87193B7455}"/>
              </a:ext>
            </a:extLst>
          </p:cNvPr>
          <p:cNvPicPr>
            <a:picLocks noChangeAspect="1"/>
          </p:cNvPicPr>
          <p:nvPr/>
        </p:nvPicPr>
        <p:blipFill>
          <a:blip r:embed="rId3"/>
          <a:stretch>
            <a:fillRect/>
          </a:stretch>
        </p:blipFill>
        <p:spPr>
          <a:xfrm>
            <a:off x="1740099" y="3579810"/>
            <a:ext cx="3962400" cy="2952750"/>
          </a:xfrm>
          <a:prstGeom prst="rect">
            <a:avLst/>
          </a:prstGeom>
        </p:spPr>
      </p:pic>
      <p:sp>
        <p:nvSpPr>
          <p:cNvPr id="9" name="楕円 8">
            <a:extLst>
              <a:ext uri="{FF2B5EF4-FFF2-40B4-BE49-F238E27FC236}">
                <a16:creationId xmlns:a16="http://schemas.microsoft.com/office/drawing/2014/main" id="{A3AB00E3-6E73-403A-8A8D-632182719A5C}"/>
              </a:ext>
            </a:extLst>
          </p:cNvPr>
          <p:cNvSpPr/>
          <p:nvPr/>
        </p:nvSpPr>
        <p:spPr>
          <a:xfrm>
            <a:off x="9435109" y="1943898"/>
            <a:ext cx="873919" cy="8508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矢印コネクタ 10">
            <a:extLst>
              <a:ext uri="{FF2B5EF4-FFF2-40B4-BE49-F238E27FC236}">
                <a16:creationId xmlns:a16="http://schemas.microsoft.com/office/drawing/2014/main" id="{29B5FCC4-F3BD-4EA6-8B25-4290B9BBB61D}"/>
              </a:ext>
            </a:extLst>
          </p:cNvPr>
          <p:cNvCxnSpPr/>
          <p:nvPr/>
        </p:nvCxnSpPr>
        <p:spPr>
          <a:xfrm flipV="1">
            <a:off x="9077325" y="2905125"/>
            <a:ext cx="647700" cy="1946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3390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80E9A7-4005-4998-9957-B11BEAE6554A}"/>
              </a:ext>
            </a:extLst>
          </p:cNvPr>
          <p:cNvSpPr>
            <a:spLocks noGrp="1"/>
          </p:cNvSpPr>
          <p:nvPr>
            <p:ph type="title"/>
          </p:nvPr>
        </p:nvSpPr>
        <p:spPr/>
        <p:txBody>
          <a:bodyPr/>
          <a:lstStyle/>
          <a:p>
            <a:r>
              <a:rPr lang="ja-JP" altLang="en-US" dirty="0"/>
              <a:t>係数の検定</a:t>
            </a:r>
            <a:endParaRPr kumimoji="1" lang="ja-JP" altLang="en-US" dirty="0"/>
          </a:p>
        </p:txBody>
      </p:sp>
      <p:pic>
        <p:nvPicPr>
          <p:cNvPr id="5" name="コンテンツ プレースホルダー 4">
            <a:extLst>
              <a:ext uri="{FF2B5EF4-FFF2-40B4-BE49-F238E27FC236}">
                <a16:creationId xmlns:a16="http://schemas.microsoft.com/office/drawing/2014/main" id="{D1D2B297-6B01-43E9-8903-8A7DF62F3F83}"/>
              </a:ext>
            </a:extLst>
          </p:cNvPr>
          <p:cNvPicPr>
            <a:picLocks noGrp="1" noChangeAspect="1"/>
          </p:cNvPicPr>
          <p:nvPr>
            <p:ph sz="half" idx="1"/>
          </p:nvPr>
        </p:nvPicPr>
        <p:blipFill>
          <a:blip r:embed="rId2"/>
          <a:stretch>
            <a:fillRect/>
          </a:stretch>
        </p:blipFill>
        <p:spPr>
          <a:xfrm>
            <a:off x="1306074" y="1825625"/>
            <a:ext cx="4245851" cy="4351338"/>
          </a:xfrm>
          <a:prstGeom prst="rect">
            <a:avLst/>
          </a:prstGeom>
        </p:spPr>
      </p:pic>
      <p:sp>
        <p:nvSpPr>
          <p:cNvPr id="4" name="コンテンツ プレースホルダー 3">
            <a:extLst>
              <a:ext uri="{FF2B5EF4-FFF2-40B4-BE49-F238E27FC236}">
                <a16:creationId xmlns:a16="http://schemas.microsoft.com/office/drawing/2014/main" id="{1B4C97DC-943F-4181-AEBA-7B3DBF9DF697}"/>
              </a:ext>
            </a:extLst>
          </p:cNvPr>
          <p:cNvSpPr>
            <a:spLocks noGrp="1"/>
          </p:cNvSpPr>
          <p:nvPr>
            <p:ph sz="half" idx="2"/>
          </p:nvPr>
        </p:nvSpPr>
        <p:spPr>
          <a:xfrm>
            <a:off x="6172199" y="587829"/>
            <a:ext cx="5491065" cy="5784979"/>
          </a:xfrm>
        </p:spPr>
        <p:txBody>
          <a:bodyPr>
            <a:normAutofit lnSpcReduction="10000"/>
          </a:bodyPr>
          <a:lstStyle/>
          <a:p>
            <a:r>
              <a:rPr kumimoji="1" lang="ja-JP" altLang="en-US" dirty="0"/>
              <a:t>回帰分析を行った後</a:t>
            </a:r>
            <a:r>
              <a:rPr lang="ja-JP" altLang="en-US" dirty="0"/>
              <a:t>，</a:t>
            </a:r>
            <a:r>
              <a:rPr kumimoji="1" lang="ja-JP" altLang="en-US" dirty="0"/>
              <a:t>メニューから　</a:t>
            </a:r>
            <a:r>
              <a:rPr kumimoji="1" lang="en-US" altLang="ja-JP" dirty="0"/>
              <a:t>Statistics/ Postestimation </a:t>
            </a:r>
            <a:r>
              <a:rPr kumimoji="1" lang="ja-JP" altLang="en-US" dirty="0"/>
              <a:t>　を選択</a:t>
            </a:r>
            <a:endParaRPr kumimoji="1" lang="en-US" altLang="ja-JP" dirty="0"/>
          </a:p>
          <a:p>
            <a:r>
              <a:rPr kumimoji="1" lang="ja-JP" altLang="en-US" dirty="0"/>
              <a:t>左の画面で </a:t>
            </a:r>
            <a:r>
              <a:rPr kumimoji="1" lang="en-US" altLang="ja-JP" dirty="0"/>
              <a:t>Tests, contrasts, and ../ Linear tests of parameter estimation</a:t>
            </a:r>
          </a:p>
          <a:p>
            <a:pPr marL="0" indent="0">
              <a:buNone/>
            </a:pPr>
            <a:r>
              <a:rPr lang="ja-JP" altLang="en-US" dirty="0"/>
              <a:t>を選択すると係数の制約が行える。</a:t>
            </a:r>
            <a:endParaRPr lang="en-US" altLang="ja-JP" dirty="0"/>
          </a:p>
          <a:p>
            <a:pPr marL="0" indent="0">
              <a:buNone/>
            </a:pPr>
            <a:endParaRPr kumimoji="1" lang="en-US" altLang="ja-JP" dirty="0"/>
          </a:p>
          <a:p>
            <a:pPr marL="0" indent="0">
              <a:buNone/>
            </a:pPr>
            <a:r>
              <a:rPr kumimoji="1" lang="ja-JP" altLang="en-US" dirty="0"/>
              <a:t>例）被説明変数 </a:t>
            </a:r>
            <a:r>
              <a:rPr kumimoji="1" lang="en-US" altLang="ja-JP" dirty="0"/>
              <a:t>wage</a:t>
            </a:r>
            <a:r>
              <a:rPr kumimoji="1" lang="ja-JP" altLang="en-US" dirty="0"/>
              <a:t>，説明変数</a:t>
            </a:r>
            <a:r>
              <a:rPr kumimoji="1" lang="en-US" altLang="ja-JP" dirty="0"/>
              <a:t>educ, </a:t>
            </a:r>
            <a:r>
              <a:rPr kumimoji="1" lang="en-US" altLang="ja-JP" dirty="0" err="1"/>
              <a:t>exper</a:t>
            </a:r>
            <a:r>
              <a:rPr kumimoji="1" lang="en-US" altLang="ja-JP" dirty="0"/>
              <a:t> , tenure </a:t>
            </a:r>
            <a:r>
              <a:rPr kumimoji="1" lang="ja-JP" altLang="en-US" dirty="0"/>
              <a:t>の回帰分析で </a:t>
            </a:r>
            <a:r>
              <a:rPr kumimoji="1" lang="en-US" altLang="ja-JP" dirty="0" err="1"/>
              <a:t>exper</a:t>
            </a:r>
            <a:r>
              <a:rPr lang="en-US" altLang="ja-JP" dirty="0"/>
              <a:t>, tenure</a:t>
            </a:r>
            <a:r>
              <a:rPr lang="ja-JP" altLang="en-US" dirty="0"/>
              <a:t>の係数が共に</a:t>
            </a:r>
            <a:r>
              <a:rPr lang="en-US" altLang="ja-JP" dirty="0"/>
              <a:t>0</a:t>
            </a:r>
            <a:r>
              <a:rPr lang="ja-JP" altLang="en-US" dirty="0"/>
              <a:t>という仮説検定の結果</a:t>
            </a:r>
            <a:endParaRPr lang="en-US" altLang="ja-JP" dirty="0"/>
          </a:p>
          <a:p>
            <a:pPr marL="0" indent="0">
              <a:buNone/>
            </a:pPr>
            <a:r>
              <a:rPr lang="en-US" altLang="ja-JP" dirty="0"/>
              <a:t>-----------------------------</a:t>
            </a:r>
          </a:p>
          <a:p>
            <a:pPr marL="0" indent="0">
              <a:buNone/>
            </a:pPr>
            <a:r>
              <a:rPr lang="en-US" altLang="ja-JP" dirty="0"/>
              <a:t>. test (</a:t>
            </a:r>
            <a:r>
              <a:rPr lang="en-US" altLang="ja-JP" dirty="0" err="1"/>
              <a:t>exper</a:t>
            </a:r>
            <a:r>
              <a:rPr lang="en-US" altLang="ja-JP" dirty="0"/>
              <a:t>) (tenure)</a:t>
            </a:r>
          </a:p>
          <a:p>
            <a:pPr marL="0" indent="0">
              <a:buNone/>
            </a:pPr>
            <a:endParaRPr lang="en-US" altLang="ja-JP" dirty="0"/>
          </a:p>
          <a:p>
            <a:pPr marL="0" indent="0">
              <a:buNone/>
            </a:pPr>
            <a:r>
              <a:rPr lang="en-US" altLang="ja-JP" dirty="0"/>
              <a:t> ( 1)  </a:t>
            </a:r>
            <a:r>
              <a:rPr lang="en-US" altLang="ja-JP" dirty="0" err="1"/>
              <a:t>exper</a:t>
            </a:r>
            <a:r>
              <a:rPr lang="en-US" altLang="ja-JP" dirty="0"/>
              <a:t> = 0</a:t>
            </a:r>
          </a:p>
          <a:p>
            <a:pPr marL="0" indent="0">
              <a:buNone/>
            </a:pPr>
            <a:r>
              <a:rPr lang="en-US" altLang="ja-JP" dirty="0"/>
              <a:t> ( 2)  tenure = 0</a:t>
            </a:r>
          </a:p>
          <a:p>
            <a:pPr marL="0" indent="0">
              <a:buNone/>
            </a:pPr>
            <a:endParaRPr lang="en-US" altLang="ja-JP" dirty="0"/>
          </a:p>
          <a:p>
            <a:pPr marL="0" indent="0">
              <a:buNone/>
            </a:pPr>
            <a:r>
              <a:rPr lang="en-US" altLang="ja-JP" dirty="0"/>
              <a:t>       F(  2,   522) =   53.31</a:t>
            </a:r>
          </a:p>
          <a:p>
            <a:pPr marL="0" indent="0">
              <a:buNone/>
            </a:pPr>
            <a:r>
              <a:rPr lang="en-US" altLang="ja-JP" dirty="0"/>
              <a:t>            Prob &gt; F =    0.0000</a:t>
            </a:r>
          </a:p>
          <a:p>
            <a:pPr marL="0" indent="0">
              <a:buNone/>
            </a:pPr>
            <a:endParaRPr kumimoji="1" lang="ja-JP" altLang="en-US" dirty="0"/>
          </a:p>
        </p:txBody>
      </p:sp>
    </p:spTree>
    <p:extLst>
      <p:ext uri="{BB962C8B-B14F-4D97-AF65-F5344CB8AC3E}">
        <p14:creationId xmlns:p14="http://schemas.microsoft.com/office/powerpoint/2010/main" val="13840973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CEB856-3A40-4D7A-B76B-89D29B1845B2}"/>
              </a:ext>
            </a:extLst>
          </p:cNvPr>
          <p:cNvSpPr>
            <a:spLocks noGrp="1"/>
          </p:cNvSpPr>
          <p:nvPr>
            <p:ph type="title"/>
          </p:nvPr>
        </p:nvSpPr>
        <p:spPr/>
        <p:txBody>
          <a:bodyPr/>
          <a:lstStyle/>
          <a:p>
            <a:r>
              <a:rPr kumimoji="1" lang="ja-JP" altLang="en-US" dirty="0"/>
              <a:t>回帰分析の保存</a:t>
            </a:r>
          </a:p>
        </p:txBody>
      </p:sp>
      <p:sp>
        <p:nvSpPr>
          <p:cNvPr id="3" name="コンテンツ プレースホルダー 2">
            <a:extLst>
              <a:ext uri="{FF2B5EF4-FFF2-40B4-BE49-F238E27FC236}">
                <a16:creationId xmlns:a16="http://schemas.microsoft.com/office/drawing/2014/main" id="{06DD6FD5-DC3A-4A0F-BD86-EFCA6D622ED3}"/>
              </a:ext>
            </a:extLst>
          </p:cNvPr>
          <p:cNvSpPr>
            <a:spLocks noGrp="1"/>
          </p:cNvSpPr>
          <p:nvPr>
            <p:ph sz="half" idx="1"/>
          </p:nvPr>
        </p:nvSpPr>
        <p:spPr/>
        <p:txBody>
          <a:bodyPr/>
          <a:lstStyle/>
          <a:p>
            <a:r>
              <a:rPr kumimoji="1" lang="ja-JP" altLang="en-US" dirty="0"/>
              <a:t>回帰分析の推定値等を保存できる</a:t>
            </a:r>
            <a:endParaRPr kumimoji="1" lang="en-US" altLang="ja-JP" dirty="0"/>
          </a:p>
          <a:p>
            <a:r>
              <a:rPr lang="en-US" altLang="ja-JP" dirty="0"/>
              <a:t>menu</a:t>
            </a:r>
            <a:r>
              <a:rPr lang="ja-JP" altLang="en-US" dirty="0"/>
              <a:t>から　</a:t>
            </a:r>
            <a:r>
              <a:rPr lang="en-US" altLang="ja-JP" dirty="0"/>
              <a:t>Statistics/Postestimation </a:t>
            </a:r>
            <a:r>
              <a:rPr lang="ja-JP" altLang="en-US" dirty="0"/>
              <a:t>で右の画面</a:t>
            </a:r>
            <a:endParaRPr lang="en-US" altLang="ja-JP" dirty="0"/>
          </a:p>
          <a:p>
            <a:r>
              <a:rPr lang="en-US" altLang="ja-JP" dirty="0"/>
              <a:t>Manage estimation results</a:t>
            </a:r>
            <a:r>
              <a:rPr lang="ja-JP" altLang="en-US" dirty="0"/>
              <a:t>で </a:t>
            </a:r>
            <a:r>
              <a:rPr lang="en-US" altLang="ja-JP" dirty="0"/>
              <a:t>Store current estimates in memory </a:t>
            </a:r>
            <a:r>
              <a:rPr lang="ja-JP" altLang="en-US" dirty="0"/>
              <a:t>を選択肢て，名前をつける（</a:t>
            </a:r>
            <a:r>
              <a:rPr lang="en-US" altLang="ja-JP" dirty="0"/>
              <a:t>Stata</a:t>
            </a:r>
            <a:r>
              <a:rPr lang="ja-JP" altLang="en-US" dirty="0"/>
              <a:t>を終了すると再利用できない）</a:t>
            </a:r>
            <a:endParaRPr lang="en-US" altLang="ja-JP" dirty="0"/>
          </a:p>
          <a:p>
            <a:r>
              <a:rPr lang="en-US" altLang="ja-JP" dirty="0"/>
              <a:t>Save current estimates to disk</a:t>
            </a:r>
            <a:r>
              <a:rPr lang="ja-JP" altLang="en-US" dirty="0"/>
              <a:t>で</a:t>
            </a:r>
            <a:r>
              <a:rPr lang="en-US" altLang="ja-JP" dirty="0"/>
              <a:t>disk</a:t>
            </a:r>
            <a:r>
              <a:rPr lang="ja-JP" altLang="en-US" dirty="0"/>
              <a:t>に保存することもできる</a:t>
            </a:r>
            <a:endParaRPr lang="en-US" altLang="ja-JP" dirty="0"/>
          </a:p>
          <a:p>
            <a:r>
              <a:rPr kumimoji="1" lang="ja-JP" altLang="en-US" dirty="0"/>
              <a:t>再表示 </a:t>
            </a:r>
            <a:r>
              <a:rPr kumimoji="1" lang="en-US" altLang="ja-JP" dirty="0">
                <a:sym typeface="Wingdings" panose="05000000000000000000" pitchFamily="2" charset="2"/>
              </a:rPr>
              <a:t> Redisplay </a:t>
            </a:r>
            <a:r>
              <a:rPr kumimoji="1" lang="en-US" altLang="ja-JP">
                <a:sym typeface="Wingdings" panose="05000000000000000000" pitchFamily="2" charset="2"/>
              </a:rPr>
              <a:t>estimation output</a:t>
            </a:r>
            <a:endParaRPr kumimoji="1" lang="ja-JP" altLang="en-US" dirty="0"/>
          </a:p>
        </p:txBody>
      </p:sp>
      <p:pic>
        <p:nvPicPr>
          <p:cNvPr id="5" name="コンテンツ プレースホルダー 4">
            <a:extLst>
              <a:ext uri="{FF2B5EF4-FFF2-40B4-BE49-F238E27FC236}">
                <a16:creationId xmlns:a16="http://schemas.microsoft.com/office/drawing/2014/main" id="{6CDBED16-36B1-43D0-9E44-8980E5E52113}"/>
              </a:ext>
            </a:extLst>
          </p:cNvPr>
          <p:cNvPicPr>
            <a:picLocks noGrp="1" noChangeAspect="1"/>
          </p:cNvPicPr>
          <p:nvPr>
            <p:ph sz="half" idx="2"/>
          </p:nvPr>
        </p:nvPicPr>
        <p:blipFill>
          <a:blip r:embed="rId2"/>
          <a:stretch>
            <a:fillRect/>
          </a:stretch>
        </p:blipFill>
        <p:spPr>
          <a:xfrm>
            <a:off x="6632572" y="1825625"/>
            <a:ext cx="4260856" cy="4351338"/>
          </a:xfrm>
          <a:prstGeom prst="rect">
            <a:avLst/>
          </a:prstGeom>
        </p:spPr>
      </p:pic>
      <p:sp>
        <p:nvSpPr>
          <p:cNvPr id="6" name="楕円 5">
            <a:extLst>
              <a:ext uri="{FF2B5EF4-FFF2-40B4-BE49-F238E27FC236}">
                <a16:creationId xmlns:a16="http://schemas.microsoft.com/office/drawing/2014/main" id="{BE045817-EC60-4EC1-AA3A-736F1669B1DE}"/>
              </a:ext>
            </a:extLst>
          </p:cNvPr>
          <p:cNvSpPr/>
          <p:nvPr/>
        </p:nvSpPr>
        <p:spPr>
          <a:xfrm>
            <a:off x="7125419" y="3429000"/>
            <a:ext cx="1785668" cy="2372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6FD2F829-FFD9-4880-920E-472DEFAB57E1}"/>
              </a:ext>
            </a:extLst>
          </p:cNvPr>
          <p:cNvSpPr/>
          <p:nvPr/>
        </p:nvSpPr>
        <p:spPr>
          <a:xfrm>
            <a:off x="6972300" y="4076700"/>
            <a:ext cx="1938787" cy="1619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16481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データの読み込み</a:t>
            </a:r>
          </a:p>
        </p:txBody>
      </p:sp>
      <p:sp>
        <p:nvSpPr>
          <p:cNvPr id="3" name="コンテンツ プレースホルダー 2"/>
          <p:cNvSpPr>
            <a:spLocks noGrp="1"/>
          </p:cNvSpPr>
          <p:nvPr>
            <p:ph idx="1"/>
          </p:nvPr>
        </p:nvSpPr>
        <p:spPr>
          <a:xfrm>
            <a:off x="1224951" y="1380226"/>
            <a:ext cx="10128849" cy="5112647"/>
          </a:xfrm>
        </p:spPr>
        <p:txBody>
          <a:bodyPr>
            <a:normAutofit/>
          </a:bodyPr>
          <a:lstStyle/>
          <a:p>
            <a:r>
              <a:rPr kumimoji="1" lang="ja-JP" altLang="en-US" sz="2800" dirty="0"/>
              <a:t>テキストファイル</a:t>
            </a:r>
            <a:endParaRPr kumimoji="1" lang="en-US" altLang="ja-JP" sz="2800" dirty="0"/>
          </a:p>
          <a:p>
            <a:pPr lvl="1"/>
            <a:r>
              <a:rPr lang="en-US" altLang="ja-JP" sz="2400" dirty="0"/>
              <a:t>CSV</a:t>
            </a:r>
            <a:r>
              <a:rPr lang="ja-JP" altLang="en-US" sz="2400" dirty="0"/>
              <a:t>ファイル</a:t>
            </a:r>
            <a:endParaRPr lang="en-US" altLang="ja-JP" sz="2400" dirty="0"/>
          </a:p>
          <a:p>
            <a:pPr lvl="2"/>
            <a:r>
              <a:rPr lang="ja-JP" altLang="en-US" sz="2000" dirty="0"/>
              <a:t>データの区切りがカンマ，改行でオブザベーションの区切り</a:t>
            </a:r>
            <a:endParaRPr lang="en-US" altLang="ja-JP" sz="2000" dirty="0"/>
          </a:p>
          <a:p>
            <a:pPr lvl="2"/>
            <a:r>
              <a:rPr kumimoji="1" lang="ja-JP" altLang="en-US" sz="2000" dirty="0"/>
              <a:t>空白またはタブをデータの区切りとする場合もあり</a:t>
            </a:r>
            <a:endParaRPr kumimoji="1" lang="en-US" altLang="ja-JP" sz="1800" dirty="0"/>
          </a:p>
          <a:p>
            <a:pPr lvl="1"/>
            <a:r>
              <a:rPr lang="ja-JP" altLang="en-US" sz="2400" dirty="0"/>
              <a:t>固定長ファイル</a:t>
            </a:r>
            <a:endParaRPr lang="en-US" altLang="ja-JP" sz="2400" dirty="0"/>
          </a:p>
          <a:p>
            <a:r>
              <a:rPr lang="ja-JP" altLang="en-US" sz="2800" dirty="0"/>
              <a:t>多くのソフトでは，</a:t>
            </a:r>
            <a:r>
              <a:rPr lang="en-US" altLang="ja-JP" sz="2800" dirty="0"/>
              <a:t>CSV</a:t>
            </a:r>
            <a:r>
              <a:rPr lang="ja-JP" altLang="en-US" sz="2800" dirty="0"/>
              <a:t>ファイルの第</a:t>
            </a:r>
            <a:r>
              <a:rPr lang="en-US" altLang="ja-JP" sz="2800" dirty="0"/>
              <a:t>1</a:t>
            </a:r>
            <a:r>
              <a:rPr lang="ja-JP" altLang="en-US" sz="2800" dirty="0"/>
              <a:t>行に説明変数の名前を含めておくと説明変数も含めて読み込んでくれる</a:t>
            </a:r>
            <a:endParaRPr lang="en-US" altLang="ja-JP" sz="2800" dirty="0"/>
          </a:p>
          <a:p>
            <a:pPr lvl="1"/>
            <a:r>
              <a:rPr kumimoji="1" lang="ja-JP" altLang="en-US" sz="2400" dirty="0"/>
              <a:t>変数名を別途指定する方法もあり</a:t>
            </a:r>
            <a:endParaRPr kumimoji="1" lang="en-US" altLang="ja-JP" sz="2400" dirty="0"/>
          </a:p>
          <a:p>
            <a:r>
              <a:rPr lang="en-US" altLang="ja-JP" sz="2800" dirty="0"/>
              <a:t>Excel</a:t>
            </a:r>
            <a:r>
              <a:rPr lang="ja-JP" altLang="en-US" sz="2800" dirty="0"/>
              <a:t>ファイル</a:t>
            </a:r>
            <a:endParaRPr lang="en-US" altLang="ja-JP" sz="2800" dirty="0"/>
          </a:p>
          <a:p>
            <a:pPr lvl="1"/>
            <a:r>
              <a:rPr kumimoji="1" lang="ja-JP" altLang="en-US" sz="2400" dirty="0"/>
              <a:t>ソフトウェアのバージョンによっては，</a:t>
            </a:r>
            <a:r>
              <a:rPr lang="en-US" altLang="ja-JP" sz="2400" dirty="0"/>
              <a:t>*.</a:t>
            </a:r>
            <a:r>
              <a:rPr lang="en-US" altLang="ja-JP" sz="2400" dirty="0" err="1"/>
              <a:t>xlsx</a:t>
            </a:r>
            <a:r>
              <a:rPr lang="ja-JP" altLang="en-US" sz="2400" dirty="0"/>
              <a:t>形式（</a:t>
            </a:r>
            <a:r>
              <a:rPr lang="en-US" altLang="ja-JP" sz="2400" dirty="0"/>
              <a:t>Office 2007</a:t>
            </a:r>
            <a:r>
              <a:rPr lang="ja-JP" altLang="en-US" sz="2400" dirty="0"/>
              <a:t>以降の形式）が読み込めない場合あり。</a:t>
            </a:r>
            <a:r>
              <a:rPr kumimoji="1" lang="ja-JP" altLang="en-US" sz="2400" dirty="0"/>
              <a:t>その場合には，</a:t>
            </a:r>
            <a:r>
              <a:rPr kumimoji="1" lang="en-US" altLang="ja-JP" sz="2400" dirty="0"/>
              <a:t>*.</a:t>
            </a:r>
            <a:r>
              <a:rPr kumimoji="1" lang="en-US" altLang="ja-JP" sz="2400" dirty="0" err="1"/>
              <a:t>xls</a:t>
            </a:r>
            <a:r>
              <a:rPr kumimoji="1" lang="en-US" altLang="ja-JP" sz="2400" dirty="0"/>
              <a:t>(Office 2003</a:t>
            </a:r>
            <a:r>
              <a:rPr kumimoji="1" lang="ja-JP" altLang="en-US" sz="2400" dirty="0"/>
              <a:t>形式）で</a:t>
            </a:r>
            <a:r>
              <a:rPr kumimoji="1" lang="en-US" altLang="ja-JP" sz="2400" dirty="0"/>
              <a:t>import</a:t>
            </a:r>
            <a:r>
              <a:rPr kumimoji="1" lang="ja-JP" altLang="en-US" sz="2400" dirty="0"/>
              <a:t>する。</a:t>
            </a:r>
            <a:endParaRPr kumimoji="1" lang="en-US" altLang="ja-JP" sz="2400" dirty="0"/>
          </a:p>
          <a:p>
            <a:pPr lvl="1"/>
            <a:r>
              <a:rPr kumimoji="1" lang="en-US" altLang="ja-JP" sz="2400" dirty="0"/>
              <a:t>Excel</a:t>
            </a:r>
            <a:r>
              <a:rPr kumimoji="1" lang="ja-JP" altLang="en-US" sz="2400" dirty="0"/>
              <a:t>から</a:t>
            </a:r>
            <a:r>
              <a:rPr kumimoji="1" lang="en-US" altLang="ja-JP" sz="2400" dirty="0"/>
              <a:t>CSV</a:t>
            </a:r>
            <a:r>
              <a:rPr kumimoji="1" lang="ja-JP" altLang="en-US" sz="2400" dirty="0"/>
              <a:t>ファイルの変換は簡単</a:t>
            </a:r>
            <a:endParaRPr kumimoji="1" lang="en-US" altLang="ja-JP" sz="2400" dirty="0"/>
          </a:p>
        </p:txBody>
      </p:sp>
    </p:spTree>
    <p:extLst>
      <p:ext uri="{BB962C8B-B14F-4D97-AF65-F5344CB8AC3E}">
        <p14:creationId xmlns:p14="http://schemas.microsoft.com/office/powerpoint/2010/main" val="14089912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FC9FC6E6-3004-44EA-8E31-5FC79D52C631}"/>
              </a:ext>
            </a:extLst>
          </p:cNvPr>
          <p:cNvSpPr>
            <a:spLocks noGrp="1"/>
          </p:cNvSpPr>
          <p:nvPr>
            <p:ph type="title"/>
          </p:nvPr>
        </p:nvSpPr>
        <p:spPr/>
        <p:txBody>
          <a:bodyPr/>
          <a:lstStyle/>
          <a:p>
            <a:r>
              <a:rPr lang="ja-JP" altLang="en-US" dirty="0"/>
              <a:t>電卓としての使用</a:t>
            </a:r>
            <a:endParaRPr kumimoji="1" lang="ja-JP" altLang="en-US" dirty="0"/>
          </a:p>
        </p:txBody>
      </p:sp>
      <p:sp>
        <p:nvSpPr>
          <p:cNvPr id="6" name="コンテンツ プレースホルダー 5">
            <a:extLst>
              <a:ext uri="{FF2B5EF4-FFF2-40B4-BE49-F238E27FC236}">
                <a16:creationId xmlns:a16="http://schemas.microsoft.com/office/drawing/2014/main" id="{2A760A49-2920-4606-8875-5BB903F7135C}"/>
              </a:ext>
            </a:extLst>
          </p:cNvPr>
          <p:cNvSpPr>
            <a:spLocks noGrp="1"/>
          </p:cNvSpPr>
          <p:nvPr>
            <p:ph idx="1"/>
          </p:nvPr>
        </p:nvSpPr>
        <p:spPr/>
        <p:txBody>
          <a:bodyPr>
            <a:normAutofit fontScale="92500" lnSpcReduction="10000"/>
          </a:bodyPr>
          <a:lstStyle/>
          <a:p>
            <a:pPr marL="0" indent="0">
              <a:buNone/>
            </a:pPr>
            <a:r>
              <a:rPr lang="ja-JP" altLang="en-US" dirty="0"/>
              <a:t>コマンドラインで</a:t>
            </a:r>
            <a:endParaRPr lang="en-US" altLang="ja-JP" dirty="0"/>
          </a:p>
          <a:p>
            <a:pPr marL="0" indent="0">
              <a:buNone/>
            </a:pPr>
            <a:r>
              <a:rPr lang="en-US" altLang="ja-JP" dirty="0"/>
              <a:t> di 234 + 156</a:t>
            </a:r>
          </a:p>
          <a:p>
            <a:pPr marL="0" indent="0">
              <a:buNone/>
            </a:pPr>
            <a:r>
              <a:rPr lang="ja-JP" altLang="en-US" dirty="0"/>
              <a:t>とタイプすると</a:t>
            </a:r>
            <a:endParaRPr lang="en-US" altLang="ja-JP" dirty="0"/>
          </a:p>
          <a:p>
            <a:pPr marL="0" indent="0">
              <a:buNone/>
            </a:pPr>
            <a:r>
              <a:rPr lang="en-US" altLang="ja-JP" dirty="0"/>
              <a:t>390 </a:t>
            </a:r>
          </a:p>
          <a:p>
            <a:pPr marL="0" indent="0">
              <a:buNone/>
            </a:pPr>
            <a:r>
              <a:rPr lang="ja-JP" altLang="en-US" dirty="0"/>
              <a:t>が得られる</a:t>
            </a:r>
            <a:r>
              <a:rPr lang="en-US" altLang="ja-JP" dirty="0"/>
              <a:t>(di </a:t>
            </a:r>
            <a:r>
              <a:rPr lang="ja-JP" altLang="en-US" dirty="0"/>
              <a:t>は</a:t>
            </a:r>
            <a:r>
              <a:rPr lang="en-US" altLang="ja-JP" dirty="0"/>
              <a:t>display </a:t>
            </a:r>
            <a:r>
              <a:rPr lang="ja-JP" altLang="en-US" dirty="0"/>
              <a:t>の省略形）</a:t>
            </a:r>
            <a:endParaRPr lang="en-US" altLang="ja-JP" dirty="0"/>
          </a:p>
          <a:p>
            <a:pPr marL="0" indent="0">
              <a:buNone/>
            </a:pPr>
            <a:endParaRPr lang="en-US" altLang="ja-JP" dirty="0"/>
          </a:p>
          <a:p>
            <a:pPr marL="0" indent="0">
              <a:buNone/>
            </a:pPr>
            <a:r>
              <a:rPr lang="ja-JP" altLang="en-US" dirty="0"/>
              <a:t>コマンドラインで</a:t>
            </a:r>
            <a:endParaRPr lang="en-US" altLang="ja-JP" dirty="0"/>
          </a:p>
          <a:p>
            <a:pPr marL="0" indent="0">
              <a:buNone/>
            </a:pPr>
            <a:r>
              <a:rPr lang="en-US" altLang="ja-JP" dirty="0"/>
              <a:t>scalar p = normal(1.5)</a:t>
            </a:r>
          </a:p>
          <a:p>
            <a:pPr marL="0" indent="0">
              <a:buNone/>
            </a:pPr>
            <a:r>
              <a:rPr lang="en-US" altLang="ja-JP" dirty="0"/>
              <a:t>di p</a:t>
            </a:r>
          </a:p>
          <a:p>
            <a:pPr marL="0" indent="0">
              <a:buNone/>
            </a:pPr>
            <a:r>
              <a:rPr lang="ja-JP" altLang="en-US" dirty="0"/>
              <a:t>とタイプすると</a:t>
            </a:r>
            <a:endParaRPr lang="en-US" altLang="ja-JP" dirty="0"/>
          </a:p>
          <a:p>
            <a:pPr marL="0" indent="0">
              <a:buNone/>
            </a:pPr>
            <a:r>
              <a:rPr lang="en-US" altLang="ja-JP" dirty="0"/>
              <a:t>.9331928</a:t>
            </a:r>
          </a:p>
          <a:p>
            <a:pPr marL="0" indent="0">
              <a:buNone/>
            </a:pPr>
            <a:r>
              <a:rPr lang="ja-JP" altLang="en-US" dirty="0"/>
              <a:t>が得られる（</a:t>
            </a:r>
            <a:r>
              <a:rPr lang="en-US" altLang="ja-JP" dirty="0"/>
              <a:t>scalar </a:t>
            </a:r>
            <a:r>
              <a:rPr lang="en-US" altLang="ja-JP" i="1" dirty="0" err="1"/>
              <a:t>varname</a:t>
            </a:r>
            <a:r>
              <a:rPr lang="en-US" altLang="ja-JP" dirty="0"/>
              <a:t> = </a:t>
            </a:r>
            <a:r>
              <a:rPr lang="ja-JP" altLang="en-US" dirty="0"/>
              <a:t>式</a:t>
            </a:r>
            <a:r>
              <a:rPr lang="en-US" altLang="ja-JP" i="1" dirty="0"/>
              <a:t>  </a:t>
            </a:r>
            <a:r>
              <a:rPr lang="ja-JP" altLang="en-US" dirty="0"/>
              <a:t>はスカラー変数</a:t>
            </a:r>
            <a:r>
              <a:rPr lang="en-US" altLang="ja-JP" i="1" dirty="0"/>
              <a:t> </a:t>
            </a:r>
            <a:r>
              <a:rPr lang="en-US" altLang="ja-JP" i="1" dirty="0" err="1"/>
              <a:t>varname</a:t>
            </a:r>
            <a:r>
              <a:rPr lang="en-US" altLang="ja-JP" i="1" dirty="0"/>
              <a:t> </a:t>
            </a:r>
            <a:r>
              <a:rPr lang="ja-JP" altLang="en-US" dirty="0"/>
              <a:t>に式を代入するというコマンド，</a:t>
            </a:r>
            <a:r>
              <a:rPr lang="en-US" altLang="ja-JP" dirty="0"/>
              <a:t>normal(z) </a:t>
            </a:r>
            <a:r>
              <a:rPr lang="ja-JP" altLang="en-US" dirty="0"/>
              <a:t>は標準正規分布の分布関数</a:t>
            </a:r>
            <a:r>
              <a:rPr lang="en-US" altLang="ja-JP" dirty="0"/>
              <a:t>) </a:t>
            </a:r>
          </a:p>
          <a:p>
            <a:pPr marL="0" indent="0">
              <a:buNone/>
            </a:pPr>
            <a:endParaRPr lang="en-US" altLang="ja-JP" b="1" dirty="0"/>
          </a:p>
          <a:p>
            <a:endParaRPr kumimoji="1" lang="ja-JP" altLang="en-US" dirty="0"/>
          </a:p>
        </p:txBody>
      </p:sp>
    </p:spTree>
    <p:extLst>
      <p:ext uri="{BB962C8B-B14F-4D97-AF65-F5344CB8AC3E}">
        <p14:creationId xmlns:p14="http://schemas.microsoft.com/office/powerpoint/2010/main" val="3161608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9073" y="487160"/>
            <a:ext cx="7741868" cy="468323"/>
          </a:xfrm>
        </p:spPr>
        <p:txBody>
          <a:bodyPr>
            <a:normAutofit fontScale="90000"/>
          </a:bodyPr>
          <a:lstStyle/>
          <a:p>
            <a:r>
              <a:rPr lang="en-US" altLang="ja-JP" dirty="0"/>
              <a:t>CSV</a:t>
            </a:r>
            <a:r>
              <a:rPr lang="ja-JP" altLang="en-US" dirty="0"/>
              <a:t>ファイルの例</a:t>
            </a:r>
            <a:endParaRPr kumimoji="1" lang="ja-JP" altLang="en-US" dirty="0"/>
          </a:p>
        </p:txBody>
      </p:sp>
      <p:sp>
        <p:nvSpPr>
          <p:cNvPr id="5" name="テキスト ボックス 4"/>
          <p:cNvSpPr txBox="1"/>
          <p:nvPr/>
        </p:nvSpPr>
        <p:spPr>
          <a:xfrm>
            <a:off x="8070918" y="1645412"/>
            <a:ext cx="3873432" cy="2308324"/>
          </a:xfrm>
          <a:prstGeom prst="rect">
            <a:avLst/>
          </a:prstGeom>
          <a:noFill/>
        </p:spPr>
        <p:txBody>
          <a:bodyPr wrap="square" rtlCol="0">
            <a:spAutoFit/>
          </a:bodyPr>
          <a:lstStyle/>
          <a:p>
            <a:r>
              <a:rPr lang="ja-JP" altLang="en-US" dirty="0">
                <a:solidFill>
                  <a:prstClr val="black"/>
                </a:solidFill>
                <a:latin typeface="游ゴシック" panose="020F0502020204030204"/>
                <a:ea typeface="游ゴシック" panose="020B0400000000000000" pitchFamily="50" charset="-128"/>
              </a:rPr>
              <a:t>これは，学歴や職歴と賃金の関係を調べたクロスセクションデータ</a:t>
            </a:r>
            <a:endParaRPr lang="en-US" altLang="ja-JP" dirty="0">
              <a:solidFill>
                <a:prstClr val="black"/>
              </a:solidFill>
              <a:latin typeface="游ゴシック" panose="020F0502020204030204"/>
              <a:ea typeface="游ゴシック" panose="020B0400000000000000" pitchFamily="50" charset="-128"/>
            </a:endParaRPr>
          </a:p>
          <a:p>
            <a:endParaRPr lang="en-US" altLang="ja-JP" dirty="0">
              <a:solidFill>
                <a:prstClr val="black"/>
              </a:solidFill>
              <a:latin typeface="游ゴシック" panose="020F0502020204030204"/>
              <a:ea typeface="游ゴシック" panose="020B0400000000000000" pitchFamily="50" charset="-128"/>
            </a:endParaRPr>
          </a:p>
          <a:p>
            <a:r>
              <a:rPr lang="en-US" altLang="ja-JP" dirty="0">
                <a:solidFill>
                  <a:prstClr val="black"/>
                </a:solidFill>
                <a:latin typeface="游ゴシック" panose="020F0502020204030204"/>
                <a:ea typeface="游ゴシック" panose="020B0400000000000000" pitchFamily="50" charset="-128"/>
              </a:rPr>
              <a:t>1</a:t>
            </a:r>
            <a:r>
              <a:rPr lang="ja-JP" altLang="en-US" dirty="0">
                <a:solidFill>
                  <a:prstClr val="black"/>
                </a:solidFill>
                <a:latin typeface="游ゴシック" panose="020F0502020204030204"/>
                <a:ea typeface="游ゴシック" panose="020B0400000000000000" pitchFamily="50" charset="-128"/>
              </a:rPr>
              <a:t>行目がヘッダー行（変数名の行）</a:t>
            </a:r>
            <a:endParaRPr lang="en-US" altLang="ja-JP" dirty="0">
              <a:solidFill>
                <a:prstClr val="black"/>
              </a:solidFill>
              <a:latin typeface="游ゴシック" panose="020F0502020204030204"/>
              <a:ea typeface="游ゴシック" panose="020B0400000000000000" pitchFamily="50" charset="-128"/>
            </a:endParaRPr>
          </a:p>
          <a:p>
            <a:r>
              <a:rPr lang="en-US" altLang="ja-JP" dirty="0">
                <a:solidFill>
                  <a:prstClr val="black"/>
                </a:solidFill>
                <a:latin typeface="游ゴシック" panose="020F0502020204030204"/>
                <a:ea typeface="游ゴシック" panose="020B0400000000000000" pitchFamily="50" charset="-128"/>
              </a:rPr>
              <a:t>2</a:t>
            </a:r>
            <a:r>
              <a:rPr lang="ja-JP" altLang="en-US" dirty="0">
                <a:solidFill>
                  <a:prstClr val="black"/>
                </a:solidFill>
                <a:latin typeface="游ゴシック" panose="020F0502020204030204"/>
                <a:ea typeface="游ゴシック" panose="020B0400000000000000" pitchFamily="50" charset="-128"/>
              </a:rPr>
              <a:t>行目からデータ</a:t>
            </a:r>
            <a:endParaRPr lang="en-US" altLang="ja-JP" dirty="0">
              <a:solidFill>
                <a:prstClr val="black"/>
              </a:solidFill>
              <a:latin typeface="游ゴシック" panose="020F0502020204030204"/>
              <a:ea typeface="游ゴシック" panose="020B0400000000000000" pitchFamily="50" charset="-128"/>
            </a:endParaRPr>
          </a:p>
          <a:p>
            <a:r>
              <a:rPr lang="en-US" altLang="ja-JP" dirty="0">
                <a:solidFill>
                  <a:prstClr val="black"/>
                </a:solidFill>
                <a:latin typeface="游ゴシック" panose="020F0502020204030204"/>
                <a:ea typeface="游ゴシック" panose="020B0400000000000000" pitchFamily="50" charset="-128"/>
              </a:rPr>
              <a:t> </a:t>
            </a:r>
          </a:p>
          <a:p>
            <a:r>
              <a:rPr lang="ja-JP" altLang="en-US" dirty="0">
                <a:solidFill>
                  <a:prstClr val="black"/>
                </a:solidFill>
                <a:latin typeface="游ゴシック" panose="020F0502020204030204"/>
                <a:ea typeface="游ゴシック" panose="020B0400000000000000" pitchFamily="50" charset="-128"/>
              </a:rPr>
              <a:t>データの区切りが </a:t>
            </a:r>
            <a:r>
              <a:rPr lang="en-US" altLang="ja-JP" dirty="0">
                <a:solidFill>
                  <a:prstClr val="black"/>
                </a:solidFill>
                <a:latin typeface="游ゴシック" panose="020F0502020204030204"/>
                <a:ea typeface="游ゴシック" panose="020B0400000000000000" pitchFamily="50" charset="-128"/>
              </a:rPr>
              <a:t>“ , “ (comma)</a:t>
            </a:r>
          </a:p>
          <a:p>
            <a:r>
              <a:rPr lang="ja-JP" altLang="en-US" dirty="0">
                <a:solidFill>
                  <a:prstClr val="black"/>
                </a:solidFill>
                <a:latin typeface="游ゴシック" panose="020F0502020204030204"/>
                <a:ea typeface="游ゴシック" panose="020B0400000000000000" pitchFamily="50" charset="-128"/>
              </a:rPr>
              <a:t>オブザベーションの区切りが改行</a:t>
            </a:r>
            <a:endParaRPr lang="en-US" altLang="ja-JP" sz="1350" dirty="0">
              <a:solidFill>
                <a:prstClr val="black"/>
              </a:solidFill>
              <a:latin typeface="游ゴシック" panose="020F0502020204030204"/>
              <a:ea typeface="游ゴシック" panose="020B0400000000000000" pitchFamily="50" charset="-128"/>
            </a:endParaRPr>
          </a:p>
        </p:txBody>
      </p:sp>
      <p:sp>
        <p:nvSpPr>
          <p:cNvPr id="3" name="テキスト ボックス 2"/>
          <p:cNvSpPr txBox="1"/>
          <p:nvPr/>
        </p:nvSpPr>
        <p:spPr>
          <a:xfrm>
            <a:off x="4796287" y="594163"/>
            <a:ext cx="7232710" cy="707886"/>
          </a:xfrm>
          <a:prstGeom prst="rect">
            <a:avLst/>
          </a:prstGeom>
          <a:noFill/>
        </p:spPr>
        <p:txBody>
          <a:bodyPr wrap="square" rtlCol="0">
            <a:spAutoFit/>
          </a:bodyPr>
          <a:lstStyle/>
          <a:p>
            <a:r>
              <a:rPr lang="en-US" altLang="ja-JP" sz="2000" dirty="0">
                <a:solidFill>
                  <a:prstClr val="black"/>
                </a:solidFill>
                <a:latin typeface="游ゴシック" panose="020F0502020204030204"/>
                <a:ea typeface="游ゴシック" panose="020B0400000000000000" pitchFamily="50" charset="-128"/>
              </a:rPr>
              <a:t>CSV</a:t>
            </a:r>
            <a:r>
              <a:rPr lang="ja-JP" altLang="en-US" sz="2000" dirty="0">
                <a:solidFill>
                  <a:prstClr val="black"/>
                </a:solidFill>
                <a:latin typeface="游ゴシック" panose="020F0502020204030204"/>
                <a:ea typeface="游ゴシック" panose="020B0400000000000000" pitchFamily="50" charset="-128"/>
              </a:rPr>
              <a:t>ファイル等の処理には，タブや改行等の文字コードが表示されるエディタが便利</a:t>
            </a:r>
            <a:endParaRPr lang="en-US" altLang="ja-JP" sz="2000" dirty="0">
              <a:solidFill>
                <a:prstClr val="black"/>
              </a:solidFill>
              <a:latin typeface="游ゴシック" panose="020F0502020204030204"/>
              <a:ea typeface="游ゴシック" panose="020B0400000000000000" pitchFamily="50" charset="-128"/>
            </a:endParaRPr>
          </a:p>
        </p:txBody>
      </p:sp>
      <p:sp>
        <p:nvSpPr>
          <p:cNvPr id="6" name="テキスト ボックス 5">
            <a:extLst>
              <a:ext uri="{FF2B5EF4-FFF2-40B4-BE49-F238E27FC236}">
                <a16:creationId xmlns:a16="http://schemas.microsoft.com/office/drawing/2014/main" id="{5C61EE93-6BA2-4828-BCB5-4EA5F55D5A4C}"/>
              </a:ext>
            </a:extLst>
          </p:cNvPr>
          <p:cNvSpPr txBox="1"/>
          <p:nvPr/>
        </p:nvSpPr>
        <p:spPr>
          <a:xfrm>
            <a:off x="8143875" y="4595202"/>
            <a:ext cx="3600450" cy="923330"/>
          </a:xfrm>
          <a:prstGeom prst="rect">
            <a:avLst/>
          </a:prstGeom>
          <a:noFill/>
        </p:spPr>
        <p:txBody>
          <a:bodyPr wrap="square" rtlCol="0">
            <a:spAutoFit/>
          </a:bodyPr>
          <a:lstStyle/>
          <a:p>
            <a:r>
              <a:rPr lang="en-US" altLang="ja-JP" dirty="0">
                <a:solidFill>
                  <a:prstClr val="black"/>
                </a:solidFill>
                <a:latin typeface="游ゴシック" panose="020F0502020204030204"/>
                <a:ea typeface="游ゴシック" panose="020B0400000000000000" pitchFamily="50" charset="-128"/>
              </a:rPr>
              <a:t>csv</a:t>
            </a:r>
            <a:r>
              <a:rPr lang="ja-JP" altLang="en-US" dirty="0">
                <a:solidFill>
                  <a:prstClr val="black"/>
                </a:solidFill>
                <a:latin typeface="游ゴシック" panose="020F0502020204030204"/>
                <a:ea typeface="游ゴシック" panose="020B0400000000000000" pitchFamily="50" charset="-128"/>
              </a:rPr>
              <a:t>ファイルは</a:t>
            </a:r>
            <a:r>
              <a:rPr lang="en-US" altLang="ja-JP" dirty="0">
                <a:solidFill>
                  <a:prstClr val="black"/>
                </a:solidFill>
                <a:latin typeface="游ゴシック" panose="020F0502020204030204"/>
                <a:ea typeface="游ゴシック" panose="020B0400000000000000" pitchFamily="50" charset="-128"/>
              </a:rPr>
              <a:t>Excel</a:t>
            </a:r>
            <a:r>
              <a:rPr lang="ja-JP" altLang="en-US" dirty="0">
                <a:solidFill>
                  <a:prstClr val="black"/>
                </a:solidFill>
                <a:latin typeface="游ゴシック" panose="020F0502020204030204"/>
                <a:ea typeface="游ゴシック" panose="020B0400000000000000" pitchFamily="50" charset="-128"/>
              </a:rPr>
              <a:t>でも開ける。</a:t>
            </a:r>
            <a:endParaRPr lang="en-US" altLang="ja-JP" dirty="0">
              <a:solidFill>
                <a:prstClr val="black"/>
              </a:solidFill>
              <a:latin typeface="游ゴシック" panose="020F0502020204030204"/>
              <a:ea typeface="游ゴシック" panose="020B0400000000000000" pitchFamily="50" charset="-128"/>
            </a:endParaRPr>
          </a:p>
          <a:p>
            <a:r>
              <a:rPr lang="ja-JP" altLang="en-US" dirty="0">
                <a:solidFill>
                  <a:prstClr val="black"/>
                </a:solidFill>
                <a:latin typeface="游ゴシック" panose="020F0502020204030204"/>
                <a:ea typeface="游ゴシック" panose="020B0400000000000000" pitchFamily="50" charset="-128"/>
              </a:rPr>
              <a:t>また，</a:t>
            </a:r>
            <a:r>
              <a:rPr lang="en-US" altLang="ja-JP" dirty="0">
                <a:solidFill>
                  <a:prstClr val="black"/>
                </a:solidFill>
                <a:latin typeface="游ゴシック" panose="020F0502020204030204"/>
                <a:ea typeface="游ゴシック" panose="020B0400000000000000" pitchFamily="50" charset="-128"/>
              </a:rPr>
              <a:t>Excel</a:t>
            </a:r>
            <a:r>
              <a:rPr lang="ja-JP" altLang="en-US" dirty="0">
                <a:solidFill>
                  <a:prstClr val="black"/>
                </a:solidFill>
                <a:latin typeface="游ゴシック" panose="020F0502020204030204"/>
                <a:ea typeface="游ゴシック" panose="020B0400000000000000" pitchFamily="50" charset="-128"/>
              </a:rPr>
              <a:t>シートを</a:t>
            </a:r>
            <a:r>
              <a:rPr lang="en-US" altLang="ja-JP" dirty="0">
                <a:solidFill>
                  <a:prstClr val="black"/>
                </a:solidFill>
                <a:latin typeface="游ゴシック" panose="020F0502020204030204"/>
                <a:ea typeface="游ゴシック" panose="020B0400000000000000" pitchFamily="50" charset="-128"/>
              </a:rPr>
              <a:t>csv</a:t>
            </a:r>
            <a:r>
              <a:rPr lang="ja-JP" altLang="en-US" dirty="0">
                <a:solidFill>
                  <a:prstClr val="black"/>
                </a:solidFill>
                <a:latin typeface="游ゴシック" panose="020F0502020204030204"/>
                <a:ea typeface="游ゴシック" panose="020B0400000000000000" pitchFamily="50" charset="-128"/>
              </a:rPr>
              <a:t>ファイルとして保存できる</a:t>
            </a:r>
          </a:p>
        </p:txBody>
      </p:sp>
      <p:pic>
        <p:nvPicPr>
          <p:cNvPr id="13" name="図 12">
            <a:extLst>
              <a:ext uri="{FF2B5EF4-FFF2-40B4-BE49-F238E27FC236}">
                <a16:creationId xmlns:a16="http://schemas.microsoft.com/office/drawing/2014/main" id="{CCFA7FC1-DED4-4FD1-BA78-3186A14C3FFF}"/>
              </a:ext>
            </a:extLst>
          </p:cNvPr>
          <p:cNvPicPr>
            <a:picLocks noChangeAspect="1"/>
          </p:cNvPicPr>
          <p:nvPr/>
        </p:nvPicPr>
        <p:blipFill>
          <a:blip r:embed="rId2"/>
          <a:stretch>
            <a:fillRect/>
          </a:stretch>
        </p:blipFill>
        <p:spPr>
          <a:xfrm>
            <a:off x="537779" y="1324248"/>
            <a:ext cx="7166610" cy="5013008"/>
          </a:xfrm>
          <a:prstGeom prst="rect">
            <a:avLst/>
          </a:prstGeom>
        </p:spPr>
      </p:pic>
      <p:sp>
        <p:nvSpPr>
          <p:cNvPr id="14" name="楕円 13">
            <a:extLst>
              <a:ext uri="{FF2B5EF4-FFF2-40B4-BE49-F238E27FC236}">
                <a16:creationId xmlns:a16="http://schemas.microsoft.com/office/drawing/2014/main" id="{85A5340F-0BED-4A6F-AD45-4BEEE02AFE8A}"/>
              </a:ext>
            </a:extLst>
          </p:cNvPr>
          <p:cNvSpPr/>
          <p:nvPr/>
        </p:nvSpPr>
        <p:spPr>
          <a:xfrm>
            <a:off x="6531088" y="3992249"/>
            <a:ext cx="277094" cy="1779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prstClr val="white"/>
              </a:solidFill>
              <a:latin typeface="游ゴシック" panose="020F0502020204030204"/>
              <a:ea typeface="游ゴシック" panose="020B0400000000000000" pitchFamily="50" charset="-128"/>
            </a:endParaRPr>
          </a:p>
        </p:txBody>
      </p:sp>
      <p:cxnSp>
        <p:nvCxnSpPr>
          <p:cNvPr id="16" name="直線矢印コネクタ 15">
            <a:extLst>
              <a:ext uri="{FF2B5EF4-FFF2-40B4-BE49-F238E27FC236}">
                <a16:creationId xmlns:a16="http://schemas.microsoft.com/office/drawing/2014/main" id="{FC558605-921E-4C2B-BF32-CDEA0831C9EE}"/>
              </a:ext>
            </a:extLst>
          </p:cNvPr>
          <p:cNvCxnSpPr>
            <a:cxnSpLocks/>
          </p:cNvCxnSpPr>
          <p:nvPr/>
        </p:nvCxnSpPr>
        <p:spPr>
          <a:xfrm flipH="1">
            <a:off x="6808183" y="3623484"/>
            <a:ext cx="1335692" cy="40169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7924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dirty="0"/>
              <a:t>データの</a:t>
            </a:r>
            <a:r>
              <a:rPr lang="en-US" altLang="ja-JP" dirty="0"/>
              <a:t>import</a:t>
            </a:r>
            <a:r>
              <a:rPr lang="ja-JP" altLang="en-US" dirty="0"/>
              <a:t>の実際　</a:t>
            </a:r>
          </a:p>
        </p:txBody>
      </p:sp>
      <p:sp>
        <p:nvSpPr>
          <p:cNvPr id="4099" name="Rectangle 3"/>
          <p:cNvSpPr>
            <a:spLocks noGrp="1" noChangeArrowheads="1"/>
          </p:cNvSpPr>
          <p:nvPr>
            <p:ph idx="1"/>
          </p:nvPr>
        </p:nvSpPr>
        <p:spPr>
          <a:xfrm>
            <a:off x="1171575" y="1457325"/>
            <a:ext cx="9620250" cy="4829175"/>
          </a:xfrm>
        </p:spPr>
        <p:txBody>
          <a:bodyPr>
            <a:normAutofit lnSpcReduction="10000"/>
          </a:bodyPr>
          <a:lstStyle/>
          <a:p>
            <a:pPr>
              <a:lnSpc>
                <a:spcPct val="90000"/>
              </a:lnSpc>
            </a:pPr>
            <a:r>
              <a:rPr lang="en-US" altLang="ja-JP" sz="2800" dirty="0" err="1"/>
              <a:t>wooldridge</a:t>
            </a:r>
            <a:r>
              <a:rPr lang="en-US" altLang="ja-JP" sz="2800" dirty="0"/>
              <a:t> </a:t>
            </a:r>
            <a:r>
              <a:rPr lang="ja-JP" altLang="en-US" sz="2800" dirty="0"/>
              <a:t>のデータセット</a:t>
            </a:r>
            <a:endParaRPr lang="en-US" altLang="ja-JP" sz="2800" dirty="0"/>
          </a:p>
          <a:p>
            <a:pPr lvl="1">
              <a:lnSpc>
                <a:spcPct val="90000"/>
              </a:lnSpc>
            </a:pPr>
            <a:r>
              <a:rPr lang="en-US" altLang="ja-JP" sz="2400" dirty="0"/>
              <a:t>wage1.des  </a:t>
            </a:r>
            <a:r>
              <a:rPr lang="ja-JP" altLang="en-US" sz="2400" dirty="0"/>
              <a:t>データセットの説明：テキストファイル</a:t>
            </a:r>
          </a:p>
          <a:p>
            <a:pPr lvl="1">
              <a:lnSpc>
                <a:spcPct val="90000"/>
              </a:lnSpc>
            </a:pPr>
            <a:r>
              <a:rPr lang="en-US" altLang="ja-JP" sz="2400" dirty="0"/>
              <a:t>wage1.raw  </a:t>
            </a:r>
            <a:r>
              <a:rPr lang="ja-JP" altLang="en-US" sz="2400" dirty="0"/>
              <a:t>データセット本体：テキストファイル（本体に変数名は含まれていない）</a:t>
            </a:r>
            <a:endParaRPr lang="en-US" altLang="ja-JP" sz="2400" dirty="0"/>
          </a:p>
          <a:p>
            <a:pPr lvl="1">
              <a:lnSpc>
                <a:spcPct val="90000"/>
              </a:lnSpc>
            </a:pPr>
            <a:r>
              <a:rPr lang="en-US" altLang="ja-JP" sz="2400" dirty="0"/>
              <a:t>wage1.xls </a:t>
            </a:r>
            <a:r>
              <a:rPr lang="ja-JP" altLang="en-US" sz="2400" dirty="0"/>
              <a:t>データセット本体：</a:t>
            </a:r>
            <a:r>
              <a:rPr lang="en-US" altLang="ja-JP" sz="2400" dirty="0"/>
              <a:t>excel</a:t>
            </a:r>
            <a:r>
              <a:rPr lang="ja-JP" altLang="en-US" sz="2400" dirty="0"/>
              <a:t>ファイル</a:t>
            </a:r>
            <a:endParaRPr lang="en-US" altLang="ja-JP" sz="2400" dirty="0"/>
          </a:p>
          <a:p>
            <a:pPr lvl="1">
              <a:lnSpc>
                <a:spcPct val="90000"/>
              </a:lnSpc>
            </a:pPr>
            <a:endParaRPr lang="en-US" altLang="ja-JP" sz="2400" dirty="0"/>
          </a:p>
          <a:p>
            <a:pPr lvl="1">
              <a:lnSpc>
                <a:spcPct val="90000"/>
              </a:lnSpc>
            </a:pPr>
            <a:r>
              <a:rPr lang="ja-JP" altLang="en-US" sz="2400" dirty="0"/>
              <a:t>テキストエディタは，タブや改行等の文字コードが表示され，折り返し桁数の指定ができるものがベター（</a:t>
            </a:r>
            <a:r>
              <a:rPr lang="en-US" altLang="ja-JP" sz="2400" dirty="0"/>
              <a:t>windows</a:t>
            </a:r>
            <a:r>
              <a:rPr lang="ja-JP" altLang="en-US" sz="2400" dirty="0"/>
              <a:t>付属のメモ帳ではやや不便）</a:t>
            </a:r>
            <a:endParaRPr lang="en-US" altLang="ja-JP" sz="2400" dirty="0"/>
          </a:p>
          <a:p>
            <a:pPr marL="0" indent="0">
              <a:lnSpc>
                <a:spcPct val="90000"/>
              </a:lnSpc>
              <a:buNone/>
            </a:pPr>
            <a:r>
              <a:rPr lang="ja-JP" altLang="en-US" sz="2400" dirty="0"/>
              <a:t>注意</a:t>
            </a:r>
            <a:endParaRPr lang="en-US" altLang="ja-JP" sz="2400" dirty="0"/>
          </a:p>
          <a:p>
            <a:pPr lvl="1">
              <a:lnSpc>
                <a:spcPct val="90000"/>
              </a:lnSpc>
            </a:pPr>
            <a:r>
              <a:rPr lang="ja-JP" altLang="en-US" sz="2400" dirty="0"/>
              <a:t>エクスプローラで拡張子を表示するようにしておく</a:t>
            </a:r>
            <a:endParaRPr lang="en-US" altLang="ja-JP" sz="2400" dirty="0"/>
          </a:p>
          <a:p>
            <a:pPr lvl="2">
              <a:lnSpc>
                <a:spcPct val="90000"/>
              </a:lnSpc>
            </a:pPr>
            <a:r>
              <a:rPr lang="ja-JP" altLang="en-US" sz="2000" dirty="0"/>
              <a:t>エクスプローラのメニューから　表示</a:t>
            </a:r>
            <a:r>
              <a:rPr lang="en-US" altLang="ja-JP" sz="2000" dirty="0"/>
              <a:t>/</a:t>
            </a:r>
            <a:r>
              <a:rPr lang="ja-JP" altLang="en-US" sz="2000" dirty="0"/>
              <a:t>オプション</a:t>
            </a:r>
            <a:r>
              <a:rPr lang="en-US" altLang="ja-JP" sz="2000" dirty="0"/>
              <a:t>/ </a:t>
            </a:r>
            <a:r>
              <a:rPr lang="en-US" altLang="ja-JP" sz="2000" dirty="0">
                <a:sym typeface="Wingdings" panose="05000000000000000000" pitchFamily="2" charset="2"/>
              </a:rPr>
              <a:t></a:t>
            </a:r>
            <a:r>
              <a:rPr lang="ja-JP" altLang="en-US" sz="2000" dirty="0"/>
              <a:t>フォルダーオプション </a:t>
            </a:r>
            <a:r>
              <a:rPr lang="en-US" altLang="ja-JP" sz="2000" dirty="0">
                <a:sym typeface="Wingdings" panose="05000000000000000000" pitchFamily="2" charset="2"/>
              </a:rPr>
              <a:t></a:t>
            </a:r>
            <a:r>
              <a:rPr lang="ja-JP" altLang="en-US" sz="2000" dirty="0">
                <a:sym typeface="Wingdings" panose="05000000000000000000" pitchFamily="2" charset="2"/>
              </a:rPr>
              <a:t>表示　タブを選択し，詳細設定の項目で「登録されている拡張子は表示しない」のチェックをはずす（</a:t>
            </a:r>
            <a:r>
              <a:rPr lang="en-US" altLang="ja-JP" sz="2000" dirty="0">
                <a:sym typeface="Wingdings" panose="05000000000000000000" pitchFamily="2" charset="2"/>
              </a:rPr>
              <a:t>Windows10</a:t>
            </a:r>
            <a:r>
              <a:rPr lang="ja-JP" altLang="en-US" sz="2000" dirty="0">
                <a:sym typeface="Wingdings" panose="05000000000000000000" pitchFamily="2" charset="2"/>
              </a:rPr>
              <a:t>の場合）</a:t>
            </a:r>
            <a:r>
              <a:rPr lang="ja-JP" altLang="en-US" sz="2000" dirty="0"/>
              <a:t>　</a:t>
            </a:r>
            <a:endParaRPr lang="en-US" altLang="ja-JP" sz="2000" dirty="0"/>
          </a:p>
          <a:p>
            <a:pPr lvl="2">
              <a:lnSpc>
                <a:spcPct val="90000"/>
              </a:lnSpc>
            </a:pPr>
            <a:endParaRPr lang="en-US" altLang="ja-JP" dirty="0"/>
          </a:p>
          <a:p>
            <a:pPr lvl="1">
              <a:lnSpc>
                <a:spcPct val="90000"/>
              </a:lnSpc>
            </a:pPr>
            <a:endParaRPr lang="en-US" altLang="ja-JP"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6"/>
          <p:cNvSpPr txBox="1">
            <a:spLocks noChangeArrowheads="1"/>
          </p:cNvSpPr>
          <p:nvPr/>
        </p:nvSpPr>
        <p:spPr bwMode="auto">
          <a:xfrm>
            <a:off x="790625" y="498671"/>
            <a:ext cx="4267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dirty="0">
                <a:solidFill>
                  <a:prstClr val="black"/>
                </a:solidFill>
                <a:latin typeface="游ゴシック" panose="020F0502020204030204"/>
                <a:ea typeface="游ゴシック" panose="020B0400000000000000" pitchFamily="50" charset="-128"/>
              </a:rPr>
              <a:t>wage1.des</a:t>
            </a:r>
            <a:r>
              <a:rPr lang="ja-JP" altLang="en-US" sz="2400" dirty="0">
                <a:solidFill>
                  <a:prstClr val="black"/>
                </a:solidFill>
                <a:latin typeface="游ゴシック" panose="020F0502020204030204"/>
                <a:ea typeface="游ゴシック" panose="020B0400000000000000" pitchFamily="50" charset="-128"/>
              </a:rPr>
              <a:t>　の内容</a:t>
            </a:r>
          </a:p>
        </p:txBody>
      </p:sp>
      <p:pic>
        <p:nvPicPr>
          <p:cNvPr id="2" name="図 1">
            <a:extLst>
              <a:ext uri="{FF2B5EF4-FFF2-40B4-BE49-F238E27FC236}">
                <a16:creationId xmlns:a16="http://schemas.microsoft.com/office/drawing/2014/main" id="{6FAD51B3-A379-4EFE-A3EE-0B4506816B6E}"/>
              </a:ext>
            </a:extLst>
          </p:cNvPr>
          <p:cNvPicPr>
            <a:picLocks noChangeAspect="1"/>
          </p:cNvPicPr>
          <p:nvPr/>
        </p:nvPicPr>
        <p:blipFill>
          <a:blip r:embed="rId2"/>
          <a:stretch>
            <a:fillRect/>
          </a:stretch>
        </p:blipFill>
        <p:spPr>
          <a:xfrm>
            <a:off x="1315639" y="1215829"/>
            <a:ext cx="8620125" cy="51435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791394" y="409845"/>
            <a:ext cx="30243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400" dirty="0">
                <a:solidFill>
                  <a:prstClr val="black"/>
                </a:solidFill>
                <a:latin typeface="游ゴシック" panose="020F0502020204030204"/>
                <a:ea typeface="游ゴシック" panose="020B0400000000000000" pitchFamily="50" charset="-128"/>
              </a:rPr>
              <a:t>wage1.raw </a:t>
            </a:r>
            <a:r>
              <a:rPr lang="ja-JP" altLang="en-US" sz="2400" dirty="0">
                <a:solidFill>
                  <a:prstClr val="black"/>
                </a:solidFill>
                <a:latin typeface="游ゴシック" panose="020F0502020204030204"/>
                <a:ea typeface="游ゴシック" panose="020B0400000000000000" pitchFamily="50" charset="-128"/>
              </a:rPr>
              <a:t>の内容</a:t>
            </a:r>
          </a:p>
        </p:txBody>
      </p:sp>
      <p:sp>
        <p:nvSpPr>
          <p:cNvPr id="2" name="テキスト ボックス 1"/>
          <p:cNvSpPr txBox="1"/>
          <p:nvPr/>
        </p:nvSpPr>
        <p:spPr>
          <a:xfrm>
            <a:off x="5447928" y="520079"/>
            <a:ext cx="3562722" cy="338554"/>
          </a:xfrm>
          <a:prstGeom prst="rect">
            <a:avLst/>
          </a:prstGeom>
          <a:noFill/>
        </p:spPr>
        <p:txBody>
          <a:bodyPr wrap="square" rtlCol="0">
            <a:spAutoFit/>
          </a:bodyPr>
          <a:lstStyle/>
          <a:p>
            <a:r>
              <a:rPr lang="ja-JP" altLang="en-US" sz="1600" dirty="0">
                <a:solidFill>
                  <a:prstClr val="black"/>
                </a:solidFill>
                <a:latin typeface="游ゴシック" panose="020F0502020204030204"/>
                <a:ea typeface="游ゴシック" panose="020B0400000000000000" pitchFamily="50" charset="-128"/>
              </a:rPr>
              <a:t>先頭行に変数名が含まれていない</a:t>
            </a:r>
          </a:p>
        </p:txBody>
      </p:sp>
      <p:pic>
        <p:nvPicPr>
          <p:cNvPr id="4" name="図 3">
            <a:extLst>
              <a:ext uri="{FF2B5EF4-FFF2-40B4-BE49-F238E27FC236}">
                <a16:creationId xmlns:a16="http://schemas.microsoft.com/office/drawing/2014/main" id="{C8C269B8-6926-48D5-83DB-860318DC3330}"/>
              </a:ext>
            </a:extLst>
          </p:cNvPr>
          <p:cNvPicPr>
            <a:picLocks noChangeAspect="1"/>
          </p:cNvPicPr>
          <p:nvPr/>
        </p:nvPicPr>
        <p:blipFill>
          <a:blip r:embed="rId2"/>
          <a:stretch>
            <a:fillRect/>
          </a:stretch>
        </p:blipFill>
        <p:spPr>
          <a:xfrm>
            <a:off x="3049959" y="1116358"/>
            <a:ext cx="8620125" cy="5143500"/>
          </a:xfrm>
          <a:prstGeom prst="rect">
            <a:avLst/>
          </a:prstGeom>
        </p:spPr>
      </p:pic>
      <p:sp>
        <p:nvSpPr>
          <p:cNvPr id="3" name="テキスト ボックス 2"/>
          <p:cNvSpPr txBox="1"/>
          <p:nvPr/>
        </p:nvSpPr>
        <p:spPr>
          <a:xfrm>
            <a:off x="183704" y="4455302"/>
            <a:ext cx="2654746" cy="1531188"/>
          </a:xfrm>
          <a:prstGeom prst="rect">
            <a:avLst/>
          </a:prstGeom>
          <a:solidFill>
            <a:schemeClr val="bg1">
              <a:lumMod val="95000"/>
            </a:schemeClr>
          </a:solidFill>
        </p:spPr>
        <p:txBody>
          <a:bodyPr wrap="square" rtlCol="0">
            <a:spAutoFit/>
          </a:bodyPr>
          <a:lstStyle/>
          <a:p>
            <a:r>
              <a:rPr lang="ja-JP" altLang="en-US" sz="1600" dirty="0">
                <a:solidFill>
                  <a:prstClr val="black"/>
                </a:solidFill>
                <a:latin typeface="游ゴシック" panose="020F0502020204030204"/>
                <a:ea typeface="游ゴシック" panose="020B0400000000000000" pitchFamily="50" charset="-128"/>
              </a:rPr>
              <a:t>この画面は，</a:t>
            </a:r>
            <a:r>
              <a:rPr lang="en-US" altLang="ja-JP" sz="1600" dirty="0">
                <a:solidFill>
                  <a:prstClr val="black"/>
                </a:solidFill>
                <a:latin typeface="游ゴシック" panose="020F0502020204030204"/>
                <a:ea typeface="游ゴシック" panose="020B0400000000000000" pitchFamily="50" charset="-128"/>
              </a:rPr>
              <a:t>1</a:t>
            </a:r>
            <a:r>
              <a:rPr lang="ja-JP" altLang="en-US" sz="1600" dirty="0">
                <a:solidFill>
                  <a:prstClr val="black"/>
                </a:solidFill>
                <a:latin typeface="游ゴシック" panose="020F0502020204030204"/>
                <a:ea typeface="游ゴシック" panose="020B0400000000000000" pitchFamily="50" charset="-128"/>
              </a:rPr>
              <a:t>行を折り返さないように表示している。</a:t>
            </a:r>
            <a:endParaRPr lang="en-US" altLang="ja-JP" sz="1600" dirty="0">
              <a:solidFill>
                <a:prstClr val="black"/>
              </a:solidFill>
              <a:latin typeface="游ゴシック" panose="020F0502020204030204"/>
              <a:ea typeface="游ゴシック" panose="020B0400000000000000" pitchFamily="50" charset="-128"/>
            </a:endParaRPr>
          </a:p>
          <a:p>
            <a:r>
              <a:rPr lang="ja-JP" altLang="en-US" sz="1600" dirty="0">
                <a:solidFill>
                  <a:prstClr val="black"/>
                </a:solidFill>
                <a:latin typeface="游ゴシック" panose="020F0502020204030204"/>
                <a:ea typeface="游ゴシック" panose="020B0400000000000000" pitchFamily="50" charset="-128"/>
              </a:rPr>
              <a:t>●秀丸で同様にするには，メニューから</a:t>
            </a:r>
            <a:endParaRPr lang="en-US" altLang="ja-JP" sz="1600" dirty="0">
              <a:solidFill>
                <a:prstClr val="black"/>
              </a:solidFill>
              <a:latin typeface="游ゴシック" panose="020F0502020204030204"/>
              <a:ea typeface="游ゴシック" panose="020B0400000000000000" pitchFamily="50" charset="-128"/>
            </a:endParaRPr>
          </a:p>
          <a:p>
            <a:r>
              <a:rPr lang="ja-JP" altLang="en-US" sz="1600" dirty="0">
                <a:solidFill>
                  <a:prstClr val="black"/>
                </a:solidFill>
                <a:latin typeface="游ゴシック" panose="020F0502020204030204"/>
                <a:ea typeface="游ゴシック" panose="020B0400000000000000" pitchFamily="50" charset="-128"/>
              </a:rPr>
              <a:t>表示</a:t>
            </a:r>
            <a:r>
              <a:rPr lang="en-US" altLang="ja-JP" sz="1600" dirty="0">
                <a:solidFill>
                  <a:prstClr val="black"/>
                </a:solidFill>
                <a:latin typeface="游ゴシック" panose="020F0502020204030204"/>
                <a:ea typeface="游ゴシック" panose="020B0400000000000000" pitchFamily="50" charset="-128"/>
              </a:rPr>
              <a:t>/</a:t>
            </a:r>
            <a:r>
              <a:rPr lang="ja-JP" altLang="en-US" sz="1600" dirty="0">
                <a:solidFill>
                  <a:prstClr val="black"/>
                </a:solidFill>
                <a:latin typeface="游ゴシック" panose="020F0502020204030204"/>
                <a:ea typeface="游ゴシック" panose="020B0400000000000000" pitchFamily="50" charset="-128"/>
              </a:rPr>
              <a:t>折り返し</a:t>
            </a:r>
            <a:r>
              <a:rPr lang="en-US" altLang="ja-JP" sz="1600" dirty="0">
                <a:solidFill>
                  <a:prstClr val="black"/>
                </a:solidFill>
                <a:latin typeface="游ゴシック" panose="020F0502020204030204"/>
                <a:ea typeface="游ゴシック" panose="020B0400000000000000" pitchFamily="50" charset="-128"/>
              </a:rPr>
              <a:t>/</a:t>
            </a:r>
            <a:r>
              <a:rPr lang="ja-JP" altLang="en-US" sz="1600" dirty="0">
                <a:solidFill>
                  <a:prstClr val="black"/>
                </a:solidFill>
                <a:latin typeface="游ゴシック" panose="020F0502020204030204"/>
                <a:ea typeface="游ゴシック" panose="020B0400000000000000" pitchFamily="50" charset="-128"/>
              </a:rPr>
              <a:t>最大とする</a:t>
            </a:r>
            <a:endParaRPr lang="en-US" altLang="ja-JP" sz="1600" dirty="0">
              <a:solidFill>
                <a:prstClr val="black"/>
              </a:solidFill>
              <a:latin typeface="游ゴシック" panose="020F0502020204030204"/>
              <a:ea typeface="游ゴシック" panose="020B0400000000000000" pitchFamily="50" charset="-128"/>
            </a:endParaRPr>
          </a:p>
          <a:p>
            <a:endParaRPr lang="ja-JP" altLang="en-US" sz="1350" dirty="0">
              <a:solidFill>
                <a:prstClr val="black"/>
              </a:solidFill>
              <a:latin typeface="游ゴシック" panose="020F0502020204030204"/>
              <a:ea typeface="游ゴシック" panose="020B0400000000000000"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A608BE3-966B-4213-940F-CB24E560E884}"/>
              </a:ext>
            </a:extLst>
          </p:cNvPr>
          <p:cNvSpPr txBox="1"/>
          <p:nvPr/>
        </p:nvSpPr>
        <p:spPr>
          <a:xfrm>
            <a:off x="2063552" y="260649"/>
            <a:ext cx="2546040" cy="461665"/>
          </a:xfrm>
          <a:prstGeom prst="rect">
            <a:avLst/>
          </a:prstGeom>
          <a:noFill/>
        </p:spPr>
        <p:txBody>
          <a:bodyPr wrap="square" rtlCol="0">
            <a:spAutoFit/>
          </a:bodyPr>
          <a:lstStyle/>
          <a:p>
            <a:r>
              <a:rPr lang="en-US" altLang="ja-JP" sz="2400" dirty="0">
                <a:solidFill>
                  <a:prstClr val="black"/>
                </a:solidFill>
                <a:latin typeface="游ゴシック" panose="020F0502020204030204"/>
                <a:ea typeface="游ゴシック" panose="020B0400000000000000" pitchFamily="50" charset="-128"/>
              </a:rPr>
              <a:t>wage1.xls</a:t>
            </a:r>
            <a:r>
              <a:rPr lang="ja-JP" altLang="en-US" sz="2400" dirty="0">
                <a:solidFill>
                  <a:prstClr val="black"/>
                </a:solidFill>
                <a:latin typeface="游ゴシック" panose="020F0502020204030204"/>
                <a:ea typeface="游ゴシック" panose="020B0400000000000000" pitchFamily="50" charset="-128"/>
              </a:rPr>
              <a:t>の内容</a:t>
            </a:r>
          </a:p>
        </p:txBody>
      </p:sp>
      <p:sp>
        <p:nvSpPr>
          <p:cNvPr id="5" name="テキスト ボックス 4">
            <a:extLst>
              <a:ext uri="{FF2B5EF4-FFF2-40B4-BE49-F238E27FC236}">
                <a16:creationId xmlns:a16="http://schemas.microsoft.com/office/drawing/2014/main" id="{F227CB38-8750-46A3-A40D-1645EB4EC38C}"/>
              </a:ext>
            </a:extLst>
          </p:cNvPr>
          <p:cNvSpPr txBox="1"/>
          <p:nvPr/>
        </p:nvSpPr>
        <p:spPr>
          <a:xfrm>
            <a:off x="5519936" y="491480"/>
            <a:ext cx="3547864" cy="338554"/>
          </a:xfrm>
          <a:prstGeom prst="rect">
            <a:avLst/>
          </a:prstGeom>
          <a:noFill/>
        </p:spPr>
        <p:txBody>
          <a:bodyPr wrap="square" rtlCol="0">
            <a:spAutoFit/>
          </a:bodyPr>
          <a:lstStyle/>
          <a:p>
            <a:r>
              <a:rPr lang="ja-JP" altLang="en-US" sz="1600" dirty="0">
                <a:solidFill>
                  <a:prstClr val="black"/>
                </a:solidFill>
                <a:latin typeface="游ゴシック" panose="020F0502020204030204"/>
                <a:ea typeface="游ゴシック" panose="020B0400000000000000" pitchFamily="50" charset="-128"/>
              </a:rPr>
              <a:t>先頭行に変数名は含まれていない</a:t>
            </a:r>
          </a:p>
        </p:txBody>
      </p:sp>
      <p:pic>
        <p:nvPicPr>
          <p:cNvPr id="7" name="図 6">
            <a:extLst>
              <a:ext uri="{FF2B5EF4-FFF2-40B4-BE49-F238E27FC236}">
                <a16:creationId xmlns:a16="http://schemas.microsoft.com/office/drawing/2014/main" id="{18216B8F-59F8-486F-A550-5389E59E3EE4}"/>
              </a:ext>
            </a:extLst>
          </p:cNvPr>
          <p:cNvPicPr>
            <a:picLocks noChangeAspect="1"/>
          </p:cNvPicPr>
          <p:nvPr/>
        </p:nvPicPr>
        <p:blipFill>
          <a:blip r:embed="rId2"/>
          <a:stretch>
            <a:fillRect/>
          </a:stretch>
        </p:blipFill>
        <p:spPr>
          <a:xfrm>
            <a:off x="1428750" y="1063326"/>
            <a:ext cx="9334500" cy="5534025"/>
          </a:xfrm>
          <a:prstGeom prst="rect">
            <a:avLst/>
          </a:prstGeom>
        </p:spPr>
      </p:pic>
    </p:spTree>
    <p:extLst>
      <p:ext uri="{BB962C8B-B14F-4D97-AF65-F5344CB8AC3E}">
        <p14:creationId xmlns:p14="http://schemas.microsoft.com/office/powerpoint/2010/main" val="3140984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931653" y="457200"/>
            <a:ext cx="9556835" cy="5996136"/>
          </a:xfrm>
        </p:spPr>
        <p:txBody>
          <a:bodyPr>
            <a:normAutofit fontScale="92500" lnSpcReduction="10000"/>
          </a:bodyPr>
          <a:lstStyle/>
          <a:p>
            <a:pPr marL="342900" lvl="2" indent="-342900">
              <a:lnSpc>
                <a:spcPct val="150000"/>
              </a:lnSpc>
            </a:pPr>
            <a:r>
              <a:rPr lang="ja-JP" altLang="en-US" sz="2600" dirty="0"/>
              <a:t>以下では次の方法でデータを読み込む</a:t>
            </a:r>
            <a:endParaRPr lang="en-US" altLang="ja-JP" sz="2600" dirty="0"/>
          </a:p>
          <a:p>
            <a:pPr marL="800100" lvl="3" indent="-457200">
              <a:lnSpc>
                <a:spcPct val="150000"/>
              </a:lnSpc>
              <a:buFont typeface="+mj-lt"/>
              <a:buAutoNum type="arabicPeriod"/>
            </a:pPr>
            <a:r>
              <a:rPr lang="en-US" altLang="ja-JP" sz="2450" dirty="0"/>
              <a:t>excel </a:t>
            </a:r>
            <a:r>
              <a:rPr lang="ja-JP" altLang="en-US" sz="2450" dirty="0"/>
              <a:t>ファイルからの</a:t>
            </a:r>
            <a:r>
              <a:rPr lang="en-US" altLang="ja-JP" sz="2450" dirty="0"/>
              <a:t>import</a:t>
            </a:r>
          </a:p>
          <a:p>
            <a:pPr marL="800100" lvl="3" indent="-457200">
              <a:lnSpc>
                <a:spcPct val="150000"/>
              </a:lnSpc>
              <a:buFont typeface="+mj-lt"/>
              <a:buAutoNum type="arabicPeriod"/>
            </a:pPr>
            <a:r>
              <a:rPr lang="ja-JP" altLang="en-US" sz="2450" dirty="0"/>
              <a:t>テキストファイルからの</a:t>
            </a:r>
            <a:r>
              <a:rPr lang="en-US" altLang="ja-JP" sz="2450" dirty="0"/>
              <a:t>import</a:t>
            </a:r>
          </a:p>
          <a:p>
            <a:pPr marL="457200" lvl="2" indent="-457200">
              <a:lnSpc>
                <a:spcPct val="150000"/>
              </a:lnSpc>
            </a:pPr>
            <a:r>
              <a:rPr lang="ja-JP" altLang="en-US" sz="2600" dirty="0"/>
              <a:t>以下で用いるファイルは，先頭行に変数名が入っていない。</a:t>
            </a:r>
            <a:r>
              <a:rPr lang="en-US" altLang="ja-JP" sz="2600" dirty="0"/>
              <a:t>Import</a:t>
            </a:r>
            <a:r>
              <a:rPr lang="ja-JP" altLang="en-US" sz="2600" dirty="0"/>
              <a:t>の後で変数名を指定することもできるが面倒 </a:t>
            </a:r>
            <a:r>
              <a:rPr lang="en-US" altLang="ja-JP" sz="2600" dirty="0">
                <a:sym typeface="Wingdings" panose="05000000000000000000" pitchFamily="2" charset="2"/>
              </a:rPr>
              <a:t> </a:t>
            </a:r>
            <a:r>
              <a:rPr lang="ja-JP" altLang="en-US" sz="2600" dirty="0">
                <a:sym typeface="Wingdings" panose="05000000000000000000" pitchFamily="2" charset="2"/>
              </a:rPr>
              <a:t>あらかじめ，先頭行に変数名を入れてから</a:t>
            </a:r>
            <a:r>
              <a:rPr lang="en-US" altLang="ja-JP" sz="2600" dirty="0">
                <a:sym typeface="Wingdings" panose="05000000000000000000" pitchFamily="2" charset="2"/>
              </a:rPr>
              <a:t>import</a:t>
            </a:r>
            <a:r>
              <a:rPr lang="ja-JP" altLang="en-US" sz="2600" dirty="0">
                <a:sym typeface="Wingdings" panose="05000000000000000000" pitchFamily="2" charset="2"/>
              </a:rPr>
              <a:t>する</a:t>
            </a:r>
            <a:endParaRPr lang="en-US" altLang="ja-JP" sz="2600" dirty="0"/>
          </a:p>
          <a:p>
            <a:pPr marL="457200" lvl="2" indent="-457200">
              <a:lnSpc>
                <a:spcPct val="150000"/>
              </a:lnSpc>
            </a:pPr>
            <a:r>
              <a:rPr lang="ja-JP" altLang="en-US" sz="2600" dirty="0"/>
              <a:t>一般的には，データセットを</a:t>
            </a:r>
            <a:r>
              <a:rPr lang="en-US" altLang="ja-JP" sz="2600" dirty="0"/>
              <a:t>excel</a:t>
            </a:r>
            <a:r>
              <a:rPr lang="ja-JP" altLang="en-US" sz="2600" dirty="0"/>
              <a:t>で管理し，先頭行に変数名を含めておくと便利</a:t>
            </a:r>
            <a:endParaRPr lang="en-US" altLang="ja-JP" sz="2600" dirty="0"/>
          </a:p>
          <a:p>
            <a:pPr marL="800100" lvl="3" indent="-457200">
              <a:lnSpc>
                <a:spcPct val="150000"/>
              </a:lnSpc>
            </a:pPr>
            <a:r>
              <a:rPr lang="ja-JP" altLang="en-US" sz="2450" dirty="0"/>
              <a:t>変数の説明は別のシートに記入しておく</a:t>
            </a:r>
            <a:endParaRPr lang="en-US" altLang="ja-JP" sz="2450" dirty="0"/>
          </a:p>
          <a:p>
            <a:pPr marL="800100" lvl="3" indent="-457200">
              <a:lnSpc>
                <a:spcPct val="150000"/>
              </a:lnSpc>
            </a:pPr>
            <a:r>
              <a:rPr lang="en-US" altLang="ja-JP" sz="2450" dirty="0"/>
              <a:t>excel</a:t>
            </a:r>
            <a:r>
              <a:rPr lang="ja-JP" altLang="en-US" sz="2450" dirty="0"/>
              <a:t>ファイルが読めないソフトでも，</a:t>
            </a:r>
            <a:r>
              <a:rPr lang="en-US" altLang="ja-JP" sz="2450" dirty="0"/>
              <a:t>CSV</a:t>
            </a:r>
            <a:r>
              <a:rPr lang="ja-JP" altLang="en-US" sz="2450" dirty="0"/>
              <a:t>ファイルに変換して読むことができる</a:t>
            </a:r>
            <a:endParaRPr lang="en-US" altLang="ja-JP" sz="2450" dirty="0"/>
          </a:p>
          <a:p>
            <a:pPr marL="0" lvl="2" indent="0">
              <a:lnSpc>
                <a:spcPct val="150000"/>
              </a:lnSpc>
              <a:buNone/>
            </a:pPr>
            <a:endParaRPr lang="en-US" altLang="ja-JP" sz="2200" dirty="0"/>
          </a:p>
          <a:p>
            <a:pPr marL="0" lvl="2" indent="0">
              <a:lnSpc>
                <a:spcPct val="150000"/>
              </a:lnSpc>
              <a:buNone/>
            </a:pPr>
            <a:endParaRPr lang="ja-JP" altLang="en-US" sz="2800" dirty="0"/>
          </a:p>
        </p:txBody>
      </p:sp>
    </p:spTree>
    <p:extLst>
      <p:ext uri="{BB962C8B-B14F-4D97-AF65-F5344CB8AC3E}">
        <p14:creationId xmlns:p14="http://schemas.microsoft.com/office/powerpoint/2010/main" val="13558667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2382</Words>
  <Application>Microsoft Office PowerPoint</Application>
  <PresentationFormat>ワイド画面</PresentationFormat>
  <Paragraphs>304</Paragraphs>
  <Slides>30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30</vt:i4>
      </vt:variant>
    </vt:vector>
  </HeadingPairs>
  <TitlesOfParts>
    <vt:vector size="35" baseType="lpstr">
      <vt:lpstr>游ゴシック</vt:lpstr>
      <vt:lpstr>游ゴシック Light</vt:lpstr>
      <vt:lpstr>Arial</vt:lpstr>
      <vt:lpstr>Office テーマ</vt:lpstr>
      <vt:lpstr>1_Office テーマ</vt:lpstr>
      <vt:lpstr>Stata　入門</vt:lpstr>
      <vt:lpstr>内容</vt:lpstr>
      <vt:lpstr>データの読み込み</vt:lpstr>
      <vt:lpstr>CSVファイルの例</vt:lpstr>
      <vt:lpstr>データのimportの実際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Stataの起動</vt:lpstr>
      <vt:lpstr>Stataへのデータのimport　excelファイル</vt:lpstr>
      <vt:lpstr>PowerPoint プレゼンテーション</vt:lpstr>
      <vt:lpstr>PowerPoint プレゼンテーション</vt:lpstr>
      <vt:lpstr>PowerPoint プレゼンテーション</vt:lpstr>
      <vt:lpstr>データの確認(2)</vt:lpstr>
      <vt:lpstr>データの保存</vt:lpstr>
      <vt:lpstr>要約統計量</vt:lpstr>
      <vt:lpstr>PowerPoint プレゼンテーション</vt:lpstr>
      <vt:lpstr>相関係数等</vt:lpstr>
      <vt:lpstr>度数分布表</vt:lpstr>
      <vt:lpstr>回帰分析</vt:lpstr>
      <vt:lpstr>残差のプロット</vt:lpstr>
      <vt:lpstr>変数の作成</vt:lpstr>
      <vt:lpstr>係数の検定</vt:lpstr>
      <vt:lpstr>回帰分析の保存</vt:lpstr>
      <vt:lpstr>電卓としての使用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Stata　入門</dc:title>
  <dc:creator>Yoshibumi Aso</dc:creator>
  <cp:lastModifiedBy>Yoshibumi Aso</cp:lastModifiedBy>
  <cp:revision>35</cp:revision>
  <cp:lastPrinted>2019-12-06T04:43:03Z</cp:lastPrinted>
  <dcterms:created xsi:type="dcterms:W3CDTF">2019-12-05T05:15:26Z</dcterms:created>
  <dcterms:modified xsi:type="dcterms:W3CDTF">2019-12-27T08:05:08Z</dcterms:modified>
</cp:coreProperties>
</file>